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1" r:id="rId9"/>
    <p:sldId id="272" r:id="rId10"/>
    <p:sldId id="271" r:id="rId11"/>
    <p:sldId id="273" r:id="rId12"/>
    <p:sldId id="262" r:id="rId13"/>
    <p:sldId id="274" r:id="rId14"/>
    <p:sldId id="264" r:id="rId15"/>
    <p:sldId id="265" r:id="rId16"/>
    <p:sldId id="275" r:id="rId17"/>
    <p:sldId id="266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3" r:id="rId26"/>
    <p:sldId id="281" r:id="rId27"/>
    <p:sldId id="286" r:id="rId28"/>
    <p:sldId id="285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1593"/>
  </p:normalViewPr>
  <p:slideViewPr>
    <p:cSldViewPr snapToGrid="0" snapToObjects="1">
      <p:cViewPr varScale="1">
        <p:scale>
          <a:sx n="107" d="100"/>
          <a:sy n="10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1F3D-943A-D943-953A-95CE0700992C}" type="datetimeFigureOut"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40F87-81F4-AE4D-BB60-5F9BC9611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40F87-81F4-AE4D-BB60-5F9BC9611A1E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68EC-E478-D740-9239-18B19A4D32F9}" type="datetimeFigureOut"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4BE1-97A1-5E4F-883E-7F5BF6D239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udkiewicz/java_webapp_base" TargetMode="External"/><Relationship Id="rId3" Type="http://schemas.openxmlformats.org/officeDocument/2006/relationships/hyperlink" Target="http://run-jetty-run.googlecode.com/svn/trunk/updatesit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Web app development</a:t>
            </a:r>
            <a:br>
              <a:rPr lang="en-US" sz="4400"/>
            </a:br>
            <a:r>
              <a:rPr lang="en-US" sz="3600"/>
              <a:t>With a Java backend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Alexander Ludkiewicz, HiQ Stockholm</a:t>
            </a:r>
          </a:p>
        </p:txBody>
      </p:sp>
    </p:spTree>
    <p:extLst>
      <p:ext uri="{BB962C8B-B14F-4D97-AF65-F5344CB8AC3E}">
        <p14:creationId xmlns:p14="http://schemas.microsoft.com/office/powerpoint/2010/main" val="27260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There are almost literally hundreds of MVC-frameworks in Java: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JSF, Struts, Play!, Grails, Google Web Toolkit, </a:t>
            </a:r>
            <a:r>
              <a:rPr lang="is-IS" sz="2000"/>
              <a:t>…</a:t>
            </a:r>
            <a:endParaRPr lang="en-US" sz="2000"/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1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096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&amp; Jetty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So-called servlet containers. Essentially a web server that can also run a Java web application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Formally they implement several Java EE specifications with the goal to provide a pure Java HTTP web server environment for Java code to run 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Again, almost literally hundreds of different servlet containers exist: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001294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Glassfish			Borland</a:t>
            </a:r>
          </a:p>
          <a:p>
            <a:pPr>
              <a:lnSpc>
                <a:spcPct val="150000"/>
              </a:lnSpc>
            </a:pPr>
            <a:r>
              <a:rPr lang="en-US" sz="2000"/>
              <a:t>JBoss			WebLogic</a:t>
            </a:r>
          </a:p>
          <a:p>
            <a:pPr>
              <a:lnSpc>
                <a:spcPct val="150000"/>
              </a:lnSpc>
            </a:pPr>
            <a:r>
              <a:rPr lang="en-US" sz="2000"/>
              <a:t>Geronimo		Virgo</a:t>
            </a:r>
          </a:p>
        </p:txBody>
      </p:sp>
    </p:spTree>
    <p:extLst>
      <p:ext uri="{BB962C8B-B14F-4D97-AF65-F5344CB8AC3E}">
        <p14:creationId xmlns:p14="http://schemas.microsoft.com/office/powerpoint/2010/main" val="139330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</p:txBody>
      </p:sp>
    </p:spTree>
    <p:extLst>
      <p:ext uri="{BB962C8B-B14F-4D97-AF65-F5344CB8AC3E}">
        <p14:creationId xmlns:p14="http://schemas.microsoft.com/office/powerpoint/2010/main" val="206579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MariaDB/MySQL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Relational database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Forked from MySQL when Oracle bought it. Intends to keep high compatibilty with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Many popular Java integrations: Spring, Apache, JDBC, etc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Popular alternative databases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161016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Neo4j 	     (Graph)		PostreSQL   (SQL)</a:t>
            </a:r>
          </a:p>
          <a:p>
            <a:pPr>
              <a:lnSpc>
                <a:spcPct val="150000"/>
              </a:lnSpc>
            </a:pPr>
            <a:r>
              <a:rPr lang="en-US" sz="2000"/>
              <a:t>Oracle 	     (SQL)			Cassandra   (Distributed DB)</a:t>
            </a:r>
          </a:p>
          <a:p>
            <a:pPr>
              <a:lnSpc>
                <a:spcPct val="150000"/>
              </a:lnSpc>
            </a:pPr>
            <a:r>
              <a:rPr lang="en-US" sz="2000"/>
              <a:t>MongoDB   (Document)		Redis 	      (Key-Value)</a:t>
            </a:r>
          </a:p>
        </p:txBody>
      </p:sp>
    </p:spTree>
    <p:extLst>
      <p:ext uri="{BB962C8B-B14F-4D97-AF65-F5344CB8AC3E}">
        <p14:creationId xmlns:p14="http://schemas.microsoft.com/office/powerpoint/2010/main" val="129551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</p:txBody>
      </p:sp>
    </p:spTree>
    <p:extLst>
      <p:ext uri="{BB962C8B-B14F-4D97-AF65-F5344CB8AC3E}">
        <p14:creationId xmlns:p14="http://schemas.microsoft.com/office/powerpoint/2010/main" val="48887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object-relational mapping (ORM) framework for Java. Provides APIs for persisting and mapping Java objects to a relational database, through annotations.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Implements the Java Persistenve API (JPA)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Hibernate OGM is the same thing, for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Hugely popular, but alternatives exist: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404" y="4599427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jOOQ		</a:t>
            </a:r>
          </a:p>
          <a:p>
            <a:pPr>
              <a:lnSpc>
                <a:spcPct val="150000"/>
              </a:lnSpc>
            </a:pPr>
            <a:r>
              <a:rPr lang="en-US" sz="2000"/>
              <a:t>Spring JBDC</a:t>
            </a:r>
          </a:p>
          <a:p>
            <a:pPr>
              <a:lnSpc>
                <a:spcPct val="150000"/>
              </a:lnSpc>
            </a:pPr>
            <a:r>
              <a:rPr lang="en-US" sz="2000"/>
              <a:t>Cayenne		</a:t>
            </a:r>
          </a:p>
        </p:txBody>
      </p:sp>
    </p:spTree>
    <p:extLst>
      <p:ext uri="{BB962C8B-B14F-4D97-AF65-F5344CB8AC3E}">
        <p14:creationId xmlns:p14="http://schemas.microsoft.com/office/powerpoint/2010/main" val="208898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</p:txBody>
      </p:sp>
    </p:spTree>
    <p:extLst>
      <p:ext uri="{BB962C8B-B14F-4D97-AF65-F5344CB8AC3E}">
        <p14:creationId xmlns:p14="http://schemas.microsoft.com/office/powerpoint/2010/main" val="1049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64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0207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Client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AngularJS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HTML/CSS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Server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Spring Web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Tomcat &amp; Jetty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Eclipse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MariaDB (MySQL, basically)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Hibernate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(REST)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768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	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81119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Stands for Representational State Transfer; is a way to design a web service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Central idea is a stateless communication between a client and the server.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Uses plain old HTTP requests for all Create-Read-Update-Delete (CRUD) operations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Extremely lightweight compared to e.g. web services with SOAP, WSDL etc.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REST:					    SOAP: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5703517" y="4655961"/>
            <a:ext cx="582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&lt;?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xml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version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"1.0"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?&gt;</a:t>
            </a:r>
          </a:p>
          <a:p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soap:Envelope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xmlns:soap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"http://www.w3.org/2001/12/soap-envelope"</a:t>
            </a:r>
          </a:p>
          <a:p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soap:encodingStyle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"http://www.w3.org/2001/12/soap-encoding"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soap:body </a:t>
            </a:r>
            <a:r>
              <a:rPr lang="it-IT" sz="1200" smtClean="0">
                <a:solidFill>
                  <a:srgbClr val="7F007F"/>
                </a:solidFill>
                <a:latin typeface="Menlo" charset="0"/>
              </a:rPr>
              <a:t>pb</a:t>
            </a:r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=</a:t>
            </a:r>
            <a:r>
              <a:rPr lang="it-IT" sz="1200" i="1" smtClean="0">
                <a:solidFill>
                  <a:srgbClr val="2A00FF"/>
                </a:solidFill>
                <a:latin typeface="Menlo" charset="0"/>
              </a:rPr>
              <a:t>"http://www.acme.com/phonebook"</a:t>
            </a:r>
            <a:r>
              <a:rPr lang="it-IT" sz="1200" i="1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it-IT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it-IT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it-IT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12345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pb:UserID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pb:GetUserDetails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soap:Body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sz="1200" smtClean="0">
                <a:solidFill>
                  <a:srgbClr val="3F7F7F"/>
                </a:solidFill>
                <a:latin typeface="Menlo" charset="0"/>
              </a:rPr>
              <a:t>soap:Envelope</a:t>
            </a:r>
            <a:r>
              <a:rPr lang="en-US" sz="120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838200" y="4743643"/>
            <a:ext cx="4559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http://www.acme.com/phonebook/UserDetails/12345</a:t>
            </a:r>
          </a:p>
        </p:txBody>
      </p:sp>
    </p:spTree>
    <p:extLst>
      <p:ext uri="{BB962C8B-B14F-4D97-AF65-F5344CB8AC3E}">
        <p14:creationId xmlns:p14="http://schemas.microsoft.com/office/powerpoint/2010/main" val="118909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190312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</p:txBody>
      </p:sp>
    </p:spTree>
    <p:extLst>
      <p:ext uri="{BB962C8B-B14F-4D97-AF65-F5344CB8AC3E}">
        <p14:creationId xmlns:p14="http://schemas.microsoft.com/office/powerpoint/2010/main" val="2734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</p:txBody>
      </p:sp>
    </p:spTree>
    <p:extLst>
      <p:ext uri="{BB962C8B-B14F-4D97-AF65-F5344CB8AC3E}">
        <p14:creationId xmlns:p14="http://schemas.microsoft.com/office/powerpoint/2010/main" val="112441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</p:txBody>
      </p:sp>
    </p:spTree>
    <p:extLst>
      <p:ext uri="{BB962C8B-B14F-4D97-AF65-F5344CB8AC3E}">
        <p14:creationId xmlns:p14="http://schemas.microsoft.com/office/powerpoint/2010/main" val="1152294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Is not a standard – More a state of mind </a:t>
            </a:r>
            <a:r>
              <a:rPr lang="en-US" sz="2000">
                <a:sym typeface="Wingdings"/>
              </a:rPr>
              <a:t>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sym typeface="Wingdings"/>
              </a:rPr>
              <a:t>Has a few best practices: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>
                <a:sym typeface="Wingdings"/>
              </a:rPr>
              <a:t>GET requests should not alter state: 			</a:t>
            </a:r>
            <a:r>
              <a:rPr lang="en-US" sz="1600"/>
              <a:t>GET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PUT requests should in general Update something: 	PUT /users/42/active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POST requests should create something: 		POST /users/42/name/alex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DELETE requests delete something: 			DELETE /users/42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Sub-resources are awesome: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But really, the design is up to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4600" y="4678472"/>
            <a:ext cx="572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GET /cars/42/owners – Returns all owners for car 42</a:t>
            </a:r>
          </a:p>
          <a:p>
            <a:r>
              <a:rPr lang="en-US" sz="1600"/>
              <a:t>GET /cars/42/owners/2 – Returns the 2</a:t>
            </a:r>
            <a:r>
              <a:rPr lang="en-US" sz="1600" baseline="30000"/>
              <a:t>nd</a:t>
            </a:r>
            <a:r>
              <a:rPr lang="en-US" sz="1600"/>
              <a:t> owner of car 42</a:t>
            </a:r>
          </a:p>
        </p:txBody>
      </p:sp>
    </p:spTree>
    <p:extLst>
      <p:ext uri="{BB962C8B-B14F-4D97-AF65-F5344CB8AC3E}">
        <p14:creationId xmlns:p14="http://schemas.microsoft.com/office/powerpoint/2010/main" val="1881861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the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Get the source code &amp; this presentation: </a:t>
            </a:r>
            <a:r>
              <a:rPr lang="en-US" sz="2000" u="sng">
                <a:hlinkClick r:id="rId2"/>
              </a:rPr>
              <a:t>https://github.com/aludkiewicz/java_webapp_base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Start Eclipse. File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Import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Maven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Existing maven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&lt;Source code path&gt;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Download and install run-jetty-run in Eclipse: Help </a:t>
            </a:r>
            <a:r>
              <a:rPr lang="en-US" sz="2000">
                <a:sym typeface="Wingdings"/>
              </a:rPr>
              <a:t> Install new Software </a:t>
            </a:r>
            <a:r>
              <a:rPr lang="en-US" sz="2000"/>
              <a:t> </a:t>
            </a:r>
            <a:r>
              <a:rPr lang="en-US" sz="2000" u="sng">
                <a:hlinkClick r:id="rId3"/>
              </a:rPr>
              <a:t>http://run-jetty-run.googlecode.com/svn/trunk/updatesite/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Configuration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new Jetty run configuration </a:t>
            </a:r>
            <a:r>
              <a:rPr lang="en-US" sz="2000">
                <a:sym typeface="Wingdings"/>
              </a:rPr>
              <a:t> </a:t>
            </a:r>
            <a:r>
              <a:rPr lang="en-US" sz="2000"/>
              <a:t>Set Context to 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Make sure the spring.xml has the correct user/pass for your MySQL! And that MySQL is running!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Create empty database called hicollege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Start app: Right-click project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as </a:t>
            </a:r>
            <a:r>
              <a:rPr lang="en-US" sz="2000">
                <a:sym typeface="Wingdings"/>
              </a:rPr>
              <a:t></a:t>
            </a:r>
            <a:r>
              <a:rPr lang="en-US" sz="2000"/>
              <a:t> Run jetty. App can reached at localhost:8080/ui/album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06878"/>
            <a:ext cx="5181600" cy="60700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that changes a users email and/or 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an API-call that adds an existing album to a users collection of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albums for a specific user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(Small) Create an API-call to get all users that have a specific album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Backend och 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 user.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Create a button that you can press to delete an album.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(Big) Instead of making state changes in void-methods in the Java-controllers, create a Status-object to return from them. Make the front-end read that response and display some type of “Update OK!” or “Error!” message depending on whether e.g. adding a user failed or not.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endParaRPr lang="en-US" sz="1600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06878"/>
            <a:ext cx="5181600" cy="66041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Frontend: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Divide the angular controller into two separate controllers in different files: One for users, one for albums.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(Medium) Angular services are a good way to share code between controllers. Create a service that takes a users list of albums and returns a comma-separated string of their titles.</a:t>
            </a: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/>
              <a:t>General tips: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You will not have time for all tasks! Choose whichever interest you the most and focus on those!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When implementing new API-calls, discuss how you’d want the URLs to look. There are no right answers!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Use Requestmethod.GET while developing to test API-calls directly in the browser</a:t>
            </a:r>
            <a:endParaRPr lang="en-US" sz="1400"/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The Status-task is quite big, but has the advantage of touching all three parts: The Java-backend, Bootstrap and Angular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/>
              <a:t>Source code for full app: </a:t>
            </a:r>
            <a:r>
              <a:rPr lang="en-US" sz="1400" u="sng"/>
              <a:t>https://github.com/aludkiewicz/java_webapp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184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207896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40304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4039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</a:t>
            </a:r>
            <a:r>
              <a:rPr lang="en-US" sz="1400"/>
              <a:t>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16154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HATEOAS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256"/>
            <a:ext cx="10515600" cy="53537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HATEOAS (Hypermedia as the Engine of Application State) is a constraint on REST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 HATEOAS site dynamically provides information on how to navigate its’ REST-interfaces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1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The response contains follow-up links. Which links are included may vary, depending on the state of the resource.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E.g. if an account is overdrawn, maybe the only possible action is to deposit money into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8161" y="2696806"/>
            <a:ext cx="44651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Normal REST response: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“name”: “Alex”,</a:t>
            </a:r>
          </a:p>
          <a:p>
            <a:r>
              <a:rPr lang="en-US" sz="1400"/>
              <a:t>“account_no”: 12345</a:t>
            </a:r>
          </a:p>
          <a:p>
            <a:r>
              <a:rPr lang="en-US" sz="1400"/>
              <a:t>}</a:t>
            </a:r>
            <a:endParaRPr lang="fr-FR" sz="1400"/>
          </a:p>
        </p:txBody>
      </p:sp>
      <p:sp>
        <p:nvSpPr>
          <p:cNvPr id="6" name="TextBox 5"/>
          <p:cNvSpPr txBox="1"/>
          <p:nvPr/>
        </p:nvSpPr>
        <p:spPr>
          <a:xfrm>
            <a:off x="4904509" y="2696806"/>
            <a:ext cx="6650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HATEOAS type-response:</a:t>
            </a:r>
          </a:p>
          <a:p>
            <a:r>
              <a:rPr lang="en-US" sz="1400"/>
              <a:t>{“content”: [ {</a:t>
            </a:r>
          </a:p>
          <a:p>
            <a:r>
              <a:rPr lang="en-US" sz="1400"/>
              <a:t>    “name”: “Alex”, </a:t>
            </a:r>
          </a:p>
          <a:p>
            <a:r>
              <a:rPr lang="en-US" sz="1400"/>
              <a:t>        "links": [ {</a:t>
            </a:r>
          </a:p>
          <a:p>
            <a:r>
              <a:rPr lang="en-US" sz="1400"/>
              <a:t>              "rel": "self",</a:t>
            </a:r>
          </a:p>
          <a:p>
            <a:r>
              <a:rPr lang="en-US" sz="1400"/>
              <a:t>              "href”:"http://foo.bar/customer/1"} ]},</a:t>
            </a:r>
          </a:p>
          <a:p>
            <a:r>
              <a:rPr lang="en-US" sz="1400"/>
              <a:t>    {</a:t>
            </a:r>
          </a:p>
          <a:p>
            <a:r>
              <a:rPr lang="en-US" sz="1400"/>
              <a:t>     “account_no”: 12345,</a:t>
            </a:r>
          </a:p>
          <a:p>
            <a:r>
              <a:rPr lang="en-US" sz="1400"/>
              <a:t>         "links": [ {</a:t>
            </a:r>
          </a:p>
          <a:p>
            <a:r>
              <a:rPr lang="en-US" sz="1400"/>
              <a:t>              "rel": ”deposit",</a:t>
            </a:r>
          </a:p>
          <a:p>
            <a:r>
              <a:rPr lang="en-US" sz="1400"/>
              <a:t>              "href”:"http://foo.bar/account/deposit/12345"}</a:t>
            </a:r>
            <a:r>
              <a:rPr lang="en-US" sz="1400"/>
              <a:t> }]}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8478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187277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Front-end CSS framework developed by Twitter: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“Bootstrap, a sleek, intuitive, and powerful mobile first front-end framework for faster and easier web development”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i="1"/>
              <a:t>	- Twitter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Essentially lots of CSS/fonts/JS to that you download to make styling your website easier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front-end frameworks: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1664" y="4372908"/>
            <a:ext cx="6778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Zimit			Kickstrap</a:t>
            </a:r>
          </a:p>
          <a:p>
            <a:pPr>
              <a:lnSpc>
                <a:spcPct val="150000"/>
              </a:lnSpc>
            </a:pPr>
            <a:r>
              <a:rPr lang="en-US" sz="2000"/>
              <a:t>InK			Pure</a:t>
            </a:r>
          </a:p>
          <a:p>
            <a:pPr>
              <a:lnSpc>
                <a:spcPct val="150000"/>
              </a:lnSpc>
            </a:pPr>
            <a:r>
              <a:rPr lang="en-US" sz="2000"/>
              <a:t>Foundation		HTML5 Boilerplate</a:t>
            </a:r>
          </a:p>
          <a:p>
            <a:pPr>
              <a:lnSpc>
                <a:spcPct val="150000"/>
              </a:lnSpc>
            </a:pPr>
            <a:r>
              <a:rPr lang="en-US" sz="2000"/>
              <a:t>HTML Kickstart		Yui</a:t>
            </a:r>
          </a:p>
        </p:txBody>
      </p:sp>
    </p:spTree>
    <p:extLst>
      <p:ext uri="{BB962C8B-B14F-4D97-AF65-F5344CB8AC3E}">
        <p14:creationId xmlns:p14="http://schemas.microsoft.com/office/powerpoint/2010/main" val="15259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79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AngularJS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Front end Javascript framework developed by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“AngularJS is what HTML would have been, had it been designed for building web-apps”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/>
              <a:t>	- Google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Angular greatly expands on HTML with custom tags designed to create Single Page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Other similar frameworks: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21352" y="4699635"/>
            <a:ext cx="67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Ember.js			(JSP)</a:t>
            </a:r>
          </a:p>
          <a:p>
            <a:pPr>
              <a:lnSpc>
                <a:spcPct val="150000"/>
              </a:lnSpc>
            </a:pPr>
            <a:r>
              <a:rPr lang="en-US" sz="2000"/>
              <a:t>React.js			(JSF)</a:t>
            </a:r>
          </a:p>
          <a:p>
            <a:pPr>
              <a:lnSpc>
                <a:spcPct val="150000"/>
              </a:lnSpc>
            </a:pPr>
            <a:r>
              <a:rPr lang="en-US" sz="2000"/>
              <a:t>Backbone.js		(Velocity)</a:t>
            </a:r>
          </a:p>
        </p:txBody>
      </p:sp>
    </p:spTree>
    <p:extLst>
      <p:ext uri="{BB962C8B-B14F-4D97-AF65-F5344CB8AC3E}">
        <p14:creationId xmlns:p14="http://schemas.microsoft.com/office/powerpoint/2010/main" val="18787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5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Implementation of the Model-View-Controller concept in Java. Part of the larger Spring framework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Largely build around annotations of classes: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@Controller – Class that controls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@RequestMapping – Define which method deals with which REST-call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@PathVariable – Used to extract a variable, e.g an id, from a REST-call like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/>
              <a:t>@RequestParam – Used to get explicit variables in a call</a:t>
            </a:r>
          </a:p>
        </p:txBody>
      </p:sp>
      <p:pic>
        <p:nvPicPr>
          <p:cNvPr id="1030" name="Picture 6" descr="ttps://upload.wikimedia.org/wikipedia/commons/thumb/a/a0/MVC-Process.svg/400px-MVC-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130" y="2793303"/>
            <a:ext cx="2824050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1772</Words>
  <Application>Microsoft Macintosh PowerPoint</Application>
  <PresentationFormat>Widescreen</PresentationFormat>
  <Paragraphs>268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Menlo</vt:lpstr>
      <vt:lpstr>Wingdings</vt:lpstr>
      <vt:lpstr>Arial</vt:lpstr>
      <vt:lpstr>Office Theme</vt:lpstr>
      <vt:lpstr>Web app development With a Java backend</vt:lpstr>
      <vt:lpstr>The course stack</vt:lpstr>
      <vt:lpstr>Bootstrap</vt:lpstr>
      <vt:lpstr>Bootstrap</vt:lpstr>
      <vt:lpstr>Bootstrap</vt:lpstr>
      <vt:lpstr>AngularJS</vt:lpstr>
      <vt:lpstr>AngularJS</vt:lpstr>
      <vt:lpstr>Spring web</vt:lpstr>
      <vt:lpstr>Spring web</vt:lpstr>
      <vt:lpstr>Spring web</vt:lpstr>
      <vt:lpstr>Tomcat &amp; Jetty</vt:lpstr>
      <vt:lpstr>Tomcat &amp; Jetty</vt:lpstr>
      <vt:lpstr>MariaDB/MySQL</vt:lpstr>
      <vt:lpstr>MariaDB/MySQL</vt:lpstr>
      <vt:lpstr>Hibernate</vt:lpstr>
      <vt:lpstr>Hibernate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Starting the app</vt:lpstr>
      <vt:lpstr>PowerPoint Presentation</vt:lpstr>
      <vt:lpstr>HATEOAS</vt:lpstr>
      <vt:lpstr>HATEOAS</vt:lpstr>
      <vt:lpstr>HATEOAS</vt:lpstr>
      <vt:lpstr>HATEOAS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development With a Java backend</dc:title>
  <dc:creator>Alexander Ludkiewicz</dc:creator>
  <cp:lastModifiedBy>Alexander Ludkiewicz</cp:lastModifiedBy>
  <cp:revision>128</cp:revision>
  <dcterms:created xsi:type="dcterms:W3CDTF">2016-03-19T16:20:10Z</dcterms:created>
  <dcterms:modified xsi:type="dcterms:W3CDTF">2016-04-03T10:49:18Z</dcterms:modified>
</cp:coreProperties>
</file>