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70" r:id="rId8"/>
    <p:sldId id="261" r:id="rId9"/>
    <p:sldId id="272" r:id="rId10"/>
    <p:sldId id="271" r:id="rId11"/>
    <p:sldId id="273" r:id="rId12"/>
    <p:sldId id="262" r:id="rId13"/>
    <p:sldId id="274" r:id="rId14"/>
    <p:sldId id="264" r:id="rId15"/>
    <p:sldId id="265" r:id="rId16"/>
    <p:sldId id="275" r:id="rId17"/>
    <p:sldId id="266" r:id="rId18"/>
    <p:sldId id="276" r:id="rId19"/>
    <p:sldId id="277" r:id="rId20"/>
    <p:sldId id="278" r:id="rId21"/>
    <p:sldId id="279" r:id="rId22"/>
    <p:sldId id="280" r:id="rId23"/>
    <p:sldId id="282" r:id="rId24"/>
    <p:sldId id="284" r:id="rId25"/>
    <p:sldId id="283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96018"/>
  </p:normalViewPr>
  <p:slideViewPr>
    <p:cSldViewPr snapToGrid="0" snapToObjects="1">
      <p:cViewPr varScale="1">
        <p:scale>
          <a:sx n="102" d="100"/>
          <a:sy n="102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1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1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1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7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2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3/19/16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0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3/19/16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0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3/19/16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6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9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9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968EC-E478-D740-9239-18B19A4D32F9}" type="datetimeFigureOut"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Web app development</a:t>
            </a:r>
            <a:br>
              <a:rPr lang="en-US" sz="4400"/>
            </a:br>
            <a:r>
              <a:rPr lang="en-US" sz="3600"/>
              <a:t>With a Java backend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Alexander Ludkiewicz, HiQ Stockholm</a:t>
            </a:r>
          </a:p>
        </p:txBody>
      </p:sp>
    </p:spTree>
    <p:extLst>
      <p:ext uri="{BB962C8B-B14F-4D97-AF65-F5344CB8AC3E}">
        <p14:creationId xmlns:p14="http://schemas.microsoft.com/office/powerpoint/2010/main" val="27260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web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Implementation of the Model-View-Controller concept in Java. Part of the larger Spring framework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Largely build around annotations of classes: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@Controller – Class that controls the model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@RequestMapping – Define which method deals with which REST-call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@PathVariable – Used to extract a variable, e.g an id, from a REST-call like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@RequestParam – Used to get explicit variables in a call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There are almost literally hundreds of MVC-frameworks in Java: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JSF, Struts, Play!, Grails, Google Web Toolkit, </a:t>
            </a:r>
            <a:r>
              <a:rPr lang="is-IS" sz="2000"/>
              <a:t>…</a:t>
            </a:r>
            <a:endParaRPr lang="en-US" sz="2000"/>
          </a:p>
        </p:txBody>
      </p:sp>
      <p:pic>
        <p:nvPicPr>
          <p:cNvPr id="1030" name="Picture 6" descr="ttps://upload.wikimedia.org/wikipedia/commons/thumb/a/a0/MVC-Process.svg/4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130" y="2793303"/>
            <a:ext cx="2824050" cy="310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11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Tomcat &amp; Jetty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So-called servlet containers. Essentially a web server that can also run a Java web application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Formally they implement several Java EE specifications with the goal to provide a pure Java HTTP web server environment for Java code to run in.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0969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Tomcat &amp; Jetty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So-called servlet containers. Essentially a web server that can also run a Java web application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Formally they implement several Java EE specifications with the goal to provide a pure Java HTTP web server environment for Java code to run in.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Again, almost literally hundreds of different servlet containers exist: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1621352" y="4001294"/>
            <a:ext cx="677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Glassfish			Borland</a:t>
            </a:r>
          </a:p>
          <a:p>
            <a:pPr>
              <a:lnSpc>
                <a:spcPct val="150000"/>
              </a:lnSpc>
            </a:pPr>
            <a:r>
              <a:rPr lang="en-US" sz="2000"/>
              <a:t>JBoss			WebLogic</a:t>
            </a:r>
          </a:p>
          <a:p>
            <a:pPr>
              <a:lnSpc>
                <a:spcPct val="150000"/>
              </a:lnSpc>
            </a:pPr>
            <a:r>
              <a:rPr lang="en-US" sz="2000"/>
              <a:t>Geronimo		Virgo</a:t>
            </a:r>
          </a:p>
        </p:txBody>
      </p:sp>
    </p:spTree>
    <p:extLst>
      <p:ext uri="{BB962C8B-B14F-4D97-AF65-F5344CB8AC3E}">
        <p14:creationId xmlns:p14="http://schemas.microsoft.com/office/powerpoint/2010/main" val="139330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MariaDB/MySQL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Relational database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Forked from MySQL when Oracle bought it. Intends to keep high compatibilty with MySQL.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Many popular Java integrations: Spring, Apache, JDBC, etc</a:t>
            </a:r>
          </a:p>
        </p:txBody>
      </p:sp>
    </p:spTree>
    <p:extLst>
      <p:ext uri="{BB962C8B-B14F-4D97-AF65-F5344CB8AC3E}">
        <p14:creationId xmlns:p14="http://schemas.microsoft.com/office/powerpoint/2010/main" val="2065790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MariaDB/MySQL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Relational database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Forked from MySQL when Oracle bought it. Intends to keep high compatibilty with MySQL.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Many popular Java integrations: Spring, Apache, JDBC, etc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Popular alternative databases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6404" y="4161016"/>
            <a:ext cx="677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Neo4j 	     (Graph)		PostreSQL   (SQL)</a:t>
            </a:r>
          </a:p>
          <a:p>
            <a:pPr>
              <a:lnSpc>
                <a:spcPct val="150000"/>
              </a:lnSpc>
            </a:pPr>
            <a:r>
              <a:rPr lang="en-US" sz="2000"/>
              <a:t>Oracle 	     (SQL)			Cassandra   (Distributed DB)</a:t>
            </a:r>
          </a:p>
          <a:p>
            <a:pPr>
              <a:lnSpc>
                <a:spcPct val="150000"/>
              </a:lnSpc>
            </a:pPr>
            <a:r>
              <a:rPr lang="en-US" sz="2000"/>
              <a:t>MongoDB   (Document)		Redis 	      (Key-Value)</a:t>
            </a:r>
          </a:p>
        </p:txBody>
      </p:sp>
    </p:spTree>
    <p:extLst>
      <p:ext uri="{BB962C8B-B14F-4D97-AF65-F5344CB8AC3E}">
        <p14:creationId xmlns:p14="http://schemas.microsoft.com/office/powerpoint/2010/main" val="1295517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A object-relational mapping (ORM) framework for Java. Provides APIs for persisting and mapping Java objects to a relational database, through annotations.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Implements the Java Persistenve API (JPA)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Hibernate OGM is the same thing, for NoSQL</a:t>
            </a:r>
          </a:p>
        </p:txBody>
      </p:sp>
    </p:spTree>
    <p:extLst>
      <p:ext uri="{BB962C8B-B14F-4D97-AF65-F5344CB8AC3E}">
        <p14:creationId xmlns:p14="http://schemas.microsoft.com/office/powerpoint/2010/main" val="488878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A object-relational mapping (ORM) framework for Java. Provides APIs for persisting and mapping Java objects to a relational database, through annotations.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Implements the Java Persistenve API (JPA)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Hibernate OGM is the same thing, for NoSQL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Hugely popular, but alternatives exist: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6404" y="4599427"/>
            <a:ext cx="677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jOOQ		</a:t>
            </a:r>
          </a:p>
          <a:p>
            <a:pPr>
              <a:lnSpc>
                <a:spcPct val="150000"/>
              </a:lnSpc>
            </a:pPr>
            <a:r>
              <a:rPr lang="en-US" sz="2000"/>
              <a:t>Spring JBDC</a:t>
            </a:r>
          </a:p>
          <a:p>
            <a:pPr>
              <a:lnSpc>
                <a:spcPct val="150000"/>
              </a:lnSpc>
            </a:pPr>
            <a:r>
              <a:rPr lang="en-US" sz="2000"/>
              <a:t>Cayenne		</a:t>
            </a:r>
          </a:p>
        </p:txBody>
      </p:sp>
    </p:spTree>
    <p:extLst>
      <p:ext uri="{BB962C8B-B14F-4D97-AF65-F5344CB8AC3E}">
        <p14:creationId xmlns:p14="http://schemas.microsoft.com/office/powerpoint/2010/main" val="2088985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Stands for Representational State Transfer; is a way to design a web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Central idea is a stateless communication between a client and the server.</a:t>
            </a:r>
          </a:p>
        </p:txBody>
      </p:sp>
    </p:spTree>
    <p:extLst>
      <p:ext uri="{BB962C8B-B14F-4D97-AF65-F5344CB8AC3E}">
        <p14:creationId xmlns:p14="http://schemas.microsoft.com/office/powerpoint/2010/main" val="1049054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Stands for Representational State Transfer; is a way to design a web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Central idea is a stateless communication between a client and the server.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Uses plain old HTTP requests for all Create-Read-Update-Delete (CRUD) operations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39649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Stands for Representational State Transfer; is a way to design a web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Central idea is a stateless communication between a client and the server.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Uses plain old HTTP requests for all Create-Read-Update-Delete (CRUD) operations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Extremely lightweight compared to e.g. web services with SOAP, WSDL etc.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0207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course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numCol="1"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Client side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Bootstrap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AngularJS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HTML/CSS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(REST)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Server side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Java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Spring Web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Tomcat &amp; Jetty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Eclipse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MariaDB (MySQL, basically)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Hibernate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(REST)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67681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Stands for Representational State Transfer; is a way to design a web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Central idea is a stateless communication between a client and the server.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Uses plain old HTTP requests for all Create-Read-Update-Delete (CRUD) operations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Extremely lightweight compared to e.g. web services with SOAP, WSDL etc.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REST:						    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838200" y="4743643"/>
            <a:ext cx="4559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http://www.acme.com/phonebook/UserDetails/12345</a:t>
            </a:r>
          </a:p>
        </p:txBody>
      </p:sp>
    </p:spTree>
    <p:extLst>
      <p:ext uri="{BB962C8B-B14F-4D97-AF65-F5344CB8AC3E}">
        <p14:creationId xmlns:p14="http://schemas.microsoft.com/office/powerpoint/2010/main" val="811190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Stands for Representational State Transfer; is a way to design a web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Central idea is a stateless communication between a client and the server.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Uses plain old HTTP requests for all Create-Read-Update-Delete (CRUD) operations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Extremely lightweight compared to e.g. web services with SOAP, WSDL etc.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REST:					    SOAP: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5703517" y="4655961"/>
            <a:ext cx="58256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smtClean="0">
                <a:solidFill>
                  <a:srgbClr val="008080"/>
                </a:solidFill>
                <a:latin typeface="Menlo" charset="0"/>
              </a:rPr>
              <a:t>&lt;?</a:t>
            </a:r>
            <a:r>
              <a:rPr lang="it-IT" sz="1200" smtClean="0">
                <a:solidFill>
                  <a:srgbClr val="3F7F7F"/>
                </a:solidFill>
                <a:latin typeface="Menlo" charset="0"/>
              </a:rPr>
              <a:t>xml </a:t>
            </a:r>
            <a:r>
              <a:rPr lang="it-IT" sz="1200" smtClean="0">
                <a:solidFill>
                  <a:srgbClr val="7F007F"/>
                </a:solidFill>
                <a:latin typeface="Menlo" charset="0"/>
              </a:rPr>
              <a:t>version</a:t>
            </a:r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it-IT" sz="1200" i="1" smtClean="0">
                <a:solidFill>
                  <a:srgbClr val="2A00FF"/>
                </a:solidFill>
                <a:latin typeface="Menlo" charset="0"/>
              </a:rPr>
              <a:t>"1.0"</a:t>
            </a:r>
            <a:r>
              <a:rPr lang="it-IT" sz="1200" i="1" smtClean="0">
                <a:solidFill>
                  <a:srgbClr val="008080"/>
                </a:solidFill>
                <a:latin typeface="Menlo" charset="0"/>
              </a:rPr>
              <a:t>?&gt;</a:t>
            </a:r>
          </a:p>
          <a:p>
            <a:r>
              <a:rPr lang="it-IT" sz="120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it-IT" sz="1200" smtClean="0">
                <a:solidFill>
                  <a:srgbClr val="3F7F7F"/>
                </a:solidFill>
                <a:latin typeface="Menlo" charset="0"/>
              </a:rPr>
              <a:t>soap:Envelope</a:t>
            </a:r>
          </a:p>
          <a:p>
            <a:r>
              <a:rPr lang="it-IT" sz="1200" smtClean="0">
                <a:solidFill>
                  <a:srgbClr val="7F007F"/>
                </a:solidFill>
                <a:latin typeface="Menlo" charset="0"/>
              </a:rPr>
              <a:t>xmlns:soap</a:t>
            </a:r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it-IT" sz="1200" i="1" smtClean="0">
                <a:solidFill>
                  <a:srgbClr val="2A00FF"/>
                </a:solidFill>
                <a:latin typeface="Menlo" charset="0"/>
              </a:rPr>
              <a:t>"http://www.w3.org/2001/12/soap-envelope"</a:t>
            </a:r>
          </a:p>
          <a:p>
            <a:r>
              <a:rPr lang="it-IT" sz="1200" smtClean="0">
                <a:solidFill>
                  <a:srgbClr val="7F007F"/>
                </a:solidFill>
                <a:latin typeface="Menlo" charset="0"/>
              </a:rPr>
              <a:t>soap:encodingStyle</a:t>
            </a:r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it-IT" sz="1200" i="1" smtClean="0">
                <a:solidFill>
                  <a:srgbClr val="2A00FF"/>
                </a:solidFill>
                <a:latin typeface="Menlo" charset="0"/>
              </a:rPr>
              <a:t>"http://www.w3.org/2001/12/soap-encoding"</a:t>
            </a:r>
            <a:r>
              <a:rPr lang="it-IT" sz="1200" i="1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t-IT" sz="120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it-IT" sz="1200" smtClean="0">
                <a:solidFill>
                  <a:srgbClr val="3F7F7F"/>
                </a:solidFill>
                <a:latin typeface="Menlo" charset="0"/>
              </a:rPr>
              <a:t>soap:body </a:t>
            </a:r>
            <a:r>
              <a:rPr lang="it-IT" sz="1200" smtClean="0">
                <a:solidFill>
                  <a:srgbClr val="7F007F"/>
                </a:solidFill>
                <a:latin typeface="Menlo" charset="0"/>
              </a:rPr>
              <a:t>pb</a:t>
            </a:r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it-IT" sz="1200" i="1" smtClean="0">
                <a:solidFill>
                  <a:srgbClr val="2A00FF"/>
                </a:solidFill>
                <a:latin typeface="Menlo" charset="0"/>
              </a:rPr>
              <a:t>"http://www.acme.com/phonebook"</a:t>
            </a:r>
            <a:r>
              <a:rPr lang="it-IT" sz="1200" i="1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it-IT" sz="120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it-IT" sz="1200" smtClean="0">
                <a:solidFill>
                  <a:srgbClr val="3F7F7F"/>
                </a:solidFill>
                <a:latin typeface="Menlo" charset="0"/>
              </a:rPr>
              <a:t>pb:GetUserDetails</a:t>
            </a:r>
            <a:r>
              <a:rPr lang="it-IT" sz="1200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200" smtClean="0">
                <a:solidFill>
                  <a:srgbClr val="000000"/>
                </a:solidFill>
                <a:latin typeface="Menlo" charset="0"/>
              </a:rPr>
              <a:t>   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sz="1200" smtClean="0">
                <a:solidFill>
                  <a:srgbClr val="3F7F7F"/>
                </a:solidFill>
                <a:latin typeface="Menlo" charset="0"/>
              </a:rPr>
              <a:t>pb:UserID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sz="1200" smtClean="0">
                <a:solidFill>
                  <a:srgbClr val="000000"/>
                </a:solidFill>
                <a:latin typeface="Menlo" charset="0"/>
              </a:rPr>
              <a:t>12345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200" smtClean="0">
                <a:solidFill>
                  <a:srgbClr val="3F7F7F"/>
                </a:solidFill>
                <a:latin typeface="Menlo" charset="0"/>
              </a:rPr>
              <a:t>pb:UserID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200" smtClean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200" smtClean="0">
                <a:solidFill>
                  <a:srgbClr val="3F7F7F"/>
                </a:solidFill>
                <a:latin typeface="Menlo" charset="0"/>
              </a:rPr>
              <a:t>pb:GetUserDetails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20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200" smtClean="0">
                <a:solidFill>
                  <a:srgbClr val="3F7F7F"/>
                </a:solidFill>
                <a:latin typeface="Menlo" charset="0"/>
              </a:rPr>
              <a:t>soap:Body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200" smtClean="0">
                <a:solidFill>
                  <a:srgbClr val="3F7F7F"/>
                </a:solidFill>
                <a:latin typeface="Menlo" charset="0"/>
              </a:rPr>
              <a:t>soap:Envelope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&gt;</a:t>
            </a:r>
            <a:endParaRPr 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838200" y="4743643"/>
            <a:ext cx="4559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http://www.acme.com/phonebook/UserDetails/12345</a:t>
            </a:r>
          </a:p>
        </p:txBody>
      </p:sp>
    </p:spTree>
    <p:extLst>
      <p:ext uri="{BB962C8B-B14F-4D97-AF65-F5344CB8AC3E}">
        <p14:creationId xmlns:p14="http://schemas.microsoft.com/office/powerpoint/2010/main" val="1189098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Is not a standard – More a state of mind </a:t>
            </a:r>
            <a:r>
              <a:rPr lang="en-US" sz="2000">
                <a:sym typeface="Wingdings"/>
              </a:rPr>
              <a:t>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Wingdings"/>
              </a:rPr>
              <a:t>Has a few best practices: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>
                <a:sym typeface="Wingdings"/>
              </a:rPr>
              <a:t>GET requests should not alter state: 			</a:t>
            </a:r>
            <a:r>
              <a:rPr lang="en-US" sz="1600"/>
              <a:t>GET /users/42/active</a:t>
            </a:r>
          </a:p>
        </p:txBody>
      </p:sp>
    </p:spTree>
    <p:extLst>
      <p:ext uri="{BB962C8B-B14F-4D97-AF65-F5344CB8AC3E}">
        <p14:creationId xmlns:p14="http://schemas.microsoft.com/office/powerpoint/2010/main" val="1903122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Is not a standard – More a state of mind </a:t>
            </a:r>
            <a:r>
              <a:rPr lang="en-US" sz="2000">
                <a:sym typeface="Wingdings"/>
              </a:rPr>
              <a:t>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Wingdings"/>
              </a:rPr>
              <a:t>Has a few best practices: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>
                <a:sym typeface="Wingdings"/>
              </a:rPr>
              <a:t>GET requests should not alter state: 			</a:t>
            </a:r>
            <a:r>
              <a:rPr lang="en-US" sz="1600"/>
              <a:t>GET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PUT requests should in general Update something: 	PUT /users/42/active</a:t>
            </a:r>
          </a:p>
        </p:txBody>
      </p:sp>
    </p:spTree>
    <p:extLst>
      <p:ext uri="{BB962C8B-B14F-4D97-AF65-F5344CB8AC3E}">
        <p14:creationId xmlns:p14="http://schemas.microsoft.com/office/powerpoint/2010/main" val="273428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Is not a standard – More a state of mind </a:t>
            </a:r>
            <a:r>
              <a:rPr lang="en-US" sz="2000">
                <a:sym typeface="Wingdings"/>
              </a:rPr>
              <a:t>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Wingdings"/>
              </a:rPr>
              <a:t>Has a few best practices: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>
                <a:sym typeface="Wingdings"/>
              </a:rPr>
              <a:t>GET requests should not alter state: 			</a:t>
            </a:r>
            <a:r>
              <a:rPr lang="en-US" sz="1600"/>
              <a:t>GET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PUT requests should in general Update something: 	PUT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POST requests should create something: 		POST /users/42/name/alex</a:t>
            </a:r>
          </a:p>
        </p:txBody>
      </p:sp>
    </p:spTree>
    <p:extLst>
      <p:ext uri="{BB962C8B-B14F-4D97-AF65-F5344CB8AC3E}">
        <p14:creationId xmlns:p14="http://schemas.microsoft.com/office/powerpoint/2010/main" val="1124418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Is not a standard – More a state of mind </a:t>
            </a:r>
            <a:r>
              <a:rPr lang="en-US" sz="2000">
                <a:sym typeface="Wingdings"/>
              </a:rPr>
              <a:t>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Wingdings"/>
              </a:rPr>
              <a:t>Has a few best practices: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>
                <a:sym typeface="Wingdings"/>
              </a:rPr>
              <a:t>GET requests should not alter state: 			</a:t>
            </a:r>
            <a:r>
              <a:rPr lang="en-US" sz="1600"/>
              <a:t>GET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PUT requests should in general Update something: 	PUT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POST requests should create something: 		POST /users/42/name/alex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DELETE requests delete something: 			DELETE /users/42</a:t>
            </a:r>
          </a:p>
        </p:txBody>
      </p:sp>
    </p:spTree>
    <p:extLst>
      <p:ext uri="{BB962C8B-B14F-4D97-AF65-F5344CB8AC3E}">
        <p14:creationId xmlns:p14="http://schemas.microsoft.com/office/powerpoint/2010/main" val="1152294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Is not a standard – More a state of mind </a:t>
            </a:r>
            <a:r>
              <a:rPr lang="en-US" sz="2000">
                <a:sym typeface="Wingdings"/>
              </a:rPr>
              <a:t>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Wingdings"/>
              </a:rPr>
              <a:t>Has a few best practices: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>
                <a:sym typeface="Wingdings"/>
              </a:rPr>
              <a:t>GET requests should not alter state: 			</a:t>
            </a:r>
            <a:r>
              <a:rPr lang="en-US" sz="1600"/>
              <a:t>GET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PUT requests should in general Update something: 	PUT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POST requests should create something: 		POST /users/42/name/alex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DELETE requests delete something: 			DELETE /users/42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Sub-resources are awesome: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600"/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But really, the design is up to you!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4600" y="4678472"/>
            <a:ext cx="5725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GET /cars/42/owners – Returns all owners for car 42</a:t>
            </a:r>
          </a:p>
          <a:p>
            <a:r>
              <a:rPr lang="en-US" sz="1600"/>
              <a:t>GET /cars/42/owners/2 – Returns the 2</a:t>
            </a:r>
            <a:r>
              <a:rPr lang="en-US" sz="1600" baseline="30000"/>
              <a:t>nd</a:t>
            </a:r>
            <a:r>
              <a:rPr lang="en-US" sz="1600"/>
              <a:t> owner of car 42</a:t>
            </a:r>
          </a:p>
        </p:txBody>
      </p:sp>
    </p:spTree>
    <p:extLst>
      <p:ext uri="{BB962C8B-B14F-4D97-AF65-F5344CB8AC3E}">
        <p14:creationId xmlns:p14="http://schemas.microsoft.com/office/powerpoint/2010/main" val="188186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Front-end CSS framework developed by Twitter: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“Bootstrap, a sleek, intuitive, and powerful mobile first front-end framework for faster and easier web development”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	- Twitter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Essentially lots of CSS/fonts/JS to that you download to make styling your website easier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Other similar front-end frameworks: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1664" y="4372908"/>
            <a:ext cx="67787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Zimit			Kickstrap</a:t>
            </a:r>
          </a:p>
          <a:p>
            <a:pPr>
              <a:lnSpc>
                <a:spcPct val="150000"/>
              </a:lnSpc>
            </a:pPr>
            <a:r>
              <a:rPr lang="en-US" sz="2000"/>
              <a:t>InK			Pure</a:t>
            </a:r>
          </a:p>
          <a:p>
            <a:pPr>
              <a:lnSpc>
                <a:spcPct val="150000"/>
              </a:lnSpc>
            </a:pPr>
            <a:r>
              <a:rPr lang="en-US" sz="2000"/>
              <a:t>Foundation		HTML5 Boilerplate</a:t>
            </a:r>
          </a:p>
          <a:p>
            <a:pPr>
              <a:lnSpc>
                <a:spcPct val="150000"/>
              </a:lnSpc>
            </a:pPr>
            <a:r>
              <a:rPr lang="en-US" sz="2000"/>
              <a:t>HTML Kickstart		Yui</a:t>
            </a:r>
          </a:p>
        </p:txBody>
      </p:sp>
    </p:spTree>
    <p:extLst>
      <p:ext uri="{BB962C8B-B14F-4D97-AF65-F5344CB8AC3E}">
        <p14:creationId xmlns:p14="http://schemas.microsoft.com/office/powerpoint/2010/main" val="140304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Front-end CSS framework developed by Twitter: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“Bootstrap, a sleek, intuitive, and powerful mobile first front-end framework for faster and easier web development”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	- Twitter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Essentially lots of CSS/fonts/JS to that you download to make styling your website easier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187277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Front-end CSS framework developed by Twitter: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“Bootstrap, a sleek, intuitive, and powerful mobile first front-end framework for faster and easier web development”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	- Twitter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Essentially lots of CSS/fonts/JS to that you download to make styling your website easier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Other similar front-end frameworks: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1664" y="4372908"/>
            <a:ext cx="67787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Zimit			Kickstrap</a:t>
            </a:r>
          </a:p>
          <a:p>
            <a:pPr>
              <a:lnSpc>
                <a:spcPct val="150000"/>
              </a:lnSpc>
            </a:pPr>
            <a:r>
              <a:rPr lang="en-US" sz="2000"/>
              <a:t>InK			Pure</a:t>
            </a:r>
          </a:p>
          <a:p>
            <a:pPr>
              <a:lnSpc>
                <a:spcPct val="150000"/>
              </a:lnSpc>
            </a:pPr>
            <a:r>
              <a:rPr lang="en-US" sz="2000"/>
              <a:t>Foundation		HTML5 Boilerplate</a:t>
            </a:r>
          </a:p>
          <a:p>
            <a:pPr>
              <a:lnSpc>
                <a:spcPct val="150000"/>
              </a:lnSpc>
            </a:pPr>
            <a:r>
              <a:rPr lang="en-US" sz="2000"/>
              <a:t>HTML Kickstart		Yui</a:t>
            </a:r>
          </a:p>
        </p:txBody>
      </p:sp>
    </p:spTree>
    <p:extLst>
      <p:ext uri="{BB962C8B-B14F-4D97-AF65-F5344CB8AC3E}">
        <p14:creationId xmlns:p14="http://schemas.microsoft.com/office/powerpoint/2010/main" val="152597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AngularJS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Front end Javascript framework developed by Google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“AngularJS is what HTML would have been, had it been designed for building web-apps”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	- Google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5799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AngularJS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Front end Javascript framework developed by Google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“AngularJS is what HTML would have been, had it been designed for building web-apps”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	- Google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Angular greatly expands on HTML with custom tags designed to create Single Page Applications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Other similar frameworks: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1621352" y="4699635"/>
            <a:ext cx="677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Ember.js			(JSP)</a:t>
            </a:r>
          </a:p>
          <a:p>
            <a:pPr>
              <a:lnSpc>
                <a:spcPct val="150000"/>
              </a:lnSpc>
            </a:pPr>
            <a:r>
              <a:rPr lang="en-US" sz="2000"/>
              <a:t>React.js			(JSF)</a:t>
            </a:r>
          </a:p>
          <a:p>
            <a:pPr>
              <a:lnSpc>
                <a:spcPct val="150000"/>
              </a:lnSpc>
            </a:pPr>
            <a:r>
              <a:rPr lang="en-US" sz="2000"/>
              <a:t>Backbone.js		(Velocity)</a:t>
            </a:r>
          </a:p>
        </p:txBody>
      </p:sp>
    </p:spTree>
    <p:extLst>
      <p:ext uri="{BB962C8B-B14F-4D97-AF65-F5344CB8AC3E}">
        <p14:creationId xmlns:p14="http://schemas.microsoft.com/office/powerpoint/2010/main" val="187874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web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Implementation of the Model-View-Controller concept in Java. Part of the larger Spring framework</a:t>
            </a:r>
          </a:p>
        </p:txBody>
      </p:sp>
      <p:pic>
        <p:nvPicPr>
          <p:cNvPr id="1030" name="Picture 6" descr="ttps://upload.wikimedia.org/wikipedia/commons/thumb/a/a0/MVC-Process.svg/4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130" y="2793303"/>
            <a:ext cx="2824050" cy="310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65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web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Implementation of the Model-View-Controller concept in Java. Part of the larger Spring framework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Largely build around annotations of classes: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@Controller – Class that controls the model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@RequestMapping – Define which method deals with which REST-call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@PathVariable – Used to extract a variable, e.g an id, from a REST-call like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@RequestParam – Used to get explicit variables in a call</a:t>
            </a:r>
          </a:p>
        </p:txBody>
      </p:sp>
      <p:pic>
        <p:nvPicPr>
          <p:cNvPr id="1030" name="Picture 6" descr="ttps://upload.wikimedia.org/wikipedia/commons/thumb/a/a0/MVC-Process.svg/4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130" y="2793303"/>
            <a:ext cx="2824050" cy="310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14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1032</Words>
  <Application>Microsoft Macintosh PowerPoint</Application>
  <PresentationFormat>Widescreen</PresentationFormat>
  <Paragraphs>176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Calibri Light</vt:lpstr>
      <vt:lpstr>Menlo</vt:lpstr>
      <vt:lpstr>Wingdings</vt:lpstr>
      <vt:lpstr>Arial</vt:lpstr>
      <vt:lpstr>Office Theme</vt:lpstr>
      <vt:lpstr>Web app development With a Java backend</vt:lpstr>
      <vt:lpstr>The course stack</vt:lpstr>
      <vt:lpstr>Bootstrap</vt:lpstr>
      <vt:lpstr>Bootstrap</vt:lpstr>
      <vt:lpstr>Bootstrap</vt:lpstr>
      <vt:lpstr>AngularJS</vt:lpstr>
      <vt:lpstr>AngularJS</vt:lpstr>
      <vt:lpstr>Spring web</vt:lpstr>
      <vt:lpstr>Spring web</vt:lpstr>
      <vt:lpstr>Spring web</vt:lpstr>
      <vt:lpstr>Tomcat &amp; Jetty</vt:lpstr>
      <vt:lpstr>Tomcat &amp; Jetty</vt:lpstr>
      <vt:lpstr>MariaDB/MySQL</vt:lpstr>
      <vt:lpstr>MariaDB/MySQL</vt:lpstr>
      <vt:lpstr>Hibernate</vt:lpstr>
      <vt:lpstr>Hibernate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 development With a Java backend</dc:title>
  <dc:creator>Alexander Ludkiewicz</dc:creator>
  <cp:lastModifiedBy>Alexander Ludkiewicz</cp:lastModifiedBy>
  <cp:revision>71</cp:revision>
  <dcterms:created xsi:type="dcterms:W3CDTF">2016-03-19T16:20:10Z</dcterms:created>
  <dcterms:modified xsi:type="dcterms:W3CDTF">2016-03-20T15:39:19Z</dcterms:modified>
</cp:coreProperties>
</file>