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7" r:id="rId2"/>
    <p:sldId id="295" r:id="rId3"/>
    <p:sldId id="258" r:id="rId4"/>
    <p:sldId id="259" r:id="rId5"/>
    <p:sldId id="260" r:id="rId6"/>
    <p:sldId id="261" r:id="rId7"/>
    <p:sldId id="262" r:id="rId8"/>
    <p:sldId id="263" r:id="rId9"/>
    <p:sldId id="297" r:id="rId10"/>
    <p:sldId id="264" r:id="rId11"/>
    <p:sldId id="298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96" r:id="rId20"/>
    <p:sldId id="273" r:id="rId21"/>
    <p:sldId id="274" r:id="rId22"/>
    <p:sldId id="299" r:id="rId23"/>
    <p:sldId id="300" r:id="rId24"/>
    <p:sldId id="301" r:id="rId25"/>
    <p:sldId id="302" r:id="rId26"/>
    <p:sldId id="279" r:id="rId27"/>
    <p:sldId id="275" r:id="rId28"/>
    <p:sldId id="280" r:id="rId29"/>
    <p:sldId id="276" r:id="rId30"/>
    <p:sldId id="281" r:id="rId31"/>
    <p:sldId id="277" r:id="rId32"/>
    <p:sldId id="282" r:id="rId33"/>
    <p:sldId id="278" r:id="rId34"/>
    <p:sldId id="283" r:id="rId35"/>
    <p:sldId id="284" r:id="rId36"/>
    <p:sldId id="303" r:id="rId37"/>
    <p:sldId id="304" r:id="rId38"/>
    <p:sldId id="285" r:id="rId39"/>
    <p:sldId id="286" r:id="rId40"/>
    <p:sldId id="289" r:id="rId41"/>
    <p:sldId id="290" r:id="rId42"/>
    <p:sldId id="291" r:id="rId43"/>
    <p:sldId id="305" r:id="rId44"/>
    <p:sldId id="306" r:id="rId45"/>
    <p:sldId id="293" r:id="rId46"/>
    <p:sldId id="307" r:id="rId47"/>
    <p:sldId id="292" r:id="rId48"/>
    <p:sldId id="29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47"/>
    <p:restoredTop sz="50000"/>
  </p:normalViewPr>
  <p:slideViewPr>
    <p:cSldViewPr snapToGrid="0" snapToObjects="1">
      <p:cViewPr varScale="1">
        <p:scale>
          <a:sx n="55" d="100"/>
          <a:sy n="55" d="100"/>
        </p:scale>
        <p:origin x="1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04437-A49D-2F46-BE1D-E6F561837AED}" type="datetimeFigureOut">
              <a:t>10/10/16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B676D-568A-DC4C-9E06-3B7B564BD2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1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B676D-568A-DC4C-9E06-3B7B564BD2DC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302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B676D-568A-DC4C-9E06-3B7B564BD2DC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6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9AA6-7EEC-9945-9A5F-9B930943B3C5}" type="datetimeFigureOut"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ECD-B4D8-FC40-99FF-949F8CA189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9AA6-7EEC-9945-9A5F-9B930943B3C5}" type="datetimeFigureOut"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ECD-B4D8-FC40-99FF-949F8CA189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9AA6-7EEC-9945-9A5F-9B930943B3C5}" type="datetimeFigureOut"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ECD-B4D8-FC40-99FF-949F8CA189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9AA6-7EEC-9945-9A5F-9B930943B3C5}" type="datetimeFigureOut"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ECD-B4D8-FC40-99FF-949F8CA189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9AA6-7EEC-9945-9A5F-9B930943B3C5}" type="datetimeFigureOut"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ECD-B4D8-FC40-99FF-949F8CA189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9AA6-7EEC-9945-9A5F-9B930943B3C5}" type="datetimeFigureOut"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ECD-B4D8-FC40-99FF-949F8CA189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9AA6-7EEC-9945-9A5F-9B930943B3C5}" type="datetimeFigureOut">
              <a:t>10/10/16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ECD-B4D8-FC40-99FF-949F8CA189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9AA6-7EEC-9945-9A5F-9B930943B3C5}" type="datetimeFigureOut"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ECD-B4D8-FC40-99FF-949F8CA189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1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9AA6-7EEC-9945-9A5F-9B930943B3C5}" type="datetimeFigureOut">
              <a:t>10/10/16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ECD-B4D8-FC40-99FF-949F8CA189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9AA6-7EEC-9945-9A5F-9B930943B3C5}" type="datetimeFigureOut"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ECD-B4D8-FC40-99FF-949F8CA189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2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9AA6-7EEC-9945-9A5F-9B930943B3C5}" type="datetimeFigureOut">
              <a:t>10/10/16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ECD-B4D8-FC40-99FF-949F8CA189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9AA6-7EEC-9945-9A5F-9B930943B3C5}" type="datetimeFigureOut"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40ECD-B4D8-FC40-99FF-949F8CA189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mockito/" TargetMode="External"/><Relationship Id="rId3" Type="http://schemas.openxmlformats.org/officeDocument/2006/relationships/hyperlink" Target="https://code.google.com/p/hamcrest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Kodarskolan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Saker jag önskar att jag visste när jag började</a:t>
            </a:r>
          </a:p>
        </p:txBody>
      </p:sp>
    </p:spTree>
    <p:extLst>
      <p:ext uri="{BB962C8B-B14F-4D97-AF65-F5344CB8AC3E}">
        <p14:creationId xmlns:p14="http://schemas.microsoft.com/office/powerpoint/2010/main" val="144996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50000"/>
              </a:lnSpc>
              <a:buNone/>
            </a:pPr>
            <a:endParaRPr lang="en-US" i="1" dirty="0">
              <a:sym typeface="Wingdings"/>
            </a:endParaRPr>
          </a:p>
          <a:p>
            <a:pPr indent="0" algn="ctr">
              <a:lnSpc>
                <a:spcPct val="150000"/>
              </a:lnSpc>
              <a:buNone/>
            </a:pPr>
            <a:r>
              <a:rPr lang="en-US" i="1" dirty="0">
                <a:sym typeface="Wingdings"/>
              </a:rPr>
              <a:t>Premature optimization is the root of all evil</a:t>
            </a:r>
          </a:p>
          <a:p>
            <a:pPr indent="0" algn="ctr">
              <a:lnSpc>
                <a:spcPct val="150000"/>
              </a:lnSpc>
              <a:buNone/>
            </a:pPr>
            <a:r>
              <a:rPr lang="en-US" dirty="0">
                <a:sym typeface="Wingdings"/>
              </a:rPr>
              <a:t>- Donald Knuth</a:t>
            </a:r>
          </a:p>
        </p:txBody>
      </p:sp>
    </p:spTree>
    <p:extLst>
      <p:ext uri="{BB962C8B-B14F-4D97-AF65-F5344CB8AC3E}">
        <p14:creationId xmlns:p14="http://schemas.microsoft.com/office/powerpoint/2010/main" val="87450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v-SE" sz="2000" dirty="0" smtClean="0"/>
              <a:t>Optimera inte i förväg</a:t>
            </a:r>
          </a:p>
          <a:p>
            <a:pPr>
              <a:lnSpc>
                <a:spcPct val="150000"/>
              </a:lnSpc>
            </a:pPr>
            <a:r>
              <a:rPr lang="sv-SE" sz="2000" dirty="0" smtClean="0"/>
              <a:t>Det är oftast slöseri </a:t>
            </a:r>
            <a:r>
              <a:rPr lang="sv-SE" sz="2000" smtClean="0"/>
              <a:t>med tid</a:t>
            </a:r>
          </a:p>
          <a:p>
            <a:pPr>
              <a:lnSpc>
                <a:spcPct val="150000"/>
              </a:lnSpc>
            </a:pPr>
            <a:r>
              <a:rPr lang="sv-SE" sz="2000" smtClean="0"/>
              <a:t>I längden kostar det bara mer tid att underhålla oläslig-men-superoptimerad kod än att bara ha koden tydlig</a:t>
            </a:r>
          </a:p>
          <a:p>
            <a:pPr marL="571500" indent="-342900">
              <a:lnSpc>
                <a:spcPct val="150000"/>
              </a:lnSpc>
            </a:pPr>
            <a:endParaRPr lang="en-US" sz="18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474596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r>
              <a:rPr lang="en-US" sz="4000" dirty="0"/>
              <a:t>Övning 2</a:t>
            </a:r>
            <a:endParaRPr lang="en-US" sz="32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5104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en-US" sz="2400" dirty="0"/>
              <a:t>Saker att tänka på: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2400" dirty="0"/>
              <a:t>	Vad är ett test egentligen?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2400" dirty="0"/>
              <a:t>	Hur genererar man testdata bäst?</a:t>
            </a:r>
          </a:p>
        </p:txBody>
      </p:sp>
    </p:spTree>
    <p:extLst>
      <p:ext uri="{BB962C8B-B14F-4D97-AF65-F5344CB8AC3E}">
        <p14:creationId xmlns:p14="http://schemas.microsoft.com/office/powerpoint/2010/main" val="160581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 algn="ctr">
              <a:lnSpc>
                <a:spcPct val="150000"/>
              </a:lnSpc>
            </a:pPr>
            <a:endParaRPr lang="sv-SE" sz="2400" dirty="0" err="1" smtClean="0"/>
          </a:p>
          <a:p>
            <a:pPr indent="0" algn="ctr">
              <a:lnSpc>
                <a:spcPct val="150000"/>
              </a:lnSpc>
              <a:buNone/>
            </a:pPr>
            <a:endParaRPr lang="sv-SE" sz="2400" dirty="0" err="1" smtClean="0"/>
          </a:p>
          <a:p>
            <a:pPr indent="0" algn="ctr">
              <a:lnSpc>
                <a:spcPct val="150000"/>
              </a:lnSpc>
              <a:buNone/>
            </a:pPr>
            <a:r>
              <a:rPr lang="sv-SE" sz="2400" dirty="0" err="1" smtClean="0"/>
              <a:t>Testkod</a:t>
            </a:r>
            <a:r>
              <a:rPr lang="sv-SE" sz="2400" dirty="0" smtClean="0"/>
              <a:t> ska vara lika ren som, om inte </a:t>
            </a:r>
            <a:r>
              <a:rPr lang="sv-SE" sz="2400" dirty="0" smtClean="0">
                <a:solidFill>
                  <a:srgbClr val="FF0000"/>
                </a:solidFill>
              </a:rPr>
              <a:t>renare än </a:t>
            </a:r>
            <a:r>
              <a:rPr lang="sv-SE" sz="2400" dirty="0" smtClean="0"/>
              <a:t>produktionskod</a:t>
            </a:r>
          </a:p>
          <a:p>
            <a:pPr indent="0" algn="ctr">
              <a:lnSpc>
                <a:spcPct val="150000"/>
              </a:lnSpc>
              <a:buNone/>
            </a:pPr>
            <a:r>
              <a:rPr lang="sv-SE" sz="1800" dirty="0"/>
              <a:t>Fula, slarviga tester gör det oklart vad det är som testas</a:t>
            </a:r>
            <a:endParaRPr lang="sv-SE" sz="1800" dirty="0" smtClean="0"/>
          </a:p>
          <a:p>
            <a:pPr indent="0" algn="ctr">
              <a:lnSpc>
                <a:spcPct val="150000"/>
              </a:lnSpc>
              <a:buNone/>
            </a:pPr>
            <a:endParaRPr lang="en-US" sz="18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55660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sv-SE" sz="2400" dirty="0" err="1" smtClean="0"/>
              <a:t>Ett enhetstest är en formell specifikation</a:t>
            </a:r>
            <a:endParaRPr lang="sv-SE" sz="2400" dirty="0" smtClean="0"/>
          </a:p>
          <a:p>
            <a:pPr lvl="1" indent="0">
              <a:lnSpc>
                <a:spcPct val="150000"/>
              </a:lnSpc>
              <a:buNone/>
            </a:pPr>
            <a:r>
              <a:rPr lang="sv-SE" sz="1800" dirty="0"/>
              <a:t>Ett test ska verifiera att en kod möter kraven som ställs. Det ska inte ändras efter att en ändring haft sönder testet – Om inte kraven har ändrats!</a:t>
            </a:r>
            <a:endParaRPr lang="sv-SE" sz="1800" dirty="0" smtClean="0"/>
          </a:p>
          <a:p>
            <a:pPr indent="0" algn="ctr">
              <a:lnSpc>
                <a:spcPct val="150000"/>
              </a:lnSpc>
              <a:buNone/>
            </a:pPr>
            <a:endParaRPr lang="en-US" sz="18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337226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Test,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sv-SE" sz="2400" dirty="0" err="1" smtClean="0"/>
              <a:t>I testkod är det ok med långa och väldigt beskrivande namn</a:t>
            </a:r>
          </a:p>
          <a:p>
            <a:pPr marL="571500" indent="-342900">
              <a:lnSpc>
                <a:spcPct val="150000"/>
              </a:lnSpc>
            </a:pPr>
            <a:r>
              <a:rPr lang="sv-SE" sz="2400" dirty="0" err="1"/>
              <a:t>Jämför:</a:t>
            </a:r>
            <a:endParaRPr lang="sv-SE" sz="2400" dirty="0" smtClean="0"/>
          </a:p>
          <a:p>
            <a:pPr marL="0" indent="0">
              <a:buNone/>
            </a:pPr>
            <a:endParaRPr lang="en-US" sz="1600">
              <a:solidFill>
                <a:srgbClr val="000000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Car </a:t>
            </a:r>
            <a:r>
              <a:rPr lang="en-US" sz="1400" smtClean="0">
                <a:solidFill>
                  <a:srgbClr val="6A3E3E"/>
                </a:solidFill>
                <a:latin typeface="Menlo" charset="0"/>
              </a:rPr>
              <a:t>car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Car(</a:t>
            </a:r>
            <a:r>
              <a:rPr lang="en-US" sz="1400" smtClean="0">
                <a:solidFill>
                  <a:srgbClr val="2A00FF"/>
                </a:solidFill>
                <a:latin typeface="Menlo" charset="0"/>
              </a:rPr>
              <a:t>"Volvo"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400" smtClean="0">
                <a:solidFill>
                  <a:srgbClr val="2A00FF"/>
                </a:solidFill>
                <a:latin typeface="Menlo" charset="0"/>
              </a:rPr>
              <a:t>"V70"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Engine(180),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Tyres(Type.</a:t>
            </a:r>
            <a:r>
              <a:rPr lang="en-US" sz="1400" i="1" smtClean="0">
                <a:solidFill>
                  <a:srgbClr val="0000C0"/>
                </a:solidFill>
                <a:latin typeface="Menlo" charset="0"/>
              </a:rPr>
              <a:t>SNOW</a:t>
            </a:r>
            <a:r>
              <a:rPr lang="en-US" sz="1400" i="1" smtClean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pPr marL="0" indent="0">
              <a:buNone/>
            </a:pPr>
            <a:endParaRPr lang="en-US" sz="1400" i="1" smtClean="0">
              <a:solidFill>
                <a:srgbClr val="000000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Car </a:t>
            </a:r>
            <a:r>
              <a:rPr lang="en-US" sz="1400" smtClean="0">
                <a:solidFill>
                  <a:srgbClr val="6A3E3E"/>
                </a:solidFill>
                <a:latin typeface="Menlo" charset="0"/>
              </a:rPr>
              <a:t>carWithSnowTyres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Car(</a:t>
            </a:r>
            <a:r>
              <a:rPr lang="en-US" sz="1400" smtClean="0">
                <a:solidFill>
                  <a:srgbClr val="2A00FF"/>
                </a:solidFill>
                <a:latin typeface="Menlo" charset="0"/>
              </a:rPr>
              <a:t>"Volvo"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400" smtClean="0">
                <a:solidFill>
                  <a:srgbClr val="2A00FF"/>
                </a:solidFill>
                <a:latin typeface="Menlo" charset="0"/>
              </a:rPr>
              <a:t>"V70"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Engine(180),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new 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Tyres(Type.</a:t>
            </a:r>
            <a:r>
              <a:rPr lang="en-US" sz="1400" i="1" smtClean="0">
                <a:solidFill>
                  <a:srgbClr val="0000C0"/>
                </a:solidFill>
                <a:latin typeface="Menlo" charset="0"/>
              </a:rPr>
              <a:t>SNOW</a:t>
            </a:r>
            <a:r>
              <a:rPr lang="en-US" sz="1400" i="1" smtClean="0">
                <a:solidFill>
                  <a:srgbClr val="000000"/>
                </a:solidFill>
                <a:latin typeface="Menlo" charset="0"/>
              </a:rPr>
              <a:t>));</a:t>
            </a:r>
            <a:endParaRPr lang="en-US" sz="14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885145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Test,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en-US" sz="2400" dirty="0"/>
              <a:t>Använd gärna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2400" dirty="0"/>
              <a:t>	Fabriksmetoder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2400" dirty="0"/>
              <a:t>	Builders</a:t>
            </a:r>
          </a:p>
        </p:txBody>
      </p:sp>
    </p:spTree>
    <p:extLst>
      <p:ext uri="{BB962C8B-B14F-4D97-AF65-F5344CB8AC3E}">
        <p14:creationId xmlns:p14="http://schemas.microsoft.com/office/powerpoint/2010/main" val="118892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Test,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72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>
                <a:solidFill>
                  <a:srgbClr val="000000"/>
                </a:solidFill>
              </a:rPr>
              <a:t>Fabriksmetod</a:t>
            </a:r>
            <a:endParaRPr lang="en-US" sz="2000">
              <a:solidFill>
                <a:srgbClr val="0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Car aCarWithSnowTyres() 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Car(</a:t>
            </a:r>
            <a:r>
              <a:rPr lang="en-US" sz="1400" smtClean="0">
                <a:solidFill>
                  <a:srgbClr val="2A00FF"/>
                </a:solidFill>
                <a:latin typeface="Menlo" charset="0"/>
              </a:rPr>
              <a:t>"Volvo"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400" smtClean="0">
                <a:solidFill>
                  <a:srgbClr val="2A00FF"/>
                </a:solidFill>
                <a:latin typeface="Menlo" charset="0"/>
              </a:rPr>
              <a:t>"V70"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Engine(180),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Tyres(Type.</a:t>
            </a:r>
            <a:r>
              <a:rPr lang="en-US" sz="1400" i="1" smtClean="0">
                <a:solidFill>
                  <a:srgbClr val="0000C0"/>
                </a:solidFill>
                <a:latin typeface="Menlo" charset="0"/>
              </a:rPr>
              <a:t>SNOW</a:t>
            </a:r>
            <a:r>
              <a:rPr lang="en-US" sz="1400" i="1" smtClean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69716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Test,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72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>
                <a:solidFill>
                  <a:srgbClr val="000000"/>
                </a:solidFill>
              </a:rPr>
              <a:t>Fabriksmetod</a:t>
            </a:r>
            <a:endParaRPr lang="en-US" sz="2000">
              <a:solidFill>
                <a:srgbClr val="0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Car aCarWithSnowTyres() 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Car(</a:t>
            </a:r>
            <a:r>
              <a:rPr lang="en-US" sz="1400" smtClean="0">
                <a:solidFill>
                  <a:srgbClr val="2A00FF"/>
                </a:solidFill>
                <a:latin typeface="Menlo" charset="0"/>
              </a:rPr>
              <a:t>"Volvo"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400" smtClean="0">
                <a:solidFill>
                  <a:srgbClr val="2A00FF"/>
                </a:solidFill>
                <a:latin typeface="Menlo" charset="0"/>
              </a:rPr>
              <a:t>"V70"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Engine(180),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Tyres(Type.</a:t>
            </a:r>
            <a:r>
              <a:rPr lang="en-US" sz="1400" i="1" smtClean="0">
                <a:solidFill>
                  <a:srgbClr val="0000C0"/>
                </a:solidFill>
                <a:latin typeface="Menlo" charset="0"/>
              </a:rPr>
              <a:t>SNOW</a:t>
            </a:r>
            <a:r>
              <a:rPr lang="en-US" sz="1400" i="1" smtClean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Builder</a:t>
            </a:r>
            <a:endParaRPr lang="en-US" dirty="0"/>
          </a:p>
          <a:p>
            <a:pPr marL="457200" lvl="1" indent="0">
              <a:buNone/>
            </a:pP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CarBuilder </a:t>
            </a:r>
            <a:r>
              <a:rPr lang="en-US" sz="1400" smtClean="0">
                <a:solidFill>
                  <a:srgbClr val="6A3E3E"/>
                </a:solidFill>
                <a:latin typeface="Menlo" charset="0"/>
              </a:rPr>
              <a:t>buildCar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CarBuilder();</a:t>
            </a:r>
            <a:endParaRPr lang="de-DE" sz="1400" smtClean="0">
              <a:solidFill>
                <a:srgbClr val="000000"/>
              </a:solidFill>
              <a:latin typeface="Menlo" charset="0"/>
            </a:endParaRPr>
          </a:p>
          <a:p>
            <a:pPr marL="457200" lvl="1" indent="0">
              <a:buNone/>
            </a:pP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Car </a:t>
            </a:r>
            <a:r>
              <a:rPr lang="de-DE" sz="1400" smtClean="0">
                <a:solidFill>
                  <a:srgbClr val="6A3E3E"/>
                </a:solidFill>
                <a:latin typeface="Menlo" charset="0"/>
              </a:rPr>
              <a:t>carWithSummerTyres</a:t>
            </a: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1400" smtClean="0">
                <a:solidFill>
                  <a:srgbClr val="6A3E3E"/>
                </a:solidFill>
                <a:latin typeface="Menlo" charset="0"/>
              </a:rPr>
              <a:t>buildCar</a:t>
            </a:r>
          </a:p>
          <a:p>
            <a:pPr marL="457200" lvl="1" indent="0">
              <a:buNone/>
            </a:pP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                       .ofBrandVolvo()</a:t>
            </a:r>
          </a:p>
          <a:p>
            <a:pPr marL="457200" lvl="1" indent="0">
              <a:buNone/>
            </a:pP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                       .ofModelV70()</a:t>
            </a:r>
          </a:p>
          <a:p>
            <a:pPr marL="457200" lvl="1" indent="0">
              <a:buNone/>
            </a:pP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                       .with180Engine()</a:t>
            </a:r>
          </a:p>
          <a:p>
            <a:pPr marL="457200" lvl="1" indent="0">
              <a:buNone/>
            </a:pP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                       .withSummerTyres()</a:t>
            </a:r>
          </a:p>
          <a:p>
            <a:pPr marL="457200" lvl="1" indent="0">
              <a:buNone/>
            </a:pP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                       .build();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358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8000" indent="0" fontAlgn="base">
              <a:lnSpc>
                <a:spcPct val="150000"/>
              </a:lnSpc>
              <a:buNone/>
            </a:pPr>
            <a:r>
              <a:rPr lang="en-US" sz="2400"/>
              <a:t>28 </a:t>
            </a:r>
            <a:r>
              <a:rPr lang="en-US" sz="2400" smtClean="0"/>
              <a:t>år</a:t>
            </a:r>
            <a:endParaRPr lang="en-US" sz="2400"/>
          </a:p>
          <a:p>
            <a:pPr marL="108000" indent="0" fontAlgn="base">
              <a:lnSpc>
                <a:spcPct val="150000"/>
              </a:lnSpc>
              <a:buNone/>
            </a:pPr>
            <a:r>
              <a:rPr lang="en-US" sz="2400" smtClean="0"/>
              <a:t>Civilingenjör Teknisk Fysik, KTH</a:t>
            </a:r>
            <a:endParaRPr lang="en-US" sz="2400"/>
          </a:p>
          <a:p>
            <a:pPr marL="108000" indent="0" fontAlgn="base">
              <a:lnSpc>
                <a:spcPct val="150000"/>
              </a:lnSpc>
              <a:buNone/>
            </a:pPr>
            <a:r>
              <a:rPr lang="en-US" sz="2400" smtClean="0"/>
              <a:t>I branschen sen 2012</a:t>
            </a:r>
            <a:endParaRPr lang="en-US" sz="2400"/>
          </a:p>
          <a:p>
            <a:pPr marL="108000" indent="0" fontAlgn="base">
              <a:lnSpc>
                <a:spcPct val="150000"/>
              </a:lnSpc>
              <a:buNone/>
            </a:pPr>
            <a:r>
              <a:rPr lang="en-US" sz="2400"/>
              <a:t>HiQ </a:t>
            </a:r>
            <a:r>
              <a:rPr lang="en-US" sz="2400" smtClean="0"/>
              <a:t>sen 2014</a:t>
            </a:r>
            <a:endParaRPr lang="en-US" sz="2400"/>
          </a:p>
          <a:p>
            <a:pPr marL="108000" indent="0" fontAlgn="base">
              <a:lnSpc>
                <a:spcPct val="150000"/>
              </a:lnSpc>
              <a:buNone/>
            </a:pPr>
            <a:r>
              <a:rPr lang="en-US" sz="2400"/>
              <a:t>Backend: Java, Javascript, Scala, Bash</a:t>
            </a:r>
          </a:p>
          <a:p>
            <a:pPr marL="108000" indent="0" fontAlgn="base">
              <a:lnSpc>
                <a:spcPct val="150000"/>
              </a:lnSpc>
              <a:buNone/>
            </a:pPr>
            <a:r>
              <a:rPr lang="en-US" sz="2400" smtClean="0"/>
              <a:t>Älskar att resa, lära sig språk, springa och fotografera</a:t>
            </a:r>
            <a:endParaRPr lang="en-US" sz="2400"/>
          </a:p>
          <a:p>
            <a:pPr lvl="0">
              <a:lnSpc>
                <a:spcPct val="150000"/>
              </a:lnSpc>
              <a:buNone/>
            </a:pPr>
            <a:endParaRPr lang="en-US" sz="2400">
              <a:solidFill>
                <a:srgbClr val="B2B2B2"/>
              </a:solidFill>
              <a:latin typeface="" pitchFamily="18"/>
            </a:endParaRPr>
          </a:p>
          <a:p>
            <a:pPr lvl="0">
              <a:lnSpc>
                <a:spcPct val="150000"/>
              </a:lnSpc>
              <a:buNone/>
            </a:pPr>
            <a:endParaRPr lang="en-US" sz="2400">
              <a:latin typeface="" pitchFamily="18"/>
            </a:endParaRPr>
          </a:p>
        </p:txBody>
      </p:sp>
      <p:pic>
        <p:nvPicPr>
          <p:cNvPr id="4" name="Picture 2" descr="1932565_10152291505167824_915539260648436871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652" y="1134328"/>
            <a:ext cx="3910396" cy="391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20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Test,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en-US" sz="2400" dirty="0"/>
              <a:t>Bra ramverk för läsbar testkod:</a:t>
            </a:r>
          </a:p>
          <a:p>
            <a:pPr marL="2286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400" dirty="0"/>
              <a:t>	</a:t>
            </a:r>
            <a:r>
              <a:rPr lang="sv-SE" dirty="0" err="1"/>
              <a:t>Mockito</a:t>
            </a:r>
            <a:r>
              <a:rPr lang="sv-SE" dirty="0"/>
              <a:t> </a:t>
            </a:r>
            <a:r>
              <a:rPr lang="sv-SE" dirty="0">
                <a:hlinkClick r:id="rId2"/>
              </a:rPr>
              <a:t>https://code.google.com/p/mockito/</a:t>
            </a:r>
            <a:endParaRPr lang="en-US" sz="2400" dirty="0"/>
          </a:p>
          <a:p>
            <a:pPr marL="2286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400" dirty="0"/>
              <a:t>	</a:t>
            </a:r>
            <a:r>
              <a:rPr lang="sv-SE" dirty="0" err="1"/>
              <a:t>Hamcrest</a:t>
            </a:r>
            <a:r>
              <a:rPr lang="sv-SE" dirty="0"/>
              <a:t> matchers </a:t>
            </a:r>
            <a:r>
              <a:rPr lang="sv-SE" dirty="0">
                <a:hlinkClick r:id="rId3"/>
              </a:rPr>
              <a:t>https://code.google.com/p/hamcrest/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91861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En metod per sak man vill testa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56623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En metod per sak man vill testa</a:t>
            </a:r>
          </a:p>
          <a:p>
            <a:pPr>
              <a:lnSpc>
                <a:spcPct val="150000"/>
              </a:lnSpc>
            </a:pPr>
            <a:r>
              <a:rPr lang="en-US" sz="2000"/>
              <a:t>Namnge testmetoder efter use-case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/>
              <a:t>	Typ assertButtonFlashesGreenWhenPressed(...)</a:t>
            </a:r>
          </a:p>
        </p:txBody>
      </p:sp>
    </p:spTree>
    <p:extLst>
      <p:ext uri="{BB962C8B-B14F-4D97-AF65-F5344CB8AC3E}">
        <p14:creationId xmlns:p14="http://schemas.microsoft.com/office/powerpoint/2010/main" val="1243521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En metod per sak man vill testa</a:t>
            </a:r>
          </a:p>
          <a:p>
            <a:pPr>
              <a:lnSpc>
                <a:spcPct val="150000"/>
              </a:lnSpc>
            </a:pPr>
            <a:r>
              <a:rPr lang="en-US" sz="2000"/>
              <a:t>Namnge testmetoder efter use-case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/>
              <a:t>	Typ assertButtonFlashesGreenWhenPressed(...)</a:t>
            </a:r>
          </a:p>
          <a:p>
            <a:pPr>
              <a:lnSpc>
                <a:spcPct val="150000"/>
              </a:lnSpc>
            </a:pPr>
            <a:r>
              <a:rPr lang="en-US" sz="2000"/>
              <a:t>Testa funktion – inte kod</a:t>
            </a:r>
          </a:p>
        </p:txBody>
      </p:sp>
    </p:spTree>
    <p:extLst>
      <p:ext uri="{BB962C8B-B14F-4D97-AF65-F5344CB8AC3E}">
        <p14:creationId xmlns:p14="http://schemas.microsoft.com/office/powerpoint/2010/main" val="1856163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En metod per sak man vill testa</a:t>
            </a:r>
          </a:p>
          <a:p>
            <a:pPr>
              <a:lnSpc>
                <a:spcPct val="150000"/>
              </a:lnSpc>
            </a:pPr>
            <a:r>
              <a:rPr lang="en-US" sz="2000"/>
              <a:t>Namnge testmetoder efter use-case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/>
              <a:t>	Typ assertButtonFlashesGreenWhenPressed(...)</a:t>
            </a:r>
          </a:p>
          <a:p>
            <a:pPr>
              <a:lnSpc>
                <a:spcPct val="150000"/>
              </a:lnSpc>
            </a:pPr>
            <a:r>
              <a:rPr lang="en-US" sz="2000"/>
              <a:t>Testa funktion – inte kod</a:t>
            </a:r>
          </a:p>
          <a:p>
            <a:pPr>
              <a:lnSpc>
                <a:spcPct val="150000"/>
              </a:lnSpc>
            </a:pPr>
            <a:r>
              <a:rPr lang="en-US" sz="2000"/>
              <a:t>Undvik gärna ”testklass per klass”</a:t>
            </a:r>
          </a:p>
          <a:p>
            <a:pPr>
              <a:lnSpc>
                <a:spcPct val="150000"/>
              </a:lnSpc>
            </a:pPr>
            <a:r>
              <a:rPr lang="en-US" sz="2000"/>
              <a:t>Undvik definitivt ”testmetod per metod”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12402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En metod per sak man vill testa</a:t>
            </a:r>
          </a:p>
          <a:p>
            <a:pPr>
              <a:lnSpc>
                <a:spcPct val="150000"/>
              </a:lnSpc>
            </a:pPr>
            <a:r>
              <a:rPr lang="en-US" sz="2000"/>
              <a:t>Namnge testmetoder efter use-case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/>
              <a:t>	Typ assertButtonFlashesGreenWhenPressed(...)</a:t>
            </a:r>
          </a:p>
          <a:p>
            <a:pPr>
              <a:lnSpc>
                <a:spcPct val="150000"/>
              </a:lnSpc>
            </a:pPr>
            <a:r>
              <a:rPr lang="en-US" sz="2000"/>
              <a:t>Testa funktion – inte kod</a:t>
            </a:r>
          </a:p>
          <a:p>
            <a:pPr>
              <a:lnSpc>
                <a:spcPct val="150000"/>
              </a:lnSpc>
            </a:pPr>
            <a:r>
              <a:rPr lang="en-US" sz="2000"/>
              <a:t>Undvik gärna ”testklass per klass”</a:t>
            </a:r>
          </a:p>
          <a:p>
            <a:pPr>
              <a:lnSpc>
                <a:spcPct val="150000"/>
              </a:lnSpc>
            </a:pPr>
            <a:r>
              <a:rPr lang="en-US" sz="2000"/>
              <a:t>Undvik definitivt ”testmetod per metod”</a:t>
            </a:r>
          </a:p>
          <a:p>
            <a:pPr>
              <a:lnSpc>
                <a:spcPct val="150000"/>
              </a:lnSpc>
            </a:pPr>
            <a:r>
              <a:rPr lang="en-US" sz="2000"/>
              <a:t>Undvik att testa mot databaser i enhetstester – försök köra så mycket in-memory som möjligt.</a:t>
            </a:r>
          </a:p>
        </p:txBody>
      </p:sp>
    </p:spTree>
    <p:extLst>
      <p:ext uri="{BB962C8B-B14F-4D97-AF65-F5344CB8AC3E}">
        <p14:creationId xmlns:p14="http://schemas.microsoft.com/office/powerpoint/2010/main" val="396804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r>
              <a:rPr lang="en-US" sz="4000" dirty="0"/>
              <a:t>Övning 3</a:t>
            </a:r>
            <a:endParaRPr lang="en-US" sz="32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68330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Fundera över</a:t>
            </a:r>
            <a:r>
              <a:rPr lang="is-IS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en-US" sz="2400" dirty="0"/>
              <a:t>Hur förhåller sig de här principerna till övningen?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2400" dirty="0"/>
              <a:t>	KISS – Keep It Simple and Stupid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2400" dirty="0"/>
              <a:t>	YAGNI – You Aren’t Gonna Need It</a:t>
            </a:r>
          </a:p>
        </p:txBody>
      </p:sp>
    </p:spTree>
    <p:extLst>
      <p:ext uri="{BB962C8B-B14F-4D97-AF65-F5344CB8AC3E}">
        <p14:creationId xmlns:p14="http://schemas.microsoft.com/office/powerpoint/2010/main" val="343460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r>
              <a:rPr lang="en-US" sz="4000" dirty="0"/>
              <a:t>Övning 4</a:t>
            </a:r>
            <a:endParaRPr lang="en-US" sz="32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494645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Tänk på</a:t>
            </a:r>
            <a:r>
              <a:rPr lang="is-IS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en-US" sz="2400" dirty="0"/>
              <a:t>State vs. stateless objekt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2000" dirty="0"/>
              <a:t>	När vill man använda objekt med state resp. utan?</a:t>
            </a:r>
          </a:p>
          <a:p>
            <a:pPr marL="571500" indent="-342900">
              <a:lnSpc>
                <a:spcPct val="150000"/>
              </a:lnSpc>
            </a:pPr>
            <a:r>
              <a:rPr lang="en-US" sz="2400" dirty="0"/>
              <a:t>Trådsäkerhet</a:t>
            </a:r>
          </a:p>
          <a:p>
            <a:pPr marL="571500" indent="-342900">
              <a:lnSpc>
                <a:spcPct val="150000"/>
              </a:lnSpc>
            </a:pPr>
            <a:r>
              <a:rPr lang="en-US" sz="2400" dirty="0"/>
              <a:t>Databasaccess och transationer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2000" dirty="0"/>
              <a:t>Vad måste man tänka på när flera trådar kan komma åt samma databas?</a:t>
            </a:r>
          </a:p>
        </p:txBody>
      </p:sp>
    </p:spTree>
    <p:extLst>
      <p:ext uri="{BB962C8B-B14F-4D97-AF65-F5344CB8AC3E}">
        <p14:creationId xmlns:p14="http://schemas.microsoft.com/office/powerpoint/2010/main" val="10742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Upplägg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sv-SE" sz="2000" smtClean="0"/>
              <a:t>Varje övning demonstrerar en eller flera principer kring hög/lågkvalitativ kod. Vi kommer efteråt att tillsammans gå igenom lärdomar</a:t>
            </a:r>
          </a:p>
          <a:p>
            <a:pPr marL="571500" indent="-342900">
              <a:lnSpc>
                <a:spcPct val="150000"/>
              </a:lnSpc>
            </a:pPr>
            <a:r>
              <a:rPr lang="sv-SE" sz="2000" smtClean="0"/>
              <a:t>Diskutera i varje övning:</a:t>
            </a:r>
            <a:endParaRPr lang="sv-SE" sz="2000" dirty="0" smtClean="0"/>
          </a:p>
          <a:p>
            <a:pPr lvl="1" indent="0">
              <a:lnSpc>
                <a:spcPct val="150000"/>
              </a:lnSpc>
              <a:buNone/>
            </a:pPr>
            <a:r>
              <a:rPr lang="sv-SE" sz="2000"/>
              <a:t>Vad är bra/dåligt? Ex: Variabelnamn, onödig komplexitet, för mycket upprepning?, etc</a:t>
            </a:r>
            <a:endParaRPr lang="sv-SE" sz="2000" dirty="0"/>
          </a:p>
          <a:p>
            <a:pPr lvl="1" indent="0">
              <a:lnSpc>
                <a:spcPct val="150000"/>
              </a:lnSpc>
              <a:buNone/>
            </a:pPr>
            <a:r>
              <a:rPr lang="sv-SE" sz="2000"/>
              <a:t>Alternativa lösningar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sv-SE" sz="2000"/>
              <a:t>Vissa övningar ger hints om viktiga poänger</a:t>
            </a:r>
            <a:endParaRPr lang="sv-SE" sz="2000" dirty="0"/>
          </a:p>
          <a:p>
            <a:pPr indent="0">
              <a:lnSpc>
                <a:spcPct val="15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24552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r>
              <a:rPr lang="en-US" sz="4000" dirty="0"/>
              <a:t>Vanligt misstag #1: Klasser innehåller onödigt föränderligt tillstånd</a:t>
            </a:r>
            <a:endParaRPr lang="en-US" sz="32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08717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Övning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en-US" sz="2400" dirty="0"/>
              <a:t>Problem eftersom: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2400" dirty="0"/>
              <a:t>	Tillstånd kan bli inkonsekvent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2400" dirty="0"/>
              <a:t>	Tillståndet kan ändras oväntat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2400" dirty="0"/>
              <a:t>	Trådsäkerheten kan bli dyr och problematisk</a:t>
            </a:r>
          </a:p>
        </p:txBody>
      </p:sp>
    </p:spTree>
    <p:extLst>
      <p:ext uri="{BB962C8B-B14F-4D97-AF65-F5344CB8AC3E}">
        <p14:creationId xmlns:p14="http://schemas.microsoft.com/office/powerpoint/2010/main" val="1534231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r>
              <a:rPr lang="en-US" sz="4000" dirty="0"/>
              <a:t>Övning 5</a:t>
            </a:r>
            <a:endParaRPr lang="en-US" sz="32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6904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Tänk på</a:t>
            </a:r>
            <a:r>
              <a:rPr lang="is-IS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en-US" sz="2400" dirty="0"/>
              <a:t>Moduluppdelning, single responsibility principle</a:t>
            </a:r>
          </a:p>
          <a:p>
            <a:pPr marL="571500" indent="-342900">
              <a:lnSpc>
                <a:spcPct val="150000"/>
              </a:lnSpc>
            </a:pPr>
            <a:r>
              <a:rPr lang="en-US" sz="2400" dirty="0"/>
              <a:t>Felhantering</a:t>
            </a:r>
          </a:p>
        </p:txBody>
      </p:sp>
    </p:spTree>
    <p:extLst>
      <p:ext uri="{BB962C8B-B14F-4D97-AF65-F5344CB8AC3E}">
        <p14:creationId xmlns:p14="http://schemas.microsoft.com/office/powerpoint/2010/main" val="990133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endParaRPr lang="en-US" dirty="0"/>
          </a:p>
          <a:p>
            <a:pPr indent="0" algn="ctr">
              <a:lnSpc>
                <a:spcPct val="150000"/>
              </a:lnSpc>
              <a:buNone/>
            </a:pPr>
            <a:r>
              <a:rPr lang="en-US" dirty="0"/>
              <a:t>Single Responsibility Principle – Varje modul har </a:t>
            </a:r>
            <a:r>
              <a:rPr lang="en-US" i="1" dirty="0"/>
              <a:t>ett enda </a:t>
            </a:r>
            <a:r>
              <a:rPr lang="en-US" dirty="0"/>
              <a:t>ansvar</a:t>
            </a:r>
            <a:endParaRPr lang="en-US" sz="20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00011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Felhantering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en-US" sz="2400" dirty="0"/>
              <a:t>Viktigt att förutse vilka fel (Exceptions) som kan dyka upp under normal körning</a:t>
            </a:r>
          </a:p>
        </p:txBody>
      </p:sp>
    </p:spTree>
    <p:extLst>
      <p:ext uri="{BB962C8B-B14F-4D97-AF65-F5344CB8AC3E}">
        <p14:creationId xmlns:p14="http://schemas.microsoft.com/office/powerpoint/2010/main" val="689333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Felhantering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en-US" sz="2400" dirty="0"/>
              <a:t>Viktigt att förutse vilka fel (Exceptions) som kan dyka upp under normal körning</a:t>
            </a:r>
          </a:p>
          <a:p>
            <a:pPr marL="571500" indent="-342900">
              <a:lnSpc>
                <a:spcPct val="150000"/>
              </a:lnSpc>
            </a:pPr>
            <a:r>
              <a:rPr lang="en-US" sz="2400" dirty="0"/>
              <a:t>Minst lika viktigt att komma överens om hur de ska hanteras!</a:t>
            </a:r>
          </a:p>
        </p:txBody>
      </p:sp>
    </p:spTree>
    <p:extLst>
      <p:ext uri="{BB962C8B-B14F-4D97-AF65-F5344CB8AC3E}">
        <p14:creationId xmlns:p14="http://schemas.microsoft.com/office/powerpoint/2010/main" val="1425091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Felhantering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en-US" sz="2400" dirty="0"/>
              <a:t>Viktigt att förutse vilka fel (Exceptions) som kan dyka upp under normal körning</a:t>
            </a:r>
          </a:p>
          <a:p>
            <a:pPr marL="571500" indent="-342900">
              <a:lnSpc>
                <a:spcPct val="150000"/>
              </a:lnSpc>
            </a:pPr>
            <a:r>
              <a:rPr lang="en-US" sz="2400" dirty="0"/>
              <a:t>Minst lika viktigt att komma överens om hur de ska hanteras!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2000" dirty="0"/>
              <a:t>Vilka fel ska användaren meddelas om?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2000" dirty="0"/>
              <a:t>Vilka fel ska krascha applikationen?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2000" dirty="0"/>
              <a:t>Vilka fel kan vi leva med, men fortsätta exekveringen?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is-IS" sz="2000" dirty="0"/>
              <a:t>... Etc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9524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r>
              <a:rPr lang="en-US" sz="4000" dirty="0"/>
              <a:t>Övning 6</a:t>
            </a:r>
            <a:endParaRPr lang="en-US" sz="32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599319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Tänk på</a:t>
            </a:r>
            <a:r>
              <a:rPr lang="is-IS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sz="2400" dirty="0"/>
              <a:t>Composition vs. Inheritance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sv-SE" sz="1800" dirty="0"/>
              <a:t>Vad är vad? När vill man använda den ena men inte den andra?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sv-SE" sz="1800" dirty="0"/>
              <a:t>Hur skulle klasserna kunna se ut om man vill använda respektive?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84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Övning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87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endParaRPr lang="en-US" dirty="0"/>
          </a:p>
          <a:p>
            <a:pPr indent="0" algn="ctr">
              <a:lnSpc>
                <a:spcPct val="150000"/>
              </a:lnSpc>
              <a:buNone/>
            </a:pPr>
            <a:r>
              <a:rPr lang="en-US" dirty="0"/>
              <a:t>Favor composition over inheritance</a:t>
            </a:r>
            <a:endParaRPr lang="en-US" sz="20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8069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ctr">
              <a:lnSpc>
                <a:spcPct val="150000"/>
              </a:lnSpc>
              <a:buNone/>
            </a:pPr>
            <a:endParaRPr lang="en-US" sz="2400" dirty="0"/>
          </a:p>
          <a:p>
            <a:pPr indent="0" algn="ctr">
              <a:lnSpc>
                <a:spcPct val="150000"/>
              </a:lnSpc>
              <a:buNone/>
            </a:pPr>
            <a:endParaRPr lang="en-US" dirty="0"/>
          </a:p>
          <a:p>
            <a:pPr indent="0" algn="ctr">
              <a:lnSpc>
                <a:spcPct val="150000"/>
              </a:lnSpc>
              <a:buNone/>
            </a:pPr>
            <a:r>
              <a:rPr lang="en-US" dirty="0"/>
              <a:t>Open/Closed principle – Klasser ska vara möjliga att utöka, inte ändras</a:t>
            </a:r>
            <a:endParaRPr lang="en-US" sz="20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51962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Allmänt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Övriga tips: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/>
              <a:t>Enhetlig kodstil i varje projekt – Dvs enas om whitespace, if/else-struktur, try-catch, exceptionhantering osv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94123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Allmänt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Övriga tips: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/>
              <a:t>Enhetlig kodstil i varje projekt – Dvs enas om whitespace, if/else-struktur, try-catch, exceptionhantering osv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40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/>
              <a:t>Lär er ert IDE. Kortkommandon ska sitta i muskelminnet – Optimalt sett ska ni inte röra musen!</a:t>
            </a:r>
            <a:endParaRPr lang="en-US" sz="2400"/>
          </a:p>
          <a:p>
            <a:pPr marL="457200" lvl="1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90595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Allmänt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Övriga tips: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/>
              <a:t>Enhetlig kodstil i varje projekt – Dvs enas om whitespace, if/else-struktur, try-catch, exceptionhantering osv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40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/>
              <a:t>Lär er ert IDE. Kortkommandon ska sitta i muskelminnet – Optimalt sett ska ni inte röra musen!</a:t>
            </a:r>
            <a:endParaRPr lang="en-US" sz="2400"/>
          </a:p>
          <a:p>
            <a:pPr marL="457200" lvl="1" indent="0">
              <a:lnSpc>
                <a:spcPct val="150000"/>
              </a:lnSpc>
              <a:buNone/>
            </a:pPr>
            <a:endParaRPr lang="en-US" sz="200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/>
              <a:t>Dokumentera publika metoder – Även parametrarna! Kan de vara null? Kan metoden returnera null?</a:t>
            </a:r>
          </a:p>
        </p:txBody>
      </p:sp>
    </p:spTree>
    <p:extLst>
      <p:ext uri="{BB962C8B-B14F-4D97-AF65-F5344CB8AC3E}">
        <p14:creationId xmlns:p14="http://schemas.microsoft.com/office/powerpoint/2010/main" val="211291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Allmänt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Övriga tips: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/>
              <a:t>Korta men tydliga variabel/metodnamn. Vanligt problem att variabelnamn är för långa. </a:t>
            </a:r>
          </a:p>
          <a:p>
            <a:pPr marL="350838" lvl="1" indent="0">
              <a:buNone/>
            </a:pPr>
            <a:r>
              <a:rPr lang="en-US" sz="1400" b="1" smtClean="0">
                <a:solidFill>
                  <a:schemeClr val="bg1"/>
                </a:solidFill>
                <a:latin typeface="Consolas"/>
              </a:rPr>
              <a:t>persistIfNotExists(componentDelivery);</a:t>
            </a:r>
            <a:endParaRPr lang="sv-SE" sz="1400" smtClean="0"/>
          </a:p>
          <a:p>
            <a:pPr marL="0" indent="0">
              <a:lnSpc>
                <a:spcPct val="150000"/>
              </a:lnSpc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51599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Allmänt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Övriga tips: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/>
              <a:t>Korta men tydliga variabel/metodnamn. Vanligt problem att variabelnamn är för långa.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/>
              <a:t>Jämför (Copy-pastat från produktionskod!):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400">
                <a:latin typeface="Menlo" charset="0"/>
                <a:ea typeface="Menlo" charset="0"/>
                <a:cs typeface="Menlo" charset="0"/>
              </a:rPr>
              <a:t>persistComponentDeliveryInDatabaseIfNotAlreadyExistsInDatabase(componentDelivery);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de-DE" sz="2000"/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2000"/>
              <a:t>Med</a:t>
            </a:r>
            <a:r>
              <a:rPr lang="de-DE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1400">
                <a:latin typeface="Menlo" charset="0"/>
                <a:ea typeface="Menlo" charset="0"/>
                <a:cs typeface="Menlo" charset="0"/>
              </a:rPr>
              <a:t>persistIfNotExists(componentDelivery);</a:t>
            </a:r>
            <a:endParaRPr lang="sv-SE" sz="1400">
              <a:latin typeface="Menlo" charset="0"/>
              <a:ea typeface="Menlo" charset="0"/>
              <a:cs typeface="Menlo" charset="0"/>
            </a:endParaRPr>
          </a:p>
          <a:p>
            <a:pPr marL="350838" lvl="1" indent="0">
              <a:buNone/>
            </a:pPr>
            <a:r>
              <a:rPr lang="en-US" sz="1400" b="1" smtClean="0">
                <a:solidFill>
                  <a:schemeClr val="bg1"/>
                </a:solidFill>
                <a:latin typeface="Consolas"/>
              </a:rPr>
              <a:t>persistIfNotExists(componentDelivery);</a:t>
            </a:r>
            <a:endParaRPr lang="sv-SE" sz="1400" smtClean="0"/>
          </a:p>
          <a:p>
            <a:pPr marL="0" indent="0">
              <a:lnSpc>
                <a:spcPct val="150000"/>
              </a:lnSpc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986866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Allmänt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Övriga tips: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sv-SE" sz="2000" i="1" smtClean="0"/>
              <a:t>Debugging – </a:t>
            </a:r>
            <a:r>
              <a:rPr lang="sv-SE" sz="2000" smtClean="0"/>
              <a:t>Lär er att debugga ordentligt! Många problem är fullständigt olösliga utan att kunna stega igenom koden rad för rad</a:t>
            </a:r>
          </a:p>
        </p:txBody>
      </p:sp>
    </p:spTree>
    <p:extLst>
      <p:ext uri="{BB962C8B-B14F-4D97-AF65-F5344CB8AC3E}">
        <p14:creationId xmlns:p14="http://schemas.microsoft.com/office/powerpoint/2010/main" val="918974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Bra böcker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1"/>
              <a:t>Design Patterns</a:t>
            </a:r>
            <a:r>
              <a:rPr lang="en-US" sz="2400"/>
              <a:t>, ”The gang of four”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/>
              <a:t>Effective Java</a:t>
            </a:r>
            <a:r>
              <a:rPr lang="en-US" sz="2400"/>
              <a:t>, Joshua Bloch (f.d. CTO Google)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/>
              <a:t>Clean Code</a:t>
            </a:r>
            <a:r>
              <a:rPr lang="en-US" sz="2400"/>
              <a:t>, Robert C Martin (“Uncle Bob”)</a:t>
            </a:r>
          </a:p>
        </p:txBody>
      </p:sp>
    </p:spTree>
    <p:extLst>
      <p:ext uri="{BB962C8B-B14F-4D97-AF65-F5344CB8AC3E}">
        <p14:creationId xmlns:p14="http://schemas.microsoft.com/office/powerpoint/2010/main" val="96155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Lärdomar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sv-SE" sz="2000" smtClean="0"/>
              <a:t>Undvik onödigt komplexa, långa och djupa beslutsträd. (”Cyklomatisk komplexitet” är en vanligt förekommande term)</a:t>
            </a:r>
          </a:p>
          <a:p>
            <a:pPr marL="571500" indent="-342900">
              <a:lnSpc>
                <a:spcPct val="150000"/>
              </a:lnSpc>
            </a:pPr>
            <a:r>
              <a:rPr lang="sv-SE" sz="2000" smtClean="0"/>
              <a:t>Undvik långa metoder och klasser. Dela upp i metoder och klasser med väldefinierade syften. Inga ”Gudobjekt” eller ”gudmetoder”</a:t>
            </a:r>
          </a:p>
          <a:p>
            <a:pPr indent="0">
              <a:lnSpc>
                <a:spcPct val="150000"/>
              </a:lnSpc>
              <a:buNone/>
            </a:pPr>
            <a:endParaRPr lang="sv-SE" sz="2000" dirty="0"/>
          </a:p>
          <a:p>
            <a:pPr indent="0">
              <a:lnSpc>
                <a:spcPct val="150000"/>
              </a:lnSpc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3801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Lärdomar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50000"/>
              </a:lnSpc>
              <a:buNone/>
            </a:pPr>
            <a:endParaRPr lang="sv-SE" sz="2000" dirty="0"/>
          </a:p>
          <a:p>
            <a:pPr indent="0" algn="ctr">
              <a:lnSpc>
                <a:spcPct val="150000"/>
              </a:lnSpc>
              <a:buNone/>
            </a:pPr>
            <a:endParaRPr lang="en-US" sz="2400"/>
          </a:p>
          <a:p>
            <a:pPr indent="0" algn="ctr">
              <a:lnSpc>
                <a:spcPct val="150000"/>
              </a:lnSpc>
              <a:buNone/>
            </a:pPr>
            <a:r>
              <a:rPr lang="en-US" sz="3200"/>
              <a:t>DRY – Don’t repeat yourself</a:t>
            </a:r>
          </a:p>
        </p:txBody>
      </p:sp>
    </p:spTree>
    <p:extLst>
      <p:ext uri="{BB962C8B-B14F-4D97-AF65-F5344CB8AC3E}">
        <p14:creationId xmlns:p14="http://schemas.microsoft.com/office/powerpoint/2010/main" val="92582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en-US" sz="2400" dirty="0"/>
              <a:t>Copy pastea inte kod</a:t>
            </a:r>
          </a:p>
          <a:p>
            <a:pPr marL="571500" indent="-342900">
              <a:lnSpc>
                <a:spcPct val="150000"/>
              </a:lnSpc>
            </a:pPr>
            <a:r>
              <a:rPr lang="en-US" sz="2400" dirty="0"/>
              <a:t>Ha gemensam kod i hjälpmetoder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800" dirty="0"/>
              <a:t>Men börja inte dela _all_ kod, för mycket abstraktion är också fel </a:t>
            </a:r>
            <a:r>
              <a:rPr lang="en-US" sz="1800" dirty="0">
                <a:sym typeface="Wingdings"/>
              </a:rPr>
              <a:t></a:t>
            </a:r>
          </a:p>
          <a:p>
            <a:pPr marL="685800" indent="-457200">
              <a:lnSpc>
                <a:spcPct val="150000"/>
              </a:lnSpc>
            </a:pPr>
            <a:r>
              <a:rPr lang="en-US" sz="2400" dirty="0">
                <a:sym typeface="Wingdings"/>
              </a:rPr>
              <a:t>Automatisera typiskt rutinarbete: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800" dirty="0">
                <a:sym typeface="Wingdings"/>
              </a:rPr>
              <a:t>Byggen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800" dirty="0">
                <a:sym typeface="Wingdings"/>
              </a:rPr>
              <a:t>Tester</a:t>
            </a:r>
          </a:p>
        </p:txBody>
      </p:sp>
    </p:spTree>
    <p:extLst>
      <p:ext uri="{BB962C8B-B14F-4D97-AF65-F5344CB8AC3E}">
        <p14:creationId xmlns:p14="http://schemas.microsoft.com/office/powerpoint/2010/main" val="110581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Miniövning!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en-US" sz="2400" dirty="0">
                <a:sym typeface="Wingdings"/>
              </a:rPr>
              <a:t>Vad kommer att skrivas ut? Vad är det som händer?</a:t>
            </a:r>
          </a:p>
          <a:p>
            <a:pPr marL="0" indent="0">
              <a:buNone/>
            </a:pPr>
            <a:r>
              <a:rPr lang="hu-HU" sz="1400" smtClean="0">
                <a:solidFill>
                  <a:srgbClr val="7F0055"/>
                </a:solidFill>
                <a:latin typeface="Menlo" charset="0"/>
              </a:rPr>
              <a:t>        int</a:t>
            </a:r>
            <a:r>
              <a:rPr lang="hu-HU" sz="140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hu-HU" sz="1400" smtClean="0">
                <a:solidFill>
                  <a:srgbClr val="6A3E3E"/>
                </a:solidFill>
                <a:latin typeface="Menlo" charset="0"/>
              </a:rPr>
              <a:t>a</a:t>
            </a:r>
            <a:r>
              <a:rPr lang="hu-HU" sz="1400" smtClean="0">
                <a:solidFill>
                  <a:srgbClr val="000000"/>
                </a:solidFill>
                <a:latin typeface="Menlo" charset="0"/>
              </a:rPr>
              <a:t> = 5; </a:t>
            </a:r>
          </a:p>
          <a:p>
            <a:pPr marL="0" indent="0">
              <a:buNone/>
            </a:pP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smtClean="0">
                <a:solidFill>
                  <a:srgbClr val="6A3E3E"/>
                </a:solidFill>
                <a:latin typeface="Menlo" charset="0"/>
              </a:rPr>
              <a:t>b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= 10;</a:t>
            </a:r>
          </a:p>
          <a:p>
            <a:pPr marL="0" indent="0">
              <a:buNone/>
            </a:pPr>
            <a:r>
              <a:rPr lang="ro-RO" sz="1400" smtClean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ro-RO" sz="1400" smtClean="0">
                <a:solidFill>
                  <a:srgbClr val="6A3E3E"/>
                </a:solidFill>
                <a:latin typeface="Menlo" charset="0"/>
              </a:rPr>
              <a:t>a</a:t>
            </a:r>
            <a:r>
              <a:rPr lang="ro-RO" sz="1400" smtClean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ro-RO" sz="1400" smtClean="0">
                <a:solidFill>
                  <a:srgbClr val="6A3E3E"/>
                </a:solidFill>
                <a:latin typeface="Menlo" charset="0"/>
              </a:rPr>
              <a:t>a</a:t>
            </a:r>
            <a:r>
              <a:rPr lang="ro-RO" sz="1400" smtClean="0">
                <a:solidFill>
                  <a:srgbClr val="000000"/>
                </a:solidFill>
                <a:latin typeface="Menlo" charset="0"/>
              </a:rPr>
              <a:t> ^ </a:t>
            </a:r>
            <a:r>
              <a:rPr lang="ro-RO" sz="1400" smtClean="0">
                <a:solidFill>
                  <a:srgbClr val="6A3E3E"/>
                </a:solidFill>
                <a:latin typeface="Menlo" charset="0"/>
              </a:rPr>
              <a:t>b</a:t>
            </a:r>
            <a:r>
              <a:rPr lang="ro-RO" sz="1400" smtClean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400" smtClean="0">
                <a:solidFill>
                  <a:srgbClr val="6A3E3E"/>
                </a:solidFill>
                <a:latin typeface="Menlo" charset="0"/>
              </a:rPr>
              <a:t>b</a:t>
            </a: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1400" smtClean="0">
                <a:solidFill>
                  <a:srgbClr val="6A3E3E"/>
                </a:solidFill>
                <a:latin typeface="Menlo" charset="0"/>
              </a:rPr>
              <a:t>a</a:t>
            </a: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^ </a:t>
            </a:r>
            <a:r>
              <a:rPr lang="de-DE" sz="1400" smtClean="0">
                <a:solidFill>
                  <a:srgbClr val="6A3E3E"/>
                </a:solidFill>
                <a:latin typeface="Menlo" charset="0"/>
              </a:rPr>
              <a:t>b</a:t>
            </a: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ro-RO" sz="1400" smtClean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ro-RO" sz="1400" smtClean="0">
                <a:solidFill>
                  <a:srgbClr val="6A3E3E"/>
                </a:solidFill>
                <a:latin typeface="Menlo" charset="0"/>
              </a:rPr>
              <a:t>a</a:t>
            </a:r>
            <a:r>
              <a:rPr lang="ro-RO" sz="1400" smtClean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ro-RO" sz="1400" smtClean="0">
                <a:solidFill>
                  <a:srgbClr val="6A3E3E"/>
                </a:solidFill>
                <a:latin typeface="Menlo" charset="0"/>
              </a:rPr>
              <a:t>a</a:t>
            </a:r>
            <a:r>
              <a:rPr lang="ro-RO" sz="1400" smtClean="0">
                <a:solidFill>
                  <a:srgbClr val="000000"/>
                </a:solidFill>
                <a:latin typeface="Menlo" charset="0"/>
              </a:rPr>
              <a:t> ^ </a:t>
            </a:r>
            <a:r>
              <a:rPr lang="ro-RO" sz="1400" smtClean="0">
                <a:solidFill>
                  <a:srgbClr val="6A3E3E"/>
                </a:solidFill>
                <a:latin typeface="Menlo" charset="0"/>
              </a:rPr>
              <a:t>b</a:t>
            </a:r>
            <a:r>
              <a:rPr lang="ro-RO" sz="1400" smtClean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       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       System.</a:t>
            </a:r>
            <a:r>
              <a:rPr lang="de-DE" sz="1400" i="1" smtClean="0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de-DE" sz="1400" i="1" smtClean="0">
                <a:solidFill>
                  <a:srgbClr val="000000"/>
                </a:solidFill>
                <a:latin typeface="Menlo" charset="0"/>
              </a:rPr>
              <a:t>.println(</a:t>
            </a:r>
            <a:r>
              <a:rPr lang="de-DE" sz="1400" i="1" smtClean="0">
                <a:solidFill>
                  <a:srgbClr val="2A00FF"/>
                </a:solidFill>
                <a:latin typeface="Menlo" charset="0"/>
              </a:rPr>
              <a:t>"a = "</a:t>
            </a:r>
            <a:r>
              <a:rPr lang="de-DE" sz="1400" i="1" smtClean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de-DE" sz="1400" i="1" smtClean="0">
                <a:solidFill>
                  <a:srgbClr val="6A3E3E"/>
                </a:solidFill>
                <a:latin typeface="Menlo" charset="0"/>
              </a:rPr>
              <a:t>a</a:t>
            </a:r>
            <a:r>
              <a:rPr lang="de-DE" sz="1400" i="1" smtClean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       System.</a:t>
            </a:r>
            <a:r>
              <a:rPr lang="de-DE" sz="1400" i="1" smtClean="0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de-DE" sz="1400" i="1" smtClean="0">
                <a:solidFill>
                  <a:srgbClr val="000000"/>
                </a:solidFill>
                <a:latin typeface="Menlo" charset="0"/>
              </a:rPr>
              <a:t>.println(</a:t>
            </a:r>
            <a:r>
              <a:rPr lang="de-DE" sz="1400" i="1" smtClean="0">
                <a:solidFill>
                  <a:srgbClr val="2A00FF"/>
                </a:solidFill>
                <a:latin typeface="Menlo" charset="0"/>
              </a:rPr>
              <a:t>"b = "</a:t>
            </a:r>
            <a:r>
              <a:rPr lang="de-DE" sz="1400" i="1" smtClean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de-DE" sz="1400" i="1" smtClean="0">
                <a:solidFill>
                  <a:srgbClr val="6A3E3E"/>
                </a:solidFill>
                <a:latin typeface="Menlo" charset="0"/>
              </a:rPr>
              <a:t>b</a:t>
            </a:r>
            <a:r>
              <a:rPr lang="de-DE" sz="1400" i="1" smtClean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endParaRPr lang="de-DE" sz="1400" i="1">
              <a:solidFill>
                <a:srgbClr val="000000"/>
              </a:solidFill>
              <a:latin typeface="Menlo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9009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Miniövning!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>
              <a:lnSpc>
                <a:spcPct val="150000"/>
              </a:lnSpc>
            </a:pPr>
            <a:r>
              <a:rPr lang="en-US" sz="2400" dirty="0">
                <a:sym typeface="Wingdings"/>
              </a:rPr>
              <a:t>Vad kommer att skrivas ut? Vad är det som händer?</a:t>
            </a:r>
          </a:p>
          <a:p>
            <a:pPr marL="0" indent="0">
              <a:buNone/>
            </a:pPr>
            <a:r>
              <a:rPr lang="hu-HU" sz="1400" smtClean="0">
                <a:solidFill>
                  <a:srgbClr val="7F0055"/>
                </a:solidFill>
                <a:latin typeface="Menlo" charset="0"/>
              </a:rPr>
              <a:t>        int</a:t>
            </a:r>
            <a:r>
              <a:rPr lang="hu-HU" sz="140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hu-HU" sz="1400" smtClean="0">
                <a:solidFill>
                  <a:srgbClr val="6A3E3E"/>
                </a:solidFill>
                <a:latin typeface="Menlo" charset="0"/>
              </a:rPr>
              <a:t>a</a:t>
            </a:r>
            <a:r>
              <a:rPr lang="hu-HU" sz="1400" smtClean="0">
                <a:solidFill>
                  <a:srgbClr val="000000"/>
                </a:solidFill>
                <a:latin typeface="Menlo" charset="0"/>
              </a:rPr>
              <a:t> = 5; </a:t>
            </a:r>
          </a:p>
          <a:p>
            <a:pPr marL="0" indent="0">
              <a:buNone/>
            </a:pP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1400" smtClean="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smtClean="0">
                <a:solidFill>
                  <a:srgbClr val="6A3E3E"/>
                </a:solidFill>
                <a:latin typeface="Menlo" charset="0"/>
              </a:rPr>
              <a:t>b</a:t>
            </a:r>
            <a:r>
              <a:rPr lang="en-US" sz="1400" smtClean="0">
                <a:solidFill>
                  <a:srgbClr val="000000"/>
                </a:solidFill>
                <a:latin typeface="Menlo" charset="0"/>
              </a:rPr>
              <a:t> = 10;</a:t>
            </a:r>
          </a:p>
          <a:p>
            <a:pPr marL="0" indent="0">
              <a:buNone/>
            </a:pPr>
            <a:r>
              <a:rPr lang="ro-RO" sz="1400" smtClean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ro-RO" sz="1400" smtClean="0">
                <a:solidFill>
                  <a:srgbClr val="6A3E3E"/>
                </a:solidFill>
                <a:latin typeface="Menlo" charset="0"/>
              </a:rPr>
              <a:t>a</a:t>
            </a:r>
            <a:r>
              <a:rPr lang="ro-RO" sz="1400" smtClean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ro-RO" sz="1400" smtClean="0">
                <a:solidFill>
                  <a:srgbClr val="6A3E3E"/>
                </a:solidFill>
                <a:latin typeface="Menlo" charset="0"/>
              </a:rPr>
              <a:t>a</a:t>
            </a:r>
            <a:r>
              <a:rPr lang="ro-RO" sz="1400" smtClean="0">
                <a:solidFill>
                  <a:srgbClr val="000000"/>
                </a:solidFill>
                <a:latin typeface="Menlo" charset="0"/>
              </a:rPr>
              <a:t> ^ </a:t>
            </a:r>
            <a:r>
              <a:rPr lang="ro-RO" sz="1400" smtClean="0">
                <a:solidFill>
                  <a:srgbClr val="6A3E3E"/>
                </a:solidFill>
                <a:latin typeface="Menlo" charset="0"/>
              </a:rPr>
              <a:t>b</a:t>
            </a:r>
            <a:r>
              <a:rPr lang="ro-RO" sz="1400" smtClean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de-DE" sz="1400" smtClean="0">
                <a:solidFill>
                  <a:srgbClr val="6A3E3E"/>
                </a:solidFill>
                <a:latin typeface="Menlo" charset="0"/>
              </a:rPr>
              <a:t>b</a:t>
            </a: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de-DE" sz="1400" smtClean="0">
                <a:solidFill>
                  <a:srgbClr val="6A3E3E"/>
                </a:solidFill>
                <a:latin typeface="Menlo" charset="0"/>
              </a:rPr>
              <a:t>a</a:t>
            </a: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^ </a:t>
            </a:r>
            <a:r>
              <a:rPr lang="de-DE" sz="1400" smtClean="0">
                <a:solidFill>
                  <a:srgbClr val="6A3E3E"/>
                </a:solidFill>
                <a:latin typeface="Menlo" charset="0"/>
              </a:rPr>
              <a:t>b</a:t>
            </a: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ro-RO" sz="1400" smtClean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ro-RO" sz="1400" smtClean="0">
                <a:solidFill>
                  <a:srgbClr val="6A3E3E"/>
                </a:solidFill>
                <a:latin typeface="Menlo" charset="0"/>
              </a:rPr>
              <a:t>a</a:t>
            </a:r>
            <a:r>
              <a:rPr lang="ro-RO" sz="1400" smtClean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ro-RO" sz="1400" smtClean="0">
                <a:solidFill>
                  <a:srgbClr val="6A3E3E"/>
                </a:solidFill>
                <a:latin typeface="Menlo" charset="0"/>
              </a:rPr>
              <a:t>a</a:t>
            </a:r>
            <a:r>
              <a:rPr lang="ro-RO" sz="1400" smtClean="0">
                <a:solidFill>
                  <a:srgbClr val="000000"/>
                </a:solidFill>
                <a:latin typeface="Menlo" charset="0"/>
              </a:rPr>
              <a:t> ^ </a:t>
            </a:r>
            <a:r>
              <a:rPr lang="ro-RO" sz="1400" smtClean="0">
                <a:solidFill>
                  <a:srgbClr val="6A3E3E"/>
                </a:solidFill>
                <a:latin typeface="Menlo" charset="0"/>
              </a:rPr>
              <a:t>b</a:t>
            </a:r>
            <a:r>
              <a:rPr lang="ro-RO" sz="1400" smtClean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       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       System.</a:t>
            </a:r>
            <a:r>
              <a:rPr lang="de-DE" sz="1400" i="1" smtClean="0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de-DE" sz="1400" i="1" smtClean="0">
                <a:solidFill>
                  <a:srgbClr val="000000"/>
                </a:solidFill>
                <a:latin typeface="Menlo" charset="0"/>
              </a:rPr>
              <a:t>.println(</a:t>
            </a:r>
            <a:r>
              <a:rPr lang="de-DE" sz="1400" i="1" smtClean="0">
                <a:solidFill>
                  <a:srgbClr val="2A00FF"/>
                </a:solidFill>
                <a:latin typeface="Menlo" charset="0"/>
              </a:rPr>
              <a:t>"a = "</a:t>
            </a:r>
            <a:r>
              <a:rPr lang="de-DE" sz="1400" i="1" smtClean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de-DE" sz="1400" i="1" smtClean="0">
                <a:solidFill>
                  <a:srgbClr val="6A3E3E"/>
                </a:solidFill>
                <a:latin typeface="Menlo" charset="0"/>
              </a:rPr>
              <a:t>a</a:t>
            </a:r>
            <a:r>
              <a:rPr lang="de-DE" sz="1400" i="1" smtClean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de-DE" sz="1400" smtClean="0">
                <a:solidFill>
                  <a:srgbClr val="000000"/>
                </a:solidFill>
                <a:latin typeface="Menlo" charset="0"/>
              </a:rPr>
              <a:t>        System.</a:t>
            </a:r>
            <a:r>
              <a:rPr lang="de-DE" sz="1400" i="1" smtClean="0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de-DE" sz="1400" i="1" smtClean="0">
                <a:solidFill>
                  <a:srgbClr val="000000"/>
                </a:solidFill>
                <a:latin typeface="Menlo" charset="0"/>
              </a:rPr>
              <a:t>.println(</a:t>
            </a:r>
            <a:r>
              <a:rPr lang="de-DE" sz="1400" i="1" smtClean="0">
                <a:solidFill>
                  <a:srgbClr val="2A00FF"/>
                </a:solidFill>
                <a:latin typeface="Menlo" charset="0"/>
              </a:rPr>
              <a:t>"b = "</a:t>
            </a:r>
            <a:r>
              <a:rPr lang="de-DE" sz="1400" i="1" smtClean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de-DE" sz="1400" i="1" smtClean="0">
                <a:solidFill>
                  <a:srgbClr val="6A3E3E"/>
                </a:solidFill>
                <a:latin typeface="Menlo" charset="0"/>
              </a:rPr>
              <a:t>b</a:t>
            </a:r>
            <a:r>
              <a:rPr lang="de-DE" sz="1400" i="1" smtClean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endParaRPr lang="de-DE" sz="1400" i="1">
              <a:solidFill>
                <a:srgbClr val="000000"/>
              </a:solidFill>
              <a:latin typeface="Menlo" charset="0"/>
              <a:sym typeface="Wingdings"/>
            </a:endParaRPr>
          </a:p>
          <a:p>
            <a:r>
              <a:rPr lang="en-US" sz="2000" dirty="0">
                <a:sym typeface="Wingdings"/>
              </a:rPr>
              <a:t>“XOR-swap” – Värdet på a och b byts ut utan en mellanliggande variabel</a:t>
            </a:r>
          </a:p>
        </p:txBody>
      </p:sp>
    </p:spTree>
    <p:extLst>
      <p:ext uri="{BB962C8B-B14F-4D97-AF65-F5344CB8AC3E}">
        <p14:creationId xmlns:p14="http://schemas.microsoft.com/office/powerpoint/2010/main" val="148799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2887</TotalTime>
  <Words>1083</Words>
  <Application>Microsoft Macintosh PowerPoint</Application>
  <PresentationFormat>Widescreen</PresentationFormat>
  <Paragraphs>227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Menlo</vt:lpstr>
      <vt:lpstr>Wingdings</vt:lpstr>
      <vt:lpstr>Office Theme</vt:lpstr>
      <vt:lpstr>Kodarskolan</vt:lpstr>
      <vt:lpstr>Who am I?</vt:lpstr>
      <vt:lpstr>Upplägg</vt:lpstr>
      <vt:lpstr>Övning 1</vt:lpstr>
      <vt:lpstr>Lärdomar</vt:lpstr>
      <vt:lpstr>Lärdomar</vt:lpstr>
      <vt:lpstr>DRY</vt:lpstr>
      <vt:lpstr>Miniövning!</vt:lpstr>
      <vt:lpstr>Miniövning!</vt:lpstr>
      <vt:lpstr>PowerPoint Presentation</vt:lpstr>
      <vt:lpstr>Evil</vt:lpstr>
      <vt:lpstr>PowerPoint Presentation</vt:lpstr>
      <vt:lpstr>Test</vt:lpstr>
      <vt:lpstr>Test</vt:lpstr>
      <vt:lpstr>Test</vt:lpstr>
      <vt:lpstr>Test, tips</vt:lpstr>
      <vt:lpstr>Test, tips</vt:lpstr>
      <vt:lpstr>Test, tips</vt:lpstr>
      <vt:lpstr>Test, tips</vt:lpstr>
      <vt:lpstr>Test, tips</vt:lpstr>
      <vt:lpstr>Test</vt:lpstr>
      <vt:lpstr>Test</vt:lpstr>
      <vt:lpstr>Test</vt:lpstr>
      <vt:lpstr>Test</vt:lpstr>
      <vt:lpstr>Test</vt:lpstr>
      <vt:lpstr>PowerPoint Presentation</vt:lpstr>
      <vt:lpstr>Fundera över…</vt:lpstr>
      <vt:lpstr>PowerPoint Presentation</vt:lpstr>
      <vt:lpstr>Tänk på…</vt:lpstr>
      <vt:lpstr>PowerPoint Presentation</vt:lpstr>
      <vt:lpstr>Övning 4</vt:lpstr>
      <vt:lpstr>PowerPoint Presentation</vt:lpstr>
      <vt:lpstr>Tänk på…</vt:lpstr>
      <vt:lpstr>PowerPoint Presentation</vt:lpstr>
      <vt:lpstr>Felhantering</vt:lpstr>
      <vt:lpstr>Felhantering</vt:lpstr>
      <vt:lpstr>Felhantering</vt:lpstr>
      <vt:lpstr>PowerPoint Presentation</vt:lpstr>
      <vt:lpstr>Tänk på…</vt:lpstr>
      <vt:lpstr>PowerPoint Presentation</vt:lpstr>
      <vt:lpstr>PowerPoint Presentation</vt:lpstr>
      <vt:lpstr>Allmänt</vt:lpstr>
      <vt:lpstr>Allmänt</vt:lpstr>
      <vt:lpstr>Allmänt</vt:lpstr>
      <vt:lpstr>Allmänt</vt:lpstr>
      <vt:lpstr>Allmänt</vt:lpstr>
      <vt:lpstr>Allmänt</vt:lpstr>
      <vt:lpstr>Bra böcker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Kodarskolan</dc:title>
  <dc:creator>Alexander Ludkiewicz</dc:creator>
  <cp:lastModifiedBy>Alexander Ludkiewicz</cp:lastModifiedBy>
  <cp:revision>62</cp:revision>
  <dcterms:created xsi:type="dcterms:W3CDTF">2016-10-03T14:14:15Z</dcterms:created>
  <dcterms:modified xsi:type="dcterms:W3CDTF">2016-10-10T14:22:53Z</dcterms:modified>
</cp:coreProperties>
</file>