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6" r:id="rId7"/>
    <p:sldId id="261" r:id="rId8"/>
    <p:sldId id="262" r:id="rId9"/>
    <p:sldId id="275" r:id="rId10"/>
    <p:sldId id="264" r:id="rId11"/>
    <p:sldId id="265" r:id="rId12"/>
    <p:sldId id="268" r:id="rId13"/>
    <p:sldId id="269" r:id="rId14"/>
    <p:sldId id="267"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629" y="7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0520C1-EB9F-435C-AEF2-1B2A63C114A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81BBF0C-4ED0-4E0F-8194-DD6402409429}" type="slidenum">
              <a:rPr lang="en-IN" smtClean="0"/>
              <a:t>‹#›</a:t>
            </a:fld>
            <a:endParaRPr lang="en-IN"/>
          </a:p>
        </p:txBody>
      </p:sp>
    </p:spTree>
    <p:extLst>
      <p:ext uri="{BB962C8B-B14F-4D97-AF65-F5344CB8AC3E}">
        <p14:creationId xmlns:p14="http://schemas.microsoft.com/office/powerpoint/2010/main" val="403380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1BBF0C-4ED0-4E0F-8194-DD6402409429}" type="slidenum">
              <a:rPr lang="en-IN" smtClean="0"/>
              <a:t>4</a:t>
            </a:fld>
            <a:endParaRPr lang="en-IN"/>
          </a:p>
        </p:txBody>
      </p:sp>
    </p:spTree>
    <p:extLst>
      <p:ext uri="{BB962C8B-B14F-4D97-AF65-F5344CB8AC3E}">
        <p14:creationId xmlns:p14="http://schemas.microsoft.com/office/powerpoint/2010/main" val="404170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1676400"/>
            <a:ext cx="5410200" cy="2432717"/>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panose="020B0603020202020204"/>
                <a:cs typeface="Trebuchet MS" panose="020B0603020202020204"/>
              </a:rPr>
              <a:t>Ahamed Alufar</a:t>
            </a:r>
          </a:p>
          <a:p>
            <a:pPr marL="12700">
              <a:lnSpc>
                <a:spcPct val="100000"/>
              </a:lnSpc>
              <a:spcBef>
                <a:spcPts val="130"/>
              </a:spcBef>
            </a:pPr>
            <a:r>
              <a:rPr lang="en-US" sz="2000" dirty="0">
                <a:latin typeface="Trebuchet MS" panose="020B0603020202020204"/>
                <a:cs typeface="Trebuchet MS" panose="020B0603020202020204"/>
              </a:rPr>
              <a:t>2021506008	</a:t>
            </a:r>
          </a:p>
          <a:p>
            <a:pPr marL="12700">
              <a:lnSpc>
                <a:spcPct val="100000"/>
              </a:lnSpc>
              <a:spcBef>
                <a:spcPts val="130"/>
              </a:spcBef>
            </a:pPr>
            <a:r>
              <a:rPr lang="en-US" sz="2000" dirty="0" err="1">
                <a:latin typeface="Trebuchet MS" panose="020B0603020202020204"/>
                <a:cs typeface="Trebuchet MS" panose="020B0603020202020204"/>
              </a:rPr>
              <a:t>B.Tech</a:t>
            </a:r>
            <a:r>
              <a:rPr lang="en-US" sz="2000" dirty="0">
                <a:latin typeface="Trebuchet MS" panose="020B0603020202020204"/>
                <a:cs typeface="Trebuchet MS" panose="020B0603020202020204"/>
              </a:rPr>
              <a:t> Information Technology</a:t>
            </a:r>
          </a:p>
          <a:p>
            <a:pPr marL="12700">
              <a:lnSpc>
                <a:spcPct val="100000"/>
              </a:lnSpc>
              <a:spcBef>
                <a:spcPts val="130"/>
              </a:spcBef>
            </a:pPr>
            <a:r>
              <a:rPr lang="en-US" sz="2000" dirty="0">
                <a:latin typeface="Trebuchet MS" panose="020B0603020202020204"/>
                <a:cs typeface="Trebuchet MS" panose="020B0603020202020204"/>
              </a:rPr>
              <a:t>Madras Institute of Technology</a:t>
            </a:r>
          </a:p>
          <a:p>
            <a:pPr marL="12700">
              <a:lnSpc>
                <a:spcPct val="100000"/>
              </a:lnSpc>
              <a:spcBef>
                <a:spcPts val="130"/>
              </a:spcBef>
            </a:pPr>
            <a:r>
              <a:rPr lang="en-US" sz="2000" dirty="0">
                <a:latin typeface="Trebuchet MS" panose="020B0603020202020204"/>
                <a:cs typeface="Trebuchet MS" panose="020B0603020202020204"/>
              </a:rPr>
              <a:t>TNSDC - Machine Learning to </a:t>
            </a:r>
          </a:p>
          <a:p>
            <a:pPr marL="12700">
              <a:lnSpc>
                <a:spcPct val="100000"/>
              </a:lnSpc>
              <a:spcBef>
                <a:spcPts val="130"/>
              </a:spcBef>
            </a:pPr>
            <a:r>
              <a:rPr lang="en-US" sz="2000" dirty="0">
                <a:latin typeface="Trebuchet MS" panose="020B0603020202020204"/>
                <a:cs typeface="Trebuchet MS" panose="020B0603020202020204"/>
              </a:rPr>
              <a:t>Generative AI</a:t>
            </a:r>
          </a:p>
          <a:p>
            <a:pPr marL="12700">
              <a:lnSpc>
                <a:spcPct val="100000"/>
              </a:lnSpc>
              <a:spcBef>
                <a:spcPts val="130"/>
              </a:spcBef>
            </a:pPr>
            <a:endParaRPr sz="3200" dirty="0">
              <a:latin typeface="Trebuchet MS" panose="020B0603020202020204"/>
              <a:cs typeface="Trebuchet MS" panose="020B0603020202020204"/>
            </a:endParaRPr>
          </a:p>
        </p:txBody>
      </p:sp>
      <p:sp>
        <p:nvSpPr>
          <p:cNvPr id="8" name="object 8"/>
          <p:cNvSpPr txBox="1"/>
          <p:nvPr/>
        </p:nvSpPr>
        <p:spPr>
          <a:xfrm>
            <a:off x="6400929"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 Box 11"/>
          <p:cNvSpPr txBox="1"/>
          <p:nvPr/>
        </p:nvSpPr>
        <p:spPr>
          <a:xfrm>
            <a:off x="609600" y="5848350"/>
            <a:ext cx="2962275" cy="460375"/>
          </a:xfrm>
          <a:prstGeom prst="rect">
            <a:avLst/>
          </a:prstGeom>
          <a:noFill/>
        </p:spPr>
        <p:txBody>
          <a:bodyPr wrap="square" rtlCol="0">
            <a:spAutoFit/>
          </a:bodyPr>
          <a:lstStyle/>
          <a:p>
            <a:r>
              <a:rPr lang="en-US" sz="2400" b="1"/>
              <a:t>DATE:04/04/2024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p>
        </p:txBody>
      </p:sp>
      <p:sp>
        <p:nvSpPr>
          <p:cNvPr id="12" name="Text Box 11"/>
          <p:cNvSpPr txBox="1"/>
          <p:nvPr/>
        </p:nvSpPr>
        <p:spPr>
          <a:xfrm>
            <a:off x="330200" y="1081405"/>
            <a:ext cx="9115425" cy="5632450"/>
          </a:xfrm>
          <a:prstGeom prst="rect">
            <a:avLst/>
          </a:prstGeom>
          <a:noFill/>
        </p:spPr>
        <p:txBody>
          <a:bodyPr wrap="square" rtlCol="0" anchor="t">
            <a:noAutofit/>
          </a:bodyPr>
          <a:lstStyle/>
          <a:p>
            <a:pPr marL="0" indent="0">
              <a:buFont typeface="Arial" panose="020B0604020202020204" pitchFamily="34" charset="0"/>
              <a:buNone/>
            </a:pPr>
            <a:r>
              <a:rPr lang="en-US" sz="2800" dirty="0">
                <a:latin typeface="Times New Roman" panose="02020603050405020304" charset="0"/>
                <a:cs typeface="Times New Roman" panose="02020603050405020304" charset="0"/>
              </a:rPr>
              <a:t>Various classifiers and machine learning models such as logistic regression, decision trees, random forests, support vector machines (SVM), and gradient boosting will be utilized. These models will analyze the dataset to identify patterns and relationships between student attributes and academic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 Box 9"/>
          <p:cNvSpPr txBox="1"/>
          <p:nvPr/>
        </p:nvSpPr>
        <p:spPr>
          <a:xfrm>
            <a:off x="838200" y="1765299"/>
            <a:ext cx="6805295" cy="2314575"/>
          </a:xfrm>
          <a:prstGeom prst="rect">
            <a:avLst/>
          </a:prstGeom>
          <a:noFill/>
        </p:spPr>
        <p:txBody>
          <a:bodyPr wrap="square" rtlCol="0" anchor="t">
            <a:noAutofit/>
          </a:bodyPr>
          <a:lstStyle/>
          <a:p>
            <a:r>
              <a:rPr lang="en-US" sz="2400" dirty="0">
                <a:latin typeface="Times New Roman" panose="02020603050405020304" charset="0"/>
                <a:cs typeface="Times New Roman" panose="02020603050405020304" charset="0"/>
              </a:rPr>
              <a:t>The results showcase the accuracy and effectiveness of each model in predicting factors influencing student grades. Visual aids like graphs and confusion matrices provide insights into model performance and the significance of different factors.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5" name="Content Placeholder 14">
            <a:extLst>
              <a:ext uri="{FF2B5EF4-FFF2-40B4-BE49-F238E27FC236}">
                <a16:creationId xmlns:a16="http://schemas.microsoft.com/office/drawing/2014/main" id="{2DA96E8C-749D-0EE0-7108-BF105F404D9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43000" y="1456968"/>
            <a:ext cx="6324600" cy="448984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8" name="object 6"/>
          <p:cNvPicPr/>
          <p:nvPr/>
        </p:nvPicPr>
        <p:blipFill>
          <a:blip r:embed="rId2" cstate="print"/>
          <a:stretch>
            <a:fillRect/>
          </a:stretch>
        </p:blipFill>
        <p:spPr>
          <a:xfrm>
            <a:off x="1666875" y="6467475"/>
            <a:ext cx="76200" cy="177800"/>
          </a:xfrm>
          <a:prstGeom prst="rect">
            <a:avLst/>
          </a:prstGeom>
        </p:spPr>
      </p:pic>
      <p:sp>
        <p:nvSpPr>
          <p:cNvPr id="19" name="object 7"/>
          <p:cNvSpPr txBox="1">
            <a:spLocks noGrp="1"/>
          </p:cNvSpPr>
          <p:nvPr>
            <p:ph type="title"/>
          </p:nvPr>
        </p:nvSpPr>
        <p:spPr>
          <a:xfrm>
            <a:off x="558165" y="385444"/>
            <a:ext cx="9764395" cy="567055"/>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p>
        </p:txBody>
      </p:sp>
      <p:sp>
        <p:nvSpPr>
          <p:cNvPr id="2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pic>
        <p:nvPicPr>
          <p:cNvPr id="5" name="Content Placeholder 4">
            <a:extLst>
              <a:ext uri="{FF2B5EF4-FFF2-40B4-BE49-F238E27FC236}">
                <a16:creationId xmlns:a16="http://schemas.microsoft.com/office/drawing/2014/main" id="{941B1077-BE9A-3BDE-8FFA-F970B44B835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79104" y="1577975"/>
            <a:ext cx="6540895"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lang="en-US" spc="-60" dirty="0"/>
              <a:t>CONCLUSION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10" name="Text Box 9"/>
          <p:cNvSpPr txBox="1"/>
          <p:nvPr/>
        </p:nvSpPr>
        <p:spPr>
          <a:xfrm>
            <a:off x="762000" y="1219200"/>
            <a:ext cx="7245985" cy="3857625"/>
          </a:xfrm>
          <a:prstGeom prst="rect">
            <a:avLst/>
          </a:prstGeom>
          <a:noFill/>
        </p:spPr>
        <p:txBody>
          <a:bodyPr wrap="square" rtlCol="0" anchor="t">
            <a:noAutofit/>
          </a:bodyPr>
          <a:lstStyle/>
          <a:p>
            <a:r>
              <a:rPr lang="en-US" sz="2400" dirty="0"/>
              <a:t>Through the application of classifiers and machine learning models on the dataset, this project successfully identifies key factors impacting student grades. The results obtained offer valuable insights for educational stakeholders to make informed decisions and implement targeted interventions to enhance student performance and educational outcomes.</a:t>
            </a:r>
          </a:p>
        </p:txBody>
      </p:sp>
      <p:sp>
        <p:nvSpPr>
          <p:cNvPr id="2" name="Text Box 1"/>
          <p:cNvSpPr txBox="1"/>
          <p:nvPr/>
        </p:nvSpPr>
        <p:spPr>
          <a:xfrm>
            <a:off x="914400" y="5410200"/>
            <a:ext cx="8047355" cy="646331"/>
          </a:xfrm>
          <a:prstGeom prst="rect">
            <a:avLst/>
          </a:prstGeom>
          <a:noFill/>
        </p:spPr>
        <p:txBody>
          <a:bodyPr wrap="square" rtlCol="0">
            <a:spAutoFit/>
          </a:bodyPr>
          <a:lstStyle/>
          <a:p>
            <a:endParaRPr lang="en-US" dirty="0"/>
          </a:p>
          <a:p>
            <a:r>
              <a:rPr lang="en-US" b="1" dirty="0">
                <a:sym typeface="+mn-ea"/>
              </a:rPr>
              <a:t>GITHUB </a:t>
            </a:r>
            <a:r>
              <a:rPr lang="en-US" b="1" dirty="0" err="1">
                <a:sym typeface="+mn-ea"/>
              </a:rPr>
              <a:t>LINK:https</a:t>
            </a:r>
            <a:r>
              <a:rPr lang="en-US" b="1">
                <a:sym typeface="+mn-ea"/>
              </a:rPr>
              <a:t>://github.com/alufar45/PROJECT24/</a:t>
            </a:r>
            <a:endParaRPr lang="en-US" b="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4361" y="-1079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66675" y="400431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420225" y="53568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62750" y="168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420225" y="58902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24840" y="379729"/>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533400" y="6404610"/>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43893" y="646762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963941" y="1689735"/>
            <a:ext cx="6119495" cy="2359660"/>
          </a:xfrm>
          <a:prstGeom prst="rect">
            <a:avLst/>
          </a:prstGeom>
          <a:noFill/>
        </p:spPr>
        <p:txBody>
          <a:bodyPr wrap="square" rtlCol="0" anchor="t">
            <a:noAutofit/>
          </a:bodyPr>
          <a:lstStyle/>
          <a:p>
            <a:r>
              <a:rPr lang="en-US" altLang="en-IN" sz="3600" b="1" dirty="0"/>
              <a:t>"Enhancing Educational Outcomes: Analyzing Factors Affecting Student Grades Using Machine Learning</a:t>
            </a:r>
          </a:p>
        </p:txBody>
      </p:sp>
      <p:sp>
        <p:nvSpPr>
          <p:cNvPr id="2" name="Text Box 1"/>
          <p:cNvSpPr txBox="1"/>
          <p:nvPr/>
        </p:nvSpPr>
        <p:spPr>
          <a:xfrm>
            <a:off x="762000" y="5658167"/>
            <a:ext cx="8012183" cy="646331"/>
          </a:xfrm>
          <a:prstGeom prst="rect">
            <a:avLst/>
          </a:prstGeom>
          <a:noFill/>
        </p:spPr>
        <p:txBody>
          <a:bodyPr wrap="square" rtlCol="0">
            <a:spAutoFit/>
          </a:bodyPr>
          <a:lstStyle/>
          <a:p>
            <a:r>
              <a:rPr lang="en-US" b="1" dirty="0">
                <a:sym typeface="+mn-ea"/>
              </a:rPr>
              <a:t>GITHUB </a:t>
            </a:r>
            <a:r>
              <a:rPr lang="en-US" b="1" dirty="0" err="1">
                <a:sym typeface="+mn-ea"/>
              </a:rPr>
              <a:t>LINK:https</a:t>
            </a:r>
            <a:r>
              <a:rPr lang="en-US" b="1" dirty="0">
                <a:sym typeface="+mn-ea"/>
              </a:rPr>
              <a:t>://github.com/alufar45/PROJECT24/</a:t>
            </a:r>
            <a:endParaRPr lang="en-US" b="0" dirty="0">
              <a:sym typeface="+mn-ea"/>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1981200" y="1507490"/>
            <a:ext cx="7744460" cy="4332605"/>
          </a:xfrm>
          <a:prstGeom prst="rect">
            <a:avLst/>
          </a:prstGeom>
          <a:noFill/>
        </p:spPr>
        <p:txBody>
          <a:bodyPr wrap="square" rtlCol="0" anchor="t">
            <a:noAutofit/>
          </a:bodyPr>
          <a:lstStyle/>
          <a:p>
            <a:endParaRPr lang="en-US" sz="2400" b="1" dirty="0"/>
          </a:p>
          <a:p>
            <a:r>
              <a:rPr lang="en-US" sz="2400" b="1" dirty="0"/>
              <a:t>Problem Statement</a:t>
            </a:r>
          </a:p>
          <a:p>
            <a:r>
              <a:rPr lang="en-US" sz="2400" b="1" dirty="0"/>
              <a:t>Project Overview</a:t>
            </a:r>
          </a:p>
          <a:p>
            <a:r>
              <a:rPr lang="en-US" sz="2400" b="1" dirty="0"/>
              <a:t>Objectives</a:t>
            </a:r>
          </a:p>
          <a:p>
            <a:r>
              <a:rPr lang="en-US" sz="2400" b="1" dirty="0"/>
              <a:t>End Users</a:t>
            </a:r>
          </a:p>
          <a:p>
            <a:r>
              <a:rPr lang="en-US" sz="2400" b="1" dirty="0"/>
              <a:t>Solution and Value Proposition</a:t>
            </a:r>
          </a:p>
          <a:p>
            <a:r>
              <a:rPr lang="en-US" sz="2400" b="1" dirty="0"/>
              <a:t>Model Explanation</a:t>
            </a:r>
          </a:p>
          <a:p>
            <a:r>
              <a:rPr lang="en-US" sz="2400" b="1" dirty="0"/>
              <a:t>Results</a:t>
            </a:r>
          </a:p>
          <a:p>
            <a:r>
              <a:rPr lang="en-US" sz="2400" b="1" dirty="0"/>
              <a:t>Conclusion</a:t>
            </a:r>
          </a:p>
          <a:p>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533400" y="1447801"/>
            <a:ext cx="7010400" cy="1752600"/>
          </a:xfrm>
          <a:prstGeom prst="rect">
            <a:avLst/>
          </a:prstGeom>
          <a:noFill/>
        </p:spPr>
        <p:txBody>
          <a:bodyPr wrap="square" rtlCol="0" anchor="t">
            <a:noAutofit/>
          </a:bodyPr>
          <a:lstStyle/>
          <a:p>
            <a:r>
              <a:rPr lang="en-US" sz="2800" dirty="0">
                <a:latin typeface="Times New Roman" panose="02020603050405020304" charset="0"/>
                <a:cs typeface="Times New Roman" panose="02020603050405020304" charset="0"/>
              </a:rPr>
              <a:t>The challenge is to analyze factors influencing students' grades using a dataset containing information such as student nationality, grade level, attendance, hours studied, and more. The goal is to employ various classifiers and machine learning models to accurately predict which factors significantly impact student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39775" y="1447800"/>
            <a:ext cx="6924675" cy="2921635"/>
          </a:xfrm>
          <a:prstGeom prst="rect">
            <a:avLst/>
          </a:prstGeom>
          <a:noFill/>
        </p:spPr>
        <p:txBody>
          <a:bodyPr wrap="square" rtlCol="0" anchor="t">
            <a:noAutofit/>
          </a:bodyPr>
          <a:lstStyle/>
          <a:p>
            <a:r>
              <a:rPr lang="en-US" sz="3200" dirty="0">
                <a:latin typeface="Times New Roman" panose="02020603050405020304" charset="0"/>
                <a:cs typeface="Times New Roman" panose="02020603050405020304" charset="0"/>
              </a:rPr>
              <a:t>This project aims to analyze the impact of different factors on student grades by utilizing classifiers and machine learning models on a CSV dataset. Visual aids like graphs and confusion matrices will be employed to present the results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696970" cy="738505"/>
          </a:xfrm>
        </p:spPr>
        <p:txBody>
          <a:bodyPr wrap="square"/>
          <a:lstStyle/>
          <a:p>
            <a:r>
              <a:rPr lang="en-US"/>
              <a:t>OBJECTIVES</a:t>
            </a:r>
          </a:p>
        </p:txBody>
      </p:sp>
      <p:sp>
        <p:nvSpPr>
          <p:cNvPr id="3" name="Subtitle 2"/>
          <p:cNvSpPr>
            <a:spLocks noGrp="1"/>
          </p:cNvSpPr>
          <p:nvPr>
            <p:ph type="subTitle" idx="4"/>
          </p:nvPr>
        </p:nvSpPr>
        <p:spPr>
          <a:xfrm>
            <a:off x="1066800" y="1524000"/>
            <a:ext cx="6865620" cy="3569335"/>
          </a:xfrm>
        </p:spPr>
        <p:txBody>
          <a:bodyPr>
            <a:noAutofit/>
          </a:bodyPr>
          <a:lstStyle/>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Explore and preprocess the dataset containing student information and factors potentially affecting grades.</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Implement and compare various classifiers and machine learning models to predict the factors influencing student grades accurately.</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Create visual aids such as graphs and confusion matrices to visualize and interpret the results effectively.</a:t>
            </a:r>
          </a:p>
          <a:p>
            <a:pPr marL="285750" indent="-285750">
              <a:buFont typeface="Arial" panose="020B0604020202020204" pitchFamily="34" charset="0"/>
              <a:buChar char="•"/>
            </a:pPr>
            <a:r>
              <a:rPr lang="en-US" sz="2400" dirty="0">
                <a:latin typeface="Times New Roman" panose="02020603050405020304" charset="0"/>
                <a:cs typeface="Times New Roman" panose="02020603050405020304" charset="0"/>
              </a:rPr>
              <a:t>Evaluate the performance of each model based on metrics like accuracy, precision, recall, and F1-score.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914400" y="1507806"/>
            <a:ext cx="6332220" cy="2565400"/>
          </a:xfrm>
          <a:prstGeom prst="rect">
            <a:avLst/>
          </a:prstGeom>
          <a:noFill/>
        </p:spPr>
        <p:txBody>
          <a:bodyPr wrap="square" rtlCol="0" anchor="t">
            <a:noAutofit/>
          </a:bodyPr>
          <a:lstStyle/>
          <a:p>
            <a:pPr marL="0" indent="0">
              <a:buFont typeface="Arial" panose="020B0604020202020204" pitchFamily="34" charset="0"/>
              <a:buNone/>
            </a:pPr>
            <a:r>
              <a:rPr lang="en-US" sz="3200" dirty="0">
                <a:latin typeface="Times New Roman" panose="02020603050405020304" charset="0"/>
                <a:cs typeface="Times New Roman" panose="02020603050405020304" charset="0"/>
              </a:rPr>
              <a:t>Educational institutions, administrators, educators, and policymakers seeking insights into factors impacting student performance and aiming to improve educational outcomes.</a:t>
            </a:r>
          </a:p>
        </p:txBody>
      </p:sp>
      <p:sp>
        <p:nvSpPr>
          <p:cNvPr id="9" name="Rectangle 2">
            <a:extLst>
              <a:ext uri="{FF2B5EF4-FFF2-40B4-BE49-F238E27FC236}">
                <a16:creationId xmlns:a16="http://schemas.microsoft.com/office/drawing/2014/main" id="{C7CEC581-D311-EAD7-FEE9-1060CD3F103E}"/>
              </a:ext>
            </a:extLst>
          </p:cNvPr>
          <p:cNvSpPr>
            <a:spLocks noChangeArrowheads="1"/>
          </p:cNvSpPr>
          <p:nvPr/>
        </p:nvSpPr>
        <p:spPr bwMode="auto">
          <a:xfrm>
            <a:off x="0" y="0"/>
            <a:ext cx="19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 Box 9"/>
          <p:cNvSpPr txBox="1"/>
          <p:nvPr/>
        </p:nvSpPr>
        <p:spPr>
          <a:xfrm>
            <a:off x="3048000" y="1619250"/>
            <a:ext cx="6687820" cy="4457700"/>
          </a:xfrm>
          <a:prstGeom prst="rect">
            <a:avLst/>
          </a:prstGeom>
          <a:noFill/>
        </p:spPr>
        <p:txBody>
          <a:bodyPr wrap="square" rtlCol="0" anchor="t">
            <a:noAutofit/>
          </a:bodyPr>
          <a:lstStyle/>
          <a:p>
            <a:r>
              <a:rPr lang="en-US" sz="2800" dirty="0">
                <a:latin typeface="Times New Roman" panose="02020603050405020304" charset="0"/>
                <a:cs typeface="Times New Roman" panose="02020603050405020304" charset="0"/>
              </a:rPr>
              <a:t>By employing classifiers and machine learning models on the dataset, this project offers a data-driven approach to identify factors affecting student grades accurately. Visual aids enhance comprehension and facilitate decision-making for educational stakeholders, ultimately leading to targeted interventions and improved student outcomes.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286385" y="153670"/>
            <a:ext cx="10487660" cy="6057900"/>
          </a:xfrm>
        </p:spPr>
        <p:txBody>
          <a:bodyPr>
            <a:noAutofit/>
          </a:bodyPr>
          <a:lstStyle/>
          <a:p>
            <a:r>
              <a:rPr lang="en-US" sz="4400" b="1" dirty="0">
                <a:latin typeface="Times New Roman" panose="02020603050405020304" charset="0"/>
                <a:cs typeface="Times New Roman" panose="02020603050405020304" charset="0"/>
              </a:rPr>
              <a:t>THE WOW IN SOLUTION</a:t>
            </a:r>
          </a:p>
          <a:p>
            <a:endParaRPr lang="en-US" sz="4400" b="1" dirty="0">
              <a:latin typeface="Times New Roman" panose="02020603050405020304" charset="0"/>
              <a:cs typeface="Times New Roman" panose="02020603050405020304" charset="0"/>
            </a:endParaRPr>
          </a:p>
          <a:p>
            <a:endParaRPr lang="en-US" sz="1200" b="1" dirty="0">
              <a:latin typeface="Times New Roman" panose="02020603050405020304" charset="0"/>
              <a:cs typeface="Times New Roman" panose="02020603050405020304" charset="0"/>
            </a:endParaRPr>
          </a:p>
        </p:txBody>
      </p:sp>
      <p:sp>
        <p:nvSpPr>
          <p:cNvPr id="5" name="TextBox 4">
            <a:extLst>
              <a:ext uri="{FF2B5EF4-FFF2-40B4-BE49-F238E27FC236}">
                <a16:creationId xmlns:a16="http://schemas.microsoft.com/office/drawing/2014/main" id="{2737131B-8B57-257A-BB9B-65D2F1FC1CB1}"/>
              </a:ext>
            </a:extLst>
          </p:cNvPr>
          <p:cNvSpPr txBox="1"/>
          <p:nvPr/>
        </p:nvSpPr>
        <p:spPr>
          <a:xfrm>
            <a:off x="5614416" y="2798064"/>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EF27C53-6B67-EF6C-419A-ECCB4597AD7E}"/>
              </a:ext>
            </a:extLst>
          </p:cNvPr>
          <p:cNvSpPr txBox="1"/>
          <p:nvPr/>
        </p:nvSpPr>
        <p:spPr>
          <a:xfrm>
            <a:off x="685800" y="1219200"/>
            <a:ext cx="7315200" cy="4154984"/>
          </a:xfrm>
          <a:prstGeom prst="rect">
            <a:avLst/>
          </a:prstGeom>
          <a:noFill/>
        </p:spPr>
        <p:txBody>
          <a:bodyPr wrap="square" rtlCol="0">
            <a:spAutoFit/>
          </a:bodyPr>
          <a:lstStyle/>
          <a:p>
            <a:r>
              <a:rPr lang="en-US" sz="2400" dirty="0"/>
              <a:t>Unraveling the Mysteries of Academic Achievement: Employing Machine Learning to Illuminate the Path to Student Success. Dive into the Depths of Data to Uncover Hidden Insights and Transform Educational Outcomes. Witness the Power of Predictive Analytics as it Unveils the Factors Shaping Student Grades. Experience the Thrill of Discovery as Machine Learning Unlocks the Key to Academic Excellence. Elevate Educational Practices and Empower Students with Data-Driven Strategies for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563</Words>
  <Application>Microsoft Office PowerPoint</Application>
  <PresentationFormat>Widescreen</PresentationFormat>
  <Paragraphs>61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OBJECTIVES</vt:lpstr>
      <vt:lpstr>WHO ARE THE END USERS?</vt:lpstr>
      <vt:lpstr>YOUR SOLUTION AND ITS VALUE PROPOSITION</vt:lpstr>
      <vt:lpstr>PowerPoint Presentation</vt:lpstr>
      <vt:lpstr>MODELLING</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Ahamed Alufar</dc:creator>
  <cp:lastModifiedBy>Ahamed Alufar</cp:lastModifiedBy>
  <cp:revision>20</cp:revision>
  <dcterms:created xsi:type="dcterms:W3CDTF">2024-04-01T04:29:00Z</dcterms:created>
  <dcterms:modified xsi:type="dcterms:W3CDTF">2024-04-05T04:45:34Z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2024-04-01T22:00:00Z</vt:filetime>
  </property>
  <property fmtid="{D5CDD505-2E9C-101B-9397-08002B2CF9AE}" pid="4" name="ICV">
    <vt:lpwstr>9B2214CC54404D3FA3A99602713C6BA4_12</vt:lpwstr>
  </property>
  <property fmtid="{D5CDD505-2E9C-101B-9397-08002B2CF9AE}" pid="5" name="KSOProductBuildVer">
    <vt:lpwstr>1033-12.2.0.13489</vt:lpwstr>
  </property>
</Properties>
</file>