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83" r:id="rId3"/>
    <p:sldId id="271" r:id="rId4"/>
    <p:sldId id="259" r:id="rId5"/>
    <p:sldId id="257" r:id="rId6"/>
    <p:sldId id="285" r:id="rId7"/>
    <p:sldId id="272" r:id="rId8"/>
    <p:sldId id="273" r:id="rId9"/>
    <p:sldId id="260" r:id="rId10"/>
    <p:sldId id="262" r:id="rId11"/>
    <p:sldId id="269" r:id="rId12"/>
    <p:sldId id="263" r:id="rId13"/>
    <p:sldId id="275" r:id="rId14"/>
    <p:sldId id="274" r:id="rId15"/>
    <p:sldId id="276" r:id="rId16"/>
    <p:sldId id="264" r:id="rId17"/>
    <p:sldId id="280" r:id="rId18"/>
    <p:sldId id="265" r:id="rId19"/>
    <p:sldId id="279" r:id="rId20"/>
    <p:sldId id="278" r:id="rId21"/>
    <p:sldId id="277" r:id="rId22"/>
    <p:sldId id="268" r:id="rId23"/>
    <p:sldId id="266" r:id="rId24"/>
    <p:sldId id="267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4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173E-4900-45CC-8DA1-29BFF02B5C90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8E97-9750-46B0-8BE3-3D3BBF8FCB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C8E97-9750-46B0-8BE3-3D3BBF8FCB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99A3-D40A-463D-9E61-886B4342113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D3FA-FF07-4E92-82FF-8D9D9752E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" TargetMode="External"/><Relationship Id="rId2" Type="http://schemas.openxmlformats.org/officeDocument/2006/relationships/hyperlink" Target="http://ef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ityframeworktutorial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2996" y="2686051"/>
            <a:ext cx="7365206" cy="1325563"/>
          </a:xfrm>
        </p:spPr>
        <p:txBody>
          <a:bodyPr>
            <a:noAutofit/>
          </a:bodyPr>
          <a:lstStyle/>
          <a:p>
            <a:r>
              <a:rPr lang="de-DE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ntity</a:t>
            </a:r>
            <a:r>
              <a:rPr lang="de-DE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 Core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92084" y="2564002"/>
            <a:ext cx="8018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63592" y="5281524"/>
            <a:ext cx="2181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Bassam Alugili</a:t>
            </a:r>
          </a:p>
          <a:p>
            <a:r>
              <a:rPr lang="de-DE" dirty="0" smtClean="0"/>
              <a:t>15.10.2017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Stuttgart</a:t>
            </a:r>
          </a:p>
        </p:txBody>
      </p:sp>
    </p:spTree>
    <p:extLst>
      <p:ext uri="{BB962C8B-B14F-4D97-AF65-F5344CB8AC3E}">
        <p14:creationId xmlns:p14="http://schemas.microsoft.com/office/powerpoint/2010/main" val="9642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406100" y="1865746"/>
            <a:ext cx="3891579" cy="34977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/>
            <a:r>
              <a:rPr lang="en-US" sz="1200" b="1" dirty="0"/>
              <a:t>Conventions</a:t>
            </a:r>
            <a:r>
              <a:rPr lang="en-US" sz="1200" dirty="0"/>
              <a:t>: By Default </a:t>
            </a:r>
          </a:p>
          <a:p>
            <a:pPr marL="214313" indent="-214313"/>
            <a:r>
              <a:rPr lang="en-US" sz="1200" b="1" dirty="0"/>
              <a:t>Data Annotations</a:t>
            </a:r>
            <a:r>
              <a:rPr lang="en-US" sz="1200" dirty="0"/>
              <a:t>: Customize by Data Annotations </a:t>
            </a:r>
          </a:p>
          <a:p>
            <a:pPr marL="214313" indent="-214313"/>
            <a:r>
              <a:rPr lang="en-US" sz="1200" b="1" dirty="0"/>
              <a:t>Fluent API</a:t>
            </a:r>
            <a:r>
              <a:rPr lang="en-US" sz="1200" dirty="0"/>
              <a:t>: Customize by Fluent </a:t>
            </a:r>
            <a:r>
              <a:rPr lang="en-US" sz="1200" dirty="0" err="1" smtClean="0"/>
              <a:t>Api</a:t>
            </a:r>
            <a:endParaRPr lang="de-DE" sz="1200" dirty="0"/>
          </a:p>
          <a:p>
            <a:r>
              <a:rPr lang="en-US" sz="1200" b="1" dirty="0"/>
              <a:t>Convention</a:t>
            </a:r>
            <a:r>
              <a:rPr lang="en-US" sz="1200" dirty="0"/>
              <a:t> for PK: Id or Class name + Id</a:t>
            </a:r>
          </a:p>
          <a:p>
            <a:r>
              <a:rPr lang="en-US" sz="1200" b="1" dirty="0"/>
              <a:t>Relationship Convention</a:t>
            </a:r>
            <a:r>
              <a:rPr lang="en-US" sz="1200" dirty="0"/>
              <a:t>: &lt;navigation property Name&gt;_&lt;primary key property&gt;</a:t>
            </a:r>
          </a:p>
          <a:p>
            <a:r>
              <a:rPr lang="en-US" sz="1200" b="1" dirty="0" smtClean="0"/>
              <a:t>Dependent </a:t>
            </a:r>
            <a:r>
              <a:rPr lang="en-US" sz="1200" b="1" dirty="0"/>
              <a:t>entity : </a:t>
            </a:r>
            <a:r>
              <a:rPr lang="en-US" sz="1200" dirty="0"/>
              <a:t> Child of the relationship</a:t>
            </a:r>
            <a:endParaRPr lang="en-US" sz="1200" b="1" dirty="0"/>
          </a:p>
          <a:p>
            <a:r>
              <a:rPr lang="en-US" sz="1200" b="1" dirty="0"/>
              <a:t>Principal entity: </a:t>
            </a:r>
            <a:r>
              <a:rPr lang="en-US" sz="1200" dirty="0"/>
              <a:t>Parent of the relationship</a:t>
            </a:r>
          </a:p>
          <a:p>
            <a:r>
              <a:rPr lang="en-US" sz="1200" b="1" dirty="0"/>
              <a:t>Foreign key</a:t>
            </a:r>
          </a:p>
          <a:p>
            <a:r>
              <a:rPr lang="en-US" sz="1200" b="1" dirty="0"/>
              <a:t>Principal key</a:t>
            </a:r>
          </a:p>
          <a:p>
            <a:r>
              <a:rPr lang="en-US" sz="1200" b="1" dirty="0"/>
              <a:t>Navigation properties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1996440"/>
            <a:ext cx="4354243" cy="3511487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First Conventions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Annotations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Indexes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Alternate Keys (Unique Constraints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2668524"/>
            <a:ext cx="4709007" cy="30617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56" y="1774159"/>
            <a:ext cx="3360789" cy="408757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</a:p>
          <a:p>
            <a:r>
              <a:rPr lang="de-DE" dirty="0" err="1" smtClean="0"/>
              <a:t>One-To-Many</a:t>
            </a:r>
            <a:endParaRPr lang="de-DE" dirty="0" smtClean="0"/>
          </a:p>
          <a:p>
            <a:r>
              <a:rPr lang="en-US" dirty="0" smtClean="0"/>
              <a:t>Many-To-Many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1529"/>
              </p:ext>
            </p:extLst>
          </p:nvPr>
        </p:nvGraphicFramePr>
        <p:xfrm>
          <a:off x="1434296" y="2096310"/>
          <a:ext cx="185372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30">
                <a:tc gridSpan="3">
                  <a:txBody>
                    <a:bodyPr/>
                    <a:lstStyle/>
                    <a:p>
                      <a:r>
                        <a:rPr lang="de-DE" sz="900" dirty="0" smtClean="0"/>
                        <a:t>Users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Name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Timestamp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10:00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 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11:00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23193"/>
              </p:ext>
            </p:extLst>
          </p:nvPr>
        </p:nvGraphicFramePr>
        <p:xfrm>
          <a:off x="5916794" y="2139759"/>
          <a:ext cx="1809885" cy="98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740">
                <a:tc gridSpan="3">
                  <a:txBody>
                    <a:bodyPr/>
                    <a:lstStyle/>
                    <a:p>
                      <a:r>
                        <a:rPr lang="de-DE" sz="900" dirty="0" smtClean="0"/>
                        <a:t>Orders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9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OrderId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Type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Amount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Car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9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Sweet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Gerade Verbindung 5"/>
          <p:cNvCxnSpPr>
            <a:stCxn id="4" idx="3"/>
            <a:endCxn id="5" idx="1"/>
          </p:cNvCxnSpPr>
          <p:nvPr/>
        </p:nvCxnSpPr>
        <p:spPr>
          <a:xfrm flipV="1">
            <a:off x="3288018" y="2631092"/>
            <a:ext cx="2628776" cy="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452301" y="1853937"/>
            <a:ext cx="138050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Relational Database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0499" y="24286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719383" y="24286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</a:t>
            </a:r>
          </a:p>
        </p:txBody>
      </p:sp>
      <p:sp>
        <p:nvSpPr>
          <p:cNvPr id="11" name="Rechteck 10"/>
          <p:cNvSpPr/>
          <p:nvPr/>
        </p:nvSpPr>
        <p:spPr>
          <a:xfrm>
            <a:off x="1647656" y="3575053"/>
            <a:ext cx="1436546" cy="921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User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Name = „Test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rgbClr val="0070C0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;</a:t>
            </a:r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hteck 11"/>
          <p:cNvSpPr/>
          <p:nvPr/>
        </p:nvSpPr>
        <p:spPr>
          <a:xfrm>
            <a:off x="6080746" y="3558795"/>
            <a:ext cx="1485850" cy="99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3;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Gerade Verbindung 12"/>
          <p:cNvCxnSpPr>
            <a:stCxn id="11" idx="3"/>
            <a:endCxn id="12" idx="1"/>
          </p:cNvCxnSpPr>
          <p:nvPr/>
        </p:nvCxnSpPr>
        <p:spPr>
          <a:xfrm>
            <a:off x="3084202" y="4035658"/>
            <a:ext cx="2996544" cy="1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6" idx="3"/>
            <a:endCxn id="17" idx="1"/>
          </p:cNvCxnSpPr>
          <p:nvPr/>
        </p:nvCxnSpPr>
        <p:spPr>
          <a:xfrm flipV="1">
            <a:off x="3102207" y="5479520"/>
            <a:ext cx="2991239" cy="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669495" y="3312099"/>
            <a:ext cx="45717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OOP</a:t>
            </a:r>
          </a:p>
        </p:txBody>
      </p:sp>
      <p:sp>
        <p:nvSpPr>
          <p:cNvPr id="16" name="Rechteck 15"/>
          <p:cNvSpPr/>
          <p:nvPr/>
        </p:nvSpPr>
        <p:spPr>
          <a:xfrm>
            <a:off x="1665661" y="5015780"/>
            <a:ext cx="1436546" cy="927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User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Name = „Test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rgbClr val="0070C0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</a:t>
            </a:r>
            <a:r>
              <a:rPr lang="de-DE" sz="900" dirty="0">
                <a:solidFill>
                  <a:schemeClr val="tx1"/>
                </a:solidFill>
              </a:rPr>
              <a:t>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hteck 16"/>
          <p:cNvSpPr/>
          <p:nvPr/>
        </p:nvSpPr>
        <p:spPr>
          <a:xfrm>
            <a:off x="6093446" y="4983690"/>
            <a:ext cx="1485850" cy="99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=2;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4;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Rechteck 17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4879"/>
              </p:ext>
            </p:extLst>
          </p:nvPr>
        </p:nvGraphicFramePr>
        <p:xfrm>
          <a:off x="1359132" y="2035529"/>
          <a:ext cx="185372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30">
                <a:tc gridSpan="3">
                  <a:txBody>
                    <a:bodyPr/>
                    <a:lstStyle/>
                    <a:p>
                      <a:r>
                        <a:rPr lang="de-DE" sz="900" dirty="0" smtClean="0"/>
                        <a:t>Users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Name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Timestamp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ar-MA" sz="900" dirty="0" smtClean="0"/>
                        <a:t>ميس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10:00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Basam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11:00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02043"/>
              </p:ext>
            </p:extLst>
          </p:nvPr>
        </p:nvGraphicFramePr>
        <p:xfrm>
          <a:off x="5355576" y="1957146"/>
          <a:ext cx="2378724" cy="130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426">
                <a:tc gridSpan="4">
                  <a:txBody>
                    <a:bodyPr/>
                    <a:lstStyle/>
                    <a:p>
                      <a:r>
                        <a:rPr lang="de-DE" sz="900" dirty="0" smtClean="0"/>
                        <a:t>Orders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77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OrderId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Type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Amount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58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Car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77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Sweet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7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Gerade Verbindung 7"/>
          <p:cNvCxnSpPr>
            <a:stCxn id="5" idx="3"/>
            <a:endCxn id="6" idx="1"/>
          </p:cNvCxnSpPr>
          <p:nvPr/>
        </p:nvCxnSpPr>
        <p:spPr>
          <a:xfrm>
            <a:off x="3212854" y="2575589"/>
            <a:ext cx="2142722" cy="3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377138" y="1793155"/>
            <a:ext cx="138050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Relational Database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141330" y="2521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995052" y="2447630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1…N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557252" y="4094044"/>
            <a:ext cx="1487700" cy="96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User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Name = „</a:t>
            </a:r>
            <a:r>
              <a:rPr lang="ar-MA" sz="900" dirty="0">
                <a:solidFill>
                  <a:schemeClr val="tx1"/>
                </a:solidFill>
              </a:rPr>
              <a:t>ميس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rgbClr val="002060"/>
                </a:solidFill>
              </a:rPr>
              <a:t>Collection</a:t>
            </a:r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smtClean="0">
                <a:solidFill>
                  <a:srgbClr val="0070C0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r>
              <a:rPr lang="de-DE" sz="900" dirty="0">
                <a:solidFill>
                  <a:schemeClr val="tx1"/>
                </a:solidFill>
              </a:rPr>
              <a:t>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hteck 11"/>
          <p:cNvSpPr/>
          <p:nvPr/>
        </p:nvSpPr>
        <p:spPr>
          <a:xfrm>
            <a:off x="5751454" y="3547697"/>
            <a:ext cx="1494332" cy="87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3;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hteck 12"/>
          <p:cNvSpPr/>
          <p:nvPr/>
        </p:nvSpPr>
        <p:spPr>
          <a:xfrm>
            <a:off x="5751455" y="4519805"/>
            <a:ext cx="1458162" cy="908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 2;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4;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Gerade Verbindung 29"/>
          <p:cNvCxnSpPr>
            <a:stCxn id="11" idx="3"/>
            <a:endCxn id="12" idx="1"/>
          </p:cNvCxnSpPr>
          <p:nvPr/>
        </p:nvCxnSpPr>
        <p:spPr>
          <a:xfrm flipV="1">
            <a:off x="3044952" y="3983168"/>
            <a:ext cx="2706502" cy="59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1"/>
          <p:cNvCxnSpPr>
            <a:stCxn id="11" idx="3"/>
            <a:endCxn id="13" idx="1"/>
          </p:cNvCxnSpPr>
          <p:nvPr/>
        </p:nvCxnSpPr>
        <p:spPr>
          <a:xfrm>
            <a:off x="3044952" y="4574322"/>
            <a:ext cx="2706503" cy="39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557252" y="3845383"/>
            <a:ext cx="45717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OOP</a:t>
            </a:r>
          </a:p>
        </p:txBody>
      </p:sp>
      <p:sp>
        <p:nvSpPr>
          <p:cNvPr id="17" name="Rechteck 1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37896"/>
              </p:ext>
            </p:extLst>
          </p:nvPr>
        </p:nvGraphicFramePr>
        <p:xfrm>
          <a:off x="1436151" y="2274485"/>
          <a:ext cx="185372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30">
                <a:tc gridSpan="3">
                  <a:txBody>
                    <a:bodyPr/>
                    <a:lstStyle/>
                    <a:p>
                      <a:r>
                        <a:rPr lang="de-DE" sz="900" dirty="0" smtClean="0"/>
                        <a:t>Users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Name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Timestamp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10:00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 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11:00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39361"/>
              </p:ext>
            </p:extLst>
          </p:nvPr>
        </p:nvGraphicFramePr>
        <p:xfrm>
          <a:off x="5573747" y="2284550"/>
          <a:ext cx="2412013" cy="126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40">
                <a:tc gridSpan="4">
                  <a:txBody>
                    <a:bodyPr/>
                    <a:lstStyle/>
                    <a:p>
                      <a:r>
                        <a:rPr lang="de-DE" sz="900" dirty="0" smtClean="0"/>
                        <a:t>Orders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9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OrderId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Type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Amount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Car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9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Sweet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9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3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Test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4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Gerade Verbindung 5"/>
          <p:cNvCxnSpPr>
            <a:stCxn id="4" idx="3"/>
            <a:endCxn id="17" idx="1"/>
          </p:cNvCxnSpPr>
          <p:nvPr/>
        </p:nvCxnSpPr>
        <p:spPr>
          <a:xfrm>
            <a:off x="3289873" y="2814545"/>
            <a:ext cx="665809" cy="37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452923" y="2032112"/>
            <a:ext cx="138050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Relational Database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325127" y="26067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9420" y="318701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1…N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89781" y="4149629"/>
            <a:ext cx="1656670" cy="969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User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Name = „Test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>
                <a:solidFill>
                  <a:srgbClr val="002060"/>
                </a:solidFill>
              </a:rPr>
              <a:t>Collection</a:t>
            </a:r>
            <a:r>
              <a:rPr lang="de-DE" sz="900" dirty="0">
                <a:solidFill>
                  <a:schemeClr val="tx1"/>
                </a:solidFill>
              </a:rPr>
              <a:t>&lt;</a:t>
            </a:r>
            <a:r>
              <a:rPr lang="de-DE" sz="900" dirty="0">
                <a:solidFill>
                  <a:srgbClr val="0070C0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&gt;;</a:t>
            </a:r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hteck 11"/>
          <p:cNvSpPr/>
          <p:nvPr/>
        </p:nvSpPr>
        <p:spPr>
          <a:xfrm>
            <a:off x="6036152" y="5405258"/>
            <a:ext cx="1493619" cy="109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 1;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3;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>
                <a:solidFill>
                  <a:srgbClr val="002060"/>
                </a:solidFill>
              </a:rPr>
              <a:t>Collection</a:t>
            </a:r>
            <a:r>
              <a:rPr lang="de-DE" sz="900" dirty="0">
                <a:solidFill>
                  <a:schemeClr val="tx1"/>
                </a:solidFill>
              </a:rPr>
              <a:t>&lt;</a:t>
            </a:r>
            <a:r>
              <a:rPr lang="de-DE" sz="900" dirty="0">
                <a:solidFill>
                  <a:srgbClr val="0070C0"/>
                </a:solidFill>
              </a:rPr>
              <a:t>User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r>
              <a:rPr lang="de-DE" sz="900" dirty="0">
                <a:solidFill>
                  <a:schemeClr val="tx1"/>
                </a:solidFill>
              </a:rPr>
              <a:t>;</a:t>
            </a:r>
          </a:p>
          <a:p>
            <a:r>
              <a:rPr lang="de-DE" sz="900" dirty="0" smtClean="0">
                <a:solidFill>
                  <a:schemeClr val="tx1"/>
                </a:solidFill>
              </a:rPr>
              <a:t>}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036152" y="4075057"/>
            <a:ext cx="1493619" cy="1119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Order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OrderId</a:t>
            </a:r>
            <a:r>
              <a:rPr lang="de-DE" sz="900" dirty="0">
                <a:solidFill>
                  <a:schemeClr val="tx1"/>
                </a:solidFill>
              </a:rPr>
              <a:t> = 2;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Amount</a:t>
            </a:r>
            <a:r>
              <a:rPr lang="de-DE" sz="900" dirty="0">
                <a:solidFill>
                  <a:schemeClr val="tx1"/>
                </a:solidFill>
              </a:rPr>
              <a:t> = 4;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Type= „Sweet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smtClean="0">
                <a:solidFill>
                  <a:srgbClr val="002060"/>
                </a:solidFill>
              </a:rPr>
              <a:t>Collection</a:t>
            </a:r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smtClean="0">
                <a:solidFill>
                  <a:srgbClr val="0070C0"/>
                </a:solidFill>
              </a:rPr>
              <a:t>User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r>
              <a:rPr lang="de-DE" sz="900" dirty="0">
                <a:solidFill>
                  <a:schemeClr val="tx1"/>
                </a:solidFill>
              </a:rPr>
              <a:t>;</a:t>
            </a:r>
          </a:p>
          <a:p>
            <a:r>
              <a:rPr lang="de-DE" sz="900" dirty="0" smtClean="0">
                <a:solidFill>
                  <a:schemeClr val="tx1"/>
                </a:solidFill>
              </a:rPr>
              <a:t>}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12"/>
          <p:cNvCxnSpPr>
            <a:stCxn id="11" idx="3"/>
            <a:endCxn id="12" idx="1"/>
          </p:cNvCxnSpPr>
          <p:nvPr/>
        </p:nvCxnSpPr>
        <p:spPr>
          <a:xfrm>
            <a:off x="3146451" y="4634198"/>
            <a:ext cx="2889701" cy="131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/>
          <p:cNvCxnSpPr>
            <a:stCxn id="11" idx="3"/>
            <a:endCxn id="13" idx="1"/>
          </p:cNvCxnSpPr>
          <p:nvPr/>
        </p:nvCxnSpPr>
        <p:spPr>
          <a:xfrm>
            <a:off x="3146451" y="4634198"/>
            <a:ext cx="2889701" cy="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89781" y="3903944"/>
            <a:ext cx="45717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25" b="1" dirty="0"/>
              <a:t>OOP</a:t>
            </a: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31472"/>
              </p:ext>
            </p:extLst>
          </p:nvPr>
        </p:nvGraphicFramePr>
        <p:xfrm>
          <a:off x="3955682" y="2544515"/>
          <a:ext cx="1119238" cy="12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de-DE" sz="900" dirty="0" err="1" smtClean="0"/>
                        <a:t>UsersOrders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UserId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OrderId</a:t>
                      </a:r>
                      <a:endParaRPr lang="de-DE" sz="9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Gerade Verbindung 22"/>
          <p:cNvCxnSpPr>
            <a:stCxn id="5" idx="1"/>
            <a:endCxn id="17" idx="3"/>
          </p:cNvCxnSpPr>
          <p:nvPr/>
        </p:nvCxnSpPr>
        <p:spPr>
          <a:xfrm flipH="1">
            <a:off x="5074920" y="2917807"/>
            <a:ext cx="498827" cy="26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341963" y="26608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36151" y="5500325"/>
            <a:ext cx="1664242" cy="900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rgbClr val="0070C0"/>
                </a:solidFill>
              </a:rPr>
              <a:t>class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b="1" dirty="0">
                <a:solidFill>
                  <a:schemeClr val="tx1"/>
                </a:solidFill>
              </a:rPr>
              <a:t>User</a:t>
            </a:r>
          </a:p>
          <a:p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int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UserId</a:t>
            </a:r>
            <a:r>
              <a:rPr lang="de-DE" sz="900" dirty="0">
                <a:solidFill>
                  <a:schemeClr val="tx1"/>
                </a:solidFill>
              </a:rPr>
              <a:t> = 2;</a:t>
            </a:r>
          </a:p>
          <a:p>
            <a:r>
              <a:rPr lang="de-DE" sz="900" dirty="0">
                <a:solidFill>
                  <a:srgbClr val="0070C0"/>
                </a:solidFill>
              </a:rPr>
              <a:t>  </a:t>
            </a:r>
            <a:r>
              <a:rPr lang="de-DE" sz="900" dirty="0" err="1">
                <a:solidFill>
                  <a:srgbClr val="0070C0"/>
                </a:solidFill>
              </a:rPr>
              <a:t>string</a:t>
            </a:r>
            <a:r>
              <a:rPr lang="de-DE" sz="900" dirty="0">
                <a:solidFill>
                  <a:srgbClr val="0070C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Name = „Test</a:t>
            </a:r>
            <a:r>
              <a:rPr lang="de-DE" sz="900" dirty="0" smtClean="0">
                <a:solidFill>
                  <a:schemeClr val="tx1"/>
                </a:solidFill>
              </a:rPr>
              <a:t>“;</a:t>
            </a:r>
          </a:p>
          <a:p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>
                <a:solidFill>
                  <a:srgbClr val="002060"/>
                </a:solidFill>
              </a:rPr>
              <a:t>Collection</a:t>
            </a:r>
            <a:r>
              <a:rPr lang="de-DE" sz="900" dirty="0">
                <a:solidFill>
                  <a:schemeClr val="tx1"/>
                </a:solidFill>
              </a:rPr>
              <a:t>&lt;</a:t>
            </a:r>
            <a:r>
              <a:rPr lang="de-DE" sz="900" dirty="0">
                <a:solidFill>
                  <a:srgbClr val="0070C0"/>
                </a:solidFill>
              </a:rPr>
              <a:t>Order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r>
              <a:rPr lang="de-DE" sz="900" dirty="0">
                <a:solidFill>
                  <a:schemeClr val="tx1"/>
                </a:solidFill>
              </a:rPr>
              <a:t>;</a:t>
            </a:r>
          </a:p>
          <a:p>
            <a:r>
              <a:rPr lang="de-DE" sz="900" dirty="0" smtClean="0">
                <a:solidFill>
                  <a:schemeClr val="tx1"/>
                </a:solidFill>
              </a:rPr>
              <a:t>}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34"/>
          <p:cNvCxnSpPr>
            <a:stCxn id="20" idx="3"/>
            <a:endCxn id="12" idx="1"/>
          </p:cNvCxnSpPr>
          <p:nvPr/>
        </p:nvCxnSpPr>
        <p:spPr>
          <a:xfrm>
            <a:off x="3100393" y="5950563"/>
            <a:ext cx="2935759" cy="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010311" y="3201170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1…N</a:t>
            </a:r>
          </a:p>
        </p:txBody>
      </p:sp>
      <p:sp>
        <p:nvSpPr>
          <p:cNvPr id="23" name="Rechteck 22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 Related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2153285"/>
            <a:ext cx="7886700" cy="3394075"/>
          </a:xfrm>
        </p:spPr>
        <p:txBody>
          <a:bodyPr/>
          <a:lstStyle/>
          <a:p>
            <a:r>
              <a:rPr lang="en-US" b="1" dirty="0"/>
              <a:t>Eager loading</a:t>
            </a:r>
            <a:r>
              <a:rPr lang="en-US" dirty="0"/>
              <a:t> means that the related data is loaded from the database as part of the initial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Explicit loading</a:t>
            </a:r>
            <a:r>
              <a:rPr lang="en-US" dirty="0"/>
              <a:t> means that the related data is explicitly loaded from the database at a later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Lazy loading</a:t>
            </a:r>
            <a:r>
              <a:rPr lang="en-US" dirty="0"/>
              <a:t>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means that the related data is transparently loaded from the database when the navigation property is accessed. Lazy loading is not yet possible with EF Core.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  <p:sp>
        <p:nvSpPr>
          <p:cNvPr id="4" name="Verbotsymbol 3"/>
          <p:cNvSpPr/>
          <p:nvPr/>
        </p:nvSpPr>
        <p:spPr>
          <a:xfrm>
            <a:off x="4015740" y="4427220"/>
            <a:ext cx="739140" cy="723900"/>
          </a:xfrm>
          <a:prstGeom prst="noSmoking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72" y="2801026"/>
            <a:ext cx="7536656" cy="17502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0873" y="6615521"/>
            <a:ext cx="239841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Soruce</a:t>
            </a:r>
            <a:r>
              <a:rPr lang="en-US" sz="600" dirty="0"/>
              <a:t>: </a:t>
            </a:r>
            <a:r>
              <a:rPr lang="en-US" sz="600" u="sng" dirty="0">
                <a:solidFill>
                  <a:schemeClr val="accent5"/>
                </a:solidFill>
              </a:rPr>
              <a:t>https://docs.microsoft.com/en-us/ef/core/saving/transactions</a:t>
            </a:r>
          </a:p>
        </p:txBody>
      </p:sp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651824" y="3863992"/>
            <a:ext cx="48499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Table per Concrete Type (TPC)</a:t>
            </a:r>
          </a:p>
        </p:txBody>
      </p:sp>
      <p:sp>
        <p:nvSpPr>
          <p:cNvPr id="4" name="Rechteck 3"/>
          <p:cNvSpPr/>
          <p:nvPr/>
        </p:nvSpPr>
        <p:spPr>
          <a:xfrm>
            <a:off x="1651824" y="3177400"/>
            <a:ext cx="33382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Table per Type (TPT)</a:t>
            </a:r>
          </a:p>
        </p:txBody>
      </p:sp>
      <p:sp>
        <p:nvSpPr>
          <p:cNvPr id="5" name="Rechteck 4"/>
          <p:cNvSpPr/>
          <p:nvPr/>
        </p:nvSpPr>
        <p:spPr>
          <a:xfrm>
            <a:off x="1651825" y="2490808"/>
            <a:ext cx="48702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Table per Hierarchy (TPH)</a:t>
            </a:r>
          </a:p>
        </p:txBody>
      </p:sp>
      <p:sp>
        <p:nvSpPr>
          <p:cNvPr id="8" name="Rechteck 7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per Hierarchy (TPH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531313"/>
            <a:ext cx="6282792" cy="18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Source: </a:t>
            </a:r>
            <a:r>
              <a:rPr lang="en-US" sz="600" dirty="0">
                <a:solidFill>
                  <a:schemeClr val="accent5"/>
                </a:solidFill>
              </a:rPr>
              <a:t>https://weblogs.asp.net/manavi/inheritance-mapping-strategies-with-entity-framework-code-first-ctp5-part-1-table-per-hierarchy-tph</a:t>
            </a:r>
          </a:p>
        </p:txBody>
      </p:sp>
      <p:pic>
        <p:nvPicPr>
          <p:cNvPr id="1028" name="Picture 4" descr="https://aspblogs.blob.core.windows.net/media/manavi/03/Billing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" y="1895089"/>
            <a:ext cx="4374775" cy="37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23" y="1591110"/>
            <a:ext cx="3378543" cy="3903779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3694007" y="2469131"/>
            <a:ext cx="1697229" cy="64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hteck 8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782765" y="1777144"/>
            <a:ext cx="4664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  <a:endParaRPr lang="de-DE" dirty="0" smtClean="0"/>
          </a:p>
          <a:p>
            <a:r>
              <a:rPr lang="de-DE" dirty="0" smtClean="0"/>
              <a:t>20 </a:t>
            </a:r>
            <a:r>
              <a:rPr lang="de-DE" dirty="0" err="1" smtClean="0"/>
              <a:t>Presentation</a:t>
            </a:r>
            <a:r>
              <a:rPr lang="de-DE" dirty="0" smtClean="0"/>
              <a:t> Sheets</a:t>
            </a:r>
            <a:endParaRPr lang="de-DE" dirty="0"/>
          </a:p>
          <a:p>
            <a:r>
              <a:rPr lang="de-DE" dirty="0" smtClean="0"/>
              <a:t>25 Live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endParaRPr lang="de-DE" dirty="0"/>
          </a:p>
          <a:p>
            <a:r>
              <a:rPr lang="de-DE" b="1" dirty="0" smtClean="0"/>
              <a:t>Terms</a:t>
            </a:r>
          </a:p>
          <a:p>
            <a:r>
              <a:rPr lang="de-DE" dirty="0" err="1" smtClean="0"/>
              <a:t>SmartInspect</a:t>
            </a:r>
            <a:r>
              <a:rPr lang="de-DE" dirty="0" smtClean="0"/>
              <a:t> : </a:t>
            </a:r>
            <a:r>
              <a:rPr lang="de-DE" dirty="0" err="1" smtClean="0"/>
              <a:t>Logging</a:t>
            </a:r>
            <a:r>
              <a:rPr lang="de-DE" dirty="0" smtClean="0"/>
              <a:t> Tool</a:t>
            </a:r>
          </a:p>
          <a:p>
            <a:r>
              <a:rPr lang="de-DE" dirty="0" smtClean="0"/>
              <a:t>SSM: </a:t>
            </a:r>
            <a:r>
              <a:rPr lang="de-DE" dirty="0" err="1" smtClean="0"/>
              <a:t>Sql</a:t>
            </a:r>
            <a:r>
              <a:rPr lang="de-DE" dirty="0" smtClean="0"/>
              <a:t> Server + </a:t>
            </a:r>
            <a:r>
              <a:rPr lang="de-DE" dirty="0" err="1" smtClean="0"/>
              <a:t>Profiling</a:t>
            </a:r>
            <a:endParaRPr lang="de-DE" dirty="0" smtClean="0"/>
          </a:p>
          <a:p>
            <a:r>
              <a:rPr lang="de-DE" dirty="0" smtClean="0"/>
              <a:t>Entity Framework </a:t>
            </a:r>
            <a:r>
              <a:rPr lang="de-DE" dirty="0" err="1" smtClean="0"/>
              <a:t>Profiler</a:t>
            </a:r>
            <a:endParaRPr lang="de-DE" dirty="0" smtClean="0"/>
          </a:p>
          <a:p>
            <a:r>
              <a:rPr lang="de-DE" dirty="0" err="1" smtClean="0"/>
              <a:t>OzCode</a:t>
            </a:r>
            <a:r>
              <a:rPr lang="de-DE" dirty="0" smtClean="0"/>
              <a:t>: LINQ Debugging</a:t>
            </a:r>
          </a:p>
          <a:p>
            <a:endParaRPr lang="de-DE" dirty="0" smtClean="0"/>
          </a:p>
          <a:p>
            <a:r>
              <a:rPr lang="de-DE" dirty="0" smtClean="0"/>
              <a:t>      </a:t>
            </a:r>
            <a:r>
              <a:rPr lang="de-DE" dirty="0"/>
              <a:t>Not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smtClean="0"/>
              <a:t>in EF Core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  <p:sp>
        <p:nvSpPr>
          <p:cNvPr id="7" name="Verbotsymbol 6"/>
          <p:cNvSpPr/>
          <p:nvPr/>
        </p:nvSpPr>
        <p:spPr>
          <a:xfrm>
            <a:off x="2905024" y="4543349"/>
            <a:ext cx="290101" cy="266702"/>
          </a:xfrm>
          <a:prstGeom prst="noSmoking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per Type (TPT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65" y="2090713"/>
            <a:ext cx="4777787" cy="3350894"/>
          </a:xfrm>
          <a:prstGeom prst="rect">
            <a:avLst/>
          </a:prstGeom>
        </p:spPr>
      </p:pic>
      <p:pic>
        <p:nvPicPr>
          <p:cNvPr id="2050" name="Picture 2" descr="https://aspblogs.blob.core.windows.net/media/manavi/03/Billing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603"/>
            <a:ext cx="4150036" cy="353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141706" y="2328186"/>
            <a:ext cx="1708322" cy="64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hteck 6"/>
          <p:cNvSpPr/>
          <p:nvPr/>
        </p:nvSpPr>
        <p:spPr>
          <a:xfrm>
            <a:off x="0" y="6546520"/>
            <a:ext cx="59703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Source: </a:t>
            </a:r>
            <a:r>
              <a:rPr lang="en-US" sz="600" dirty="0">
                <a:solidFill>
                  <a:schemeClr val="accent5"/>
                </a:solidFill>
              </a:rPr>
              <a:t>https://weblogs.asp.net/manavi/inheritance-mapping-strategies-with-entity-framework-code-first-ctp5-part-1-table-per-hierarchy-tph</a:t>
            </a:r>
          </a:p>
        </p:txBody>
      </p:sp>
      <p:sp>
        <p:nvSpPr>
          <p:cNvPr id="9" name="Rechteck 8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  <p:sp>
        <p:nvSpPr>
          <p:cNvPr id="8" name="Verbotsymbol 7"/>
          <p:cNvSpPr/>
          <p:nvPr/>
        </p:nvSpPr>
        <p:spPr>
          <a:xfrm>
            <a:off x="7803826" y="5707380"/>
            <a:ext cx="739140" cy="723900"/>
          </a:xfrm>
          <a:prstGeom prst="noSmoking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per Concrete Type (TPC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aspblogs.blob.core.windows.net/media/manavi/03/Billing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6" y="2408346"/>
            <a:ext cx="3722678" cy="31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82" y="2679872"/>
            <a:ext cx="4476918" cy="2030949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2942811" y="3047098"/>
            <a:ext cx="1708322" cy="64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hteck 8"/>
          <p:cNvSpPr/>
          <p:nvPr/>
        </p:nvSpPr>
        <p:spPr>
          <a:xfrm>
            <a:off x="0" y="6566715"/>
            <a:ext cx="64961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Source: </a:t>
            </a:r>
            <a:r>
              <a:rPr lang="en-US" sz="600" dirty="0">
                <a:solidFill>
                  <a:schemeClr val="accent5"/>
                </a:solidFill>
              </a:rPr>
              <a:t>https://weblogs.asp.net/manavi/inheritance-mapping-strategies-with-entity-framework-code-first-ctp5-part-1-table-per-hierarchy-tph</a:t>
            </a:r>
          </a:p>
        </p:txBody>
      </p:sp>
      <p:sp>
        <p:nvSpPr>
          <p:cNvPr id="11" name="Rechteck 10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  <p:sp>
        <p:nvSpPr>
          <p:cNvPr id="10" name="Verbotsymbol 9"/>
          <p:cNvSpPr/>
          <p:nvPr/>
        </p:nvSpPr>
        <p:spPr>
          <a:xfrm>
            <a:off x="7776210" y="5700004"/>
            <a:ext cx="739140" cy="723900"/>
          </a:xfrm>
          <a:prstGeom prst="noSmoking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Default transaction </a:t>
            </a:r>
            <a:r>
              <a:rPr lang="en-US" sz="1500" dirty="0" smtClean="0"/>
              <a:t>behavior</a:t>
            </a:r>
            <a:r>
              <a:rPr lang="en-US" sz="1500" dirty="0"/>
              <a:t> </a:t>
            </a:r>
            <a:r>
              <a:rPr lang="en-US" sz="1500" dirty="0" smtClean="0"/>
              <a:t>a</a:t>
            </a:r>
            <a:r>
              <a:rPr lang="de-DE" sz="1500" dirty="0" err="1" smtClean="0"/>
              <a:t>ll</a:t>
            </a:r>
            <a:r>
              <a:rPr lang="de-DE" sz="1500" dirty="0" smtClean="0"/>
              <a:t> </a:t>
            </a:r>
            <a:r>
              <a:rPr lang="de-DE" sz="1500" dirty="0" err="1"/>
              <a:t>or</a:t>
            </a:r>
            <a:r>
              <a:rPr lang="de-DE" sz="1500" dirty="0"/>
              <a:t> </a:t>
            </a:r>
            <a:r>
              <a:rPr lang="de-DE" sz="1500" dirty="0" err="1"/>
              <a:t>nothing</a:t>
            </a:r>
            <a:r>
              <a:rPr lang="de-DE" sz="1500" dirty="0"/>
              <a:t> 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08" y="2360250"/>
            <a:ext cx="5400219" cy="36190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526922"/>
            <a:ext cx="239841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Soruce</a:t>
            </a:r>
            <a:r>
              <a:rPr lang="en-US" sz="600" dirty="0"/>
              <a:t>: </a:t>
            </a:r>
            <a:r>
              <a:rPr lang="en-US" sz="600" u="sng" dirty="0">
                <a:solidFill>
                  <a:schemeClr val="accent5"/>
                </a:solidFill>
              </a:rPr>
              <a:t>https://docs.microsoft.com/en-us/ef/core/saving/transactions</a:t>
            </a:r>
          </a:p>
        </p:txBody>
      </p:sp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3144" y="3218656"/>
            <a:ext cx="3721894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entury Gothic (Textkörper)"/>
              </a:rPr>
              <a:t>Live </a:t>
            </a:r>
            <a:r>
              <a:rPr lang="de-DE" dirty="0" err="1">
                <a:latin typeface="Century Gothic (Textkörper)"/>
              </a:rPr>
              <a:t>Coding</a:t>
            </a:r>
            <a:r>
              <a:rPr lang="de-DE" dirty="0">
                <a:latin typeface="Century Gothic (Textkörper)"/>
              </a:rPr>
              <a:t> </a:t>
            </a:r>
            <a:r>
              <a:rPr lang="de-DE" dirty="0" err="1">
                <a:latin typeface="Century Gothic (Textkörper)"/>
              </a:rPr>
              <a:t>Example</a:t>
            </a:r>
            <a:r>
              <a:rPr lang="de-DE" dirty="0">
                <a:latin typeface="Century Gothic (Textkörper)"/>
              </a:rPr>
              <a:t>!</a:t>
            </a:r>
            <a:endParaRPr lang="en-US" dirty="0">
              <a:latin typeface="Century Gothic (Textkörper)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Migrations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Gothic (Textkörper)"/>
              </a:rPr>
              <a:t>Migrations </a:t>
            </a:r>
            <a:r>
              <a:rPr lang="en-US" dirty="0">
                <a:latin typeface="Century Gothic (Textkörper)"/>
              </a:rPr>
              <a:t>to create a </a:t>
            </a:r>
            <a:r>
              <a:rPr lang="en-US" dirty="0" smtClean="0">
                <a:latin typeface="Century Gothic (Textkörper)"/>
              </a:rPr>
              <a:t>database</a:t>
            </a:r>
          </a:p>
          <a:p>
            <a:pPr marL="0" indent="0">
              <a:buNone/>
            </a:pPr>
            <a:r>
              <a:rPr lang="de-DE" dirty="0">
                <a:latin typeface="Century Gothic (Textkörper)"/>
              </a:rPr>
              <a:t> </a:t>
            </a:r>
            <a:r>
              <a:rPr lang="de-DE" dirty="0" smtClean="0">
                <a:latin typeface="Century Gothic (Textkörper)"/>
              </a:rPr>
              <a:t>  - </a:t>
            </a:r>
            <a:r>
              <a:rPr lang="en-US" dirty="0">
                <a:latin typeface="Century Gothic (Textkörper)"/>
              </a:rPr>
              <a:t>S</a:t>
            </a:r>
            <a:r>
              <a:rPr lang="en-US" dirty="0" smtClean="0">
                <a:latin typeface="Century Gothic (Textkörper)"/>
              </a:rPr>
              <a:t>caffold </a:t>
            </a:r>
            <a:r>
              <a:rPr lang="en-US" dirty="0">
                <a:latin typeface="Century Gothic (Textkörper)"/>
              </a:rPr>
              <a:t>a </a:t>
            </a:r>
            <a:r>
              <a:rPr lang="en-US" dirty="0" smtClean="0">
                <a:latin typeface="Century Gothic (Textkörper)"/>
              </a:rPr>
              <a:t>migration</a:t>
            </a:r>
          </a:p>
          <a:p>
            <a:pPr marL="0" indent="0">
              <a:buNone/>
            </a:pPr>
            <a:r>
              <a:rPr lang="de-DE" dirty="0">
                <a:latin typeface="Century Gothic (Textkörper)"/>
              </a:rPr>
              <a:t> </a:t>
            </a:r>
            <a:r>
              <a:rPr lang="de-DE" dirty="0" smtClean="0">
                <a:latin typeface="Century Gothic (Textkörper)"/>
              </a:rPr>
              <a:t>  - </a:t>
            </a:r>
            <a:r>
              <a:rPr lang="en-US" dirty="0" smtClean="0">
                <a:latin typeface="Century Gothic (Textkörper)"/>
              </a:rPr>
              <a:t>Apply </a:t>
            </a:r>
            <a:r>
              <a:rPr lang="en-US" dirty="0">
                <a:latin typeface="Century Gothic (Textkörper)"/>
              </a:rPr>
              <a:t>the new migration to the </a:t>
            </a:r>
            <a:r>
              <a:rPr lang="en-US" dirty="0" smtClean="0">
                <a:latin typeface="Century Gothic (Textkörper)"/>
              </a:rPr>
              <a:t>database</a:t>
            </a:r>
          </a:p>
          <a:p>
            <a:pPr marL="0" indent="0">
              <a:buNone/>
            </a:pPr>
            <a:endParaRPr lang="de-DE" dirty="0">
              <a:latin typeface="Century Gothic (Textkörper)"/>
            </a:endParaRPr>
          </a:p>
          <a:p>
            <a:pPr marL="0" indent="0">
              <a:buNone/>
            </a:pPr>
            <a:endParaRPr lang="de-DE" dirty="0" smtClean="0">
              <a:latin typeface="Century Gothic (Textkörper)"/>
            </a:endParaRPr>
          </a:p>
          <a:p>
            <a:pPr marL="0" indent="0">
              <a:buNone/>
            </a:pPr>
            <a:r>
              <a:rPr lang="de-DE" dirty="0" smtClean="0">
                <a:latin typeface="Century Gothic (Textkörper)"/>
              </a:rPr>
              <a:t>				Live </a:t>
            </a:r>
            <a:r>
              <a:rPr lang="de-DE" dirty="0" err="1" smtClean="0">
                <a:latin typeface="Century Gothic (Textkörper)"/>
              </a:rPr>
              <a:t>Coding</a:t>
            </a:r>
            <a:r>
              <a:rPr lang="de-DE" dirty="0" smtClean="0">
                <a:latin typeface="Century Gothic (Textkörper)"/>
              </a:rPr>
              <a:t> </a:t>
            </a:r>
            <a:r>
              <a:rPr lang="de-DE" dirty="0" err="1">
                <a:latin typeface="Century Gothic (Textkörper)"/>
              </a:rPr>
              <a:t>Example</a:t>
            </a:r>
            <a:r>
              <a:rPr lang="de-DE" dirty="0" smtClean="0">
                <a:latin typeface="Century Gothic (Textkörper)"/>
              </a:rPr>
              <a:t>!</a:t>
            </a:r>
            <a:endParaRPr lang="en-US" dirty="0" smtClean="0">
              <a:latin typeface="Century Gothic (Textkörper)"/>
            </a:endParaRPr>
          </a:p>
          <a:p>
            <a:pPr marL="0" indent="0">
              <a:buNone/>
            </a:pPr>
            <a:endParaRPr lang="en-US" dirty="0" smtClean="0">
              <a:latin typeface="Century Gothic (Textkörper)"/>
            </a:endParaRPr>
          </a:p>
          <a:p>
            <a:pPr marL="0" indent="0">
              <a:buNone/>
            </a:pPr>
            <a:endParaRPr lang="en-US" dirty="0">
              <a:latin typeface="Century Gothic (Textkörper)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Textkörper)"/>
              </a:rPr>
              <a:t>Useful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Textkörper)"/>
              </a:rPr>
              <a:t> Links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Textkörper)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2704307"/>
            <a:ext cx="7886700" cy="168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https://docs.microsoft.com/en-us/ef/</a:t>
            </a: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://ef.readthedocs.io/en/latest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github.com/aspnet/EntityFramework</a:t>
            </a: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4"/>
              </a:rPr>
              <a:t>http://www.entityframeworktutorial.net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ar-IQ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4102" name="Picture 6" descr="http://languagelog.ldc.upenn.edu/myl/AnyQues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3" y="2714400"/>
            <a:ext cx="7636697" cy="24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7" y="1910370"/>
            <a:ext cx="8216665" cy="428379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_" descr="https://blogs.the451group.com/information_management/files/2011/04/Figures-Aslett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1" y="1868806"/>
            <a:ext cx="6269749" cy="36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SQL/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ildergebnis für leverage of no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01" y="227860"/>
            <a:ext cx="3550999" cy="65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02099" y="6260992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>
                <a:solidFill>
                  <a:schemeClr val="accent5"/>
                </a:solidFill>
              </a:rPr>
              <a:t>Source: https://blogs.the451group.com/information_management/2011/04/15/nosql-newsql-and-beyond/</a:t>
            </a:r>
          </a:p>
        </p:txBody>
      </p:sp>
      <p:sp>
        <p:nvSpPr>
          <p:cNvPr id="8" name="Rechteck 7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Intoruction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vs.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40499"/>
              </p:ext>
            </p:extLst>
          </p:nvPr>
        </p:nvGraphicFramePr>
        <p:xfrm>
          <a:off x="818276" y="2202586"/>
          <a:ext cx="7507447" cy="349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794">
                  <a:extLst>
                    <a:ext uri="{9D8B030D-6E8A-4147-A177-3AD203B41FA5}">
                      <a16:colId xmlns:a16="http://schemas.microsoft.com/office/drawing/2014/main" val="3041263640"/>
                    </a:ext>
                  </a:extLst>
                </a:gridCol>
                <a:gridCol w="1391785">
                  <a:extLst>
                    <a:ext uri="{9D8B030D-6E8A-4147-A177-3AD203B41FA5}">
                      <a16:colId xmlns:a16="http://schemas.microsoft.com/office/drawing/2014/main" val="4275006409"/>
                    </a:ext>
                  </a:extLst>
                </a:gridCol>
                <a:gridCol w="1367995">
                  <a:extLst>
                    <a:ext uri="{9D8B030D-6E8A-4147-A177-3AD203B41FA5}">
                      <a16:colId xmlns:a16="http://schemas.microsoft.com/office/drawing/2014/main" val="2659021626"/>
                    </a:ext>
                  </a:extLst>
                </a:gridCol>
                <a:gridCol w="1229873">
                  <a:extLst>
                    <a:ext uri="{9D8B030D-6E8A-4147-A177-3AD203B41FA5}">
                      <a16:colId xmlns:a16="http://schemas.microsoft.com/office/drawing/2014/main" val="196611410"/>
                    </a:ext>
                  </a:extLst>
                </a:gridCol>
              </a:tblGrid>
              <a:tr h="77990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Feature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Old SQL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NoSQL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NewSQL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88396717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Relational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4360693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SQL Support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3114049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ACID Transactions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1893162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Horizontal </a:t>
                      </a:r>
                      <a:r>
                        <a:rPr lang="de-DE" sz="1400" dirty="0" err="1" smtClean="0"/>
                        <a:t>Scalability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0032034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Performance </a:t>
                      </a:r>
                      <a:r>
                        <a:rPr lang="de-DE" sz="1400" dirty="0" err="1" smtClean="0"/>
                        <a:t>by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big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volume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5627973"/>
                  </a:ext>
                </a:extLst>
              </a:tr>
              <a:tr h="45184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Schema-</a:t>
                      </a:r>
                      <a:r>
                        <a:rPr lang="de-DE" sz="1400" dirty="0" err="1" smtClean="0"/>
                        <a:t>less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3098506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411804" y="4403114"/>
            <a:ext cx="1428750" cy="181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681" y="3889576"/>
            <a:ext cx="466029" cy="1942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90705" y="4111548"/>
            <a:ext cx="457622" cy="175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740941" y="3679918"/>
            <a:ext cx="457622" cy="1925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10079" y="3906447"/>
            <a:ext cx="149156" cy="1774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14184" y="4104860"/>
            <a:ext cx="149156" cy="1774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10079" y="3708708"/>
            <a:ext cx="149156" cy="1774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411804" y="3799248"/>
            <a:ext cx="522396" cy="179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 smtClean="0"/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r>
              <a:rPr lang="de-DE" sz="1050" b="1" dirty="0"/>
              <a:t>Simple </a:t>
            </a:r>
            <a:r>
              <a:rPr lang="de-DE" sz="1050" b="1" dirty="0" err="1"/>
              <a:t>Example</a:t>
            </a:r>
            <a:r>
              <a:rPr lang="de-DE" sz="1050" b="1" dirty="0"/>
              <a:t>: </a:t>
            </a:r>
          </a:p>
          <a:p>
            <a:pPr marL="0" indent="0">
              <a:buNone/>
            </a:pPr>
            <a:r>
              <a:rPr lang="de-DE" sz="1050" dirty="0"/>
              <a:t>The Error 123COP </a:t>
            </a:r>
            <a:r>
              <a:rPr lang="de-DE" sz="1050" dirty="0" err="1"/>
              <a:t>occurs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last 2 </a:t>
            </a:r>
            <a:r>
              <a:rPr lang="de-DE" sz="1050" dirty="0" err="1"/>
              <a:t>years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Machines A </a:t>
            </a:r>
            <a:r>
              <a:rPr lang="de-DE" sz="1050" dirty="0" err="1"/>
              <a:t>and</a:t>
            </a:r>
            <a:r>
              <a:rPr lang="de-DE" sz="1050" dirty="0"/>
              <a:t> B . </a:t>
            </a:r>
          </a:p>
          <a:p>
            <a:pPr marL="0" indent="0">
              <a:buNone/>
            </a:pPr>
            <a:r>
              <a:rPr lang="de-DE" sz="1050" dirty="0" err="1"/>
              <a:t>What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covariance</a:t>
            </a:r>
            <a:r>
              <a:rPr lang="de-DE" sz="1050" dirty="0"/>
              <a:t> </a:t>
            </a:r>
            <a:r>
              <a:rPr lang="de-DE" sz="1050" dirty="0" err="1"/>
              <a:t>between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tow</a:t>
            </a:r>
            <a:r>
              <a:rPr lang="de-DE" sz="1050" dirty="0"/>
              <a:t> time-</a:t>
            </a:r>
            <a:r>
              <a:rPr lang="de-DE" sz="1050" dirty="0" err="1"/>
              <a:t>series</a:t>
            </a:r>
            <a:r>
              <a:rPr lang="de-DE" sz="1050" dirty="0"/>
              <a:t>?</a:t>
            </a:r>
          </a:p>
          <a:p>
            <a:pPr marL="0" indent="0">
              <a:buNone/>
            </a:pPr>
            <a:r>
              <a:rPr lang="de-DE" sz="1050" b="1" i="1" dirty="0"/>
              <a:t>(1 / N) * </a:t>
            </a:r>
            <a:r>
              <a:rPr lang="de-DE" sz="1050" b="1" i="1" dirty="0" err="1"/>
              <a:t>sum</a:t>
            </a:r>
            <a:r>
              <a:rPr lang="de-DE" sz="1050" b="1" i="1" dirty="0"/>
              <a:t> (A</a:t>
            </a:r>
            <a:r>
              <a:rPr lang="de-DE" sz="1050" b="1" i="1" baseline="-25000" dirty="0"/>
              <a:t>i</a:t>
            </a:r>
            <a:r>
              <a:rPr lang="de-DE" sz="1050" b="1" i="1" dirty="0"/>
              <a:t> –</a:t>
            </a:r>
            <a:r>
              <a:rPr lang="de-DE" sz="1050" b="1" i="1" dirty="0" err="1"/>
              <a:t>mean</a:t>
            </a:r>
            <a:r>
              <a:rPr lang="de-DE" sz="1050" b="1" i="1" dirty="0"/>
              <a:t>(A) )) * (B</a:t>
            </a:r>
            <a:r>
              <a:rPr lang="de-DE" sz="1050" b="1" i="1" baseline="-25000" dirty="0"/>
              <a:t>i</a:t>
            </a:r>
            <a:r>
              <a:rPr lang="de-DE" sz="1050" b="1" i="1" dirty="0"/>
              <a:t> –</a:t>
            </a:r>
            <a:r>
              <a:rPr lang="de-DE" sz="1050" b="1" i="1" dirty="0" err="1"/>
              <a:t>mean</a:t>
            </a:r>
            <a:r>
              <a:rPr lang="de-DE" sz="1050" b="1" i="1" dirty="0"/>
              <a:t>(B))</a:t>
            </a:r>
          </a:p>
          <a:p>
            <a:endParaRPr lang="en-US" sz="105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17037"/>
              </p:ext>
            </p:extLst>
          </p:nvPr>
        </p:nvGraphicFramePr>
        <p:xfrm>
          <a:off x="3443197" y="1928449"/>
          <a:ext cx="1987761" cy="117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8">
                  <a:extLst>
                    <a:ext uri="{9D8B030D-6E8A-4147-A177-3AD203B41FA5}">
                      <a16:colId xmlns:a16="http://schemas.microsoft.com/office/drawing/2014/main" val="1322868570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122406892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993897502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15039069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Dept</a:t>
                      </a:r>
                      <a:r>
                        <a:rPr lang="de-DE" sz="1000" dirty="0" smtClean="0"/>
                        <a:t>.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Salary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9264721"/>
                  </a:ext>
                </a:extLst>
              </a:tr>
              <a:tr h="223321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Rami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SW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6000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4990546"/>
                  </a:ext>
                </a:extLst>
              </a:tr>
              <a:tr h="223321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Fadi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FM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7500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1474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Mays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PW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4000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6126969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928999" y="3518327"/>
            <a:ext cx="197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US" sz="1350" dirty="0"/>
              <a:t> all salaries</a:t>
            </a:r>
          </a:p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en-US" sz="1350" dirty="0"/>
              <a:t> all salaries</a:t>
            </a:r>
          </a:p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</a:p>
          <a:p>
            <a:endParaRPr lang="en-US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650082" y="3435754"/>
            <a:ext cx="241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b="1" dirty="0" err="1"/>
              <a:t>Physical</a:t>
            </a:r>
            <a:r>
              <a:rPr lang="de-DE" sz="1350" b="1" dirty="0"/>
              <a:t> </a:t>
            </a:r>
            <a:r>
              <a:rPr lang="de-DE" sz="1350" b="1" dirty="0" err="1"/>
              <a:t>Row</a:t>
            </a:r>
            <a:r>
              <a:rPr lang="de-DE" sz="1350" b="1" dirty="0"/>
              <a:t> Storage:</a:t>
            </a:r>
          </a:p>
          <a:p>
            <a:r>
              <a:rPr lang="de-DE" sz="1350" dirty="0"/>
              <a:t>1, Rami, SW, 6000</a:t>
            </a:r>
          </a:p>
          <a:p>
            <a:r>
              <a:rPr lang="de-DE" sz="1350" dirty="0"/>
              <a:t>2, Fadi, FM, 7500</a:t>
            </a:r>
          </a:p>
          <a:p>
            <a:r>
              <a:rPr lang="de-DE" sz="1350" dirty="0"/>
              <a:t>3, Mays, PW, 4000</a:t>
            </a:r>
            <a:endParaRPr lang="en-US" sz="1350" dirty="0"/>
          </a:p>
        </p:txBody>
      </p:sp>
      <p:sp>
        <p:nvSpPr>
          <p:cNvPr id="7" name="Textfeld 6"/>
          <p:cNvSpPr txBox="1"/>
          <p:nvPr/>
        </p:nvSpPr>
        <p:spPr>
          <a:xfrm>
            <a:off x="6350844" y="3538560"/>
            <a:ext cx="238046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b="1" dirty="0" err="1"/>
              <a:t>Physical</a:t>
            </a:r>
            <a:r>
              <a:rPr lang="de-DE" sz="1350" b="1" dirty="0"/>
              <a:t> </a:t>
            </a:r>
            <a:r>
              <a:rPr lang="de-DE" sz="1350" b="1" dirty="0" err="1"/>
              <a:t>Column</a:t>
            </a:r>
            <a:r>
              <a:rPr lang="de-DE" sz="1350" b="1" dirty="0"/>
              <a:t> Storage:</a:t>
            </a:r>
          </a:p>
          <a:p>
            <a:r>
              <a:rPr lang="de-DE" sz="1350" dirty="0"/>
              <a:t>1,2,3</a:t>
            </a:r>
          </a:p>
          <a:p>
            <a:r>
              <a:rPr lang="de-DE" sz="1350" dirty="0"/>
              <a:t>Rami, Fadi, Mays</a:t>
            </a:r>
          </a:p>
          <a:p>
            <a:r>
              <a:rPr lang="de-DE" sz="1350" dirty="0"/>
              <a:t>SW, FM, PW</a:t>
            </a:r>
          </a:p>
          <a:p>
            <a:r>
              <a:rPr lang="de-DE" sz="1350" dirty="0"/>
              <a:t>6000, 7500, 4000</a:t>
            </a:r>
          </a:p>
          <a:p>
            <a:endParaRPr lang="de-DE" sz="1350" dirty="0"/>
          </a:p>
          <a:p>
            <a:endParaRPr lang="de-DE" sz="1350" dirty="0"/>
          </a:p>
          <a:p>
            <a:endParaRPr lang="de-DE" sz="1350" dirty="0"/>
          </a:p>
          <a:p>
            <a:r>
              <a:rPr lang="de-DE" sz="1350" b="1" dirty="0"/>
              <a:t>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IoT: Machine Learning and Column Store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Pfeil nach links und rechts 10"/>
          <p:cNvSpPr/>
          <p:nvPr/>
        </p:nvSpPr>
        <p:spPr>
          <a:xfrm>
            <a:off x="2382939" y="3872705"/>
            <a:ext cx="1393031" cy="2571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links und rechts 11"/>
          <p:cNvSpPr/>
          <p:nvPr/>
        </p:nvSpPr>
        <p:spPr>
          <a:xfrm>
            <a:off x="4957813" y="4001292"/>
            <a:ext cx="1393031" cy="2571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926326" y="1912145"/>
            <a:ext cx="7291348" cy="4069181"/>
            <a:chOff x="2478835" y="1555808"/>
            <a:chExt cx="7560840" cy="473967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478835" y="1555808"/>
              <a:ext cx="7560840" cy="4739670"/>
              <a:chOff x="2478835" y="1555808"/>
              <a:chExt cx="7560840" cy="4739670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2478835" y="1555808"/>
                <a:ext cx="7488832" cy="22322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2804967" y="1830982"/>
                <a:ext cx="1728192" cy="17120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350" b="1" dirty="0" err="1"/>
                  <a:t>Conceptual</a:t>
                </a:r>
                <a:endParaRPr lang="de-DE" sz="1350" b="1" dirty="0"/>
              </a:p>
              <a:p>
                <a:pPr algn="ctr"/>
                <a:r>
                  <a:rPr lang="de-DE" sz="1350" b="1" dirty="0"/>
                  <a:t>Model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5325247" y="1830982"/>
                <a:ext cx="1728192" cy="171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tx1"/>
                    </a:solidFill>
                  </a:rPr>
                  <a:t>Mapping</a:t>
                </a:r>
                <a:endParaRPr lang="de-DE" sz="13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7807427" y="1788531"/>
                <a:ext cx="1728192" cy="171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tx1"/>
                    </a:solidFill>
                  </a:rPr>
                  <a:t>Storage </a:t>
                </a:r>
              </a:p>
              <a:p>
                <a:pPr algn="ctr"/>
                <a:r>
                  <a:rPr lang="en-US" sz="1350" b="1" dirty="0">
                    <a:solidFill>
                      <a:schemeClr val="tx1"/>
                    </a:solidFill>
                  </a:rPr>
                  <a:t>Model</a:t>
                </a:r>
                <a:endParaRPr lang="de-DE" sz="13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478835" y="3991222"/>
                <a:ext cx="2520280" cy="230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>
                    <a:solidFill>
                      <a:schemeClr val="tx1"/>
                    </a:solidFill>
                  </a:rPr>
                  <a:t>public</a:t>
                </a:r>
                <a:r>
                  <a:rPr lang="en-US" sz="1100" b="1" dirty="0">
                    <a:solidFill>
                      <a:schemeClr val="accent1"/>
                    </a:solidFill>
                  </a:rPr>
                  <a:t> class </a:t>
                </a:r>
                <a:r>
                  <a:rPr lang="ar-IQ" sz="11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User 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</a:rPr>
                  <a:t>{</a:t>
                </a:r>
              </a:p>
              <a:p>
                <a:r>
                  <a:rPr lang="de-DE" sz="1100" b="1" dirty="0">
                    <a:solidFill>
                      <a:schemeClr val="tx1"/>
                    </a:solidFill>
                  </a:rPr>
                  <a:t>  </a:t>
                </a:r>
                <a:r>
                  <a:rPr lang="de-DE" sz="1100" b="1" dirty="0" err="1">
                    <a:solidFill>
                      <a:schemeClr val="tx1"/>
                    </a:solidFill>
                  </a:rPr>
                  <a:t>public</a:t>
                </a:r>
                <a:r>
                  <a:rPr lang="de-DE" sz="1100" b="1" dirty="0">
                    <a:solidFill>
                      <a:schemeClr val="tx1"/>
                    </a:solidFill>
                  </a:rPr>
                  <a:t>  </a:t>
                </a:r>
                <a:r>
                  <a:rPr lang="de-DE" sz="1100" b="1" dirty="0" err="1">
                    <a:solidFill>
                      <a:schemeClr val="accent1"/>
                    </a:solidFill>
                  </a:rPr>
                  <a:t>long</a:t>
                </a:r>
                <a:r>
                  <a:rPr lang="de-DE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tx1"/>
                    </a:solidFill>
                  </a:rPr>
                  <a:t>Id</a:t>
                </a:r>
                <a:r>
                  <a:rPr lang="de-DE" sz="11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{ </a:t>
                </a:r>
                <a:r>
                  <a:rPr lang="en-US" sz="1100" b="1" dirty="0">
                    <a:solidFill>
                      <a:schemeClr val="accent1"/>
                    </a:solidFill>
                  </a:rPr>
                  <a:t>get; set;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de-DE" sz="1100" b="1" dirty="0">
                    <a:solidFill>
                      <a:schemeClr val="tx1"/>
                    </a:solidFill>
                  </a:rPr>
                  <a:t>  </a:t>
                </a:r>
                <a:r>
                  <a:rPr lang="de-DE" sz="1100" b="1" dirty="0" err="1">
                    <a:solidFill>
                      <a:schemeClr val="tx1"/>
                    </a:solidFill>
                  </a:rPr>
                  <a:t>public</a:t>
                </a:r>
                <a:r>
                  <a:rPr lang="de-DE" sz="1100" b="1" dirty="0">
                    <a:solidFill>
                      <a:schemeClr val="tx1"/>
                    </a:solidFill>
                  </a:rPr>
                  <a:t>  </a:t>
                </a:r>
                <a:r>
                  <a:rPr lang="de-DE" sz="1100" b="1" dirty="0" err="1">
                    <a:solidFill>
                      <a:schemeClr val="accent1"/>
                    </a:solidFill>
                  </a:rPr>
                  <a:t>string</a:t>
                </a:r>
                <a:r>
                  <a:rPr lang="de-DE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Name { </a:t>
                </a:r>
                <a:r>
                  <a:rPr lang="en-US" sz="1100" b="1" dirty="0">
                    <a:solidFill>
                      <a:schemeClr val="accent1"/>
                    </a:solidFill>
                  </a:rPr>
                  <a:t>get; set;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</a:rPr>
                  <a:t>}</a:t>
                </a:r>
                <a:endParaRPr lang="de-DE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Pfeil nach oben und unten 10"/>
              <p:cNvSpPr/>
              <p:nvPr/>
            </p:nvSpPr>
            <p:spPr>
              <a:xfrm>
                <a:off x="3442596" y="3271142"/>
                <a:ext cx="432048" cy="100811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14" name="Flussdiagramm: Magnetplattenspeicher 13"/>
              <p:cNvSpPr/>
              <p:nvPr/>
            </p:nvSpPr>
            <p:spPr>
              <a:xfrm>
                <a:off x="7303371" y="3932072"/>
                <a:ext cx="2736304" cy="236340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16" name="Pfeil nach oben und unten 15"/>
              <p:cNvSpPr/>
              <p:nvPr/>
            </p:nvSpPr>
            <p:spPr>
              <a:xfrm>
                <a:off x="8455499" y="3243493"/>
                <a:ext cx="432048" cy="100811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12" name="Pfeil nach links und rechts 11"/>
            <p:cNvSpPr/>
            <p:nvPr/>
          </p:nvSpPr>
          <p:spPr>
            <a:xfrm>
              <a:off x="4238875" y="2512900"/>
              <a:ext cx="1365251" cy="3960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13" name="Pfeil nach links und rechts 12"/>
            <p:cNvSpPr/>
            <p:nvPr/>
          </p:nvSpPr>
          <p:spPr>
            <a:xfrm>
              <a:off x="6775131" y="2512900"/>
              <a:ext cx="1392336" cy="3960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25098"/>
              </p:ext>
            </p:extLst>
          </p:nvPr>
        </p:nvGraphicFramePr>
        <p:xfrm>
          <a:off x="6147570" y="4784286"/>
          <a:ext cx="1501434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r>
                        <a:rPr lang="de-DE" sz="1400" b="1" dirty="0" smtClean="0"/>
                        <a:t>Users</a:t>
                      </a:r>
                      <a:endParaRPr lang="de-DE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Id</a:t>
                      </a:r>
                      <a:endParaRPr lang="de-DE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Name</a:t>
                      </a:r>
                      <a:endParaRPr lang="de-DE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</a:t>
                      </a:r>
                      <a:endParaRPr lang="de-DE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ar-AE" sz="1400" b="1" baseline="0" dirty="0" smtClean="0"/>
                        <a:t>ميس</a:t>
                      </a:r>
                      <a:r>
                        <a:rPr lang="ar-IQ" sz="1400" b="1" baseline="0" dirty="0" smtClean="0"/>
                        <a:t>   </a:t>
                      </a:r>
                      <a:endParaRPr lang="de-DE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feil nach oben 4"/>
          <p:cNvSpPr/>
          <p:nvPr/>
        </p:nvSpPr>
        <p:spPr>
          <a:xfrm>
            <a:off x="6713388" y="4752116"/>
            <a:ext cx="216024" cy="1751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eck 5"/>
          <p:cNvSpPr/>
          <p:nvPr/>
        </p:nvSpPr>
        <p:spPr>
          <a:xfrm>
            <a:off x="1515585" y="2315690"/>
            <a:ext cx="6110538" cy="1849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Object</a:t>
            </a:r>
            <a:r>
              <a:rPr lang="de-DE" sz="1050" b="1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7" name="Rechteck 6"/>
          <p:cNvSpPr/>
          <p:nvPr/>
        </p:nvSpPr>
        <p:spPr>
          <a:xfrm>
            <a:off x="1515584" y="3279544"/>
            <a:ext cx="2696751" cy="19558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EntityClient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15585" y="4326095"/>
            <a:ext cx="6110538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Provider </a:t>
            </a:r>
            <a:r>
              <a:rPr lang="de-DE" sz="1050" b="1" dirty="0" err="1">
                <a:solidFill>
                  <a:schemeClr val="tx1"/>
                </a:solidFill>
              </a:rPr>
              <a:t>Specific</a:t>
            </a:r>
            <a:r>
              <a:rPr lang="de-DE" sz="1050" b="1" dirty="0">
                <a:solidFill>
                  <a:schemeClr val="tx1"/>
                </a:solidFill>
              </a:rPr>
              <a:t> SQL</a:t>
            </a:r>
          </a:p>
        </p:txBody>
      </p:sp>
      <p:sp>
        <p:nvSpPr>
          <p:cNvPr id="9" name="Rechteck 8"/>
          <p:cNvSpPr/>
          <p:nvPr/>
        </p:nvSpPr>
        <p:spPr>
          <a:xfrm>
            <a:off x="1515585" y="1642427"/>
            <a:ext cx="2870826" cy="42800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chemeClr val="accent1"/>
                </a:solidFill>
              </a:rPr>
              <a:t>var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user</a:t>
            </a:r>
            <a:r>
              <a:rPr lang="de-DE" sz="900" dirty="0">
                <a:solidFill>
                  <a:schemeClr val="tx1"/>
                </a:solidFill>
              </a:rPr>
              <a:t> = </a:t>
            </a:r>
            <a:r>
              <a:rPr lang="de-DE" sz="900" dirty="0" err="1">
                <a:solidFill>
                  <a:schemeClr val="tx1"/>
                </a:solidFill>
              </a:rPr>
              <a:t>DBContext</a:t>
            </a:r>
            <a:r>
              <a:rPr lang="de-DE" sz="900" dirty="0" err="1">
                <a:solidFill>
                  <a:schemeClr val="accent1"/>
                </a:solidFill>
              </a:rPr>
              <a:t>.Users</a:t>
            </a:r>
            <a:r>
              <a:rPr lang="de-DE" sz="900" dirty="0" err="1">
                <a:solidFill>
                  <a:schemeClr val="tx1"/>
                </a:solidFill>
              </a:rPr>
              <a:t>.FirstOrDefault</a:t>
            </a:r>
            <a:r>
              <a:rPr lang="de-DE" sz="900" dirty="0">
                <a:solidFill>
                  <a:schemeClr val="tx1"/>
                </a:solidFill>
              </a:rPr>
              <a:t>(u=&gt; </a:t>
            </a:r>
            <a:r>
              <a:rPr lang="de-DE" sz="900" dirty="0" err="1">
                <a:solidFill>
                  <a:schemeClr val="tx1"/>
                </a:solidFill>
              </a:rPr>
              <a:t>u.Name</a:t>
            </a:r>
            <a:r>
              <a:rPr lang="de-DE" sz="900" dirty="0">
                <a:solidFill>
                  <a:schemeClr val="tx1"/>
                </a:solidFill>
              </a:rPr>
              <a:t> ==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„</a:t>
            </a:r>
            <a:r>
              <a:rPr lang="ar-IQ" sz="900" dirty="0">
                <a:solidFill>
                  <a:schemeClr val="tx1"/>
                </a:solidFill>
              </a:rPr>
              <a:t>صباح</a:t>
            </a:r>
            <a:r>
              <a:rPr lang="de-DE" sz="900" dirty="0">
                <a:solidFill>
                  <a:schemeClr val="tx1"/>
                </a:solidFill>
              </a:rPr>
              <a:t>“).First();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1585976" y="2605000"/>
            <a:ext cx="2547112" cy="616334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Command </a:t>
            </a:r>
            <a:r>
              <a:rPr lang="de-DE" sz="900" dirty="0" err="1" smtClean="0">
                <a:solidFill>
                  <a:schemeClr val="tx1"/>
                </a:solidFill>
                <a:latin typeface="Century Gothic (Textkörper)"/>
              </a:rPr>
              <a:t>Tree</a:t>
            </a:r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:</a:t>
            </a:r>
            <a:endParaRPr lang="ar-IQ" sz="900" dirty="0" smtClean="0">
              <a:solidFill>
                <a:schemeClr val="tx1"/>
              </a:solidFill>
              <a:latin typeface="Century Gothic (Textkörper)"/>
            </a:endParaRPr>
          </a:p>
          <a:p>
            <a:pPr algn="ctr"/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Query/</a:t>
            </a:r>
            <a:r>
              <a:rPr lang="de-DE" sz="900" dirty="0" err="1" smtClean="0">
                <a:solidFill>
                  <a:schemeClr val="tx1"/>
                </a:solidFill>
                <a:latin typeface="Century Gothic (Textkörper)"/>
              </a:rPr>
              <a:t>Predicate</a:t>
            </a:r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:</a:t>
            </a:r>
          </a:p>
          <a:p>
            <a:pPr algn="ctr"/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User-&gt;Name == </a:t>
            </a:r>
            <a:r>
              <a:rPr lang="ar-IQ" sz="900" dirty="0" smtClean="0">
                <a:solidFill>
                  <a:schemeClr val="tx1"/>
                </a:solidFill>
                <a:latin typeface="Century Gothic (Textkörper)"/>
              </a:rPr>
              <a:t>صباح</a:t>
            </a:r>
            <a:endParaRPr lang="de-DE" sz="900" dirty="0">
              <a:solidFill>
                <a:schemeClr val="tx1"/>
              </a:solidFill>
              <a:latin typeface="Century Gothic (Textkörper)"/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1577451" y="3533334"/>
            <a:ext cx="2555638" cy="720693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Command </a:t>
            </a:r>
            <a:r>
              <a:rPr lang="de-DE" sz="900" dirty="0" err="1">
                <a:solidFill>
                  <a:schemeClr val="tx1"/>
                </a:solidFill>
                <a:latin typeface="Century Gothic (Textkörper)"/>
              </a:rPr>
              <a:t>Tree</a:t>
            </a:r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:</a:t>
            </a:r>
            <a:endParaRPr lang="ar-IQ" sz="900" dirty="0">
              <a:solidFill>
                <a:schemeClr val="tx1"/>
              </a:solidFill>
              <a:latin typeface="Century Gothic (Textkörper)"/>
            </a:endParaRPr>
          </a:p>
          <a:p>
            <a:pPr algn="ctr"/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Table=Users:</a:t>
            </a:r>
            <a:endParaRPr lang="de-DE" sz="900" dirty="0">
              <a:solidFill>
                <a:schemeClr val="tx1"/>
              </a:solidFill>
              <a:latin typeface="Century Gothic (Textkörper)"/>
            </a:endParaRPr>
          </a:p>
          <a:p>
            <a:pPr algn="ctr"/>
            <a:r>
              <a:rPr lang="de-DE" sz="900" dirty="0" err="1" smtClean="0">
                <a:solidFill>
                  <a:schemeClr val="tx1"/>
                </a:solidFill>
                <a:latin typeface="Century Gothic (Textkörper)"/>
              </a:rPr>
              <a:t>Column</a:t>
            </a:r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= Name</a:t>
            </a:r>
          </a:p>
        </p:txBody>
      </p:sp>
      <p:sp>
        <p:nvSpPr>
          <p:cNvPr id="12" name="Flussdiagramm: Magnetplattenspeicher 11"/>
          <p:cNvSpPr/>
          <p:nvPr/>
        </p:nvSpPr>
        <p:spPr>
          <a:xfrm>
            <a:off x="2931244" y="4749563"/>
            <a:ext cx="915609" cy="119523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Nach rechts gekrümmter Pfeil 12"/>
          <p:cNvSpPr/>
          <p:nvPr/>
        </p:nvSpPr>
        <p:spPr>
          <a:xfrm>
            <a:off x="1814134" y="4326094"/>
            <a:ext cx="1113467" cy="1309085"/>
          </a:xfrm>
          <a:prstGeom prst="curvedRightArrow">
            <a:avLst>
              <a:gd name="adj1" fmla="val 25000"/>
              <a:gd name="adj2" fmla="val 55223"/>
              <a:gd name="adj3" fmla="val 346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chemeClr val="tx1"/>
              </a:solidFill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09656"/>
              </p:ext>
            </p:extLst>
          </p:nvPr>
        </p:nvGraphicFramePr>
        <p:xfrm>
          <a:off x="6016677" y="5005906"/>
          <a:ext cx="1609446" cy="87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258">
                <a:tc gridSpan="2">
                  <a:txBody>
                    <a:bodyPr/>
                    <a:lstStyle/>
                    <a:p>
                      <a:r>
                        <a:rPr lang="de-DE" sz="900" b="1" dirty="0" smtClean="0"/>
                        <a:t>Users</a:t>
                      </a:r>
                      <a:endParaRPr lang="de-DE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58">
                <a:tc>
                  <a:txBody>
                    <a:bodyPr/>
                    <a:lstStyle/>
                    <a:p>
                      <a:r>
                        <a:rPr lang="de-DE" sz="900" dirty="0" err="1" smtClean="0">
                          <a:latin typeface="Command Tree:"/>
                        </a:rPr>
                        <a:t>Id</a:t>
                      </a:r>
                      <a:endParaRPr lang="de-DE" sz="900" dirty="0">
                        <a:latin typeface="Command Tree: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900" dirty="0" smtClean="0">
                          <a:latin typeface="Command Tree:"/>
                        </a:rPr>
                        <a:t>Name</a:t>
                      </a:r>
                      <a:endParaRPr lang="de-DE" sz="900" dirty="0">
                        <a:latin typeface="Command Tree: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58">
                <a:tc>
                  <a:txBody>
                    <a:bodyPr/>
                    <a:lstStyle/>
                    <a:p>
                      <a:r>
                        <a:rPr lang="de-DE" sz="900" dirty="0" smtClean="0">
                          <a:latin typeface="Command Tree:"/>
                        </a:rPr>
                        <a:t>1</a:t>
                      </a:r>
                      <a:endParaRPr lang="de-DE" sz="900" dirty="0">
                        <a:latin typeface="Command Tree: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ar-IQ" sz="900" dirty="0" smtClean="0">
                          <a:latin typeface="Command Tree:"/>
                        </a:rPr>
                        <a:t>صباح</a:t>
                      </a:r>
                      <a:endParaRPr lang="de-DE" sz="900" dirty="0">
                        <a:latin typeface="Command Tree: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feil nach rechts 14"/>
          <p:cNvSpPr/>
          <p:nvPr/>
        </p:nvSpPr>
        <p:spPr>
          <a:xfrm>
            <a:off x="3968709" y="5305301"/>
            <a:ext cx="1983229" cy="2700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Pfeil nach oben 15"/>
          <p:cNvSpPr/>
          <p:nvPr/>
        </p:nvSpPr>
        <p:spPr>
          <a:xfrm>
            <a:off x="6704725" y="2609591"/>
            <a:ext cx="204359" cy="157875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/>
        </p:nvSpPr>
        <p:spPr>
          <a:xfrm>
            <a:off x="4602480" y="1642427"/>
            <a:ext cx="3023643" cy="43889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err="1">
                <a:solidFill>
                  <a:schemeClr val="accent1"/>
                </a:solidFill>
                <a:latin typeface="Century Gothic (Textkörper)"/>
              </a:rPr>
              <a:t>v</a:t>
            </a:r>
            <a:r>
              <a:rPr lang="de-DE" sz="900" dirty="0" err="1" smtClean="0">
                <a:solidFill>
                  <a:schemeClr val="accent1"/>
                </a:solidFill>
                <a:latin typeface="Century Gothic (Textkörper)"/>
              </a:rPr>
              <a:t>ar</a:t>
            </a:r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latin typeface="Century Gothic (Textkörper)"/>
              </a:rPr>
              <a:t>user</a:t>
            </a:r>
            <a:r>
              <a:rPr lang="de-DE" sz="900" dirty="0" smtClean="0">
                <a:solidFill>
                  <a:schemeClr val="tx1"/>
                </a:solidFill>
                <a:latin typeface="Century Gothic (Textkörper)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= User {</a:t>
            </a:r>
            <a:r>
              <a:rPr lang="de-DE" sz="900" dirty="0" err="1">
                <a:solidFill>
                  <a:schemeClr val="tx1"/>
                </a:solidFill>
                <a:latin typeface="Century Gothic (Textkörper)"/>
              </a:rPr>
              <a:t>Id</a:t>
            </a:r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 = 1, Name =„</a:t>
            </a:r>
            <a:r>
              <a:rPr lang="ar-IQ" sz="900" dirty="0">
                <a:solidFill>
                  <a:schemeClr val="tx1"/>
                </a:solidFill>
                <a:latin typeface="Century Gothic (Textkörper)"/>
              </a:rPr>
              <a:t>صباح</a:t>
            </a:r>
            <a:r>
              <a:rPr lang="de-DE" sz="900" dirty="0">
                <a:solidFill>
                  <a:schemeClr val="tx1"/>
                </a:solidFill>
                <a:latin typeface="Century Gothic (Textkörper)"/>
              </a:rPr>
              <a:t>“}</a:t>
            </a:r>
          </a:p>
        </p:txBody>
      </p:sp>
      <p:sp>
        <p:nvSpPr>
          <p:cNvPr id="18" name="Pfeil nach oben 17"/>
          <p:cNvSpPr/>
          <p:nvPr/>
        </p:nvSpPr>
        <p:spPr>
          <a:xfrm>
            <a:off x="6693060" y="2100915"/>
            <a:ext cx="216024" cy="1751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Pfeil nach oben 18"/>
          <p:cNvSpPr/>
          <p:nvPr/>
        </p:nvSpPr>
        <p:spPr>
          <a:xfrm rot="10800000">
            <a:off x="2751520" y="2096557"/>
            <a:ext cx="216024" cy="1751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Textfeld 19"/>
          <p:cNvSpPr txBox="1"/>
          <p:nvPr/>
        </p:nvSpPr>
        <p:spPr>
          <a:xfrm>
            <a:off x="1336820" y="5640792"/>
            <a:ext cx="17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entury Gothic (Textkörper)"/>
              </a:rPr>
              <a:t>Select TOP(1)* From Users Where Name = '</a:t>
            </a:r>
            <a:r>
              <a:rPr lang="ar-MA" sz="900" b="1" dirty="0">
                <a:latin typeface="Century Gothic (Textkörper)"/>
              </a:rPr>
              <a:t>صباح</a:t>
            </a:r>
            <a:r>
              <a:rPr lang="de-DE" sz="900" b="1" dirty="0">
                <a:latin typeface="Century Gothic (Textkörper)"/>
              </a:rPr>
              <a:t>‘</a:t>
            </a:r>
            <a:endParaRPr lang="en-US" sz="900" b="1" dirty="0">
              <a:latin typeface="Century Gothic (Textkörper)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N</a:t>
            </a:r>
            <a:r>
              <a:rPr lang="de-DE" b="1" dirty="0" err="1" smtClean="0"/>
              <a:t>uGet</a:t>
            </a:r>
            <a:r>
              <a:rPr lang="de-DE" b="1" dirty="0" smtClean="0"/>
              <a:t> </a:t>
            </a:r>
            <a:r>
              <a:rPr lang="de-DE" b="1" dirty="0" err="1" smtClean="0"/>
              <a:t>Console</a:t>
            </a:r>
            <a:r>
              <a:rPr lang="de-DE" b="1" dirty="0" smtClean="0"/>
              <a:t> Manager</a:t>
            </a:r>
            <a:endParaRPr lang="en-US" b="1" dirty="0" smtClean="0"/>
          </a:p>
          <a:p>
            <a:r>
              <a:rPr lang="en-US" dirty="0" smtClean="0"/>
              <a:t>Install-Package </a:t>
            </a:r>
            <a:r>
              <a:rPr lang="en-US" dirty="0" err="1" smtClean="0"/>
              <a:t>Microsoft.EntityFrameworkCore.SqlServer</a:t>
            </a:r>
            <a:endParaRPr lang="en-US" dirty="0" smtClean="0"/>
          </a:p>
          <a:p>
            <a:r>
              <a:rPr lang="en-US" dirty="0"/>
              <a:t>Install-Package </a:t>
            </a:r>
            <a:r>
              <a:rPr lang="en-US" dirty="0" err="1" smtClean="0"/>
              <a:t>Microsoft.EntityFrameworkCore.Tools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!</a:t>
            </a:r>
            <a:endParaRPr lang="en-US" dirty="0" smtClean="0"/>
          </a:p>
        </p:txBody>
      </p:sp>
      <p:sp>
        <p:nvSpPr>
          <p:cNvPr id="5" name="Rechteck 4"/>
          <p:cNvSpPr/>
          <p:nvPr/>
        </p:nvSpPr>
        <p:spPr>
          <a:xfrm>
            <a:off x="-19284" y="427742"/>
            <a:ext cx="6479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osch Dark Blu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8427E"/>
      </a:accent1>
      <a:accent2>
        <a:srgbClr val="6D9ABC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903</Words>
  <Application>Microsoft Office PowerPoint</Application>
  <PresentationFormat>Bildschirmpräsentation (4:3)</PresentationFormat>
  <Paragraphs>388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Century Gothic (Textkörper)</vt:lpstr>
      <vt:lpstr>Command Tree:</vt:lpstr>
      <vt:lpstr>MS Shell Dlg 2</vt:lpstr>
      <vt:lpstr>Office</vt:lpstr>
      <vt:lpstr>ntity Framework Core</vt:lpstr>
      <vt:lpstr>Agenda and Terms</vt:lpstr>
      <vt:lpstr>History</vt:lpstr>
      <vt:lpstr>SQL/NoSQL/NewSQL</vt:lpstr>
      <vt:lpstr>Intoruction SQL vs. NoSQL  vs. NewSQL</vt:lpstr>
      <vt:lpstr>PowerPoint-Präsentation</vt:lpstr>
      <vt:lpstr>Entity Framework Core Concept I</vt:lpstr>
      <vt:lpstr>Entity Framework Core Concept II</vt:lpstr>
      <vt:lpstr>Install</vt:lpstr>
      <vt:lpstr>Code First Conventions and Data Annotations</vt:lpstr>
      <vt:lpstr>Indexes and Alternate Keys (Unique Constraints)</vt:lpstr>
      <vt:lpstr>Relationship Patterns</vt:lpstr>
      <vt:lpstr>One-To-One</vt:lpstr>
      <vt:lpstr>One-To-Many</vt:lpstr>
      <vt:lpstr>Many-To-Many</vt:lpstr>
      <vt:lpstr>Loading Related Data</vt:lpstr>
      <vt:lpstr>Delete behaviors</vt:lpstr>
      <vt:lpstr>Inheritance</vt:lpstr>
      <vt:lpstr>Table per Hierarchy (TPH)</vt:lpstr>
      <vt:lpstr>Table per Type (TPT)</vt:lpstr>
      <vt:lpstr>Table per Concrete Type (TPC)</vt:lpstr>
      <vt:lpstr>Transaction</vt:lpstr>
      <vt:lpstr>Data Seeding</vt:lpstr>
      <vt:lpstr>Migrations</vt:lpstr>
      <vt:lpstr>Useful Links</vt:lpstr>
      <vt:lpstr>Any Questions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Alugili Bassam (PA-ATMO1/SGS42)</dc:creator>
  <cp:lastModifiedBy>Alugili Bassam (PA-ATMO1/SGS42)</cp:lastModifiedBy>
  <cp:revision>294</cp:revision>
  <dcterms:created xsi:type="dcterms:W3CDTF">2017-10-06T13:43:07Z</dcterms:created>
  <dcterms:modified xsi:type="dcterms:W3CDTF">2017-10-18T11:58:40Z</dcterms:modified>
</cp:coreProperties>
</file>