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5120000" cx="10440000"/>
  <p:notesSz cx="6858000" cy="9144000"/>
  <p:embeddedFontLst>
    <p:embeddedFont>
      <p:font typeface="Ubuntu"/>
      <p:regular r:id="rId18"/>
      <p:bold r:id="rId19"/>
      <p:italic r:id="rId20"/>
      <p:boldItalic r:id="rId21"/>
    </p:embeddedFont>
    <p:embeddedFont>
      <p:font typeface="Ubuntu Medium"/>
      <p:regular r:id="rId22"/>
      <p:bold r:id="rId23"/>
      <p:italic r:id="rId24"/>
      <p:boldItalic r:id="rId25"/>
    </p:embeddedFont>
    <p:embeddedFont>
      <p:font typeface="Syncopate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76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76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22" Type="http://schemas.openxmlformats.org/officeDocument/2006/relationships/font" Target="fonts/UbuntuMedium-regular.fntdata"/><Relationship Id="rId21" Type="http://schemas.openxmlformats.org/officeDocument/2006/relationships/font" Target="fonts/Ubuntu-boldItalic.fntdata"/><Relationship Id="rId24" Type="http://schemas.openxmlformats.org/officeDocument/2006/relationships/font" Target="fonts/UbuntuMedium-italic.fntdata"/><Relationship Id="rId23" Type="http://schemas.openxmlformats.org/officeDocument/2006/relationships/font" Target="fonts/Ubuntu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yncopate-regular.fntdata"/><Relationship Id="rId25" Type="http://schemas.openxmlformats.org/officeDocument/2006/relationships/font" Target="fonts/UbuntuMedium-boldItalic.fntdata"/><Relationship Id="rId27" Type="http://schemas.openxmlformats.org/officeDocument/2006/relationships/font" Target="fonts/Syncopat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Ubuntu-bold.fntdata"/><Relationship Id="rId18" Type="http://schemas.openxmlformats.org/officeDocument/2006/relationships/font" Target="fonts/Ubunt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ba3d72b1d_0_174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ba3d72b1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ba3d72b1d_0_193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ba3d72b1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ba3d72b1d_0_221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ba3d72b1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ba3d72b1d_0_24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ba3d72b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ba3d72b1d_0_34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ba3d72b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ba3d72b1d_0_51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ba3d72b1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ba3d72b1d_0_76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ba3d72b1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ba3d72b1d_0_99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ba3d72b1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ba3d72b1d_0_145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ba3d72b1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ba3d72b1d_0_107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ba3d72b1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ba3d72b1d_0_151:notes"/>
          <p:cNvSpPr/>
          <p:nvPr>
            <p:ph idx="2" type="sldImg"/>
          </p:nvPr>
        </p:nvSpPr>
        <p:spPr>
          <a:xfrm>
            <a:off x="2245502" y="685800"/>
            <a:ext cx="236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ba3d72b1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5887" y="2188777"/>
            <a:ext cx="9728100" cy="6033900"/>
          </a:xfrm>
          <a:prstGeom prst="rect">
            <a:avLst/>
          </a:prstGeom>
        </p:spPr>
        <p:txBody>
          <a:bodyPr anchorCtr="0" anchor="b" bIns="159175" lIns="159175" spcFirstLastPara="1" rIns="159175" wrap="square" tIns="1591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Ubuntu"/>
              <a:buNone/>
              <a:defRPr b="1" sz="40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5878" y="8331286"/>
            <a:ext cx="9728100" cy="23301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Ubuntu Medium"/>
              <a:buNone/>
              <a:defRPr sz="3200"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55878" y="3251601"/>
            <a:ext cx="9728100" cy="5772000"/>
          </a:xfrm>
          <a:prstGeom prst="rect">
            <a:avLst/>
          </a:prstGeom>
        </p:spPr>
        <p:txBody>
          <a:bodyPr anchorCtr="0" anchor="b" bIns="159175" lIns="159175" spcFirstLastPara="1" rIns="159175" wrap="square" tIns="1591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55878" y="9266383"/>
            <a:ext cx="9728100" cy="38238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indent="-425450" lvl="0" marL="457200" algn="ctr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55878" y="6322709"/>
            <a:ext cx="9728100" cy="24747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55878" y="1308210"/>
            <a:ext cx="9728100" cy="16836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Ubuntu"/>
              <a:buNone/>
              <a:defRPr b="1" sz="4000"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55878" y="3387853"/>
            <a:ext cx="9728100" cy="100431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Font typeface="Ubuntu Medium"/>
              <a:buChar char="●"/>
              <a:defRPr sz="3200">
                <a:latin typeface="Ubuntu Medium"/>
                <a:ea typeface="Ubuntu Medium"/>
                <a:cs typeface="Ubuntu Medium"/>
                <a:sym typeface="Ubuntu Medium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55878" y="1308210"/>
            <a:ext cx="9728100" cy="16836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55878" y="3387853"/>
            <a:ext cx="4566900" cy="100431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517307" y="3387853"/>
            <a:ext cx="4566900" cy="100431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55878" y="1308210"/>
            <a:ext cx="9728100" cy="16836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55878" y="1633260"/>
            <a:ext cx="3206100" cy="2221500"/>
          </a:xfrm>
          <a:prstGeom prst="rect">
            <a:avLst/>
          </a:prstGeom>
        </p:spPr>
        <p:txBody>
          <a:bodyPr anchorCtr="0" anchor="b" bIns="159175" lIns="159175" spcFirstLastPara="1" rIns="159175" wrap="square" tIns="1591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55878" y="4084913"/>
            <a:ext cx="3206100" cy="93462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59734" y="1323276"/>
            <a:ext cx="7270200" cy="120255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220000" y="-367"/>
            <a:ext cx="5220000" cy="15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59175" lIns="159175" spcFirstLastPara="1" rIns="159175" wrap="square" tIns="159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03130" y="3625081"/>
            <a:ext cx="4618500" cy="4357500"/>
          </a:xfrm>
          <a:prstGeom prst="rect">
            <a:avLst/>
          </a:prstGeom>
        </p:spPr>
        <p:txBody>
          <a:bodyPr anchorCtr="0" anchor="b" bIns="159175" lIns="159175" spcFirstLastPara="1" rIns="159175" wrap="square" tIns="1591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03130" y="8240010"/>
            <a:ext cx="4618500" cy="36306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639587" y="2128514"/>
            <a:ext cx="4380900" cy="10862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55878" y="12436336"/>
            <a:ext cx="6849000" cy="17787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55878" y="1308210"/>
            <a:ext cx="97281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59175" lIns="159175" spcFirstLastPara="1" rIns="159175" wrap="square" tIns="1591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55878" y="3387853"/>
            <a:ext cx="9728100" cy="10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59175" lIns="159175" spcFirstLastPara="1" rIns="159175" wrap="square" tIns="159175">
            <a:normAutofit/>
          </a:bodyPr>
          <a:lstStyle>
            <a:lvl1pPr indent="-425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673279" y="13708144"/>
            <a:ext cx="6264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9175" lIns="159175" spcFirstLastPara="1" rIns="159175" wrap="square" tIns="159175">
            <a:normAutofit/>
          </a:bodyPr>
          <a:lstStyle>
            <a:lvl1pPr lvl="0" algn="r">
              <a:buNone/>
              <a:defRPr sz="1700">
                <a:solidFill>
                  <a:schemeClr val="dk2"/>
                </a:solidFill>
              </a:defRPr>
            </a:lvl1pPr>
            <a:lvl2pPr lvl="1" algn="r">
              <a:buNone/>
              <a:defRPr sz="1700">
                <a:solidFill>
                  <a:schemeClr val="dk2"/>
                </a:solidFill>
              </a:defRPr>
            </a:lvl2pPr>
            <a:lvl3pPr lvl="2" algn="r">
              <a:buNone/>
              <a:defRPr sz="1700">
                <a:solidFill>
                  <a:schemeClr val="dk2"/>
                </a:solidFill>
              </a:defRPr>
            </a:lvl3pPr>
            <a:lvl4pPr lvl="3" algn="r">
              <a:buNone/>
              <a:defRPr sz="1700">
                <a:solidFill>
                  <a:schemeClr val="dk2"/>
                </a:solidFill>
              </a:defRPr>
            </a:lvl4pPr>
            <a:lvl5pPr lvl="4" algn="r">
              <a:buNone/>
              <a:defRPr sz="1700">
                <a:solidFill>
                  <a:schemeClr val="dk2"/>
                </a:solidFill>
              </a:defRPr>
            </a:lvl5pPr>
            <a:lvl6pPr lvl="5" algn="r">
              <a:buNone/>
              <a:defRPr sz="1700">
                <a:solidFill>
                  <a:schemeClr val="dk2"/>
                </a:solidFill>
              </a:defRPr>
            </a:lvl6pPr>
            <a:lvl7pPr lvl="6" algn="r">
              <a:buNone/>
              <a:defRPr sz="1700">
                <a:solidFill>
                  <a:schemeClr val="dk2"/>
                </a:solidFill>
              </a:defRPr>
            </a:lvl7pPr>
            <a:lvl8pPr lvl="7" algn="r">
              <a:buNone/>
              <a:defRPr sz="1700">
                <a:solidFill>
                  <a:schemeClr val="dk2"/>
                </a:solidFill>
              </a:defRPr>
            </a:lvl8pPr>
            <a:lvl9pPr lvl="8" algn="r">
              <a:buNone/>
              <a:defRPr sz="1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4387700"/>
            <a:ext cx="10440000" cy="732300"/>
          </a:xfrm>
          <a:prstGeom prst="rect">
            <a:avLst/>
          </a:prstGeom>
          <a:solidFill>
            <a:srgbClr val="24252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-857" l="27283" r="16922" t="0"/>
          <a:stretch/>
        </p:blipFill>
        <p:spPr>
          <a:xfrm>
            <a:off x="0" y="0"/>
            <a:ext cx="10440003" cy="151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25667" l="0" r="0" t="0"/>
          <a:stretch/>
        </p:blipFill>
        <p:spPr>
          <a:xfrm>
            <a:off x="5521550" y="9391675"/>
            <a:ext cx="4738450" cy="37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 amt="92000"/>
          </a:blip>
          <a:srcRect b="0" l="0" r="0" t="73877"/>
          <a:stretch/>
        </p:blipFill>
        <p:spPr>
          <a:xfrm>
            <a:off x="5521550" y="13055812"/>
            <a:ext cx="4738450" cy="13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16925" y="344625"/>
            <a:ext cx="9743100" cy="133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E1191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7FC3DA"/>
                </a:solidFill>
                <a:latin typeface="Syncopate"/>
                <a:ea typeface="Syncopate"/>
                <a:cs typeface="Syncopate"/>
                <a:sym typeface="Syncopate"/>
              </a:rPr>
              <a:t>Openstack </a:t>
            </a:r>
            <a:br>
              <a:rPr lang="pt-BR" sz="3100">
                <a:solidFill>
                  <a:srgbClr val="7FC3DA"/>
                </a:solidFill>
                <a:latin typeface="Syncopate"/>
                <a:ea typeface="Syncopate"/>
                <a:cs typeface="Syncopate"/>
                <a:sym typeface="Syncopate"/>
              </a:rPr>
            </a:br>
            <a:r>
              <a:rPr lang="pt-BR" sz="2400">
                <a:solidFill>
                  <a:srgbClr val="7FC3DA"/>
                </a:solidFill>
                <a:latin typeface="Syncopate"/>
                <a:ea typeface="Syncopate"/>
                <a:cs typeface="Syncopate"/>
                <a:sym typeface="Syncopate"/>
              </a:rPr>
              <a:t>- Descomplicando o Deploy EM Produção</a:t>
            </a:r>
            <a:endParaRPr sz="2400">
              <a:solidFill>
                <a:srgbClr val="7FC3DA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635775" y="942050"/>
            <a:ext cx="9448200" cy="16836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MariaDB Galera Cluster Configuração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635775" y="1884150"/>
            <a:ext cx="9448200" cy="110346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Galera: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lang="pt-BR"/>
              <a:t>Adicionar as seguintes linhas ao arquivo: /etc/mysql/conf.d/galera.cnf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Obs: Substitua os endereços IP em vermelho pelos respectivos endereços dos Host’s que farão parte de seu Cluster.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[mysqld]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binlog_format=ROW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default-storage-engine=innodb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innodb_autoinc_lock_mode=2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bind-address=0.0.0.0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# Galera Provider Configuration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wsrep_on=ON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wsrep_provider=/usr/lib/galera/libgalera_smm.so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# Galera Cluster Configuration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wsrep_cluster_name="galera_cluster"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wsrep_cluster_address="gcomm://</a:t>
            </a:r>
            <a:r>
              <a:rPr b="1" lang="pt-BR" sz="2400">
                <a:solidFill>
                  <a:srgbClr val="E11919"/>
                </a:solidFill>
                <a:latin typeface="Ubuntu"/>
                <a:ea typeface="Ubuntu"/>
                <a:cs typeface="Ubuntu"/>
                <a:sym typeface="Ubuntu"/>
              </a:rPr>
              <a:t>10.10.10.2,10.10.10.3,10.10.10.4</a:t>
            </a:r>
            <a:r>
              <a:rPr lang="pt-BR" sz="2400">
                <a:solidFill>
                  <a:srgbClr val="666666"/>
                </a:solidFill>
              </a:rPr>
              <a:t>"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# Galera Synchronization Configuration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wsrep_sst_method=rsync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# Galera Node Configuration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wsrep_node_address="10.10.10.2"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66666"/>
                </a:solidFill>
              </a:rPr>
              <a:t>wsrep_node_name="master"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355875" y="0"/>
            <a:ext cx="279900" cy="148029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13897" l="22740" r="21042" t="25385"/>
          <a:stretch/>
        </p:blipFill>
        <p:spPr>
          <a:xfrm>
            <a:off x="6375400" y="13698475"/>
            <a:ext cx="3855375" cy="12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635775" y="942050"/>
            <a:ext cx="9448200" cy="16836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MariaDB Galera Cluster Configuração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635775" y="1884150"/>
            <a:ext cx="9448200" cy="86196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Iniciando os serviços: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Ubuntu"/>
              <a:buChar char="❏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Pare o serviço em cada host: systemctl stop mysql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Ubuntu"/>
              <a:buChar char="❏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No Primeiro Host execute: sudo galera_new_cluster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Ubuntu"/>
              <a:buChar char="❏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Nos demais host’s execute: sudo systemctl start mysql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Verificando operação do Cluster: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Ubuntu"/>
              <a:buChar char="❏"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Comando: sudo mysql -u root -p -e “show status like ‘wsrep_cluster_size’”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Obs: O resto do “Value” deve ser o número de hosts que fazem parte do seu Cluster.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355875" y="0"/>
            <a:ext cx="279900" cy="148029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13897" l="22740" r="21042" t="25385"/>
          <a:stretch/>
        </p:blipFill>
        <p:spPr>
          <a:xfrm>
            <a:off x="6228600" y="13655400"/>
            <a:ext cx="3855375" cy="12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60485">
            <a:off x="8749360" y="5547609"/>
            <a:ext cx="1292682" cy="1292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635775" y="942050"/>
            <a:ext cx="9448200" cy="16836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por ler até aqui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35775" y="2422625"/>
            <a:ext cx="9448200" cy="36186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Este Ebook foi criado por mim para praticar e disseminar conteúdo sobre Openstack.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2100"/>
              </a:spcBef>
              <a:spcAft>
                <a:spcPts val="2100"/>
              </a:spcAft>
              <a:buNone/>
            </a:pPr>
            <a:r>
              <a:rPr lang="pt-BR">
                <a:latin typeface="Ubuntu"/>
                <a:ea typeface="Ubuntu"/>
                <a:cs typeface="Ubuntu"/>
                <a:sym typeface="Ubuntu"/>
              </a:rPr>
              <a:t>Ainda esta em construção e não passou por validação cuidadosa podendo conter erros.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355875" y="0"/>
            <a:ext cx="279900" cy="148029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713" y="6559750"/>
            <a:ext cx="2722575" cy="27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1240275" y="10080000"/>
            <a:ext cx="82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Ubuntu Medium"/>
                <a:ea typeface="Ubuntu Medium"/>
                <a:cs typeface="Ubuntu Medium"/>
                <a:sym typeface="Ubuntu Medium"/>
              </a:rPr>
              <a:t>https://github.com/alugomp3/openstack-ebook</a:t>
            </a:r>
            <a:endParaRPr sz="28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-857" l="27283" r="16922" t="0"/>
          <a:stretch/>
        </p:blipFill>
        <p:spPr>
          <a:xfrm>
            <a:off x="0" y="0"/>
            <a:ext cx="10440003" cy="151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055350" y="4566125"/>
            <a:ext cx="4329300" cy="46953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A="68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01</a:t>
            </a:r>
            <a:endParaRPr b="1" sz="28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89250" y="8830750"/>
            <a:ext cx="7261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rPr>
              <a:t>Pré-requisitos</a:t>
            </a:r>
            <a:endParaRPr sz="7200">
              <a:solidFill>
                <a:schemeClr val="lt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282350" y="9993800"/>
            <a:ext cx="7875300" cy="150900"/>
          </a:xfrm>
          <a:prstGeom prst="rect">
            <a:avLst/>
          </a:prstGeom>
          <a:solidFill>
            <a:srgbClr val="81C9D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C2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35775" y="696125"/>
            <a:ext cx="9448200" cy="10134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Serviços Básicos Instalação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55875" y="0"/>
            <a:ext cx="279900" cy="148029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635775" y="1803250"/>
            <a:ext cx="9448200" cy="25905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RabbitMQ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Instalação: apt-get install rabbitmq-server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635775" y="5517275"/>
            <a:ext cx="9448200" cy="23193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M</a:t>
            </a:r>
            <a:r>
              <a:rPr lang="pt-BR"/>
              <a:t>emcached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Instalação: apt-get install memcached python-memcache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35775" y="9175300"/>
            <a:ext cx="9448200" cy="63168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MariaDB Galera Cluster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Instalação: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/>
              <a:t>curl -LsS https://r.mariadb.com/downloads/mariadb_repo_setup | sudo bash -s – --mariadb-server-version="mariadb-10.6"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/>
              <a:t>apt-get install mariadb-server mariadb-client mariadb-backup maxscale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-857" l="27283" r="16922" t="0"/>
          <a:stretch/>
        </p:blipFill>
        <p:spPr>
          <a:xfrm>
            <a:off x="0" y="0"/>
            <a:ext cx="10440003" cy="151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055350" y="4566125"/>
            <a:ext cx="4329300" cy="46953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A="68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02</a:t>
            </a:r>
            <a:endParaRPr b="1" sz="28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589250" y="8830750"/>
            <a:ext cx="72615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rPr>
              <a:t>Serviços Básicos</a:t>
            </a:r>
            <a:endParaRPr sz="7200">
              <a:solidFill>
                <a:schemeClr val="lt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282350" y="9993800"/>
            <a:ext cx="7875300" cy="150900"/>
          </a:xfrm>
          <a:prstGeom prst="rect">
            <a:avLst/>
          </a:prstGeom>
          <a:solidFill>
            <a:srgbClr val="81C9D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C2D9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282350" y="10489225"/>
            <a:ext cx="78753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rPr>
              <a:t>Rabbitmq Configuração</a:t>
            </a:r>
            <a:endParaRPr sz="4800">
              <a:solidFill>
                <a:schemeClr val="dk2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635775" y="942050"/>
            <a:ext cx="9448200" cy="16836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Rabbitmq Configuração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35775" y="3177125"/>
            <a:ext cx="9448200" cy="86907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Usuário e permissões: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pt-BR"/>
              <a:t>Executada no primeiro Host</a:t>
            </a:r>
            <a:endParaRPr/>
          </a:p>
          <a:p>
            <a:pPr indent="-401320" lvl="0" marL="457200" rtl="0" algn="l">
              <a:spcBef>
                <a:spcPts val="2100"/>
              </a:spcBef>
              <a:spcAft>
                <a:spcPts val="0"/>
              </a:spcAft>
              <a:buSzPct val="100000"/>
              <a:buChar char="❏"/>
            </a:pPr>
            <a:r>
              <a:rPr lang="pt-BR"/>
              <a:t>rabbitmqctl add_user openstack RABBIT_PASS</a:t>
            </a:r>
            <a:endParaRPr/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pt-BR"/>
              <a:t>rabbitmqctl set_permissions openstack ".*" ".*" ".*"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pt-BR"/>
              <a:t>Configuração Multiples Hosts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pt-BR"/>
              <a:t>(Executada-se em cada Host além do primeiro):</a:t>
            </a:r>
            <a:endParaRPr/>
          </a:p>
          <a:p>
            <a:pPr indent="-401320" lvl="0" marL="457200" rtl="0" algn="l">
              <a:spcBef>
                <a:spcPts val="2100"/>
              </a:spcBef>
              <a:spcAft>
                <a:spcPts val="0"/>
              </a:spcAft>
              <a:buSzPct val="100000"/>
              <a:buChar char="❏"/>
            </a:pPr>
            <a:r>
              <a:rPr lang="pt-BR"/>
              <a:t>rabbitmqctl stop_app</a:t>
            </a:r>
            <a:endParaRPr/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pt-BR"/>
              <a:t>rabbitmqctl reset</a:t>
            </a:r>
            <a:endParaRPr/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pt-BR"/>
              <a:t>rabbitmqctl join_cluster @vm1.domain.com.br</a:t>
            </a:r>
            <a:endParaRPr/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pt-BR"/>
              <a:t>rabbitmqctl start_app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pt-BR"/>
              <a:t>Verificação a configuração: </a:t>
            </a:r>
            <a:endParaRPr/>
          </a:p>
          <a:p>
            <a:pPr indent="-401320" lvl="0" marL="457200" rtl="0" algn="l">
              <a:spcBef>
                <a:spcPts val="2100"/>
              </a:spcBef>
              <a:spcAft>
                <a:spcPts val="0"/>
              </a:spcAft>
              <a:buSzPct val="100000"/>
              <a:buChar char="❏"/>
            </a:pPr>
            <a:r>
              <a:rPr lang="pt-BR"/>
              <a:t>rabbitmqctl cluster_status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55875" y="0"/>
            <a:ext cx="279900" cy="148029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875" y="2075300"/>
            <a:ext cx="5577100" cy="8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103009">
            <a:off x="8275325" y="12955325"/>
            <a:ext cx="1809224" cy="180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-857" l="27283" r="16922" t="0"/>
          <a:stretch/>
        </p:blipFill>
        <p:spPr>
          <a:xfrm>
            <a:off x="0" y="0"/>
            <a:ext cx="10440003" cy="151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055350" y="4566125"/>
            <a:ext cx="4329300" cy="46953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A="68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03</a:t>
            </a:r>
            <a:endParaRPr b="1" sz="28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589250" y="8830750"/>
            <a:ext cx="72615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rPr>
              <a:t>Serviços Básicos</a:t>
            </a:r>
            <a:endParaRPr sz="7200">
              <a:solidFill>
                <a:schemeClr val="lt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1282350" y="9993800"/>
            <a:ext cx="7875300" cy="150900"/>
          </a:xfrm>
          <a:prstGeom prst="rect">
            <a:avLst/>
          </a:prstGeom>
          <a:solidFill>
            <a:srgbClr val="81C9D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C2D9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282350" y="10489225"/>
            <a:ext cx="78753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rPr>
              <a:t>Memcached</a:t>
            </a:r>
            <a:r>
              <a:rPr lang="pt-BR" sz="4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rPr>
              <a:t> </a:t>
            </a:r>
            <a:r>
              <a:rPr lang="pt-BR" sz="4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rPr>
              <a:t>Configuração</a:t>
            </a:r>
            <a:endParaRPr sz="4800">
              <a:solidFill>
                <a:schemeClr val="dk2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35775" y="942050"/>
            <a:ext cx="9448200" cy="16836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Memcached</a:t>
            </a:r>
            <a:r>
              <a:rPr lang="pt-BR"/>
              <a:t> Configuração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35775" y="3177125"/>
            <a:ext cx="9448200" cy="86907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 de configuração:</a:t>
            </a:r>
            <a:endParaRPr/>
          </a:p>
          <a:p>
            <a:pPr indent="-401320" lvl="0" marL="457200" rtl="0" algn="l">
              <a:spcBef>
                <a:spcPts val="2100"/>
              </a:spcBef>
              <a:spcAft>
                <a:spcPts val="0"/>
              </a:spcAft>
              <a:buSzPct val="100000"/>
              <a:buChar char="❏"/>
            </a:pPr>
            <a:r>
              <a:rPr lang="pt-BR"/>
              <a:t>/etc/memcached.conf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pt-BR"/>
              <a:t>Conteúdo do arquivo:</a:t>
            </a:r>
            <a:endParaRPr/>
          </a:p>
          <a:p>
            <a:pPr indent="45720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pt-BR" sz="2400"/>
              <a:t>-d</a:t>
            </a:r>
            <a:endParaRPr sz="2400"/>
          </a:p>
          <a:p>
            <a:pPr indent="45720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pt-BR" sz="2400"/>
              <a:t>logfile  /var/log/memcached.log</a:t>
            </a:r>
            <a:endParaRPr sz="2400"/>
          </a:p>
          <a:p>
            <a:pPr indent="45720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pt-BR" sz="2400"/>
              <a:t>-m 64</a:t>
            </a:r>
            <a:endParaRPr sz="2400"/>
          </a:p>
          <a:p>
            <a:pPr indent="45720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pt-BR" sz="2400"/>
              <a:t>-p 11211</a:t>
            </a:r>
            <a:endParaRPr sz="2400"/>
          </a:p>
          <a:p>
            <a:pPr indent="45720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pt-BR" sz="2400"/>
              <a:t>-u memcached</a:t>
            </a:r>
            <a:endParaRPr sz="2400"/>
          </a:p>
          <a:p>
            <a:pPr indent="45720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pt-BR" sz="2400"/>
              <a:t>-l 0.0.0.0</a:t>
            </a:r>
            <a:endParaRPr sz="2400"/>
          </a:p>
          <a:p>
            <a:pPr indent="45720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pt-BR" sz="2400"/>
              <a:t>-c 1024</a:t>
            </a:r>
            <a:endParaRPr sz="2400"/>
          </a:p>
          <a:p>
            <a:pPr indent="45720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pt-BR"/>
              <a:t>	Após edições no mesmo reinicie o serviço:</a:t>
            </a:r>
            <a:endParaRPr/>
          </a:p>
          <a:p>
            <a:pPr indent="-401320" lvl="0" marL="457200" rtl="0" algn="l">
              <a:spcBef>
                <a:spcPts val="2100"/>
              </a:spcBef>
              <a:spcAft>
                <a:spcPts val="0"/>
              </a:spcAft>
              <a:buSzPct val="100000"/>
              <a:buChar char="❏"/>
            </a:pPr>
            <a:r>
              <a:rPr lang="pt-BR"/>
              <a:t>systemctl restart memcached.service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355875" y="0"/>
            <a:ext cx="279900" cy="148029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06975">
            <a:off x="7913312" y="12631261"/>
            <a:ext cx="2314727" cy="2314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-857" l="27283" r="16922" t="0"/>
          <a:stretch/>
        </p:blipFill>
        <p:spPr>
          <a:xfrm>
            <a:off x="0" y="0"/>
            <a:ext cx="10440003" cy="151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3055350" y="4566125"/>
            <a:ext cx="4329300" cy="46953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A="68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04</a:t>
            </a:r>
            <a:endParaRPr b="1" sz="28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589250" y="8830750"/>
            <a:ext cx="72615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rPr>
              <a:t>Serviços Básicos</a:t>
            </a:r>
            <a:endParaRPr sz="7200">
              <a:solidFill>
                <a:schemeClr val="lt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1282350" y="9993800"/>
            <a:ext cx="7875300" cy="150900"/>
          </a:xfrm>
          <a:prstGeom prst="rect">
            <a:avLst/>
          </a:prstGeom>
          <a:solidFill>
            <a:srgbClr val="81C9D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C2D9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282350" y="10489225"/>
            <a:ext cx="78753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rPr>
              <a:t>MariaDB Galera Cluster</a:t>
            </a:r>
            <a:r>
              <a:rPr lang="pt-BR" sz="4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rPr>
              <a:t> Configuração</a:t>
            </a:r>
            <a:endParaRPr sz="4800">
              <a:solidFill>
                <a:schemeClr val="dk2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635775" y="942050"/>
            <a:ext cx="9448200" cy="16836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MariaDB Galera Cluster</a:t>
            </a:r>
            <a:r>
              <a:rPr lang="pt-BR"/>
              <a:t> Configuração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635775" y="2153850"/>
            <a:ext cx="9448200" cy="49107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Elevar nível de segurança:</a:t>
            </a:r>
            <a:endParaRPr/>
          </a:p>
          <a:p>
            <a:pPr indent="-431800" lvl="0" marL="457200" rtl="0" algn="l">
              <a:spcBef>
                <a:spcPts val="2100"/>
              </a:spcBef>
              <a:spcAft>
                <a:spcPts val="0"/>
              </a:spcAft>
              <a:buSzPts val="3200"/>
              <a:buChar char="❏"/>
            </a:pPr>
            <a:r>
              <a:rPr lang="pt-BR"/>
              <a:t>Comando: </a:t>
            </a:r>
            <a:r>
              <a:rPr lang="pt-BR"/>
              <a:t>mysql_secure_installation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355875" y="0"/>
            <a:ext cx="279900" cy="148029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25626" l="10304" r="11153" t="24863"/>
          <a:stretch/>
        </p:blipFill>
        <p:spPr>
          <a:xfrm>
            <a:off x="847575" y="3833825"/>
            <a:ext cx="9024601" cy="310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847575" y="7346250"/>
            <a:ext cx="9448200" cy="7456800"/>
          </a:xfrm>
          <a:prstGeom prst="rect">
            <a:avLst/>
          </a:prstGeom>
        </p:spPr>
        <p:txBody>
          <a:bodyPr anchorCtr="0" anchor="t" bIns="159175" lIns="159175" spcFirstLastPara="1" rIns="159175" wrap="square" tIns="159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Configurar Firewall:</a:t>
            </a:r>
            <a:endParaRPr/>
          </a:p>
          <a:p>
            <a:pPr indent="-431800" lvl="0" marL="457200" rtl="0" algn="l">
              <a:spcBef>
                <a:spcPts val="2100"/>
              </a:spcBef>
              <a:spcAft>
                <a:spcPts val="0"/>
              </a:spcAft>
              <a:buSzPts val="3200"/>
              <a:buChar char="❏"/>
            </a:pPr>
            <a:r>
              <a:rPr lang="pt-BR"/>
              <a:t>Comandos: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pt-BR"/>
              <a:t>sudo ufw enable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pt-BR"/>
              <a:t>sudo ufw allow 3306/tcp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pt-BR"/>
              <a:t>sudo ufw allow 4444/tcp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pt-BR"/>
              <a:t>sudo ufw allow 4567/tcp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pt-BR"/>
              <a:t>sudo ufw allow 4568/tcp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pt-BR"/>
              <a:t>sudo ufw allow 4567/udp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pt-BR"/>
              <a:t>Verificar Firewall Rules: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pt-BR"/>
              <a:t>Comando: sudo ufw status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450" y="13747175"/>
            <a:ext cx="5557326" cy="10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63920">
            <a:off x="8560400" y="1969525"/>
            <a:ext cx="1476625" cy="1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