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5"/>
  </p:notesMasterIdLst>
  <p:sldIdLst>
    <p:sldId id="256" r:id="rId4"/>
  </p:sldIdLst>
  <p:sldSz cx="32918400" cy="43891200"/>
  <p:notesSz cx="6881813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79287-B817-44A7-B5FE-557C5A81E483}">
  <a:tblStyle styleId="{8FF79287-B817-44A7-B5FE-557C5A81E48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01" y="-2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133600" y="696912"/>
            <a:ext cx="26146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lIns="92425" tIns="46200" rIns="92425" bIns="462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60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2133600" y="696913"/>
            <a:ext cx="26146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lIns="92425" tIns="46200" rIns="92425" bIns="46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9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469358" y="13635568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937523" y="24870835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609555" marR="0" indent="-12654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1219111" marR="0" indent="-1261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828664" marR="0" indent="-12563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2438218" marR="0" indent="-12518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3047772" marR="0" indent="-12471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3657326" marR="0" indent="-12425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4266880" marR="0" indent="-12379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4876435" marR="0" indent="-12334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-13248412" y="21586959"/>
            <a:ext cx="35418185" cy="7480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588782" y="18361821"/>
            <a:ext cx="41239016" cy="79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-8289989" y="10507864"/>
            <a:ext cx="41239016" cy="2361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469358" y="13635568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4937523" y="24870835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609555" marR="0" indent="-12654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1219111" marR="0" indent="-1261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828664" marR="0" indent="-12563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2438218" marR="0" indent="-12518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3047772" marR="0" indent="-12471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3657326" marR="0" indent="-12425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4266880" marR="0" indent="-12379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4876435" marR="0" indent="-12334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520304" y="7518400"/>
            <a:ext cx="7480696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6" y="28204587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6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20306" y="7518400"/>
            <a:ext cx="3682602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317207" y="7518400"/>
            <a:ext cx="3683794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645446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645444" y="9825570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645444" y="13919204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16722329" y="9825570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16722329" y="13919204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645444" y="1748368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870656" y="1748368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1645444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0331" y="7618215"/>
            <a:ext cx="7480696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451998" y="30723421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451998" y="3922187"/>
            <a:ext cx="19751277" cy="2633345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451998" y="34351387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-13448438" y="21487144"/>
            <a:ext cx="35418185" cy="7480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7588782" y="18361821"/>
            <a:ext cx="41239016" cy="79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-8289989" y="10507864"/>
            <a:ext cx="41239016" cy="2361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469358" y="13635568"/>
            <a:ext cx="27979688" cy="94064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4937523" y="24870835"/>
            <a:ext cx="23043355" cy="11218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609555" marR="0" indent="-12654" algn="ctr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1219111" marR="0" indent="-1261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828664" marR="0" indent="-12563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2438218" marR="0" indent="-12518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3047772" marR="0" indent="-12471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3657326" marR="0" indent="-12425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4266880" marR="0" indent="-12379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4876435" marR="0" indent="-12334" algn="ctr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0306" y="7518400"/>
            <a:ext cx="31643239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00326" y="28204587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600326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20304" y="7518400"/>
            <a:ext cx="15763874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16398481" y="7518400"/>
            <a:ext cx="15765064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645446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645444" y="9825570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645444" y="13919204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16722329" y="9825570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16722329" y="13919204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00326" y="28204587"/>
            <a:ext cx="27980878" cy="871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00326" y="18603384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645444" y="1748368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2870656" y="1748368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1645444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451998" y="30723421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6451998" y="3922187"/>
            <a:ext cx="19751277" cy="2633345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451998" y="34351387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-1367165" y="9405872"/>
            <a:ext cx="35418185" cy="31643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7588782" y="18361821"/>
            <a:ext cx="41239016" cy="791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-8289989" y="10507864"/>
            <a:ext cx="41239016" cy="2361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20306" y="7518400"/>
            <a:ext cx="3682602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317207" y="7518400"/>
            <a:ext cx="3683794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645446" y="1756833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645444" y="9825570"/>
            <a:ext cx="14544675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1645444" y="13919204"/>
            <a:ext cx="14544675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16722329" y="9825570"/>
            <a:ext cx="14550627" cy="4093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16722329" y="13919204"/>
            <a:ext cx="14550627" cy="25287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45444" y="1748368"/>
            <a:ext cx="10829925" cy="7435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870656" y="1748368"/>
            <a:ext cx="18402299" cy="37458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45444" y="9184217"/>
            <a:ext cx="10829925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451998" y="30723421"/>
            <a:ext cx="19751277" cy="3627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451998" y="3922187"/>
            <a:ext cx="19751277" cy="2633345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451998" y="34351387"/>
            <a:ext cx="19751277" cy="5149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609555" indent="-12654" rtl="0">
              <a:spcBef>
                <a:spcPts val="0"/>
              </a:spcBef>
              <a:buFont typeface="Arial"/>
              <a:buNone/>
              <a:defRPr/>
            </a:lvl2pPr>
            <a:lvl3pPr marL="1219111" indent="-12610" rtl="0">
              <a:spcBef>
                <a:spcPts val="0"/>
              </a:spcBef>
              <a:buFont typeface="Arial"/>
              <a:buNone/>
              <a:defRPr/>
            </a:lvl3pPr>
            <a:lvl4pPr marL="1828664" indent="-12563" rtl="0">
              <a:spcBef>
                <a:spcPts val="0"/>
              </a:spcBef>
              <a:buFont typeface="Arial"/>
              <a:buNone/>
              <a:defRPr/>
            </a:lvl4pPr>
            <a:lvl5pPr marL="2438218" indent="-12518" rtl="0">
              <a:spcBef>
                <a:spcPts val="0"/>
              </a:spcBef>
              <a:buFont typeface="Arial"/>
              <a:buNone/>
              <a:defRPr/>
            </a:lvl5pPr>
            <a:lvl6pPr marL="3047772" indent="-12471" rtl="0">
              <a:spcBef>
                <a:spcPts val="0"/>
              </a:spcBef>
              <a:buFont typeface="Arial"/>
              <a:buNone/>
              <a:defRPr/>
            </a:lvl6pPr>
            <a:lvl7pPr marL="3657326" indent="-12425" rtl="0">
              <a:spcBef>
                <a:spcPts val="0"/>
              </a:spcBef>
              <a:buFont typeface="Arial"/>
              <a:buNone/>
              <a:defRPr/>
            </a:lvl7pPr>
            <a:lvl8pPr marL="4266880" indent="-12379" rtl="0">
              <a:spcBef>
                <a:spcPts val="0"/>
              </a:spcBef>
              <a:buFont typeface="Arial"/>
              <a:buNone/>
              <a:defRPr/>
            </a:lvl8pPr>
            <a:lvl9pPr marL="4876435" indent="-12334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  <a:solidFill>
            <a:srgbClr val="B31B1B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4898573"/>
            <a:ext cx="32918400" cy="128016"/>
          </a:xfrm>
          <a:prstGeom prst="rect">
            <a:avLst/>
          </a:prstGeom>
          <a:solidFill>
            <a:srgbClr val="660000"/>
          </a:solidFill>
          <a:ln w="152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20331" y="7618215"/>
            <a:ext cx="7480696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marR="0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marR="0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marR="0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marR="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marR="0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marR="0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marR="0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marR="0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marR="0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32918400" cy="438911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32918400" cy="6400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520304" y="7518400"/>
            <a:ext cx="7480696" cy="3541818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6400803"/>
            <a:ext cx="32918400" cy="173566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7200" y="43260434"/>
            <a:ext cx="1885950" cy="558804"/>
          </a:xfrm>
          <a:prstGeom prst="rect">
            <a:avLst/>
          </a:prstGeom>
          <a:noFill/>
          <a:ln>
            <a:noFill/>
          </a:ln>
        </p:spPr>
        <p:txBody>
          <a:bodyPr lIns="121675" tIns="60825" rIns="121675" bIns="608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7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</a:p>
          <a:p>
            <a:pPr marL="0" marR="0" lvl="0" indent="0" algn="l" rtl="0">
              <a:lnSpc>
                <a:spcPct val="75000"/>
              </a:lnSpc>
              <a:spcBef>
                <a:spcPts val="667"/>
              </a:spcBef>
              <a:spcAft>
                <a:spcPts val="0"/>
              </a:spcAft>
              <a:buSzPct val="25000"/>
              <a:buNone/>
            </a:pPr>
            <a:r>
              <a:rPr lang="en-US" sz="1333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20304" y="7518400"/>
            <a:ext cx="7480696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marR="0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marR="0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marR="0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marR="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marR="0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marR="0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marR="0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marR="0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marR="0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32918400" cy="438911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617745" y="7518400"/>
            <a:ext cx="15573374" cy="3541818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4809054" y="7518400"/>
            <a:ext cx="7486649" cy="3541818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32918400" cy="64007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20304" y="7518400"/>
            <a:ext cx="31775399" cy="3541818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6400803"/>
            <a:ext cx="32918400" cy="173566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57200" y="43260434"/>
            <a:ext cx="1885950" cy="558804"/>
          </a:xfrm>
          <a:prstGeom prst="rect">
            <a:avLst/>
          </a:prstGeom>
          <a:noFill/>
          <a:ln>
            <a:noFill/>
          </a:ln>
        </p:spPr>
        <p:txBody>
          <a:bodyPr lIns="121675" tIns="60825" rIns="121675" bIns="608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7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POSTER TEMPLATE BY:</a:t>
            </a:r>
          </a:p>
          <a:p>
            <a:pPr marL="0" marR="0" lvl="0" indent="0" algn="l" rtl="0">
              <a:lnSpc>
                <a:spcPct val="75000"/>
              </a:lnSpc>
              <a:spcBef>
                <a:spcPts val="667"/>
              </a:spcBef>
              <a:spcAft>
                <a:spcPts val="0"/>
              </a:spcAft>
              <a:buSzPct val="25000"/>
              <a:buNone/>
            </a:pPr>
            <a:r>
              <a:rPr lang="en-US" sz="1333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20331" y="1697569"/>
            <a:ext cx="31443214" cy="2935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609555" marR="0" indent="-12654" algn="ctr" rtl="0">
              <a:spcBef>
                <a:spcPts val="0"/>
              </a:spcBef>
              <a:spcAft>
                <a:spcPts val="0"/>
              </a:spcAft>
              <a:defRPr/>
            </a:lvl6pPr>
            <a:lvl7pPr marL="1219111" marR="0" indent="-12610" algn="ctr" rtl="0">
              <a:spcBef>
                <a:spcPts val="0"/>
              </a:spcBef>
              <a:spcAft>
                <a:spcPts val="0"/>
              </a:spcAft>
              <a:defRPr/>
            </a:lvl7pPr>
            <a:lvl8pPr marL="1828664" marR="0" indent="-12563" algn="ctr" rtl="0">
              <a:spcBef>
                <a:spcPts val="0"/>
              </a:spcBef>
              <a:spcAft>
                <a:spcPts val="0"/>
              </a:spcAft>
              <a:defRPr/>
            </a:lvl8pPr>
            <a:lvl9pPr marL="2438218" marR="0" indent="-1251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520306" y="7518400"/>
            <a:ext cx="31643239" cy="35418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66" marR="0" indent="-211611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986293" marR="0" indent="-143839" algn="l" rtl="0">
              <a:spcBef>
                <a:spcPts val="773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523886" marR="0" indent="-11418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2133440" marR="0" indent="-156494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742994" marR="0" indent="-15644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3352548" marR="0" indent="-15640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3962104" marR="0" indent="-156358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4571658" marR="0" indent="-156312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5181212" marR="0" indent="-156266" algn="l" rtl="0">
              <a:spcBef>
                <a:spcPts val="50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0"/>
            <a:ext cx="32918400" cy="438911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66" b="0" i="0" u="none" strike="noStrike" cap="none" baseline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5" y="26354312"/>
            <a:ext cx="8886825" cy="605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Shape 142"/>
          <p:cNvGrpSpPr/>
          <p:nvPr/>
        </p:nvGrpSpPr>
        <p:grpSpPr>
          <a:xfrm>
            <a:off x="708811" y="18752930"/>
            <a:ext cx="12245689" cy="16589789"/>
            <a:chOff x="708689" y="5808039"/>
            <a:chExt cx="12345688" cy="15475549"/>
          </a:xfrm>
        </p:grpSpPr>
        <p:sp>
          <p:nvSpPr>
            <p:cNvPr id="143" name="Shape 143"/>
            <p:cNvSpPr txBox="1"/>
            <p:nvPr/>
          </p:nvSpPr>
          <p:spPr>
            <a:xfrm>
              <a:off x="708777" y="6576389"/>
              <a:ext cx="12345600" cy="147072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708689" y="5808039"/>
              <a:ext cx="12345600" cy="822900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K-Nearest Neighbor Digit Recognition</a:t>
              </a:r>
            </a:p>
          </p:txBody>
        </p:sp>
      </p:grpSp>
      <p:graphicFrame>
        <p:nvGraphicFramePr>
          <p:cNvPr id="145" name="Shape 145"/>
          <p:cNvGraphicFramePr/>
          <p:nvPr/>
        </p:nvGraphicFramePr>
        <p:xfrm>
          <a:off x="723862" y="36621387"/>
          <a:ext cx="31604025" cy="6777720"/>
        </p:xfrm>
        <a:graphic>
          <a:graphicData uri="http://schemas.openxmlformats.org/drawingml/2006/table">
            <a:tbl>
              <a:tblPr>
                <a:noFill/>
                <a:tableStyleId>{8FF79287-B817-44A7-B5FE-557C5A81E483}</a:tableStyleId>
              </a:tblPr>
              <a:tblGrid>
                <a:gridCol w="8082000"/>
                <a:gridCol w="7910550"/>
                <a:gridCol w="6120225"/>
                <a:gridCol w="9491250"/>
              </a:tblGrid>
              <a:tr h="925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Kernels/Algorithms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Voice Removal and Pitch Shifting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Audio Processing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Latency (Real-Time)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FFT, Inverse FFT, DSP Filters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DNA and Protein Sequencing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Bioinformatics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 Waterman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Advanced Encryption Standard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Cryptography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 Substitutions and Permutations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Monte Carlo Option-Pricing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Analysis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 / Latency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Scholes, Mersenne Twister, Box Muller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 Recognition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Population-Count, K-NN, K-Means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Neural Networks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Convolution, Soft Max and Max Pool Layers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 Detection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Processing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Throughput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Viola Jones Algorithm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Lane Detection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Processing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Latency (Real-Time)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3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Edge Detection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-140373" y="674289"/>
            <a:ext cx="32918400" cy="3969900"/>
          </a:xfrm>
          <a:prstGeom prst="rect">
            <a:avLst/>
          </a:prstGeom>
          <a:noFill/>
          <a:ln>
            <a:noFill/>
          </a:ln>
        </p:spPr>
        <p:txBody>
          <a:bodyPr lIns="121650" tIns="60800" rIns="121650" bIns="60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Rosetta: A Realistic Benchmark Suite for Software Programmable FPGAs</a:t>
            </a:r>
          </a:p>
          <a:p>
            <a:pPr marL="0" marR="0" lvl="0" indent="0" algn="ctr" rtl="0"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6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Udit Gupta</a:t>
            </a:r>
            <a:r>
              <a:rPr lang="en-US" sz="6000" b="1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6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Steve Dai</a:t>
            </a:r>
            <a:r>
              <a:rPr lang="en-US" sz="6000" b="1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6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Zhiru Zhang</a:t>
            </a:r>
          </a:p>
          <a:p>
            <a:pPr marL="0" marR="0" lvl="0" indent="0" algn="ctr" rtl="0">
              <a:spcBef>
                <a:spcPts val="180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Systems Laboratory, Electrical and Computer Engineering, Cornell University, Ithaca, NY</a:t>
            </a:r>
          </a:p>
          <a:p>
            <a:pPr marL="0" marR="0" lvl="0" indent="0" algn="ctr" rtl="0">
              <a:spcBef>
                <a:spcPts val="0"/>
              </a:spcBef>
              <a:spcAft>
                <a:spcPts val="1800"/>
              </a:spcAft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08674" y="35778500"/>
            <a:ext cx="31630800" cy="897599"/>
          </a:xfrm>
          <a:prstGeom prst="rect">
            <a:avLst/>
          </a:prstGeom>
          <a:solidFill>
            <a:srgbClr val="B31B1B"/>
          </a:solidFill>
          <a:ln w="28575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1675" tIns="60825" rIns="121675" bIns="6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1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Proposed Initial Benchmarks for Rosetta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708808" y="5656337"/>
            <a:ext cx="12245667" cy="7802595"/>
            <a:chOff x="708689" y="5808039"/>
            <a:chExt cx="12345667" cy="7369281"/>
          </a:xfrm>
        </p:grpSpPr>
        <p:sp>
          <p:nvSpPr>
            <p:cNvPr id="150" name="Shape 150"/>
            <p:cNvSpPr txBox="1"/>
            <p:nvPr/>
          </p:nvSpPr>
          <p:spPr>
            <a:xfrm>
              <a:off x="708756" y="6576421"/>
              <a:ext cx="12345600" cy="6600899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Realistic benchmarks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 are important for the development of sophisticated yet scalable </a:t>
              </a: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high-level synthesis (HLS) 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tools that allow FPGAs to be programmed in software while achieving high-performance designs.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0" indent="-571500" algn="l" rtl="0"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ymbol"/>
                <a:buChar char="▪"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We propose a suite of realistic software applications with enforceable </a:t>
              </a: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system-level hardware constraints 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to model hardware accelerators targeting heterogeneous FPGAs.</a:t>
              </a:r>
            </a:p>
            <a:p>
              <a:pPr marR="0" lvl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80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marR="0" lvl="0" indent="-571500" algn="l" rtl="0"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Noto Symbol"/>
                <a:buChar char="▪"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We present a C and OpenCL based design and verification flow that accommodates both the sequential and parallel programming models commonly supported by HLS.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708689" y="5808039"/>
              <a:ext cx="12345600" cy="822900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i="0" u="none" strike="noStrike" cap="none" baseline="0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</a:p>
          </p:txBody>
        </p:sp>
      </p:grp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37825"/>
            <a:ext cx="2489675" cy="2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Shape 206"/>
          <p:cNvGrpSpPr/>
          <p:nvPr/>
        </p:nvGrpSpPr>
        <p:grpSpPr>
          <a:xfrm>
            <a:off x="13500950" y="5656075"/>
            <a:ext cx="18855625" cy="11596324"/>
            <a:chOff x="708700" y="13398200"/>
            <a:chExt cx="18855625" cy="11596324"/>
          </a:xfrm>
        </p:grpSpPr>
        <p:sp>
          <p:nvSpPr>
            <p:cNvPr id="207" name="Shape 207"/>
            <p:cNvSpPr txBox="1"/>
            <p:nvPr/>
          </p:nvSpPr>
          <p:spPr>
            <a:xfrm>
              <a:off x="708750" y="14214025"/>
              <a:ext cx="18836700" cy="1078049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09600" tIns="609600" rIns="609600" bIns="609600" anchor="t" anchorCtr="0">
              <a:noAutofit/>
            </a:bodyPr>
            <a:lstStyle/>
            <a:p>
              <a:pPr marL="0" marR="0" lvl="0" indent="0" algn="l" rtl="0">
                <a:spcBef>
                  <a:spcPts val="1800"/>
                </a:spcBef>
                <a:spcAft>
                  <a:spcPts val="1800"/>
                </a:spcAft>
                <a:buNone/>
              </a:pPr>
              <a:endParaRPr sz="4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87750" y="14552600"/>
              <a:ext cx="8535600" cy="54020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9765644" y="14628811"/>
              <a:ext cx="9170306" cy="6159792"/>
              <a:chOff x="282998" y="802991"/>
              <a:chExt cx="7728220" cy="5156796"/>
            </a:xfrm>
          </p:grpSpPr>
          <p:sp>
            <p:nvSpPr>
              <p:cNvPr id="210" name="Shape 210"/>
              <p:cNvSpPr txBox="1"/>
              <p:nvPr/>
            </p:nvSpPr>
            <p:spPr>
              <a:xfrm rot="-2160134">
                <a:off x="2940864" y="2750561"/>
                <a:ext cx="2111882" cy="474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25000"/>
                  <a:buFont typeface="Calibri"/>
                  <a:buNone/>
                </a:pPr>
                <a:r>
                  <a:rPr lang="en-US" sz="2800" b="1" i="0" u="none" strike="noStrike" cap="none" baseline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Our Research</a:t>
                </a:r>
              </a:p>
            </p:txBody>
          </p:sp>
          <p:cxnSp>
            <p:nvCxnSpPr>
              <p:cNvPr id="211" name="Shape 211"/>
              <p:cNvCxnSpPr/>
              <p:nvPr/>
            </p:nvCxnSpPr>
            <p:spPr>
              <a:xfrm rot="10800000">
                <a:off x="815814" y="971548"/>
                <a:ext cx="0" cy="4491299"/>
              </a:xfrm>
              <a:prstGeom prst="straightConnector1">
                <a:avLst/>
              </a:prstGeom>
              <a:solidFill>
                <a:srgbClr val="44546A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12" name="Shape 212"/>
              <p:cNvCxnSpPr/>
              <p:nvPr/>
            </p:nvCxnSpPr>
            <p:spPr>
              <a:xfrm>
                <a:off x="815814" y="5462848"/>
                <a:ext cx="6887700" cy="0"/>
              </a:xfrm>
              <a:prstGeom prst="straightConnector1">
                <a:avLst/>
              </a:prstGeom>
              <a:solidFill>
                <a:srgbClr val="44546A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213" name="Shape 213"/>
              <p:cNvSpPr txBox="1"/>
              <p:nvPr/>
            </p:nvSpPr>
            <p:spPr>
              <a:xfrm>
                <a:off x="5358450" y="5485787"/>
                <a:ext cx="20499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Productivity</a:t>
                </a:r>
              </a:p>
            </p:txBody>
          </p:sp>
          <p:sp>
            <p:nvSpPr>
              <p:cNvPr id="214" name="Shape 214"/>
              <p:cNvSpPr txBox="1"/>
              <p:nvPr/>
            </p:nvSpPr>
            <p:spPr>
              <a:xfrm rot="-5400000">
                <a:off x="-559401" y="2052765"/>
                <a:ext cx="2158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Performance</a:t>
                </a:r>
              </a:p>
            </p:txBody>
          </p:sp>
          <p:cxnSp>
            <p:nvCxnSpPr>
              <p:cNvPr id="215" name="Shape 215"/>
              <p:cNvCxnSpPr/>
              <p:nvPr/>
            </p:nvCxnSpPr>
            <p:spPr>
              <a:xfrm rot="10800000">
                <a:off x="2984818" y="1590698"/>
                <a:ext cx="0" cy="38396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0AD47"/>
                </a:solidFill>
                <a:prstDash val="dash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6" name="Shape 216"/>
              <p:cNvCxnSpPr/>
              <p:nvPr/>
            </p:nvCxnSpPr>
            <p:spPr>
              <a:xfrm rot="10800000">
                <a:off x="815922" y="3975148"/>
                <a:ext cx="662339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0AD47"/>
                </a:solidFill>
                <a:prstDash val="dash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7" name="Shape 217"/>
              <p:cNvSpPr/>
              <p:nvPr/>
            </p:nvSpPr>
            <p:spPr>
              <a:xfrm>
                <a:off x="2728640" y="3717275"/>
                <a:ext cx="497400" cy="497400"/>
              </a:xfrm>
              <a:prstGeom prst="ellipse">
                <a:avLst/>
              </a:prstGeom>
              <a:solidFill>
                <a:srgbClr val="FFC000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A0000"/>
                  </a:buClr>
                  <a:buFont typeface="Arial Narrow"/>
                  <a:buNone/>
                </a:pPr>
                <a:endParaRPr sz="1200" b="0" i="0" u="none" strike="noStrike" cap="none" baseline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223024" y="4033557"/>
                <a:ext cx="1781099" cy="86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C-to-gates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5253005" y="4459028"/>
                <a:ext cx="497400" cy="497400"/>
              </a:xfrm>
              <a:prstGeom prst="ellipse">
                <a:avLst/>
              </a:prstGeom>
              <a:solidFill>
                <a:srgbClr val="FFC000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A0000"/>
                  </a:buClr>
                  <a:buFont typeface="Arial Narrow"/>
                  <a:buNone/>
                </a:pPr>
                <a:endParaRPr sz="1200" b="0" i="0" u="none" strike="noStrike" cap="none" baseline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1058694" y="2388950"/>
                <a:ext cx="504600" cy="497400"/>
              </a:xfrm>
              <a:prstGeom prst="ellipse">
                <a:avLst/>
              </a:prstGeom>
              <a:solidFill>
                <a:srgbClr val="FFC000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A0000"/>
                  </a:buClr>
                  <a:buFont typeface="Arial Narrow"/>
                  <a:buNone/>
                </a:pPr>
                <a:endParaRPr sz="1200" b="0" i="0" u="none" strike="noStrike" cap="none" baseline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776743" y="1725238"/>
                <a:ext cx="1127400" cy="75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Manual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RTL</a:t>
                </a: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5729119" y="4290169"/>
                <a:ext cx="2282099" cy="86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CPU/GPU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Programming</a:t>
                </a:r>
              </a:p>
            </p:txBody>
          </p:sp>
          <p:cxnSp>
            <p:nvCxnSpPr>
              <p:cNvPr id="223" name="Shape 223"/>
              <p:cNvCxnSpPr/>
              <p:nvPr/>
            </p:nvCxnSpPr>
            <p:spPr>
              <a:xfrm>
                <a:off x="3004134" y="4715732"/>
                <a:ext cx="2236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984807"/>
                </a:solidFill>
                <a:prstDash val="solid"/>
                <a:miter/>
                <a:headEnd type="triangle" w="lg" len="lg"/>
                <a:tailEnd type="triangle" w="lg" len="lg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1314284" y="2906222"/>
                <a:ext cx="0" cy="10370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85623"/>
                </a:solidFill>
                <a:prstDash val="solid"/>
                <a:miter/>
                <a:headEnd type="triangle" w="lg" len="lg"/>
                <a:tailEnd type="triangle" w="lg" len="lg"/>
              </a:ln>
            </p:spPr>
          </p:cxnSp>
          <p:sp>
            <p:nvSpPr>
              <p:cNvPr id="225" name="Shape 225"/>
              <p:cNvSpPr/>
              <p:nvPr/>
            </p:nvSpPr>
            <p:spPr>
              <a:xfrm>
                <a:off x="1336104" y="2963334"/>
                <a:ext cx="1317600" cy="1004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5623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38562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~2-3X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5623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38562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Efficiency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85623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38562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gap</a:t>
                </a: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2790491" y="4761273"/>
                <a:ext cx="2656799" cy="6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84807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984807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~5-10X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84807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984807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Productivity gap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4774117" y="2169411"/>
                <a:ext cx="504600" cy="497400"/>
              </a:xfrm>
              <a:prstGeom prst="ellipse">
                <a:avLst/>
              </a:prstGeom>
              <a:solidFill>
                <a:srgbClr val="2F5496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A0000"/>
                  </a:buClr>
                  <a:buFont typeface="Arial Narrow"/>
                  <a:buNone/>
                </a:pPr>
                <a:endParaRPr sz="1200" b="0" i="0" u="none" strike="noStrike" cap="none" baseline="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4823705" y="1775806"/>
                <a:ext cx="2282099" cy="86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2F549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Programming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ct val="25000"/>
                  <a:buFont typeface="Helvetica Neue"/>
                  <a:buNone/>
                </a:pPr>
                <a:r>
                  <a:rPr lang="en-US" sz="2800" b="1" i="0" u="none" strike="noStrike" cap="none" baseline="0">
                    <a:solidFill>
                      <a:srgbClr val="2F5496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FPGAs?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4203189" y="802991"/>
                <a:ext cx="1980000" cy="75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008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Software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8000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008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Programming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1141942" y="815177"/>
                <a:ext cx="1516799" cy="75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C55A1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Hardware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55A11"/>
                  </a:buClr>
                  <a:buSzPct val="25000"/>
                  <a:buFont typeface="Helvetica Neue"/>
                  <a:buNone/>
                </a:pPr>
                <a:r>
                  <a:rPr lang="en-US" sz="2400" b="1" i="0" u="none" strike="noStrike" cap="none" baseline="0">
                    <a:solidFill>
                      <a:srgbClr val="C55A1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Design</a:t>
                </a:r>
              </a:p>
            </p:txBody>
          </p:sp>
          <p:cxnSp>
            <p:nvCxnSpPr>
              <p:cNvPr id="231" name="Shape 231"/>
              <p:cNvCxnSpPr/>
              <p:nvPr/>
            </p:nvCxnSpPr>
            <p:spPr>
              <a:xfrm>
                <a:off x="888023" y="1516448"/>
                <a:ext cx="202019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D7D31"/>
                </a:solidFill>
                <a:prstDash val="solid"/>
                <a:miter/>
                <a:headEnd type="oval" w="sm" len="sm"/>
                <a:tailEnd type="oval" w="sm" len="sm"/>
              </a:ln>
            </p:spPr>
          </p:cxnSp>
          <p:cxnSp>
            <p:nvCxnSpPr>
              <p:cNvPr id="232" name="Shape 232"/>
              <p:cNvCxnSpPr/>
              <p:nvPr/>
            </p:nvCxnSpPr>
            <p:spPr>
              <a:xfrm>
                <a:off x="3061383" y="1516448"/>
                <a:ext cx="464219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8000"/>
                </a:solidFill>
                <a:prstDash val="solid"/>
                <a:miter/>
                <a:headEnd type="oval" w="sm" len="sm"/>
                <a:tailEnd type="oval" w="sm" len="sm"/>
              </a:ln>
            </p:spPr>
          </p:cxnSp>
          <p:cxnSp>
            <p:nvCxnSpPr>
              <p:cNvPr id="233" name="Shape 233"/>
              <p:cNvCxnSpPr/>
              <p:nvPr/>
            </p:nvCxnSpPr>
            <p:spPr>
              <a:xfrm rot="10800000" flipH="1">
                <a:off x="3306239" y="2676575"/>
                <a:ext cx="1426499" cy="10406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lgDash"/>
                <a:miter/>
                <a:headEnd type="none" w="med" len="med"/>
                <a:tailEnd type="stealth" w="lg" len="lg"/>
              </a:ln>
            </p:spPr>
          </p:cxnSp>
        </p:grpSp>
        <p:sp>
          <p:nvSpPr>
            <p:cNvPr id="234" name="Shape 234"/>
            <p:cNvSpPr txBox="1"/>
            <p:nvPr/>
          </p:nvSpPr>
          <p:spPr>
            <a:xfrm>
              <a:off x="949749" y="19954500"/>
              <a:ext cx="8535600" cy="400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 baseline="0">
                  <a:solidFill>
                    <a:srgbClr val="3A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Image courtesy of Xilinx, 2015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708750" y="20371925"/>
              <a:ext cx="9437999" cy="4617899"/>
            </a:xfrm>
            <a:prstGeom prst="rect">
              <a:avLst/>
            </a:prstGeom>
            <a:noFill/>
            <a:ln>
              <a:noFill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Modern FPGAs are </a:t>
              </a: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heterogeneous SoCs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 composed of multi-core processors, hardened IPs, and reconfigurable fabric.</a:t>
              </a:r>
            </a:p>
            <a:p>
              <a:pPr lvl="0" rtl="0">
                <a:spcBef>
                  <a:spcPts val="0"/>
                </a:spcBef>
                <a:buNone/>
              </a:pPr>
              <a:endParaRPr sz="80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Calls for an unprecedented amount of </a:t>
              </a: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software programmability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 as FPGA emerges from a logic to computing device. 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708700" y="13398200"/>
              <a:ext cx="18836700" cy="892800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Modern FPGAs and HLS Tools</a:t>
              </a: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9439325" y="20371925"/>
              <a:ext cx="10125000" cy="4617899"/>
            </a:xfrm>
            <a:prstGeom prst="rect">
              <a:avLst/>
            </a:prstGeom>
            <a:noFill/>
            <a:ln>
              <a:noFill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marL="571500" lvl="0" indent="-571500" rtl="0">
                <a:spcBef>
                  <a:spcPts val="60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Insufficient QoR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 compared to hand-written RTL and significant productivity gap from pure software programming.</a:t>
              </a:r>
            </a:p>
            <a:p>
              <a:pPr lvl="0" rtl="0">
                <a:spcBef>
                  <a:spcPts val="600"/>
                </a:spcBef>
                <a:buNone/>
              </a:pPr>
              <a:endParaRPr sz="80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60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Needs significant amount of manual code transformations and lacks automatic </a:t>
              </a:r>
              <a:r>
                <a:rPr lang="en-US" sz="3600" b="1">
                  <a:latin typeface="Calibri"/>
                  <a:ea typeface="Calibri"/>
                  <a:cs typeface="Calibri"/>
                  <a:sym typeface="Calibri"/>
                </a:rPr>
                <a:t>compiler and synthesis optimizations</a:t>
              </a:r>
              <a:r>
                <a:rPr lang="en-US" sz="3600">
                  <a:latin typeface="Calibri"/>
                  <a:ea typeface="Calibri"/>
                  <a:cs typeface="Calibri"/>
                  <a:sym typeface="Calibri"/>
                </a:rPr>
                <a:t> for performance.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714461" y="13396093"/>
            <a:ext cx="12245664" cy="5038307"/>
            <a:chOff x="708689" y="5808039"/>
            <a:chExt cx="12345663" cy="4699913"/>
          </a:xfrm>
        </p:grpSpPr>
        <p:sp>
          <p:nvSpPr>
            <p:cNvPr id="259" name="Shape 259"/>
            <p:cNvSpPr txBox="1"/>
            <p:nvPr/>
          </p:nvSpPr>
          <p:spPr>
            <a:xfrm>
              <a:off x="708752" y="6532953"/>
              <a:ext cx="12345600" cy="39750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marL="571500" lvl="0" indent="-571500" rtl="0">
                <a:spcBef>
                  <a:spcPts val="0"/>
                </a:spcBef>
                <a:buClr>
                  <a:srgbClr val="434343"/>
                </a:buClr>
                <a:buSzPct val="100000"/>
                <a:buFont typeface="Noto Symbol"/>
                <a:buChar char="▪"/>
              </a:pPr>
              <a:r>
                <a:rPr lang="en-US" sz="3600" b="1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Realistic</a:t>
              </a:r>
              <a:r>
                <a:rPr lang="en-US" sz="3600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Representative application domains with large applications and user enforceable design constraints.</a:t>
              </a:r>
            </a:p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 sz="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434343"/>
                </a:buClr>
                <a:buSzPct val="100000"/>
                <a:buFont typeface="Calibri"/>
                <a:buChar char="▪"/>
              </a:pPr>
              <a:r>
                <a:rPr lang="en-US" sz="3600" b="1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Reducible</a:t>
              </a:r>
              <a:r>
                <a:rPr lang="en-US" sz="3600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Users can profile applications and sub-kernels for effectively benchmarking </a:t>
              </a:r>
              <a:r>
                <a:rPr lang="en-US" sz="3600" dirty="0" err="1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QoR</a:t>
              </a:r>
              <a:r>
                <a:rPr lang="en-US" sz="3600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 sz="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434343"/>
                </a:buClr>
                <a:buSzPct val="100000"/>
                <a:buFont typeface="Calibri"/>
                <a:buChar char="▪"/>
              </a:pPr>
              <a:r>
                <a:rPr lang="en-US" sz="3600" b="1" dirty="0" err="1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Retargetable</a:t>
              </a:r>
              <a:r>
                <a:rPr lang="en-US" sz="3600" dirty="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: Supports various HLS tools which target multiple substrates and FPGA devices.</a:t>
              </a: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08689" y="5808039"/>
              <a:ext cx="12345600" cy="822900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The Three R’s of Rosetta</a:t>
              </a: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3487404" y="16904404"/>
            <a:ext cx="18859234" cy="4416251"/>
            <a:chOff x="708689" y="5808039"/>
            <a:chExt cx="12345662" cy="4170996"/>
          </a:xfrm>
        </p:grpSpPr>
        <p:sp>
          <p:nvSpPr>
            <p:cNvPr id="262" name="Shape 262"/>
            <p:cNvSpPr txBox="1"/>
            <p:nvPr/>
          </p:nvSpPr>
          <p:spPr>
            <a:xfrm>
              <a:off x="708751" y="6504436"/>
              <a:ext cx="12345600" cy="34746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Noto Symbol"/>
                <a:buChar char="▪"/>
              </a:pP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Span a </a:t>
              </a:r>
              <a:r>
                <a:rPr lang="en-US" sz="3600" dirty="0" smtClean="0">
                  <a:latin typeface="Calibri"/>
                  <a:ea typeface="Calibri"/>
                  <a:cs typeface="Calibri"/>
                  <a:sym typeface="Calibri"/>
                </a:rPr>
                <a:t>limit	</a:t>
              </a:r>
              <a:r>
                <a:rPr lang="en-US" sz="3600" dirty="0" err="1" smtClean="0">
                  <a:latin typeface="Calibri"/>
                  <a:ea typeface="Calibri"/>
                  <a:cs typeface="Calibri"/>
                  <a:sym typeface="Calibri"/>
                </a:rPr>
                <a:t>ed</a:t>
              </a:r>
              <a:r>
                <a:rPr lang="en-US" sz="3600"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subset of computing domains that FPGAs target and consist of </a:t>
              </a: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small kernels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 (less than 1000 lines) which lack the complexity representative of common HLS designs.</a:t>
              </a:r>
            </a:p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Provide no support for multiple </a:t>
              </a: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programming models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 and require significant user overhead in adding HLS-specific </a:t>
              </a: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optimization directives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. </a:t>
              </a:r>
            </a:p>
            <a:p>
              <a:pPr lvl="0" rtl="0">
                <a:spcBef>
                  <a:spcPts val="0"/>
                </a:spcBef>
                <a:buNone/>
              </a:pP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Do not allow convenient </a:t>
              </a: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parameterization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 of designs by user.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708689" y="5808039"/>
              <a:ext cx="12345600" cy="822900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Existing HLS Benchmark Suites</a:t>
              </a:r>
            </a:p>
          </p:txBody>
        </p:sp>
      </p:grpSp>
      <p:sp>
        <p:nvSpPr>
          <p:cNvPr id="264" name="Shape 264"/>
          <p:cNvSpPr txBox="1"/>
          <p:nvPr/>
        </p:nvSpPr>
        <p:spPr>
          <a:xfrm>
            <a:off x="1135475" y="20344387"/>
            <a:ext cx="11346600" cy="54471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digit </a:t>
            </a: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3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 (</a:t>
            </a:r>
            <a:r>
              <a:rPr lang="en-US" sz="3600" dirty="0">
                <a:solidFill>
                  <a:srgbClr val="CC33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600" dirty="0">
                <a:solidFill>
                  <a:srgbClr val="CC33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training_inst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3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training_data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[digit]: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diff =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training_inst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xor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test_inst</a:t>
            </a:r>
            <a:endParaRPr lang="en-US" sz="3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distance = </a:t>
            </a:r>
            <a:r>
              <a:rPr lang="en-US" sz="36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population_count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(diff)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(distance &lt; min):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nearest_neighbor</a:t>
            </a: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training_inst</a:t>
            </a:r>
            <a:endParaRPr lang="en-US" sz="3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	min = distance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nearest_neighbor</a:t>
            </a:r>
            <a:endParaRPr lang="en-US" sz="3600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7800" y="26779750"/>
            <a:ext cx="3952875" cy="54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708650" y="32295175"/>
            <a:ext cx="12245700" cy="4214699"/>
          </a:xfrm>
          <a:prstGeom prst="rect">
            <a:avLst/>
          </a:prstGeom>
          <a:noFill/>
          <a:ln>
            <a:noFill/>
          </a:ln>
        </p:spPr>
        <p:txBody>
          <a:bodyPr lIns="457200" tIns="365750" rIns="457200" bIns="274300" anchor="t" anchorCtr="0">
            <a:noAutofit/>
          </a:bodyPr>
          <a:lstStyle/>
          <a:p>
            <a:pPr marL="571500" lvl="0" indent="-571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Efficient hardware for population count kernel.</a:t>
            </a:r>
          </a:p>
          <a:p>
            <a:pPr marL="571500" lvl="0" indent="-571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Parallel execution (by 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loop unrolling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) across digits 0-9.</a:t>
            </a:r>
          </a:p>
          <a:p>
            <a:pPr marL="571500" lvl="0" indent="-571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Pipelined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execution over training instances.</a:t>
            </a:r>
          </a:p>
          <a:p>
            <a:pPr marL="571500" lvl="0" indent="-57150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Calibri"/>
              <a:buChar char="▪"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Partitioned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training data increases memory bandwidth.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35474" y="25919925"/>
            <a:ext cx="7618444" cy="73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Synthesized System Architecture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8757825" y="25919925"/>
            <a:ext cx="3952800" cy="73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>
                <a:latin typeface="Helvetica Neue"/>
                <a:ea typeface="Helvetica Neue"/>
                <a:cs typeface="Helvetica Neue"/>
                <a:sym typeface="Helvetica Neue"/>
              </a:rPr>
              <a:t>Source Data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76400" y="19774562"/>
            <a:ext cx="3952800" cy="73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>
                <a:latin typeface="Helvetica Neue"/>
                <a:ea typeface="Helvetica Neue"/>
                <a:cs typeface="Helvetica Neue"/>
                <a:sym typeface="Helvetica Neue"/>
              </a:rPr>
              <a:t>Source Code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2925" y="2710137"/>
            <a:ext cx="3527748" cy="147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Shape 329"/>
          <p:cNvGrpSpPr/>
          <p:nvPr/>
        </p:nvGrpSpPr>
        <p:grpSpPr>
          <a:xfrm>
            <a:off x="13482050" y="21987921"/>
            <a:ext cx="18855600" cy="13354799"/>
            <a:chOff x="37442525" y="29088725"/>
            <a:chExt cx="18855600" cy="13354799"/>
          </a:xfrm>
        </p:grpSpPr>
        <p:sp>
          <p:nvSpPr>
            <p:cNvPr id="330" name="Shape 330"/>
            <p:cNvSpPr txBox="1"/>
            <p:nvPr/>
          </p:nvSpPr>
          <p:spPr>
            <a:xfrm>
              <a:off x="37442525" y="29164925"/>
              <a:ext cx="18855600" cy="13278599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1" name="Shape 331"/>
            <p:cNvGrpSpPr/>
            <p:nvPr/>
          </p:nvGrpSpPr>
          <p:grpSpPr>
            <a:xfrm>
              <a:off x="37452301" y="30165462"/>
              <a:ext cx="18836049" cy="12069313"/>
              <a:chOff x="33568701" y="30508362"/>
              <a:chExt cx="18836049" cy="12069313"/>
            </a:xfrm>
          </p:grpSpPr>
          <p:grpSp>
            <p:nvGrpSpPr>
              <p:cNvPr id="332" name="Shape 332"/>
              <p:cNvGrpSpPr/>
              <p:nvPr/>
            </p:nvGrpSpPr>
            <p:grpSpPr>
              <a:xfrm>
                <a:off x="33568701" y="30508362"/>
                <a:ext cx="11001923" cy="11929211"/>
                <a:chOff x="48187759" y="16344350"/>
                <a:chExt cx="11544515" cy="11929211"/>
              </a:xfrm>
            </p:grpSpPr>
            <p:grpSp>
              <p:nvGrpSpPr>
                <p:cNvPr id="333" name="Shape 333"/>
                <p:cNvGrpSpPr/>
                <p:nvPr/>
              </p:nvGrpSpPr>
              <p:grpSpPr>
                <a:xfrm>
                  <a:off x="58711875" y="18958250"/>
                  <a:ext cx="1020399" cy="8988000"/>
                  <a:chOff x="58711875" y="18958250"/>
                  <a:chExt cx="1020399" cy="8988000"/>
                </a:xfrm>
              </p:grpSpPr>
              <p:cxnSp>
                <p:nvCxnSpPr>
                  <p:cNvPr id="334" name="Shape 334"/>
                  <p:cNvCxnSpPr>
                    <a:stCxn id="335" idx="3"/>
                  </p:cNvCxnSpPr>
                  <p:nvPr/>
                </p:nvCxnSpPr>
                <p:spPr>
                  <a:xfrm flipV="1">
                    <a:off x="58868137" y="18958250"/>
                    <a:ext cx="850337" cy="89880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434343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36" name="Shape 336"/>
                  <p:cNvCxnSpPr/>
                  <p:nvPr/>
                </p:nvCxnSpPr>
                <p:spPr>
                  <a:xfrm rot="10800000">
                    <a:off x="58772875" y="18961687"/>
                    <a:ext cx="959399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34343"/>
                    </a:solidFill>
                    <a:prstDash val="solid"/>
                    <a:round/>
                    <a:headEnd type="none" w="lg" len="lg"/>
                    <a:tailEnd type="stealth" w="lg" len="lg"/>
                  </a:ln>
                </p:spPr>
              </p:cxnSp>
              <p:cxnSp>
                <p:nvCxnSpPr>
                  <p:cNvPr id="337" name="Shape 337"/>
                  <p:cNvCxnSpPr/>
                  <p:nvPr/>
                </p:nvCxnSpPr>
                <p:spPr>
                  <a:xfrm rot="10800000">
                    <a:off x="58711875" y="25178412"/>
                    <a:ext cx="1010699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34343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38" name="Shape 338"/>
                  <p:cNvCxnSpPr/>
                  <p:nvPr/>
                </p:nvCxnSpPr>
                <p:spPr>
                  <a:xfrm rot="10800000">
                    <a:off x="58761600" y="26545237"/>
                    <a:ext cx="951299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34343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339" name="Shape 339"/>
                  <p:cNvCxnSpPr/>
                  <p:nvPr/>
                </p:nvCxnSpPr>
                <p:spPr>
                  <a:xfrm rot="10800000">
                    <a:off x="58711875" y="22204337"/>
                    <a:ext cx="1010699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34343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340" name="Shape 340"/>
                <p:cNvCxnSpPr/>
                <p:nvPr/>
              </p:nvCxnSpPr>
              <p:spPr>
                <a:xfrm flipH="1">
                  <a:off x="55220150" y="26627775"/>
                  <a:ext cx="3299" cy="97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341" name="Shape 341"/>
                <p:cNvCxnSpPr/>
                <p:nvPr/>
              </p:nvCxnSpPr>
              <p:spPr>
                <a:xfrm flipH="1">
                  <a:off x="55220150" y="25289275"/>
                  <a:ext cx="3299" cy="97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342" name="Shape 342"/>
                <p:cNvSpPr/>
                <p:nvPr/>
              </p:nvSpPr>
              <p:spPr>
                <a:xfrm>
                  <a:off x="51647575" y="16344350"/>
                  <a:ext cx="7132799" cy="892800"/>
                </a:xfrm>
                <a:prstGeom prst="rect">
                  <a:avLst/>
                </a:prstGeom>
                <a:solidFill>
                  <a:srgbClr val="F4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 b="1" dirty="0">
                      <a:latin typeface="Calibri"/>
                      <a:ea typeface="Calibri"/>
                      <a:cs typeface="Calibri"/>
                      <a:sym typeface="Calibri"/>
                    </a:rPr>
                    <a:t>Baseline Software Design</a:t>
                  </a:r>
                </a:p>
              </p:txBody>
            </p:sp>
            <p:cxnSp>
              <p:nvCxnSpPr>
                <p:cNvPr id="343" name="Shape 343"/>
                <p:cNvCxnSpPr/>
                <p:nvPr/>
              </p:nvCxnSpPr>
              <p:spPr>
                <a:xfrm flipH="1">
                  <a:off x="53393325" y="17237175"/>
                  <a:ext cx="3299" cy="1077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grpSp>
              <p:nvGrpSpPr>
                <p:cNvPr id="344" name="Shape 344"/>
                <p:cNvGrpSpPr/>
                <p:nvPr/>
              </p:nvGrpSpPr>
              <p:grpSpPr>
                <a:xfrm>
                  <a:off x="51663350" y="17628700"/>
                  <a:ext cx="7116899" cy="3581399"/>
                  <a:chOff x="47777150" y="24629925"/>
                  <a:chExt cx="7116899" cy="3581399"/>
                </a:xfrm>
              </p:grpSpPr>
              <p:grpSp>
                <p:nvGrpSpPr>
                  <p:cNvPr id="345" name="Shape 345"/>
                  <p:cNvGrpSpPr/>
                  <p:nvPr/>
                </p:nvGrpSpPr>
                <p:grpSpPr>
                  <a:xfrm>
                    <a:off x="47963675" y="25306125"/>
                    <a:ext cx="3390900" cy="2580900"/>
                    <a:chOff x="38705375" y="17105175"/>
                    <a:chExt cx="3390900" cy="2580900"/>
                  </a:xfrm>
                </p:grpSpPr>
                <p:sp>
                  <p:nvSpPr>
                    <p:cNvPr id="346" name="Shape 346"/>
                    <p:cNvSpPr/>
                    <p:nvPr/>
                  </p:nvSpPr>
                  <p:spPr>
                    <a:xfrm>
                      <a:off x="38705375" y="17105175"/>
                      <a:ext cx="3390900" cy="2580900"/>
                    </a:xfrm>
                    <a:prstGeom prst="rect">
                      <a:avLst/>
                    </a:prstGeom>
                    <a:solidFill>
                      <a:srgbClr val="D9EAD3"/>
                    </a:soli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t" anchorCtr="0">
                      <a:no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OpenCL Harness</a:t>
                      </a:r>
                    </a:p>
                  </p:txBody>
                </p:sp>
                <p:grpSp>
                  <p:nvGrpSpPr>
                    <p:cNvPr id="347" name="Shape 347"/>
                    <p:cNvGrpSpPr/>
                    <p:nvPr/>
                  </p:nvGrpSpPr>
                  <p:grpSpPr>
                    <a:xfrm>
                      <a:off x="39168806" y="17794109"/>
                      <a:ext cx="2341984" cy="1661284"/>
                      <a:chOff x="37015306" y="16763184"/>
                      <a:chExt cx="2341984" cy="1661284"/>
                    </a:xfrm>
                  </p:grpSpPr>
                  <p:sp>
                    <p:nvSpPr>
                      <p:cNvPr id="348" name="Shape 348"/>
                      <p:cNvSpPr/>
                      <p:nvPr/>
                    </p:nvSpPr>
                    <p:spPr>
                      <a:xfrm>
                        <a:off x="37015306" y="16763184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endParaRPr sz="3600" b="1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49" name="Shape 349"/>
                      <p:cNvSpPr/>
                      <p:nvPr/>
                    </p:nvSpPr>
                    <p:spPr>
                      <a:xfrm>
                        <a:off x="37115515" y="16851100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endParaRPr sz="3600" b="1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50" name="Shape 350"/>
                      <p:cNvSpPr/>
                      <p:nvPr/>
                    </p:nvSpPr>
                    <p:spPr>
                      <a:xfrm>
                        <a:off x="37199090" y="16930768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D9EAD3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-US" sz="3600" b="1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OpenCL Kernels</a:t>
                        </a:r>
                      </a:p>
                    </p:txBody>
                  </p:sp>
                </p:grpSp>
              </p:grpSp>
              <p:grpSp>
                <p:nvGrpSpPr>
                  <p:cNvPr id="351" name="Shape 351"/>
                  <p:cNvGrpSpPr/>
                  <p:nvPr/>
                </p:nvGrpSpPr>
                <p:grpSpPr>
                  <a:xfrm>
                    <a:off x="51501050" y="25306516"/>
                    <a:ext cx="3130200" cy="2580956"/>
                    <a:chOff x="51443900" y="18623900"/>
                    <a:chExt cx="3130200" cy="2691299"/>
                  </a:xfrm>
                </p:grpSpPr>
                <p:sp>
                  <p:nvSpPr>
                    <p:cNvPr id="352" name="Shape 352"/>
                    <p:cNvSpPr/>
                    <p:nvPr/>
                  </p:nvSpPr>
                  <p:spPr>
                    <a:xfrm>
                      <a:off x="51443900" y="18623900"/>
                      <a:ext cx="3130200" cy="2691299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t" anchorCtr="0">
                      <a:no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C/C++ Harness</a:t>
                      </a:r>
                    </a:p>
                  </p:txBody>
                </p:sp>
                <p:grpSp>
                  <p:nvGrpSpPr>
                    <p:cNvPr id="353" name="Shape 353"/>
                    <p:cNvGrpSpPr/>
                    <p:nvPr/>
                  </p:nvGrpSpPr>
                  <p:grpSpPr>
                    <a:xfrm>
                      <a:off x="51879487" y="19317248"/>
                      <a:ext cx="2391784" cy="1737934"/>
                      <a:chOff x="51879487" y="19317248"/>
                      <a:chExt cx="2391784" cy="1737934"/>
                    </a:xfrm>
                  </p:grpSpPr>
                  <p:sp>
                    <p:nvSpPr>
                      <p:cNvPr id="354" name="Shape 354"/>
                      <p:cNvSpPr/>
                      <p:nvPr/>
                    </p:nvSpPr>
                    <p:spPr>
                      <a:xfrm>
                        <a:off x="51879487" y="19317248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endParaRPr sz="3600" b="1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55" name="Shape 355"/>
                      <p:cNvSpPr/>
                      <p:nvPr/>
                    </p:nvSpPr>
                    <p:spPr>
                      <a:xfrm>
                        <a:off x="51982796" y="19462914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endParaRPr sz="3600" b="1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56" name="Shape 356"/>
                      <p:cNvSpPr/>
                      <p:nvPr/>
                    </p:nvSpPr>
                    <p:spPr>
                      <a:xfrm>
                        <a:off x="52113071" y="19561482"/>
                        <a:ext cx="2158199" cy="1493700"/>
                      </a:xfrm>
                      <a:prstGeom prst="rect">
                        <a:avLst/>
                      </a:prstGeom>
                      <a:solidFill>
                        <a:srgbClr val="FFF2CC"/>
                      </a:solidFill>
                      <a:ln w="2857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lIns="91425" tIns="91425" rIns="91425" bIns="91425" anchor="ctr" anchorCtr="0">
                        <a:noAutofit/>
                      </a:bodyPr>
                      <a:lstStyle/>
                      <a:p>
                        <a:pPr lvl="0" algn="ctr" rtl="0">
                          <a:spcBef>
                            <a:spcPts val="0"/>
                          </a:spcBef>
                          <a:buNone/>
                        </a:pPr>
                        <a:r>
                          <a:rPr lang="en-US" sz="3600" b="1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C/C++ Kernels</a:t>
                        </a:r>
                      </a:p>
                    </p:txBody>
                  </p:sp>
                </p:grpSp>
              </p:grpSp>
              <p:sp>
                <p:nvSpPr>
                  <p:cNvPr id="357" name="Shape 357"/>
                  <p:cNvSpPr txBox="1"/>
                  <p:nvPr/>
                </p:nvSpPr>
                <p:spPr>
                  <a:xfrm>
                    <a:off x="47777150" y="24629925"/>
                    <a:ext cx="7116899" cy="3581399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3600">
                        <a:latin typeface="Calibri"/>
                        <a:ea typeface="Calibri"/>
                        <a:cs typeface="Calibri"/>
                        <a:sym typeface="Calibri"/>
                      </a:rPr>
                      <a:t>Rosetta Harness</a:t>
                    </a:r>
                  </a:p>
                </p:txBody>
              </p:sp>
            </p:grpSp>
            <p:cxnSp>
              <p:nvCxnSpPr>
                <p:cNvPr id="358" name="Shape 358"/>
                <p:cNvCxnSpPr/>
                <p:nvPr/>
              </p:nvCxnSpPr>
              <p:spPr>
                <a:xfrm flipH="1">
                  <a:off x="57050925" y="17237175"/>
                  <a:ext cx="3299" cy="1077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359" name="Shape 359"/>
                <p:cNvCxnSpPr/>
                <p:nvPr/>
              </p:nvCxnSpPr>
              <p:spPr>
                <a:xfrm flipH="1">
                  <a:off x="53507625" y="20877575"/>
                  <a:ext cx="3299" cy="97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360" name="Shape 360"/>
                <p:cNvCxnSpPr/>
                <p:nvPr/>
              </p:nvCxnSpPr>
              <p:spPr>
                <a:xfrm flipH="1">
                  <a:off x="57100700" y="20877575"/>
                  <a:ext cx="3299" cy="9753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361" name="Shape 361"/>
                <p:cNvSpPr/>
                <p:nvPr/>
              </p:nvSpPr>
              <p:spPr>
                <a:xfrm>
                  <a:off x="51647575" y="24852750"/>
                  <a:ext cx="7132799" cy="654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9DAF8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>
                      <a:latin typeface="Calibri"/>
                      <a:ea typeface="Calibri"/>
                      <a:cs typeface="Calibri"/>
                      <a:sym typeface="Calibri"/>
                    </a:rPr>
                    <a:t>HLS</a:t>
                  </a:r>
                </a:p>
              </p:txBody>
            </p:sp>
            <p:cxnSp>
              <p:nvCxnSpPr>
                <p:cNvPr id="362" name="Shape 362"/>
                <p:cNvCxnSpPr/>
                <p:nvPr/>
              </p:nvCxnSpPr>
              <p:spPr>
                <a:xfrm>
                  <a:off x="52096137" y="20877575"/>
                  <a:ext cx="0" cy="3954599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58151800" y="20901487"/>
                  <a:ext cx="0" cy="3954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364" name="Shape 364"/>
                <p:cNvSpPr/>
                <p:nvPr/>
              </p:nvSpPr>
              <p:spPr>
                <a:xfrm>
                  <a:off x="51647575" y="21878675"/>
                  <a:ext cx="7132799" cy="654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9DAF8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>
                      <a:latin typeface="Calibri"/>
                      <a:ea typeface="Calibri"/>
                      <a:cs typeface="Calibri"/>
                      <a:sym typeface="Calibri"/>
                    </a:rPr>
                    <a:t>Software Simulation</a:t>
                  </a: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52850693" y="22866812"/>
                  <a:ext cx="4724400" cy="1276799"/>
                </a:xfrm>
                <a:prstGeom prst="rect">
                  <a:avLst/>
                </a:prstGeom>
                <a:solidFill>
                  <a:srgbClr val="F4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 b="1">
                      <a:latin typeface="Calibri"/>
                      <a:ea typeface="Calibri"/>
                      <a:cs typeface="Calibri"/>
                      <a:sym typeface="Calibri"/>
                    </a:rPr>
                    <a:t>HLS Optimizations</a:t>
                  </a:r>
                </a:p>
              </p:txBody>
            </p:sp>
            <p:cxnSp>
              <p:nvCxnSpPr>
                <p:cNvPr id="366" name="Shape 366"/>
                <p:cNvCxnSpPr>
                  <a:stCxn id="365" idx="2"/>
                  <a:endCxn id="361" idx="0"/>
                </p:cNvCxnSpPr>
                <p:nvPr/>
              </p:nvCxnSpPr>
              <p:spPr>
                <a:xfrm>
                  <a:off x="55212893" y="24143612"/>
                  <a:ext cx="900" cy="709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367" name="Shape 367"/>
                <p:cNvSpPr/>
                <p:nvPr/>
              </p:nvSpPr>
              <p:spPr>
                <a:xfrm>
                  <a:off x="48187759" y="16344362"/>
                  <a:ext cx="2489700" cy="11929199"/>
                </a:xfrm>
                <a:prstGeom prst="rect">
                  <a:avLst/>
                </a:prstGeom>
                <a:solidFill>
                  <a:srgbClr val="F4CCCC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 b="1">
                      <a:latin typeface="Calibri"/>
                      <a:ea typeface="Calibri"/>
                      <a:cs typeface="Calibri"/>
                      <a:sym typeface="Calibri"/>
                    </a:rPr>
                    <a:t>Realistic Design Constraints</a:t>
                  </a: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51647575" y="26219575"/>
                  <a:ext cx="7132799" cy="654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9DAF8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>
                      <a:latin typeface="Calibri"/>
                      <a:ea typeface="Calibri"/>
                      <a:cs typeface="Calibri"/>
                      <a:sym typeface="Calibri"/>
                    </a:rPr>
                    <a:t>Hardware/Software Co-Simulation</a:t>
                  </a: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51647574" y="27618950"/>
                  <a:ext cx="7220563" cy="65459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9DAF8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 dirty="0" err="1">
                      <a:latin typeface="Calibri"/>
                      <a:ea typeface="Calibri"/>
                      <a:cs typeface="Calibri"/>
                      <a:sym typeface="Calibri"/>
                    </a:rPr>
                    <a:t>Retargetable</a:t>
                  </a:r>
                  <a:r>
                    <a:rPr lang="en-US" sz="3600" dirty="0">
                      <a:latin typeface="Calibri"/>
                      <a:ea typeface="Calibri"/>
                      <a:cs typeface="Calibri"/>
                      <a:sym typeface="Calibri"/>
                    </a:rPr>
                    <a:t> FPGA Implementation</a:t>
                  </a:r>
                </a:p>
              </p:txBody>
            </p:sp>
          </p:grpSp>
          <p:sp>
            <p:nvSpPr>
              <p:cNvPr id="369" name="Shape 369"/>
              <p:cNvSpPr/>
              <p:nvPr/>
            </p:nvSpPr>
            <p:spPr>
              <a:xfrm>
                <a:off x="36620600" y="41521075"/>
                <a:ext cx="7724699" cy="1056600"/>
              </a:xfrm>
              <a:prstGeom prst="rect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70" name="Shape 370"/>
              <p:cNvCxnSpPr/>
              <p:nvPr/>
            </p:nvCxnSpPr>
            <p:spPr>
              <a:xfrm rot="10800000" flipH="1">
                <a:off x="44344500" y="38952375"/>
                <a:ext cx="538800" cy="257279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71" name="Shape 371"/>
              <p:cNvCxnSpPr/>
              <p:nvPr/>
            </p:nvCxnSpPr>
            <p:spPr>
              <a:xfrm rot="10800000" flipH="1">
                <a:off x="44376050" y="42229274"/>
                <a:ext cx="506999" cy="340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372" name="Shape 372"/>
              <p:cNvGrpSpPr/>
              <p:nvPr/>
            </p:nvGrpSpPr>
            <p:grpSpPr>
              <a:xfrm>
                <a:off x="44892925" y="38646362"/>
                <a:ext cx="7511825" cy="3820499"/>
                <a:chOff x="23264225" y="27381075"/>
                <a:chExt cx="7511825" cy="3820499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23264225" y="27381075"/>
                  <a:ext cx="7511825" cy="3820499"/>
                  <a:chOff x="22879400" y="31321750"/>
                  <a:chExt cx="7511825" cy="3820499"/>
                </a:xfrm>
              </p:grpSpPr>
              <p:grpSp>
                <p:nvGrpSpPr>
                  <p:cNvPr id="374" name="Shape 374"/>
                  <p:cNvGrpSpPr/>
                  <p:nvPr/>
                </p:nvGrpSpPr>
                <p:grpSpPr>
                  <a:xfrm>
                    <a:off x="22879400" y="31321750"/>
                    <a:ext cx="7511825" cy="3820499"/>
                    <a:chOff x="22534200" y="27445637"/>
                    <a:chExt cx="7511825" cy="3820499"/>
                  </a:xfrm>
                </p:grpSpPr>
                <p:sp>
                  <p:nvSpPr>
                    <p:cNvPr id="375" name="Shape 375"/>
                    <p:cNvSpPr/>
                    <p:nvPr/>
                  </p:nvSpPr>
                  <p:spPr>
                    <a:xfrm>
                      <a:off x="27045725" y="27445637"/>
                      <a:ext cx="3000300" cy="3820499"/>
                    </a:xfrm>
                    <a:prstGeom prst="rect">
                      <a:avLst/>
                    </a:prstGeom>
                    <a:solidFill>
                      <a:srgbClr val="F4CCCC"/>
                    </a:soli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t" anchorCtr="0">
                      <a:no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Reconfigurable Fabric</a:t>
                      </a:r>
                    </a:p>
                  </p:txBody>
                </p:sp>
                <p:sp>
                  <p:nvSpPr>
                    <p:cNvPr id="376" name="Shape 376"/>
                    <p:cNvSpPr/>
                    <p:nvPr/>
                  </p:nvSpPr>
                  <p:spPr>
                    <a:xfrm>
                      <a:off x="22534200" y="27744550"/>
                      <a:ext cx="3164100" cy="3268799"/>
                    </a:xfrm>
                    <a:prstGeom prst="rect">
                      <a:avLst/>
                    </a:prstGeom>
                    <a:solidFill>
                      <a:srgbClr val="F4CCCC"/>
                    </a:solidFill>
                    <a:ln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t" anchorCtr="0">
                      <a:noAutofit/>
                    </a:bodyPr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3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 Processing System</a:t>
                      </a:r>
                    </a:p>
                  </p:txBody>
                </p:sp>
                <p:sp>
                  <p:nvSpPr>
                    <p:cNvPr id="377" name="Shape 377"/>
                    <p:cNvSpPr/>
                    <p:nvPr/>
                  </p:nvSpPr>
                  <p:spPr>
                    <a:xfrm rot="5400000">
                      <a:off x="26027825" y="27628049"/>
                      <a:ext cx="694499" cy="1125000"/>
                    </a:xfrm>
                    <a:prstGeom prst="downArrow">
                      <a:avLst>
                        <a:gd name="adj1" fmla="val 50000"/>
                        <a:gd name="adj2" fmla="val 50000"/>
                      </a:avLst>
                    </a:prstGeom>
                    <a:noFill/>
                    <a:ln w="28575" cap="flat" cmpd="sng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457200" tIns="457200" rIns="457200" bIns="4572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0000"/>
                        </a:buClr>
                        <a:buFont typeface="Arial Narrow"/>
                        <a:buNone/>
                      </a:pPr>
                      <a:endParaRPr sz="2600" b="0" i="0" u="none" strike="noStrike" cap="none" baseline="0">
                        <a:solidFill>
                          <a:srgbClr val="3A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p:txBody>
                </p:sp>
                <p:sp>
                  <p:nvSpPr>
                    <p:cNvPr id="378" name="Shape 378"/>
                    <p:cNvSpPr/>
                    <p:nvPr/>
                  </p:nvSpPr>
                  <p:spPr>
                    <a:xfrm rot="-5400000" flipH="1">
                      <a:off x="26029325" y="29882974"/>
                      <a:ext cx="694499" cy="1164000"/>
                    </a:xfrm>
                    <a:prstGeom prst="downArrow">
                      <a:avLst>
                        <a:gd name="adj1" fmla="val 50000"/>
                        <a:gd name="adj2" fmla="val 50000"/>
                      </a:avLst>
                    </a:prstGeom>
                    <a:noFill/>
                    <a:ln w="28575" cap="flat" cmpd="sng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457200" tIns="457200" rIns="457200" bIns="4572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0000"/>
                        </a:buClr>
                        <a:buFont typeface="Arial Narrow"/>
                        <a:buNone/>
                      </a:pPr>
                      <a:endParaRPr sz="2600" b="0" i="0" u="none" strike="noStrike" cap="none" baseline="0">
                        <a:solidFill>
                          <a:srgbClr val="3A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p:txBody>
                </p:sp>
              </p:grpSp>
              <p:sp>
                <p:nvSpPr>
                  <p:cNvPr id="379" name="Shape 379"/>
                  <p:cNvSpPr/>
                  <p:nvPr/>
                </p:nvSpPr>
                <p:spPr>
                  <a:xfrm>
                    <a:off x="27721687" y="32677550"/>
                    <a:ext cx="2386799" cy="2155200"/>
                  </a:xfrm>
                  <a:prstGeom prst="rect">
                    <a:avLst/>
                  </a:prstGeom>
                  <a:solidFill>
                    <a:srgbClr val="D9EAD3"/>
                  </a:solidFill>
                  <a:ln w="2857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3600">
                        <a:latin typeface="Calibri"/>
                        <a:ea typeface="Calibri"/>
                        <a:cs typeface="Calibri"/>
                        <a:sym typeface="Calibri"/>
                      </a:rPr>
                      <a:t>Synthesized Hardware Accelerator</a:t>
                    </a:r>
                  </a:p>
                </p:txBody>
              </p:sp>
            </p:grpSp>
            <p:sp>
              <p:nvSpPr>
                <p:cNvPr id="380" name="Shape 380"/>
                <p:cNvSpPr/>
                <p:nvPr/>
              </p:nvSpPr>
              <p:spPr>
                <a:xfrm>
                  <a:off x="23705850" y="29180300"/>
                  <a:ext cx="2327099" cy="1471199"/>
                </a:xfrm>
                <a:prstGeom prst="rect">
                  <a:avLst/>
                </a:prstGeom>
                <a:solidFill>
                  <a:srgbClr val="D9EAD3"/>
                </a:solidFill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3600">
                      <a:latin typeface="Calibri"/>
                      <a:ea typeface="Calibri"/>
                      <a:cs typeface="Calibri"/>
                      <a:sym typeface="Calibri"/>
                    </a:rPr>
                    <a:t>Host Application</a:t>
                  </a:r>
                </a:p>
              </p:txBody>
            </p:sp>
          </p:grpSp>
          <p:cxnSp>
            <p:nvCxnSpPr>
              <p:cNvPr id="381" name="Shape 381"/>
              <p:cNvCxnSpPr>
                <a:endCxn id="357" idx="1"/>
              </p:cNvCxnSpPr>
              <p:nvPr/>
            </p:nvCxnSpPr>
            <p:spPr>
              <a:xfrm>
                <a:off x="35953639" y="33583412"/>
                <a:ext cx="927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82" name="Shape 382"/>
              <p:cNvCxnSpPr>
                <a:endCxn id="364" idx="1"/>
              </p:cNvCxnSpPr>
              <p:nvPr/>
            </p:nvCxnSpPr>
            <p:spPr>
              <a:xfrm>
                <a:off x="35963205" y="36369987"/>
                <a:ext cx="90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83" name="Shape 383"/>
              <p:cNvCxnSpPr>
                <a:endCxn id="368" idx="1"/>
              </p:cNvCxnSpPr>
              <p:nvPr/>
            </p:nvCxnSpPr>
            <p:spPr>
              <a:xfrm>
                <a:off x="35953605" y="40710887"/>
                <a:ext cx="912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84" name="Shape 384"/>
              <p:cNvCxnSpPr/>
              <p:nvPr/>
            </p:nvCxnSpPr>
            <p:spPr>
              <a:xfrm>
                <a:off x="35953605" y="42110262"/>
                <a:ext cx="9123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385" name="Shape 385"/>
              <p:cNvCxnSpPr>
                <a:endCxn id="365" idx="3"/>
              </p:cNvCxnSpPr>
              <p:nvPr/>
            </p:nvCxnSpPr>
            <p:spPr>
              <a:xfrm rot="10800000">
                <a:off x="42514831" y="37669224"/>
                <a:ext cx="204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4343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sp>
          <p:nvSpPr>
            <p:cNvPr id="386" name="Shape 386"/>
            <p:cNvSpPr txBox="1"/>
            <p:nvPr/>
          </p:nvSpPr>
          <p:spPr>
            <a:xfrm>
              <a:off x="37442525" y="29088725"/>
              <a:ext cx="18855600" cy="857099"/>
            </a:xfrm>
            <a:prstGeom prst="rect">
              <a:avLst/>
            </a:prstGeom>
            <a:solidFill>
              <a:srgbClr val="B31B1B"/>
            </a:solidFill>
            <a:ln w="2857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1675" tIns="60825" rIns="121675" bIns="608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4800" b="1" dirty="0">
                  <a:solidFill>
                    <a:srgbClr val="F8F8F8"/>
                  </a:solidFill>
                  <a:latin typeface="Calibri"/>
                  <a:ea typeface="Calibri"/>
                  <a:cs typeface="Calibri"/>
                  <a:sym typeface="Calibri"/>
                </a:rPr>
                <a:t>Rosetta Development Flow and Application Architecture</a:t>
              </a: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48098525" y="29667800"/>
              <a:ext cx="8199600" cy="12585599"/>
            </a:xfrm>
            <a:prstGeom prst="rect">
              <a:avLst/>
            </a:prstGeom>
            <a:noFill/>
            <a:ln>
              <a:noFill/>
            </a:ln>
          </p:spPr>
          <p:txBody>
            <a:bodyPr lIns="457200" tIns="365750" rIns="457200" bIns="2743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Development Flow</a:t>
              </a: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C-based application-specific kernels can easily be added to the generic harnesses.</a:t>
              </a:r>
            </a:p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Calibri"/>
                <a:buChar char="▪"/>
              </a:pP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Synthesis results are used to optimize designs given design constraints.</a:t>
              </a:r>
            </a:p>
            <a:p>
              <a:pPr lvl="0" rtl="0">
                <a:spcBef>
                  <a:spcPts val="0"/>
                </a:spcBef>
                <a:buClr>
                  <a:srgbClr val="000000"/>
                </a:buClr>
                <a:buFont typeface="Arial"/>
                <a:buNone/>
              </a:pP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lvl="0" rtl="0">
                <a:spcBef>
                  <a:spcPts val="0"/>
                </a:spcBef>
                <a:buNone/>
              </a:pPr>
              <a:endParaRPr sz="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FPGA Implementation</a:t>
              </a:r>
            </a:p>
            <a:p>
              <a:pPr lvl="0" rtl="0">
                <a:spcBef>
                  <a:spcPts val="0"/>
                </a:spcBef>
                <a:buNone/>
              </a:pPr>
              <a:endParaRPr sz="800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Noto Symbol"/>
                <a:buChar char="▪"/>
              </a:pP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Host Application 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- Responsible for controlling the system and accelerator </a:t>
              </a:r>
            </a:p>
            <a:p>
              <a:pPr marL="571500" lvl="0" indent="-571500" rtl="0">
                <a:spcBef>
                  <a:spcPts val="0"/>
                </a:spcBef>
                <a:buClr>
                  <a:srgbClr val="000000"/>
                </a:buClr>
                <a:buSzPct val="100000"/>
                <a:buFont typeface="Noto Symbol"/>
                <a:buChar char="▪"/>
              </a:pPr>
              <a:r>
                <a:rPr lang="en-US" sz="3600" b="1" dirty="0">
                  <a:latin typeface="Calibri"/>
                  <a:ea typeface="Calibri"/>
                  <a:cs typeface="Calibri"/>
                  <a:sym typeface="Calibri"/>
                </a:rPr>
                <a:t>Kernels </a:t>
              </a:r>
              <a:r>
                <a:rPr lang="en-US" sz="3600" dirty="0">
                  <a:latin typeface="Calibri"/>
                  <a:ea typeface="Calibri"/>
                  <a:cs typeface="Calibri"/>
                  <a:sym typeface="Calibri"/>
                </a:rPr>
                <a:t>-  Consist of the compute intensive portions of the applications to be accelerated.</a:t>
              </a:r>
            </a:p>
            <a:p>
              <a:pPr lvl="0" rtl="0">
                <a:spcBef>
                  <a:spcPts val="0"/>
                </a:spcBef>
                <a:buNone/>
              </a:pPr>
              <a:endParaRPr sz="36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4">
      <a:dk1>
        <a:srgbClr val="3A0000"/>
      </a:dk1>
      <a:lt1>
        <a:srgbClr val="FFFFFF"/>
      </a:lt1>
      <a:dk2>
        <a:srgbClr val="000000"/>
      </a:dk2>
      <a:lt2>
        <a:srgbClr val="808080"/>
      </a:lt2>
      <a:accent1>
        <a:srgbClr val="FFFFCF"/>
      </a:accent1>
      <a:accent2>
        <a:srgbClr val="9F0000"/>
      </a:accent2>
      <a:accent3>
        <a:srgbClr val="FFFFFF"/>
      </a:accent3>
      <a:accent4>
        <a:srgbClr val="300000"/>
      </a:accent4>
      <a:accent5>
        <a:srgbClr val="FFFFE4"/>
      </a:accent5>
      <a:accent6>
        <a:srgbClr val="900000"/>
      </a:accent6>
      <a:hlink>
        <a:srgbClr val="028418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521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Consolas</vt:lpstr>
      <vt:lpstr>Helvetica Neue</vt:lpstr>
      <vt:lpstr>Noto Symbol</vt:lpstr>
      <vt:lpstr>Custom Design</vt:lpstr>
      <vt:lpstr>1_Custom Design</vt:lpstr>
      <vt:lpstr>2_Custom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</dc:creator>
  <cp:lastModifiedBy>Udit Gupta</cp:lastModifiedBy>
  <cp:revision>7</cp:revision>
  <dcterms:modified xsi:type="dcterms:W3CDTF">2016-05-25T14:33:50Z</dcterms:modified>
</cp:coreProperties>
</file>