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8" r:id="rId2"/>
    <p:sldId id="260" r:id="rId3"/>
    <p:sldId id="287" r:id="rId4"/>
    <p:sldId id="288" r:id="rId5"/>
    <p:sldId id="289" r:id="rId6"/>
    <p:sldId id="286" r:id="rId7"/>
    <p:sldId id="263" r:id="rId8"/>
    <p:sldId id="293" r:id="rId9"/>
    <p:sldId id="290" r:id="rId10"/>
    <p:sldId id="292" r:id="rId11"/>
    <p:sldId id="291" r:id="rId12"/>
    <p:sldId id="294" r:id="rId13"/>
    <p:sldId id="307" r:id="rId14"/>
    <p:sldId id="296" r:id="rId15"/>
    <p:sldId id="297" r:id="rId16"/>
    <p:sldId id="298" r:id="rId17"/>
    <p:sldId id="299" r:id="rId18"/>
    <p:sldId id="295" r:id="rId19"/>
    <p:sldId id="300" r:id="rId20"/>
    <p:sldId id="301" r:id="rId21"/>
    <p:sldId id="302" r:id="rId22"/>
    <p:sldId id="303" r:id="rId23"/>
    <p:sldId id="304" r:id="rId24"/>
    <p:sldId id="270" r:id="rId25"/>
    <p:sldId id="305" r:id="rId26"/>
    <p:sldId id="271" r:id="rId27"/>
    <p:sldId id="277" r:id="rId28"/>
    <p:sldId id="274" r:id="rId29"/>
    <p:sldId id="306" r:id="rId30"/>
    <p:sldId id="272" r:id="rId31"/>
    <p:sldId id="275" r:id="rId32"/>
    <p:sldId id="276" r:id="rId33"/>
    <p:sldId id="278" r:id="rId34"/>
    <p:sldId id="279" r:id="rId35"/>
    <p:sldId id="280" r:id="rId36"/>
    <p:sldId id="281" r:id="rId37"/>
    <p:sldId id="282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AA85-07F9-4E0F-B6F3-9CC1623EED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DCD43-0FFD-4949-9AEF-8048D7F81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48373-C75E-4279-AD0D-97A4DC3C799A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9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812800" y="6172200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F4EB61B7-22B6-40AB-ACAF-9611C9DA0641}" type="datetime1">
              <a:rPr lang="en-US" smtClean="0"/>
              <a:pPr/>
              <a:t>2/21/2021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0032B-03BC-4E92-B45A-4026F63BF377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3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711C45-6E89-476B-A0C8-0D286538DD74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9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EC293-F1D5-4335-882A-0A27F0877B36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2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27FEBD-9970-4D2A-961F-062983908836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7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43E8E-FF39-41AC-AC70-F11479108934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3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B8D284-017A-4151-A477-DF54F2A06C49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E33DCC-591C-4810-9E1A-1E5633AF0D89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6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DFEC4-52D8-4647-BA8D-D66C196BC5BA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6DDAE0-015C-49F8-834C-9F5B727E85E3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EA7990-141E-4637-AE9D-D6C38C18F555}" type="datetime1">
              <a:rPr lang="en-US" smtClean="0">
                <a:solidFill>
                  <a:srgbClr val="578963"/>
                </a:solidFill>
              </a:rPr>
              <a:pPr/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5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F42F9055-2C76-4ABA-BC53-1CA86F66EB3C}" type="datetime1">
              <a:rPr lang="en-US" smtClean="0">
                <a:solidFill>
                  <a:srgbClr val="578963"/>
                </a:solidFill>
              </a:rPr>
              <a:pPr eaLnBrk="0" fontAlgn="base" hangingPunct="0">
                <a:spcAft>
                  <a:spcPct val="0"/>
                </a:spcAft>
              </a:pPr>
              <a:t>2/21/2021</a:t>
            </a:fld>
            <a:endParaRPr lang="en-US">
              <a:solidFill>
                <a:srgbClr val="578963"/>
              </a:solidFill>
            </a:endParaRP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793751" y="1566863"/>
            <a:ext cx="10871200" cy="152400"/>
          </a:xfrm>
          <a:prstGeom prst="plus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99"/>
              </a:solidFill>
            </a:endParaRPr>
          </a:p>
        </p:txBody>
      </p:sp>
      <p:sp>
        <p:nvSpPr>
          <p:cNvPr id="105480" name="AutoShape 8"/>
          <p:cNvSpPr>
            <a:spLocks noChangeArrowheads="1"/>
          </p:cNvSpPr>
          <p:nvPr/>
        </p:nvSpPr>
        <p:spPr bwMode="auto">
          <a:xfrm>
            <a:off x="787400" y="1595438"/>
            <a:ext cx="10871200" cy="76200"/>
          </a:xfrm>
          <a:prstGeom prst="plus">
            <a:avLst>
              <a:gd name="adj" fmla="val 25000"/>
            </a:avLst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99"/>
              </a:solidFill>
            </a:endParaRPr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406400" y="6057900"/>
            <a:ext cx="11379200" cy="0"/>
          </a:xfrm>
          <a:prstGeom prst="line">
            <a:avLst/>
          </a:prstGeom>
          <a:noFill/>
          <a:ln w="57150" cmpd="thinThick">
            <a:solidFill>
              <a:srgbClr val="660033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660066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q"/>
        <a:defRPr kumimoji="1" sz="2000" b="1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kumimoji="1" sz="1600" b="1">
          <a:solidFill>
            <a:srgbClr val="66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kumimoji="1"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»"/>
        <a:defRPr kumimoji="1" sz="2000">
          <a:solidFill>
            <a:srgbClr val="0000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»"/>
        <a:defRPr kumimoji="1" sz="2000">
          <a:solidFill>
            <a:srgbClr val="0000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»"/>
        <a:defRPr kumimoji="1" sz="2000">
          <a:solidFill>
            <a:srgbClr val="0000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»"/>
        <a:defRPr kumimoji="1" sz="2000">
          <a:solidFill>
            <a:srgbClr val="0000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»"/>
        <a:defRPr kumimoji="1" sz="2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3236"/>
            <a:ext cx="8458200" cy="1143000"/>
          </a:xfrm>
        </p:spPr>
        <p:txBody>
          <a:bodyPr/>
          <a:lstStyle/>
          <a:p>
            <a:r>
              <a:rPr lang="en-US" sz="2800" dirty="0"/>
              <a:t>SENG204-Software </a:t>
            </a:r>
            <a:r>
              <a:rPr lang="en-GB" sz="2800" dirty="0"/>
              <a:t>Security Engineering</a:t>
            </a:r>
            <a:endParaRPr lang="en-US" sz="2800" dirty="0"/>
          </a:p>
        </p:txBody>
      </p:sp>
      <p:sp>
        <p:nvSpPr>
          <p:cNvPr id="1895427" name="Rectangle 3"/>
          <p:cNvSpPr>
            <a:spLocks noChangeArrowheads="1"/>
          </p:cNvSpPr>
          <p:nvPr/>
        </p:nvSpPr>
        <p:spPr bwMode="auto">
          <a:xfrm>
            <a:off x="1620983" y="1869498"/>
            <a:ext cx="8866909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5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Module-1: Software Security Fundamentals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b="1" dirty="0">
              <a:solidFill>
                <a:srgbClr val="000099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accent3"/>
                </a:solidFill>
              </a:rPr>
              <a:t>Week-1 and 2:</a:t>
            </a:r>
            <a:endParaRPr lang="en-US" sz="3600" dirty="0">
              <a:solidFill>
                <a:schemeClr val="accent3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accent3"/>
                </a:solidFill>
              </a:rPr>
              <a:t>Security a Software Issue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99"/>
                </a:solidFill>
              </a:rPr>
              <a:t>Week-3 and 4:</a:t>
            </a:r>
            <a:endParaRPr lang="en-US" sz="3600" dirty="0">
              <a:solidFill>
                <a:srgbClr val="000099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99"/>
                </a:solidFill>
              </a:rPr>
              <a:t>      What Makes Software Secure?</a:t>
            </a:r>
            <a:endParaRPr lang="en-US" sz="35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5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572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Such modifications may include: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Overwriting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Corruption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Tampering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Destruction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Insertion of unintended (including malicious) logic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Deletion.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Integrity must be preserved both during the software’s development and during its execution.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DF300-496D-432E-B5C7-25D29A599500}"/>
              </a:ext>
            </a:extLst>
          </p:cNvPr>
          <p:cNvSpPr txBox="1"/>
          <p:nvPr/>
        </p:nvSpPr>
        <p:spPr>
          <a:xfrm>
            <a:off x="138896" y="88632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98679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The software </a:t>
            </a:r>
            <a:r>
              <a:rPr lang="en-US" sz="2800" dirty="0">
                <a:solidFill>
                  <a:srgbClr val="FF0000"/>
                </a:solidFill>
              </a:rPr>
              <a:t>must be operational and accessible </a:t>
            </a:r>
            <a:r>
              <a:rPr lang="en-US" sz="2800" dirty="0"/>
              <a:t>to its intended, </a:t>
            </a:r>
            <a:r>
              <a:rPr lang="en-US" sz="2800" dirty="0">
                <a:solidFill>
                  <a:srgbClr val="FF0000"/>
                </a:solidFill>
              </a:rPr>
              <a:t>authorized</a:t>
            </a:r>
            <a:r>
              <a:rPr lang="en-US" sz="2800" dirty="0"/>
              <a:t> users (humans and processes) </a:t>
            </a:r>
            <a:r>
              <a:rPr lang="en-US" sz="2800" dirty="0">
                <a:solidFill>
                  <a:srgbClr val="FF0000"/>
                </a:solidFill>
              </a:rPr>
              <a:t>whenever it is needed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At the same time, its functionality and privileges must be </a:t>
            </a:r>
            <a:r>
              <a:rPr lang="en-US" sz="2800" dirty="0">
                <a:solidFill>
                  <a:srgbClr val="FF0000"/>
                </a:solidFill>
              </a:rPr>
              <a:t>inaccessible to unauthorized users </a:t>
            </a:r>
            <a:r>
              <a:rPr lang="en-US" sz="2800" dirty="0"/>
              <a:t>(humans and processes) </a:t>
            </a:r>
            <a:r>
              <a:rPr lang="en-US" sz="2800" dirty="0">
                <a:solidFill>
                  <a:srgbClr val="FF0000"/>
                </a:solidFill>
              </a:rPr>
              <a:t>at all times</a:t>
            </a:r>
            <a:r>
              <a:rPr lang="en-US" sz="2800" dirty="0"/>
              <a:t>.</a:t>
            </a:r>
            <a:endParaRPr lang="en-AU" sz="2800" dirty="0"/>
          </a:p>
          <a:p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D3D3-06A6-4F26-984A-75A6AB49DCFA}"/>
              </a:ext>
            </a:extLst>
          </p:cNvPr>
          <p:cNvSpPr txBox="1"/>
          <p:nvPr/>
        </p:nvSpPr>
        <p:spPr>
          <a:xfrm>
            <a:off x="138896" y="8863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81559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All </a:t>
            </a:r>
            <a:r>
              <a:rPr lang="en-US" sz="2800" dirty="0">
                <a:solidFill>
                  <a:srgbClr val="FF0000"/>
                </a:solidFill>
              </a:rPr>
              <a:t>security-relevant actions </a:t>
            </a:r>
            <a:r>
              <a:rPr lang="en-US" sz="2800" dirty="0"/>
              <a:t>of the software-as-user must be </a:t>
            </a:r>
            <a:r>
              <a:rPr lang="en-US" sz="2800" dirty="0">
                <a:solidFill>
                  <a:srgbClr val="FF0000"/>
                </a:solidFill>
              </a:rPr>
              <a:t>recorded and tracked</a:t>
            </a:r>
            <a:r>
              <a:rPr lang="en-US" sz="2800" dirty="0"/>
              <a:t>, with attribution of responsibility.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This tracking must be possible </a:t>
            </a:r>
            <a:r>
              <a:rPr lang="en-US" sz="2800" dirty="0">
                <a:solidFill>
                  <a:srgbClr val="FF0000"/>
                </a:solidFill>
              </a:rPr>
              <a:t>both while and after the recorded actions occur</a:t>
            </a:r>
            <a:r>
              <a:rPr lang="en-US" sz="28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The audit-related language in the security policy for the software system should indicate </a:t>
            </a:r>
            <a:r>
              <a:rPr lang="en-US" sz="2800" dirty="0">
                <a:solidFill>
                  <a:srgbClr val="FF0000"/>
                </a:solidFill>
              </a:rPr>
              <a:t>which actions are considered “security relevant.”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D3D3-06A6-4F26-984A-75A6AB49DCFA}"/>
              </a:ext>
            </a:extLst>
          </p:cNvPr>
          <p:cNvSpPr txBox="1"/>
          <p:nvPr/>
        </p:nvSpPr>
        <p:spPr>
          <a:xfrm>
            <a:off x="138896" y="8863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Accountability</a:t>
            </a:r>
          </a:p>
        </p:txBody>
      </p:sp>
    </p:spTree>
    <p:extLst>
      <p:ext uri="{BB962C8B-B14F-4D97-AF65-F5344CB8AC3E}">
        <p14:creationId xmlns:p14="http://schemas.microsoft.com/office/powerpoint/2010/main" val="248198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672016"/>
            <a:ext cx="116557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Non-repudiation refers to </a:t>
            </a:r>
            <a:r>
              <a:rPr lang="en-US" sz="2800" dirty="0">
                <a:solidFill>
                  <a:srgbClr val="FF0000"/>
                </a:solidFill>
              </a:rPr>
              <a:t>a situation where a statement's author cannot successfully dispute its authorship </a:t>
            </a:r>
            <a:r>
              <a:rPr lang="en-US" sz="2800" dirty="0"/>
              <a:t>or the validity of an associated contract.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In general, non-repudiation involves </a:t>
            </a:r>
            <a:r>
              <a:rPr lang="en-US" sz="2800" dirty="0">
                <a:solidFill>
                  <a:srgbClr val="FF0000"/>
                </a:solidFill>
              </a:rPr>
              <a:t>associating actions or changes with a unique individual</a:t>
            </a:r>
            <a:r>
              <a:rPr lang="en-US" sz="2800" dirty="0"/>
              <a:t>. </a:t>
            </a:r>
          </a:p>
          <a:p>
            <a:endParaRPr lang="en-AU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 service that </a:t>
            </a:r>
            <a:r>
              <a:rPr lang="en-US" sz="2800" dirty="0">
                <a:solidFill>
                  <a:srgbClr val="FF0000"/>
                </a:solidFill>
              </a:rPr>
              <a:t>provides proof of the integrity and origin of data</a:t>
            </a:r>
            <a:r>
              <a:rPr lang="en-US" sz="28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An authentication that can be said to be </a:t>
            </a:r>
            <a:r>
              <a:rPr lang="en-US" sz="2800" dirty="0">
                <a:solidFill>
                  <a:srgbClr val="FF0000"/>
                </a:solidFill>
              </a:rPr>
              <a:t>genuine with high confidence</a:t>
            </a:r>
            <a:r>
              <a:rPr lang="en-US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D3D3-06A6-4F26-984A-75A6AB49DCFA}"/>
              </a:ext>
            </a:extLst>
          </p:cNvPr>
          <p:cNvSpPr txBox="1"/>
          <p:nvPr/>
        </p:nvSpPr>
        <p:spPr>
          <a:xfrm>
            <a:off x="138896" y="8863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Non Repudiation</a:t>
            </a:r>
          </a:p>
        </p:txBody>
      </p:sp>
    </p:spTree>
    <p:extLst>
      <p:ext uri="{BB962C8B-B14F-4D97-AF65-F5344CB8AC3E}">
        <p14:creationId xmlns:p14="http://schemas.microsoft.com/office/powerpoint/2010/main" val="413889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effects of a security breach </a:t>
            </a:r>
            <a:r>
              <a:rPr lang="en-US" sz="2800" dirty="0"/>
              <a:t>in software can, therefore, be described in terms of the </a:t>
            </a:r>
            <a:r>
              <a:rPr lang="en-US" sz="2800" dirty="0">
                <a:solidFill>
                  <a:srgbClr val="FF0000"/>
                </a:solidFill>
              </a:rPr>
              <a:t>effects on these core properties</a:t>
            </a:r>
            <a:r>
              <a:rPr lang="en-US" sz="28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Example: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successful SQL injection attack </a:t>
            </a:r>
            <a:r>
              <a:rPr lang="en-US" sz="2800" dirty="0"/>
              <a:t>on an application to extract personally identifiable information from its database would be a </a:t>
            </a:r>
            <a:r>
              <a:rPr lang="en-US" sz="2800" dirty="0">
                <a:solidFill>
                  <a:srgbClr val="FF0000"/>
                </a:solidFill>
              </a:rPr>
              <a:t>violation of its confidentiality property</a:t>
            </a:r>
            <a:r>
              <a:rPr lang="en-US" sz="2800" dirty="0"/>
              <a:t>.</a:t>
            </a:r>
            <a:endParaRPr lang="en-A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35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successful cross-site scripting (XSS) </a:t>
            </a:r>
            <a:r>
              <a:rPr lang="en-US" sz="2800" dirty="0"/>
              <a:t>attack against a Web application could result in a </a:t>
            </a:r>
            <a:r>
              <a:rPr lang="en-US" sz="2800" dirty="0">
                <a:solidFill>
                  <a:srgbClr val="FF0000"/>
                </a:solidFill>
              </a:rPr>
              <a:t>violation of both its integrity and availability properties</a:t>
            </a:r>
            <a:r>
              <a:rPr lang="en-US" sz="28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successful buffer overflow attack </a:t>
            </a:r>
            <a:r>
              <a:rPr lang="en-US" sz="2800" dirty="0"/>
              <a:t>that injects malicious code in an attempt to steal user account information and then alter logs to cover its tracks would be a </a:t>
            </a:r>
            <a:r>
              <a:rPr lang="en-US" sz="2800" dirty="0">
                <a:solidFill>
                  <a:srgbClr val="FF0000"/>
                </a:solidFill>
              </a:rPr>
              <a:t>violation of all five core security properties.</a:t>
            </a:r>
            <a:endParaRPr lang="en-A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4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BF3F6-3BC6-4B6E-9A98-9CFAF9DC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9" y="1741548"/>
            <a:ext cx="4797768" cy="4256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AE3A4-6982-48F4-9179-69A24217000C}"/>
              </a:ext>
            </a:extLst>
          </p:cNvPr>
          <p:cNvSpPr txBox="1"/>
          <p:nvPr/>
        </p:nvSpPr>
        <p:spPr>
          <a:xfrm>
            <a:off x="3048000" y="6248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2.1: Core security properties of secure software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2786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78971"/>
            <a:ext cx="10363200" cy="620486"/>
          </a:xfrm>
        </p:spPr>
        <p:txBody>
          <a:bodyPr/>
          <a:lstStyle/>
          <a:p>
            <a:r>
              <a:rPr lang="en-US" dirty="0"/>
              <a:t>Influential Properties of Secure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87A13-C8A1-4FFC-8B99-31758593A2FA}"/>
              </a:ext>
            </a:extLst>
          </p:cNvPr>
          <p:cNvSpPr txBox="1"/>
          <p:nvPr/>
        </p:nvSpPr>
        <p:spPr>
          <a:xfrm>
            <a:off x="268146" y="2107755"/>
            <a:ext cx="116557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These are properties of software, although they </a:t>
            </a:r>
            <a:r>
              <a:rPr lang="en-US" sz="2800" dirty="0">
                <a:solidFill>
                  <a:srgbClr val="FF0000"/>
                </a:solidFill>
              </a:rPr>
              <a:t>do not directly </a:t>
            </a:r>
            <a:r>
              <a:rPr lang="en-US" sz="2800" dirty="0"/>
              <a:t>make software secure, nevertheless make it possible to characterize how secure software is.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These influential properties are further influenced by the size, complexity, and traceability of the software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6616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Influential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Dependability is the property of software that </a:t>
            </a:r>
            <a:r>
              <a:rPr lang="en-US" sz="2400" dirty="0">
                <a:solidFill>
                  <a:srgbClr val="FF0000"/>
                </a:solidFill>
              </a:rPr>
              <a:t>ensures that the software always operates as intended.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Any </a:t>
            </a:r>
            <a:r>
              <a:rPr lang="en-AU" sz="2400" dirty="0"/>
              <a:t>successful threat to the dependability software results from a fault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400" dirty="0"/>
          </a:p>
          <a:p>
            <a:r>
              <a:rPr lang="en-AU" sz="2400" b="1" dirty="0"/>
              <a:t>Types of Faults: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AU" sz="2400" b="1" dirty="0">
                <a:solidFill>
                  <a:srgbClr val="FF0000"/>
                </a:solidFill>
              </a:rPr>
              <a:t>Development fault</a:t>
            </a:r>
            <a:r>
              <a:rPr lang="en-AU" sz="2400" b="1" dirty="0"/>
              <a:t>: </a:t>
            </a:r>
            <a:r>
              <a:rPr lang="en-AU" sz="2400" dirty="0"/>
              <a:t>a type of weakness that originates during the software’s development process, i.e., they are “built in” to the software.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AU" sz="2400" b="1" dirty="0">
                <a:solidFill>
                  <a:srgbClr val="FF0000"/>
                </a:solidFill>
              </a:rPr>
              <a:t>Physical fault</a:t>
            </a:r>
            <a:r>
              <a:rPr lang="en-AU" sz="2400" b="1" dirty="0"/>
              <a:t>: </a:t>
            </a:r>
            <a:r>
              <a:rPr lang="en-AU" sz="2400" dirty="0"/>
              <a:t>a type of weakness that originates in a defect or anomaly in the hardware on which the </a:t>
            </a:r>
            <a:r>
              <a:rPr lang="en-US" sz="2400" dirty="0"/>
              <a:t>software runs.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AU" sz="2400" b="1" dirty="0">
                <a:solidFill>
                  <a:srgbClr val="FF0000"/>
                </a:solidFill>
              </a:rPr>
              <a:t>External fault</a:t>
            </a:r>
            <a:r>
              <a:rPr lang="en-AU" sz="2400" b="1" dirty="0"/>
              <a:t>: </a:t>
            </a:r>
            <a:r>
              <a:rPr lang="en-AU" sz="2400" dirty="0"/>
              <a:t>a type of weakness that originates outside of the software and its hardware platform.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D3D3-06A6-4F26-984A-75A6AB49DCFA}"/>
              </a:ext>
            </a:extLst>
          </p:cNvPr>
          <p:cNvSpPr txBox="1"/>
          <p:nvPr/>
        </p:nvSpPr>
        <p:spPr>
          <a:xfrm>
            <a:off x="138896" y="88632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Dependability and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78047-3821-43A9-AD7B-94BCDF26E681}"/>
              </a:ext>
            </a:extLst>
          </p:cNvPr>
          <p:cNvSpPr txBox="1"/>
          <p:nvPr/>
        </p:nvSpPr>
        <p:spPr>
          <a:xfrm>
            <a:off x="253263" y="6091535"/>
            <a:ext cx="11655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FF0000"/>
                </a:solidFill>
              </a:rPr>
              <a:t>External faults may enter the software as part of user input, variables passed by the environment, messages received from other software, etc.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3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Influential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This is a critical attribute of software that </a:t>
            </a:r>
            <a:r>
              <a:rPr lang="en-US" sz="2400" dirty="0">
                <a:solidFill>
                  <a:srgbClr val="FF0000"/>
                </a:solidFill>
              </a:rPr>
              <a:t>should be consistently demonstrated </a:t>
            </a:r>
            <a:r>
              <a:rPr lang="en-US" sz="2400" dirty="0"/>
              <a:t>under all anticipated operating conditions.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Security requires that the </a:t>
            </a:r>
            <a:r>
              <a:rPr lang="en-US" sz="2400" dirty="0">
                <a:solidFill>
                  <a:srgbClr val="FF0000"/>
                </a:solidFill>
              </a:rPr>
              <a:t>attribute of correctness be maintained under unanticipated conditions as well</a:t>
            </a:r>
            <a:r>
              <a:rPr lang="en-US" sz="2400" dirty="0"/>
              <a:t>. 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D3D3-06A6-4F26-984A-75A6AB49DCFA}"/>
              </a:ext>
            </a:extLst>
          </p:cNvPr>
          <p:cNvSpPr txBox="1"/>
          <p:nvPr/>
        </p:nvSpPr>
        <p:spPr>
          <a:xfrm>
            <a:off x="138896" y="9843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Correctness and Security</a:t>
            </a:r>
          </a:p>
        </p:txBody>
      </p:sp>
    </p:spTree>
    <p:extLst>
      <p:ext uri="{BB962C8B-B14F-4D97-AF65-F5344CB8AC3E}">
        <p14:creationId xmlns:p14="http://schemas.microsoft.com/office/powerpoint/2010/main" val="293342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40229"/>
          </a:xfrm>
        </p:spPr>
        <p:txBody>
          <a:bodyPr/>
          <a:lstStyle/>
          <a:p>
            <a:r>
              <a:rPr lang="en-US" dirty="0"/>
              <a:t>What Makes Software Secure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390" y="883810"/>
            <a:ext cx="7153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390" y="1992978"/>
            <a:ext cx="11070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To answer the question, “What makes software secure?” </a:t>
            </a:r>
            <a:r>
              <a:rPr lang="en-US" sz="3200" dirty="0">
                <a:solidFill>
                  <a:srgbClr val="FF0000"/>
                </a:solidFill>
              </a:rPr>
              <a:t>it is important to understand the meaning of software security in the broader context of software assurance.</a:t>
            </a:r>
          </a:p>
        </p:txBody>
      </p:sp>
    </p:spTree>
    <p:extLst>
      <p:ext uri="{BB962C8B-B14F-4D97-AF65-F5344CB8AC3E}">
        <p14:creationId xmlns:p14="http://schemas.microsoft.com/office/powerpoint/2010/main" val="64404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Influential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Predictability means that the software’s functionality, properties, and behaviors </a:t>
            </a:r>
            <a:r>
              <a:rPr lang="en-US" sz="2400" dirty="0">
                <a:solidFill>
                  <a:srgbClr val="FF0000"/>
                </a:solidFill>
              </a:rPr>
              <a:t>will always be what they are expected to be</a:t>
            </a:r>
            <a:r>
              <a:rPr lang="en-US" sz="2400" dirty="0"/>
              <a:t> as long as the conditions under which the software operates (i.e., its environment, the inputs it receives) are also predictable.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For dependable software, this means the </a:t>
            </a:r>
            <a:r>
              <a:rPr lang="en-US" sz="2400" dirty="0">
                <a:solidFill>
                  <a:srgbClr val="FF0000"/>
                </a:solidFill>
              </a:rPr>
              <a:t>software will never deviate from correct operation </a:t>
            </a:r>
            <a:r>
              <a:rPr lang="en-US" sz="2400" dirty="0"/>
              <a:t>under anticipated and unanticipated conditions. 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D3D3-06A6-4F26-984A-75A6AB49DCFA}"/>
              </a:ext>
            </a:extLst>
          </p:cNvPr>
          <p:cNvSpPr txBox="1"/>
          <p:nvPr/>
        </p:nvSpPr>
        <p:spPr>
          <a:xfrm>
            <a:off x="138896" y="9843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Predictability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81693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Influential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focus of reliability for software is on </a:t>
            </a:r>
            <a:r>
              <a:rPr lang="en-US" sz="2400" dirty="0">
                <a:solidFill>
                  <a:srgbClr val="FF0000"/>
                </a:solidFill>
              </a:rPr>
              <a:t>preserving predictable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correct execution </a:t>
            </a:r>
            <a:r>
              <a:rPr lang="en-US" sz="2400" dirty="0"/>
              <a:t>despite the presence of unintentional defects and other weaknesses and unpredictable environment state changes.</a:t>
            </a:r>
          </a:p>
          <a:p>
            <a:endParaRPr lang="en-AU" sz="32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Software that is highly reliable is often referred to as: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>
                <a:solidFill>
                  <a:srgbClr val="FF0000"/>
                </a:solidFill>
              </a:rPr>
              <a:t>high-confidence software </a:t>
            </a:r>
            <a:r>
              <a:rPr lang="en-US" sz="2400" dirty="0"/>
              <a:t>(implying that a high level of assurance of that reliability exists) or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>
                <a:solidFill>
                  <a:srgbClr val="FF0000"/>
                </a:solidFill>
              </a:rPr>
              <a:t>fault-tolerant software </a:t>
            </a:r>
            <a:r>
              <a:rPr lang="en-US" sz="2400" dirty="0"/>
              <a:t>(implying that fault tolerance techniques were used to achieve the high level of reliability).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D3D3-06A6-4F26-984A-75A6AB49DCFA}"/>
              </a:ext>
            </a:extLst>
          </p:cNvPr>
          <p:cNvSpPr txBox="1"/>
          <p:nvPr/>
        </p:nvSpPr>
        <p:spPr>
          <a:xfrm>
            <a:off x="138896" y="9843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Reliability, Safety, and Security</a:t>
            </a:r>
          </a:p>
        </p:txBody>
      </p:sp>
    </p:spTree>
    <p:extLst>
      <p:ext uri="{BB962C8B-B14F-4D97-AF65-F5344CB8AC3E}">
        <p14:creationId xmlns:p14="http://schemas.microsoft.com/office/powerpoint/2010/main" val="1992365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Influential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Software safety </a:t>
            </a:r>
            <a:r>
              <a:rPr lang="en-US" sz="2400" dirty="0">
                <a:solidFill>
                  <a:srgbClr val="FF0000"/>
                </a:solidFill>
              </a:rPr>
              <a:t>depends on reliability </a:t>
            </a:r>
            <a:r>
              <a:rPr lang="en-US" sz="2400" dirty="0"/>
              <a:t>and typically </a:t>
            </a:r>
            <a:r>
              <a:rPr lang="en-US" sz="2400" dirty="0">
                <a:solidFill>
                  <a:srgbClr val="FF0000"/>
                </a:solidFill>
              </a:rPr>
              <a:t>has very real and significant implications if the property is not met.</a:t>
            </a:r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consequences, if reliability is not preserved in a safety-critical system, can be catastrophic: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human life may be lost, or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the sustainability of the environment may be compromised.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BD3D3-06A6-4F26-984A-75A6AB49DCFA}"/>
              </a:ext>
            </a:extLst>
          </p:cNvPr>
          <p:cNvSpPr txBox="1"/>
          <p:nvPr/>
        </p:nvSpPr>
        <p:spPr>
          <a:xfrm>
            <a:off x="138896" y="9843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Reliability, Safety, and Security</a:t>
            </a:r>
          </a:p>
        </p:txBody>
      </p:sp>
    </p:spTree>
    <p:extLst>
      <p:ext uri="{BB962C8B-B14F-4D97-AF65-F5344CB8AC3E}">
        <p14:creationId xmlns:p14="http://schemas.microsoft.com/office/powerpoint/2010/main" val="215016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Influential Properties of Secure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E3A4-6982-48F4-9179-69A24217000C}"/>
              </a:ext>
            </a:extLst>
          </p:cNvPr>
          <p:cNvSpPr txBox="1"/>
          <p:nvPr/>
        </p:nvSpPr>
        <p:spPr>
          <a:xfrm>
            <a:off x="3048000" y="6248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2.1: Influential properties of secure software</a:t>
            </a:r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BF61E-96BD-4380-86E2-63890E38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"/>
          <a:stretch/>
        </p:blipFill>
        <p:spPr>
          <a:xfrm>
            <a:off x="3333750" y="1774370"/>
            <a:ext cx="4699907" cy="42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6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2772"/>
            <a:ext cx="10363200" cy="707571"/>
          </a:xfrm>
        </p:spPr>
        <p:txBody>
          <a:bodyPr/>
          <a:lstStyle/>
          <a:p>
            <a:r>
              <a:rPr lang="en-AU" dirty="0"/>
              <a:t>Security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94" y="2048719"/>
            <a:ext cx="11678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Security features </a:t>
            </a:r>
            <a:r>
              <a:rPr lang="en-US" sz="2400" dirty="0"/>
              <a:t>and functionality alone are </a:t>
            </a:r>
            <a:r>
              <a:rPr lang="en-US" sz="2400" dirty="0">
                <a:solidFill>
                  <a:srgbClr val="FF0000"/>
                </a:solidFill>
              </a:rPr>
              <a:t>insufficient to ensure software security</a:t>
            </a:r>
            <a:r>
              <a:rPr lang="en-US" sz="2400" dirty="0"/>
              <a:t>, but they are a necessary facet to consider.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Security architecture </a:t>
            </a:r>
            <a:r>
              <a:rPr lang="en-US" sz="2400" dirty="0"/>
              <a:t>is the overall framework that holds these security functionalities together and provides the set of interfaces that </a:t>
            </a:r>
            <a:r>
              <a:rPr lang="en-US" sz="2400" dirty="0">
                <a:solidFill>
                  <a:srgbClr val="FF0000"/>
                </a:solidFill>
              </a:rPr>
              <a:t>integrates them with the broader software architecture.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Without security architecture and features, adequate levels of confidentiality, integrity, accountability, and non-repudiation may be unattainable.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1968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9EA36-76EA-43B7-8A80-2CEB06EAC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61" y="195943"/>
            <a:ext cx="4132753" cy="61190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47996-55E4-4F97-8B58-390604D5C9B8}"/>
              </a:ext>
            </a:extLst>
          </p:cNvPr>
          <p:cNvSpPr txBox="1"/>
          <p:nvPr/>
        </p:nvSpPr>
        <p:spPr>
          <a:xfrm>
            <a:off x="2366017" y="6292725"/>
            <a:ext cx="696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Addressing expected issues with security architecture and features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9866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Security versus Software Security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621" y="1840375"/>
            <a:ext cx="1186405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AU" sz="2500" b="1" dirty="0">
                <a:solidFill>
                  <a:srgbClr val="FF0000"/>
                </a:solidFill>
              </a:rPr>
              <a:t>System Security </a:t>
            </a:r>
            <a:r>
              <a:rPr lang="en-AU" sz="2500" dirty="0"/>
              <a:t>focuses on protecting the system’s already-codified operational capabilities and assets.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AU" sz="25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AU" sz="2500" b="1" i="1" dirty="0">
                <a:solidFill>
                  <a:srgbClr val="FF0000"/>
                </a:solidFill>
              </a:rPr>
              <a:t>Software </a:t>
            </a:r>
            <a:r>
              <a:rPr lang="en-AU" sz="2500" b="1" dirty="0">
                <a:solidFill>
                  <a:srgbClr val="FF0000"/>
                </a:solidFill>
              </a:rPr>
              <a:t>Security </a:t>
            </a:r>
            <a:r>
              <a:rPr lang="en-AU" sz="2500" dirty="0"/>
              <a:t>ensures that a feature can not simply be “added on” after all of the software’s other features have been codified.</a:t>
            </a:r>
          </a:p>
          <a:p>
            <a:pPr algn="just"/>
            <a:endParaRPr lang="en-AU" sz="2500" dirty="0"/>
          </a:p>
          <a:p>
            <a:r>
              <a:rPr lang="en-AU" sz="2500" dirty="0"/>
              <a:t>System security measures are both preventive and reactive.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500" dirty="0"/>
              <a:t>The preventive measures include firewalls and filters, intrusion detection systems, virus scanners, trending and monitoring of network traffic.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500" dirty="0"/>
              <a:t>Guess the reactive measures?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30075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72886"/>
          </a:xfrm>
        </p:spPr>
        <p:txBody>
          <a:bodyPr/>
          <a:lstStyle/>
          <a:p>
            <a:r>
              <a:rPr lang="en-US" dirty="0"/>
              <a:t>Security Features != Secure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083" y="1788149"/>
            <a:ext cx="1159783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This is to remind us that </a:t>
            </a:r>
            <a:r>
              <a:rPr lang="en-US" sz="2500" dirty="0">
                <a:solidFill>
                  <a:srgbClr val="FF0000"/>
                </a:solidFill>
              </a:rPr>
              <a:t>sprinkling some magic security pixie dust</a:t>
            </a:r>
            <a:r>
              <a:rPr lang="en-US" sz="2500" dirty="0"/>
              <a:t> on an application </a:t>
            </a:r>
            <a:r>
              <a:rPr lang="en-US" sz="2500" dirty="0">
                <a:solidFill>
                  <a:srgbClr val="FF0000"/>
                </a:solidFill>
              </a:rPr>
              <a:t>does not make it secure</a:t>
            </a:r>
            <a:r>
              <a:rPr lang="en-US" sz="2500" dirty="0"/>
              <a:t>.</a:t>
            </a:r>
          </a:p>
          <a:p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We must be sure to </a:t>
            </a:r>
            <a:r>
              <a:rPr lang="en-US" sz="2500" dirty="0">
                <a:solidFill>
                  <a:srgbClr val="FF0000"/>
                </a:solidFill>
              </a:rPr>
              <a:t>include the correct features-and to employ the correct features correctly </a:t>
            </a:r>
            <a:r>
              <a:rPr lang="en-US" sz="2500" dirty="0"/>
              <a:t>–to defend against attack.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/>
              <a:t>It’s waste of time using Secure Socket Layer/Transport Layer Security (SSL/TLS) to protect a system if the client/server data stream is not what requires defending.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r>
              <a:rPr lang="en-US" sz="2500" dirty="0"/>
              <a:t>		</a:t>
            </a:r>
            <a:r>
              <a:rPr lang="en-US" sz="2500" b="1" dirty="0">
                <a:solidFill>
                  <a:srgbClr val="FF0000"/>
                </a:solidFill>
              </a:rPr>
              <a:t>Give some other reasons  why this statement is TRUE!</a:t>
            </a:r>
          </a:p>
        </p:txBody>
      </p:sp>
    </p:spTree>
    <p:extLst>
      <p:ext uri="{BB962C8B-B14F-4D97-AF65-F5344CB8AC3E}">
        <p14:creationId xmlns:p14="http://schemas.microsoft.com/office/powerpoint/2010/main" val="2922873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206" y="232409"/>
            <a:ext cx="9466990" cy="92589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46100" marR="5080" indent="-533400">
              <a:lnSpc>
                <a:spcPts val="3350"/>
              </a:lnSpc>
              <a:spcBef>
                <a:spcPts val="220"/>
              </a:spcBef>
              <a:tabLst>
                <a:tab pos="1517015" algn="l"/>
                <a:tab pos="2661285" algn="l"/>
                <a:tab pos="4424045" algn="l"/>
                <a:tab pos="5094605" algn="l"/>
              </a:tabLst>
            </a:pPr>
            <a:r>
              <a:rPr sz="2800" b="1" spc="225" dirty="0">
                <a:latin typeface="Arial"/>
                <a:cs typeface="Arial"/>
              </a:rPr>
              <a:t>H</a:t>
            </a:r>
            <a:r>
              <a:rPr sz="2800" b="1" spc="65" dirty="0">
                <a:latin typeface="Arial"/>
                <a:cs typeface="Arial"/>
              </a:rPr>
              <a:t>ol</a:t>
            </a:r>
            <a:r>
              <a:rPr sz="2800" b="1" spc="70" dirty="0">
                <a:latin typeface="Arial"/>
                <a:cs typeface="Arial"/>
              </a:rPr>
              <a:t>i</a:t>
            </a:r>
            <a:r>
              <a:rPr sz="2800" b="1" spc="65" dirty="0">
                <a:latin typeface="Arial"/>
                <a:cs typeface="Arial"/>
              </a:rPr>
              <a:t>s</a:t>
            </a:r>
            <a:r>
              <a:rPr sz="2800" b="1" spc="75" dirty="0">
                <a:latin typeface="Arial"/>
                <a:cs typeface="Arial"/>
              </a:rPr>
              <a:t>t</a:t>
            </a:r>
            <a:r>
              <a:rPr sz="2800" b="1" spc="65" dirty="0">
                <a:latin typeface="Arial"/>
                <a:cs typeface="Arial"/>
              </a:rPr>
              <a:t>i</a:t>
            </a:r>
            <a:r>
              <a:rPr sz="2800" b="1" spc="-160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210" dirty="0">
                <a:latin typeface="Arial"/>
                <a:cs typeface="Arial"/>
              </a:rPr>
              <a:t>V</a:t>
            </a:r>
            <a:r>
              <a:rPr sz="2800" b="1" spc="70" dirty="0">
                <a:latin typeface="Arial"/>
                <a:cs typeface="Arial"/>
              </a:rPr>
              <a:t>i</a:t>
            </a:r>
            <a:r>
              <a:rPr sz="2800" b="1" spc="225" dirty="0">
                <a:latin typeface="Arial"/>
                <a:cs typeface="Arial"/>
              </a:rPr>
              <a:t>e</a:t>
            </a:r>
            <a:r>
              <a:rPr sz="2800" b="1" spc="55" dirty="0">
                <a:latin typeface="Arial"/>
                <a:cs typeface="Arial"/>
              </a:rPr>
              <a:t>w</a:t>
            </a:r>
            <a:r>
              <a:rPr sz="2800" b="1" spc="-155" dirty="0">
                <a:latin typeface="Arial"/>
                <a:cs typeface="Arial"/>
              </a:rPr>
              <a:t>:</a:t>
            </a:r>
            <a:r>
              <a:rPr sz="2800" b="1" dirty="0">
                <a:latin typeface="Arial"/>
                <a:cs typeface="Arial"/>
              </a:rPr>
              <a:t>	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0" y="1737690"/>
            <a:ext cx="536758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500" spc="-5" dirty="0">
                <a:solidFill>
                  <a:srgbClr val="0033CC"/>
                </a:solidFill>
                <a:latin typeface="Arial"/>
                <a:cs typeface="Arial"/>
              </a:rPr>
              <a:t>Security</a:t>
            </a:r>
            <a:r>
              <a:rPr sz="2500" spc="-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33CC"/>
                </a:solidFill>
                <a:latin typeface="Arial"/>
                <a:cs typeface="Arial"/>
              </a:rPr>
              <a:t>applied  by </a:t>
            </a:r>
            <a:r>
              <a:rPr sz="2500" dirty="0">
                <a:solidFill>
                  <a:srgbClr val="0033CC"/>
                </a:solidFill>
                <a:latin typeface="Arial"/>
                <a:cs typeface="Arial"/>
              </a:rPr>
              <a:t>catch </a:t>
            </a:r>
            <a:r>
              <a:rPr sz="2500" spc="-5" dirty="0">
                <a:solidFill>
                  <a:srgbClr val="0033CC"/>
                </a:solidFill>
                <a:latin typeface="Arial"/>
                <a:cs typeface="Arial"/>
              </a:rPr>
              <a:t>and  patches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114" y="1737690"/>
            <a:ext cx="54045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Security</a:t>
            </a:r>
            <a:r>
              <a:rPr sz="25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built</a:t>
            </a:r>
            <a:r>
              <a:rPr lang="en-US" sz="25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into each phase of  the</a:t>
            </a:r>
            <a:r>
              <a:rPr sz="25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Arial"/>
                <a:cs typeface="Arial"/>
              </a:rPr>
              <a:t>SDLC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114" y="2762801"/>
            <a:ext cx="540449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Look 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25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root  problem  causes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2763626"/>
            <a:ext cx="4524168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500" spc="-5" dirty="0">
                <a:solidFill>
                  <a:srgbClr val="0033CC"/>
                </a:solidFill>
                <a:latin typeface="Arial"/>
                <a:cs typeface="Arial"/>
              </a:rPr>
              <a:t>Look at  </a:t>
            </a:r>
            <a:r>
              <a:rPr sz="2500" spc="-10" dirty="0">
                <a:solidFill>
                  <a:srgbClr val="0033CC"/>
                </a:solidFill>
                <a:latin typeface="Arial"/>
                <a:cs typeface="Arial"/>
              </a:rPr>
              <a:t>external  </a:t>
            </a:r>
            <a:r>
              <a:rPr sz="2500" dirty="0">
                <a:solidFill>
                  <a:srgbClr val="0033CC"/>
                </a:solidFill>
                <a:latin typeface="Arial"/>
                <a:cs typeface="Arial"/>
              </a:rPr>
              <a:t>s</a:t>
            </a:r>
            <a:r>
              <a:rPr sz="2500" spc="-15" dirty="0">
                <a:solidFill>
                  <a:srgbClr val="0033CC"/>
                </a:solidFill>
                <a:latin typeface="Arial"/>
                <a:cs typeface="Arial"/>
              </a:rPr>
              <a:t>y</a:t>
            </a:r>
            <a:r>
              <a:rPr sz="2500" spc="10" dirty="0">
                <a:solidFill>
                  <a:srgbClr val="0033CC"/>
                </a:solidFill>
                <a:latin typeface="Arial"/>
                <a:cs typeface="Arial"/>
              </a:rPr>
              <a:t>m</a:t>
            </a:r>
            <a:r>
              <a:rPr sz="2500" spc="-5" dirty="0">
                <a:solidFill>
                  <a:srgbClr val="0033CC"/>
                </a:solidFill>
                <a:latin typeface="Arial"/>
                <a:cs typeface="Arial"/>
              </a:rPr>
              <a:t>p</a:t>
            </a:r>
            <a:r>
              <a:rPr sz="2500" spc="10" dirty="0">
                <a:solidFill>
                  <a:srgbClr val="0033CC"/>
                </a:solidFill>
                <a:latin typeface="Arial"/>
                <a:cs typeface="Arial"/>
              </a:rPr>
              <a:t>t</a:t>
            </a:r>
            <a:r>
              <a:rPr sz="2500" spc="-10" dirty="0">
                <a:solidFill>
                  <a:srgbClr val="0033CC"/>
                </a:solidFill>
                <a:latin typeface="Arial"/>
                <a:cs typeface="Arial"/>
              </a:rPr>
              <a:t>o</a:t>
            </a:r>
            <a:r>
              <a:rPr sz="2500" spc="25" dirty="0">
                <a:solidFill>
                  <a:srgbClr val="0033CC"/>
                </a:solidFill>
                <a:latin typeface="Arial"/>
                <a:cs typeface="Arial"/>
              </a:rPr>
              <a:t>m</a:t>
            </a:r>
            <a:r>
              <a:rPr sz="2500" dirty="0">
                <a:solidFill>
                  <a:srgbClr val="0033CC"/>
                </a:solidFill>
                <a:latin typeface="Arial"/>
                <a:cs typeface="Arial"/>
              </a:rPr>
              <a:t>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0" y="3429000"/>
            <a:ext cx="536758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500" spc="-5" dirty="0">
                <a:solidFill>
                  <a:srgbClr val="0033CC"/>
                </a:solidFill>
                <a:latin typeface="Arial"/>
                <a:cs typeface="Arial"/>
              </a:rPr>
              <a:t>Reactive,</a:t>
            </a:r>
            <a:r>
              <a:rPr lang="en-US" sz="2500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33CC"/>
                </a:solidFill>
                <a:latin typeface="Arial"/>
                <a:cs typeface="Arial"/>
              </a:rPr>
              <a:t>Incident Response,  Compliance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14" y="3398448"/>
            <a:ext cx="528963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850900" indent="-457200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Proactive,  Threat</a:t>
            </a:r>
            <a:r>
              <a:rPr sz="25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Modeling,</a:t>
            </a:r>
            <a:r>
              <a:rPr lang="en-US" sz="250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Secure Code</a:t>
            </a:r>
            <a:r>
              <a:rPr sz="25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Arial"/>
                <a:cs typeface="Arial"/>
              </a:rPr>
              <a:t>Reviews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09613" y="1541681"/>
            <a:ext cx="3810" cy="4495800"/>
          </a:xfrm>
          <a:custGeom>
            <a:avLst/>
            <a:gdLst/>
            <a:ahLst/>
            <a:cxnLst/>
            <a:rect l="l" t="t" r="r" b="b"/>
            <a:pathLst>
              <a:path w="3810" h="4495800">
                <a:moveTo>
                  <a:pt x="3810" y="0"/>
                </a:moveTo>
                <a:lnTo>
                  <a:pt x="0" y="4495800"/>
                </a:lnTo>
              </a:path>
            </a:pathLst>
          </a:custGeom>
          <a:ln w="381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46359" y="6333636"/>
            <a:ext cx="121920" cy="48282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spcBef>
                <a:spcPts val="165"/>
              </a:spcBef>
            </a:pPr>
            <a:fld id="{81D60167-4931-47E6-BA6A-407CBD079E47}" type="slidenum">
              <a:rPr sz="1000" b="1" dirty="0">
                <a:solidFill>
                  <a:srgbClr val="959595"/>
                </a:solidFill>
                <a:latin typeface="Arial"/>
                <a:cs typeface="Arial"/>
              </a:rPr>
              <a:pPr marL="25400">
                <a:spcBef>
                  <a:spcPts val="165"/>
                </a:spcBef>
              </a:p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9925E-8E03-4A95-BEEA-5936BCA684CE}"/>
              </a:ext>
            </a:extLst>
          </p:cNvPr>
          <p:cNvSpPr txBox="1"/>
          <p:nvPr/>
        </p:nvSpPr>
        <p:spPr>
          <a:xfrm>
            <a:off x="588373" y="863824"/>
            <a:ext cx="11371217" cy="501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6100" marR="5080" indent="-533400" algn="just">
              <a:lnSpc>
                <a:spcPts val="3350"/>
              </a:lnSpc>
              <a:spcBef>
                <a:spcPts val="220"/>
              </a:spcBef>
              <a:tabLst>
                <a:tab pos="1517015" algn="l"/>
                <a:tab pos="2661285" algn="l"/>
                <a:tab pos="4424045" algn="l"/>
                <a:tab pos="5094605" algn="l"/>
              </a:tabLst>
            </a:pPr>
            <a:r>
              <a:rPr lang="en-US" sz="2800" b="1" spc="2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lang="en-US" sz="2800" b="1" spc="7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lang="en-US" sz="2800" b="1" spc="75" dirty="0">
                <a:solidFill>
                  <a:srgbClr val="FF0000"/>
                </a:solidFill>
                <a:latin typeface="Arial"/>
                <a:cs typeface="Arial"/>
              </a:rPr>
              <a:t>ft</a:t>
            </a:r>
            <a:r>
              <a:rPr lang="en-US" sz="2800" b="1" spc="5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lang="en-US" sz="2800" b="1" spc="22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b="1" spc="6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e Security		</a:t>
            </a:r>
            <a:r>
              <a:rPr lang="en-US" sz="2800" b="1" spc="65" dirty="0">
                <a:latin typeface="Arial"/>
                <a:cs typeface="Arial"/>
              </a:rPr>
              <a:t>vs</a:t>
            </a:r>
            <a:r>
              <a:rPr lang="en-US" sz="2800" b="1" dirty="0">
                <a:latin typeface="Arial"/>
                <a:cs typeface="Arial"/>
              </a:rPr>
              <a:t>.	</a:t>
            </a:r>
            <a:r>
              <a:rPr lang="en-US" sz="2800" b="1" spc="60" dirty="0">
                <a:solidFill>
                  <a:srgbClr val="0066FF"/>
                </a:solidFill>
                <a:latin typeface="Arial"/>
                <a:cs typeface="Arial"/>
              </a:rPr>
              <a:t>A</a:t>
            </a:r>
            <a:r>
              <a:rPr lang="en-US" sz="2800" b="1" spc="70" dirty="0">
                <a:solidFill>
                  <a:srgbClr val="0066FF"/>
                </a:solidFill>
                <a:latin typeface="Arial"/>
                <a:cs typeface="Arial"/>
              </a:rPr>
              <a:t>pp</a:t>
            </a:r>
            <a:r>
              <a:rPr lang="en-US" sz="2800" b="1" spc="65" dirty="0">
                <a:solidFill>
                  <a:srgbClr val="0066FF"/>
                </a:solidFill>
                <a:latin typeface="Arial"/>
                <a:cs typeface="Arial"/>
              </a:rPr>
              <a:t>lic</a:t>
            </a:r>
            <a:r>
              <a:rPr lang="en-US" sz="2800" b="1" spc="225" dirty="0">
                <a:solidFill>
                  <a:srgbClr val="0066FF"/>
                </a:solidFill>
                <a:latin typeface="Arial"/>
                <a:cs typeface="Arial"/>
              </a:rPr>
              <a:t>a</a:t>
            </a:r>
            <a:r>
              <a:rPr lang="en-US" sz="2800" b="1" spc="75" dirty="0">
                <a:solidFill>
                  <a:srgbClr val="0066FF"/>
                </a:solidFill>
                <a:latin typeface="Arial"/>
                <a:cs typeface="Arial"/>
              </a:rPr>
              <a:t>t</a:t>
            </a:r>
            <a:r>
              <a:rPr lang="en-US" sz="2800" b="1" spc="65" dirty="0">
                <a:solidFill>
                  <a:srgbClr val="0066FF"/>
                </a:solidFill>
                <a:latin typeface="Arial"/>
                <a:cs typeface="Arial"/>
              </a:rPr>
              <a:t>i</a:t>
            </a:r>
            <a:r>
              <a:rPr lang="en-US" sz="2800" b="1" spc="70" dirty="0">
                <a:solidFill>
                  <a:srgbClr val="0066FF"/>
                </a:solidFill>
                <a:latin typeface="Arial"/>
                <a:cs typeface="Arial"/>
              </a:rPr>
              <a:t>o</a:t>
            </a:r>
            <a:r>
              <a:rPr lang="en-US" sz="2800" b="1" spc="-100" dirty="0">
                <a:solidFill>
                  <a:srgbClr val="0066FF"/>
                </a:solidFill>
                <a:latin typeface="Arial"/>
                <a:cs typeface="Arial"/>
              </a:rPr>
              <a:t>n  </a:t>
            </a:r>
            <a:r>
              <a:rPr lang="en-US" sz="2800" b="1" spc="80" dirty="0">
                <a:solidFill>
                  <a:srgbClr val="0066FF"/>
                </a:solidFill>
                <a:latin typeface="Arial"/>
                <a:cs typeface="Arial"/>
              </a:rPr>
              <a:t>Security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61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2DC08-98E8-40B6-92F0-1CF8B8925899}"/>
              </a:ext>
            </a:extLst>
          </p:cNvPr>
          <p:cNvSpPr txBox="1"/>
          <p:nvPr/>
        </p:nvSpPr>
        <p:spPr>
          <a:xfrm>
            <a:off x="4747491" y="2475345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PAUSE</a:t>
            </a:r>
            <a:endParaRPr lang="en-NG" sz="3200" b="1" dirty="0"/>
          </a:p>
        </p:txBody>
      </p:sp>
    </p:spTree>
    <p:extLst>
      <p:ext uri="{BB962C8B-B14F-4D97-AF65-F5344CB8AC3E}">
        <p14:creationId xmlns:p14="http://schemas.microsoft.com/office/powerpoint/2010/main" val="14711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390" y="1927665"/>
            <a:ext cx="104287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/>
              <a:t> As described previously, software assurance is the domain of working toward software that exhibits the following qualities:</a:t>
            </a:r>
          </a:p>
          <a:p>
            <a:pPr algn="just"/>
            <a:endParaRPr lang="en-US" sz="30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FF0000"/>
                </a:solidFill>
              </a:rPr>
              <a:t>Predictable execution</a:t>
            </a:r>
            <a:r>
              <a:rPr lang="en-US" sz="3000" dirty="0"/>
              <a:t>, whereby there is justifiable confidence that the software, when executed, functions as intended.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1DBEF3-D7C9-4CFD-9AFC-B23CB7BE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40229"/>
          </a:xfrm>
        </p:spPr>
        <p:txBody>
          <a:bodyPr/>
          <a:lstStyle/>
          <a:p>
            <a:r>
              <a:rPr lang="en-US" dirty="0"/>
              <a:t>What Makes Software Secure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C6E40-31B5-4C8B-B56F-8E9F6651B0AE}"/>
              </a:ext>
            </a:extLst>
          </p:cNvPr>
          <p:cNvSpPr txBox="1"/>
          <p:nvPr/>
        </p:nvSpPr>
        <p:spPr>
          <a:xfrm>
            <a:off x="370390" y="883810"/>
            <a:ext cx="7153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8996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642257"/>
          </a:xfrm>
        </p:spPr>
        <p:txBody>
          <a:bodyPr/>
          <a:lstStyle/>
          <a:p>
            <a:r>
              <a:rPr lang="en-AU" dirty="0"/>
              <a:t>Security of Software Systems Built from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762" y="1756041"/>
            <a:ext cx="118524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AU" sz="2500" dirty="0"/>
              <a:t>Because security is an emergent property, it is </a:t>
            </a:r>
            <a:r>
              <a:rPr lang="en-AU" sz="2500" dirty="0">
                <a:solidFill>
                  <a:srgbClr val="FF0000"/>
                </a:solidFill>
              </a:rPr>
              <a:t>impossible to predict </a:t>
            </a:r>
            <a:r>
              <a:rPr lang="en-AU" sz="2500" dirty="0"/>
              <a:t>accurately the security of a </a:t>
            </a:r>
            <a:r>
              <a:rPr lang="en-AU" sz="2500" dirty="0">
                <a:solidFill>
                  <a:srgbClr val="FF0000"/>
                </a:solidFill>
              </a:rPr>
              <a:t>software system integrated/assembled </a:t>
            </a:r>
            <a:r>
              <a:rPr lang="en-AU" sz="2500" dirty="0"/>
              <a:t>from a set of software components (or modules, or programs) by </a:t>
            </a:r>
            <a:r>
              <a:rPr lang="en-AU" sz="2500" dirty="0">
                <a:solidFill>
                  <a:srgbClr val="FF0000"/>
                </a:solidFill>
              </a:rPr>
              <a:t>observing the individual behaviours of those components in isolation.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AU" sz="25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AU" sz="2500" dirty="0"/>
              <a:t>Though </a:t>
            </a:r>
            <a:r>
              <a:rPr lang="en-AU" sz="2500" dirty="0">
                <a:solidFill>
                  <a:srgbClr val="FF0000"/>
                </a:solidFill>
              </a:rPr>
              <a:t>static analysis techniques can contribute </a:t>
            </a:r>
            <a:r>
              <a:rPr lang="en-AU" sz="2500" dirty="0"/>
              <a:t>to the understanding of inter-component interactions and resultant component behaviours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AU" sz="28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AU" sz="2500" dirty="0"/>
              <a:t>The </a:t>
            </a:r>
            <a:r>
              <a:rPr lang="en-AU" sz="2500" dirty="0">
                <a:solidFill>
                  <a:srgbClr val="FF0000"/>
                </a:solidFill>
              </a:rPr>
              <a:t>security of a component assembly </a:t>
            </a:r>
            <a:r>
              <a:rPr lang="en-AU" sz="2500" dirty="0"/>
              <a:t>or integrated system emerges from the behaviours of </a:t>
            </a:r>
            <a:r>
              <a:rPr lang="en-AU" sz="2500" dirty="0">
                <a:solidFill>
                  <a:srgbClr val="FF0000"/>
                </a:solidFill>
              </a:rPr>
              <a:t>all of its components as they interact during the system’s execution.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36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494" y="1851950"/>
            <a:ext cx="1151681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AU" sz="2500" dirty="0">
                <a:solidFill>
                  <a:srgbClr val="FF0000"/>
                </a:solidFill>
              </a:rPr>
              <a:t>Vetting</a:t>
            </a:r>
            <a:r>
              <a:rPr lang="en-AU" sz="2500" dirty="0"/>
              <a:t> all acquired or reused and from-scratch components prior to acceptance and integration into the </a:t>
            </a:r>
            <a:r>
              <a:rPr lang="en-US" sz="2500" dirty="0"/>
              <a:t>whole system;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AU" sz="2500" dirty="0">
                <a:solidFill>
                  <a:srgbClr val="FF0000"/>
                </a:solidFill>
              </a:rPr>
              <a:t>Examining interfaces</a:t>
            </a:r>
            <a:r>
              <a:rPr lang="en-AU" sz="2500" dirty="0"/>
              <a:t>, observation of instances of trust relationships, and implementing wrappers when </a:t>
            </a:r>
            <a:r>
              <a:rPr lang="en-US" sz="2500" dirty="0"/>
              <a:t>needed;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AU" sz="2500" dirty="0">
                <a:solidFill>
                  <a:srgbClr val="FF0000"/>
                </a:solidFill>
              </a:rPr>
              <a:t>Security testing of the system as a whole</a:t>
            </a:r>
            <a:r>
              <a:rPr lang="en-AU" sz="2500" dirty="0"/>
              <a:t>. If source code is unavailable, the tester should execute as wide a variety of binary object (“black box”) security tests as possible.</a:t>
            </a:r>
            <a:endParaRPr 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04956-D285-45AA-A07C-12F9BD667059}"/>
              </a:ext>
            </a:extLst>
          </p:cNvPr>
          <p:cNvSpPr txBox="1"/>
          <p:nvPr/>
        </p:nvSpPr>
        <p:spPr>
          <a:xfrm>
            <a:off x="413657" y="308207"/>
            <a:ext cx="1021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sz="2800" b="1" dirty="0">
                <a:solidFill>
                  <a:srgbClr val="002060"/>
                </a:solidFill>
              </a:rPr>
              <a:t>Risks of insecurity in software systems can be reduced through:</a:t>
            </a:r>
          </a:p>
        </p:txBody>
      </p:sp>
    </p:spTree>
    <p:extLst>
      <p:ext uri="{BB962C8B-B14F-4D97-AF65-F5344CB8AC3E}">
        <p14:creationId xmlns:p14="http://schemas.microsoft.com/office/powerpoint/2010/main" val="2411335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578733" y="109325"/>
            <a:ext cx="10984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Security concerns and use of Acquired or Reused software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82" y="1111112"/>
            <a:ext cx="113779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These concerns may include the following: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382" y="1796912"/>
            <a:ext cx="120936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AU" sz="2500" dirty="0"/>
              <a:t>Establishing the </a:t>
            </a:r>
            <a:r>
              <a:rPr lang="en-AU" sz="2500" dirty="0">
                <a:solidFill>
                  <a:srgbClr val="FF0000"/>
                </a:solidFill>
              </a:rPr>
              <a:t>security-relevant attributes and assurance levels </a:t>
            </a:r>
            <a:r>
              <a:rPr lang="en-AU" sz="2500" dirty="0"/>
              <a:t>of candidate software products;</a:t>
            </a:r>
          </a:p>
          <a:p>
            <a:pPr marL="514350" indent="-514350">
              <a:buFont typeface="+mj-lt"/>
              <a:buAutoNum type="romanLcPeriod"/>
            </a:pPr>
            <a:endParaRPr lang="en-AU" sz="2500" dirty="0"/>
          </a:p>
          <a:p>
            <a:pPr marL="514350" indent="-514350">
              <a:buFont typeface="+mj-lt"/>
              <a:buAutoNum type="romanLcPeriod"/>
            </a:pPr>
            <a:r>
              <a:rPr lang="en-AU" sz="2500" dirty="0">
                <a:solidFill>
                  <a:srgbClr val="FF0000"/>
                </a:solidFill>
              </a:rPr>
              <a:t>Reliable disclosure </a:t>
            </a:r>
            <a:r>
              <a:rPr lang="en-AU" sz="2500" dirty="0"/>
              <a:t>of each candidate product’s properties, attributes, and functionalities to other </a:t>
            </a:r>
            <a:r>
              <a:rPr lang="en-US" sz="2500" dirty="0"/>
              <a:t>components of the system;</a:t>
            </a:r>
          </a:p>
          <a:p>
            <a:pPr marL="514350" indent="-514350">
              <a:buFont typeface="+mj-lt"/>
              <a:buAutoNum type="romanLcPeriod"/>
            </a:pPr>
            <a:endParaRPr lang="en-US" sz="2500" dirty="0"/>
          </a:p>
          <a:p>
            <a:pPr marL="514350" indent="-514350">
              <a:buFont typeface="+mj-lt"/>
              <a:buAutoNum type="romanLcPeriod"/>
            </a:pPr>
            <a:r>
              <a:rPr lang="en-AU" sz="2500" dirty="0">
                <a:solidFill>
                  <a:srgbClr val="FF0000"/>
                </a:solidFill>
              </a:rPr>
              <a:t>Resolving mismatches </a:t>
            </a:r>
            <a:r>
              <a:rPr lang="en-AU" sz="2500" dirty="0"/>
              <a:t>between the properties and functionalities of different components;</a:t>
            </a:r>
          </a:p>
          <a:p>
            <a:pPr marL="514350" indent="-514350">
              <a:buFont typeface="+mj-lt"/>
              <a:buAutoNum type="romanLcPeriod"/>
            </a:pPr>
            <a:endParaRPr lang="en-AU" sz="2500" dirty="0"/>
          </a:p>
          <a:p>
            <a:pPr marL="514350" indent="-514350">
              <a:buFont typeface="+mj-lt"/>
              <a:buAutoNum type="romanLcPeriod"/>
            </a:pPr>
            <a:r>
              <a:rPr lang="en-AU" sz="2500" dirty="0">
                <a:solidFill>
                  <a:srgbClr val="FF0000"/>
                </a:solidFill>
              </a:rPr>
              <a:t>Establishing aggregate assurance </a:t>
            </a:r>
            <a:r>
              <a:rPr lang="en-AU" sz="2500" dirty="0"/>
              <a:t>for software systems integrated from components that have different properties and security assurance levels;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7506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896" y="1759353"/>
            <a:ext cx="1174830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 startAt="5"/>
            </a:pPr>
            <a:r>
              <a:rPr lang="en-AU" sz="2500" dirty="0">
                <a:solidFill>
                  <a:srgbClr val="FF0000"/>
                </a:solidFill>
              </a:rPr>
              <a:t>Difficulty predicting behaviours of individual components</a:t>
            </a:r>
            <a:r>
              <a:rPr lang="en-AU" sz="2500" dirty="0"/>
              <a:t>, interactions among components, and interactions between application-level and environment-level components in dynamic environments, such as virtual machines, in which many environmental details are not defined until runtime;</a:t>
            </a:r>
          </a:p>
          <a:p>
            <a:pPr marL="514350" indent="-514350">
              <a:buFont typeface="+mj-lt"/>
              <a:buAutoNum type="romanLcPeriod" startAt="5"/>
            </a:pPr>
            <a:endParaRPr lang="en-AU" sz="2500" dirty="0"/>
          </a:p>
          <a:p>
            <a:pPr marL="514350" indent="-514350">
              <a:buFont typeface="+mj-lt"/>
              <a:buAutoNum type="romanLcPeriod" startAt="5"/>
            </a:pPr>
            <a:r>
              <a:rPr lang="en-AU" sz="2500" dirty="0">
                <a:solidFill>
                  <a:srgbClr val="FF0000"/>
                </a:solidFill>
              </a:rPr>
              <a:t>Difficulty determining assurance levels</a:t>
            </a:r>
            <a:r>
              <a:rPr lang="en-AU" sz="2500" dirty="0"/>
              <a:t> of acquired or reused software that can be reconfigured after the software goes into operational production;</a:t>
            </a:r>
          </a:p>
          <a:p>
            <a:pPr marL="514350" indent="-514350">
              <a:buFont typeface="+mj-lt"/>
              <a:buAutoNum type="romanLcPeriod" startAt="5"/>
            </a:pP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3743341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r>
              <a:rPr lang="en-AU" dirty="0"/>
              <a:t>Development Challenges When Using Acquired or Reused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888" y="2083444"/>
            <a:ext cx="117830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For secure integration/assembly of </a:t>
            </a:r>
            <a:r>
              <a:rPr lang="en-AU" sz="2800" dirty="0"/>
              <a:t>acquired or reused components to be possible: 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AU" sz="2800" dirty="0">
                <a:solidFill>
                  <a:srgbClr val="FF0000"/>
                </a:solidFill>
              </a:rPr>
              <a:t>the system must have a robustly secure architecture</a:t>
            </a:r>
            <a:r>
              <a:rPr lang="en-AU" sz="2800" dirty="0"/>
              <a:t>, and 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AU" sz="2800" dirty="0"/>
              <a:t>the components selected must be thoroughly vetted for their security properties, secure behaviours, and vulnerabilities.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2447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799180" cy="1143000"/>
          </a:xfrm>
        </p:spPr>
        <p:txBody>
          <a:bodyPr/>
          <a:lstStyle/>
          <a:p>
            <a:r>
              <a:rPr lang="en-AU" dirty="0"/>
              <a:t>Security Issues Associated with Technological Pre-commitments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173" y="2071868"/>
            <a:ext cx="1181775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800" dirty="0">
                <a:solidFill>
                  <a:srgbClr val="FF0000"/>
                </a:solidFill>
              </a:rPr>
              <a:t>Technological pre-commitments</a:t>
            </a:r>
            <a:r>
              <a:rPr lang="en-AU" sz="2800" dirty="0"/>
              <a:t>, while they may achieve better interoperability and economy of scale across the organization, must be examined thoroughly (using data from a risk analysis) to ensure that the system satisfies its </a:t>
            </a:r>
            <a:r>
              <a:rPr lang="en-US" sz="2800" dirty="0"/>
              <a:t>security and other requirements.</a:t>
            </a:r>
          </a:p>
          <a:p>
            <a:endParaRPr lang="en-US" sz="2500" dirty="0"/>
          </a:p>
          <a:p>
            <a:r>
              <a:rPr lang="en-AU" sz="2800" dirty="0"/>
              <a:t>For instance, business requirements (e.g., the need to provide users with remote access to required information)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06323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163" y="392575"/>
            <a:ext cx="11702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/>
              <a:t>Regardless of the rationale behind technological pre-commitments, they should be reviewed to determine whether:</a:t>
            </a:r>
          </a:p>
          <a:p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210273" y="2090172"/>
            <a:ext cx="117714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AU" sz="2500" dirty="0">
                <a:solidFill>
                  <a:srgbClr val="FF0000"/>
                </a:solidFill>
              </a:rPr>
              <a:t>Any particular requirements should be rewritten </a:t>
            </a:r>
            <a:r>
              <a:rPr lang="en-AU" sz="2500" dirty="0"/>
              <a:t>to ensure they can be satisfied within the constraints </a:t>
            </a:r>
            <a:r>
              <a:rPr lang="en-US" sz="2500" dirty="0"/>
              <a:t>imposed by those pre-commitments;</a:t>
            </a:r>
          </a:p>
          <a:p>
            <a:pPr marL="514350" indent="-514350" algn="just">
              <a:buFont typeface="+mj-lt"/>
              <a:buAutoNum type="romanLcPeriod"/>
            </a:pPr>
            <a:endParaRPr lang="en-US" sz="2500" dirty="0"/>
          </a:p>
          <a:p>
            <a:pPr marL="514350" indent="-514350" algn="just">
              <a:buFont typeface="+mj-lt"/>
              <a:buAutoNum type="romanLcPeriod"/>
            </a:pPr>
            <a:r>
              <a:rPr lang="en-AU" sz="2500" dirty="0">
                <a:solidFill>
                  <a:srgbClr val="FF0000"/>
                </a:solidFill>
              </a:rPr>
              <a:t>Any additional requirements need to be added</a:t>
            </a:r>
            <a:r>
              <a:rPr lang="en-AU" sz="2500" dirty="0"/>
              <a:t> to mitigate any known vulnerabilities that use of the </a:t>
            </a:r>
            <a:r>
              <a:rPr lang="en-US" sz="2500" dirty="0"/>
              <a:t>pre-committed technologies/products may introduce.</a:t>
            </a:r>
          </a:p>
        </p:txBody>
      </p:sp>
    </p:spTree>
    <p:extLst>
      <p:ext uri="{BB962C8B-B14F-4D97-AF65-F5344CB8AC3E}">
        <p14:creationId xmlns:p14="http://schemas.microsoft.com/office/powerpoint/2010/main" val="190574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Concerns with Outsourced and Offshore-Developed 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233" y="2303363"/>
            <a:ext cx="115515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500" dirty="0"/>
              <a:t>A major security challenge associated with acquisition of commercial software, open source software, and other software of unknown pedigree (SOUP) is </a:t>
            </a:r>
            <a:r>
              <a:rPr lang="en-AU" sz="2500" dirty="0">
                <a:solidFill>
                  <a:srgbClr val="FF0000"/>
                </a:solidFill>
              </a:rPr>
              <a:t>how to determine that such software has not been developed by criminal elements or entities</a:t>
            </a:r>
            <a:r>
              <a:rPr lang="en-AU" sz="2500" dirty="0"/>
              <a:t> hostile to Organisation.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18315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31881" y="3219085"/>
            <a:ext cx="4031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8969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390" y="1949436"/>
            <a:ext cx="104287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FF0000"/>
                </a:solidFill>
              </a:rPr>
              <a:t>Conformance</a:t>
            </a:r>
            <a:r>
              <a:rPr lang="en-US" sz="3000" dirty="0"/>
              <a:t>, whereby a planned and systematic set of multidisciplinary activities ensure that software processes and products conform to their requirements, standards, and procedures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FF0000"/>
                </a:solidFill>
              </a:rPr>
              <a:t>Trustworthiness</a:t>
            </a:r>
            <a:r>
              <a:rPr lang="en-US" sz="3000" dirty="0"/>
              <a:t>, whereby no exploitable vulnerabilities or weaknesses exist, either of malicious or unintentional origin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87C81-8CF5-4031-A0BC-D465C35D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40229"/>
          </a:xfrm>
        </p:spPr>
        <p:txBody>
          <a:bodyPr/>
          <a:lstStyle/>
          <a:p>
            <a:r>
              <a:rPr lang="en-US" dirty="0"/>
              <a:t>What Makes Software Secure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74C77-2865-45E5-B7A2-38A0BE81B052}"/>
              </a:ext>
            </a:extLst>
          </p:cNvPr>
          <p:cNvSpPr txBox="1"/>
          <p:nvPr/>
        </p:nvSpPr>
        <p:spPr>
          <a:xfrm>
            <a:off x="370390" y="883810"/>
            <a:ext cx="7153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40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390" y="1949436"/>
            <a:ext cx="106894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We will focus primarily on the dimension of </a:t>
            </a:r>
            <a:r>
              <a:rPr lang="en-US" sz="3200" dirty="0">
                <a:solidFill>
                  <a:srgbClr val="FF0000"/>
                </a:solidFill>
              </a:rPr>
              <a:t>trustworthiness</a:t>
            </a:r>
            <a:r>
              <a:rPr lang="en-US" sz="3200" dirty="0"/>
              <a:t>—that is, which properties can be </a:t>
            </a:r>
            <a:r>
              <a:rPr lang="en-US" sz="3200" dirty="0">
                <a:solidFill>
                  <a:srgbClr val="FF0000"/>
                </a:solidFill>
              </a:rPr>
              <a:t>identified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influenced</a:t>
            </a:r>
            <a:r>
              <a:rPr lang="en-US" sz="3200" dirty="0"/>
              <a:t>, and </a:t>
            </a:r>
            <a:r>
              <a:rPr lang="en-US" sz="3200" dirty="0">
                <a:solidFill>
                  <a:srgbClr val="FF0000"/>
                </a:solidFill>
              </a:rPr>
              <a:t>asserted</a:t>
            </a:r>
            <a:r>
              <a:rPr lang="en-US" sz="3200" dirty="0"/>
              <a:t> to characterize the trustworthiness, and thereby the security, of software.</a:t>
            </a:r>
          </a:p>
          <a:p>
            <a:pPr algn="just"/>
            <a:endParaRPr lang="en-US" sz="3200" dirty="0"/>
          </a:p>
          <a:p>
            <a:pPr algn="just"/>
            <a:r>
              <a:rPr lang="en-AU" sz="3200" dirty="0"/>
              <a:t>We examine here the properties of software that make it secure, and discuss </a:t>
            </a:r>
            <a:r>
              <a:rPr lang="en-AU" sz="3200" dirty="0">
                <a:solidFill>
                  <a:srgbClr val="FF0000"/>
                </a:solidFill>
              </a:rPr>
              <a:t>how other desirable traits of software can also contribute to its security</a:t>
            </a:r>
            <a:r>
              <a:rPr lang="en-AU" sz="3200" dirty="0"/>
              <a:t>.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87C81-8CF5-4031-A0BC-D465C35D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40229"/>
          </a:xfrm>
        </p:spPr>
        <p:txBody>
          <a:bodyPr/>
          <a:lstStyle/>
          <a:p>
            <a:r>
              <a:rPr lang="en-US" dirty="0"/>
              <a:t>What Makes Software Secure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74C77-2865-45E5-B7A2-38A0BE81B052}"/>
              </a:ext>
            </a:extLst>
          </p:cNvPr>
          <p:cNvSpPr txBox="1"/>
          <p:nvPr/>
        </p:nvSpPr>
        <p:spPr>
          <a:xfrm>
            <a:off x="370390" y="883810"/>
            <a:ext cx="7153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1281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0390" y="2058293"/>
            <a:ext cx="104287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3000" dirty="0"/>
              <a:t>A secure software does </a:t>
            </a:r>
            <a:r>
              <a:rPr lang="en-AU" sz="3200" dirty="0"/>
              <a:t>not only functions in the intended manner, but also this </a:t>
            </a:r>
            <a:r>
              <a:rPr lang="en-AU" sz="3200" b="1" dirty="0">
                <a:solidFill>
                  <a:srgbClr val="FF0000"/>
                </a:solidFill>
              </a:rPr>
              <a:t>“intended manner” </a:t>
            </a:r>
            <a:r>
              <a:rPr lang="en-AU" sz="3200" dirty="0"/>
              <a:t>will not </a:t>
            </a:r>
            <a:r>
              <a:rPr lang="en-AU" sz="3200" u="sng" dirty="0"/>
              <a:t>compromise the security and other required properties of the software</a:t>
            </a:r>
            <a:r>
              <a:rPr lang="en-AU" sz="3200" dirty="0"/>
              <a:t>, its </a:t>
            </a:r>
            <a:r>
              <a:rPr lang="en-AU" sz="3200" u="sng" dirty="0"/>
              <a:t>environment</a:t>
            </a:r>
            <a:r>
              <a:rPr lang="en-AU" sz="3200" dirty="0"/>
              <a:t>, or the information it handles.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5CBB9A-B4E3-4979-9A59-1EC6B05A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740229"/>
          </a:xfrm>
        </p:spPr>
        <p:txBody>
          <a:bodyPr/>
          <a:lstStyle/>
          <a:p>
            <a:r>
              <a:rPr lang="en-US" dirty="0"/>
              <a:t>What Makes Software Secure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7AAF5-D8D4-45AE-9232-88A8A09C338D}"/>
              </a:ext>
            </a:extLst>
          </p:cNvPr>
          <p:cNvSpPr txBox="1"/>
          <p:nvPr/>
        </p:nvSpPr>
        <p:spPr>
          <a:xfrm>
            <a:off x="370390" y="883810"/>
            <a:ext cx="7153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7249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78971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87A13-C8A1-4FFC-8B99-31758593A2FA}"/>
              </a:ext>
            </a:extLst>
          </p:cNvPr>
          <p:cNvSpPr txBox="1"/>
          <p:nvPr/>
        </p:nvSpPr>
        <p:spPr>
          <a:xfrm>
            <a:off x="268146" y="2107755"/>
            <a:ext cx="11655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Security as a Property of Software</a:t>
            </a:r>
          </a:p>
          <a:p>
            <a:r>
              <a:rPr lang="en-AU" sz="2800" dirty="0"/>
              <a:t>Several lower-level fundamental properties may be seen as attributes of security as a software property:</a:t>
            </a:r>
          </a:p>
        </p:txBody>
      </p:sp>
    </p:spTree>
    <p:extLst>
      <p:ext uri="{BB962C8B-B14F-4D97-AF65-F5344CB8AC3E}">
        <p14:creationId xmlns:p14="http://schemas.microsoft.com/office/powerpoint/2010/main" val="335341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514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software must ensure that any of its </a:t>
            </a:r>
            <a:r>
              <a:rPr lang="en-US" sz="2800" dirty="0">
                <a:solidFill>
                  <a:srgbClr val="FF0000"/>
                </a:solidFill>
              </a:rPr>
              <a:t>characteristics</a:t>
            </a:r>
            <a:r>
              <a:rPr lang="en-US" sz="2800" dirty="0"/>
              <a:t> (including its relationships with its execution environment and its users), its </a:t>
            </a:r>
            <a:r>
              <a:rPr lang="en-US" sz="2800" dirty="0">
                <a:solidFill>
                  <a:srgbClr val="FF0000"/>
                </a:solidFill>
              </a:rPr>
              <a:t>managed assets</a:t>
            </a:r>
            <a:r>
              <a:rPr lang="en-US" sz="2800" dirty="0"/>
              <a:t>, and/or its </a:t>
            </a:r>
            <a:r>
              <a:rPr lang="en-US" sz="2800" dirty="0">
                <a:solidFill>
                  <a:srgbClr val="FF0000"/>
                </a:solidFill>
              </a:rPr>
              <a:t>content</a:t>
            </a:r>
            <a:r>
              <a:rPr lang="en-US" sz="2800" dirty="0"/>
              <a:t> are obscured or hidden from unauthorized entities.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Also applicable for </a:t>
            </a:r>
            <a:r>
              <a:rPr lang="en-US" sz="2800" dirty="0">
                <a:solidFill>
                  <a:srgbClr val="FF0000"/>
                </a:solidFill>
              </a:rPr>
              <a:t>Open Source SW </a:t>
            </a:r>
            <a:r>
              <a:rPr lang="en-US" sz="2800" dirty="0"/>
              <a:t>– contents and entities are available for the public, yet its managed assets remains confidential.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DC32D-D81C-47B4-B872-B3ADCBA13B4B}"/>
              </a:ext>
            </a:extLst>
          </p:cNvPr>
          <p:cNvSpPr txBox="1"/>
          <p:nvPr/>
        </p:nvSpPr>
        <p:spPr>
          <a:xfrm>
            <a:off x="138896" y="88632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3467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542"/>
            <a:ext cx="10363200" cy="620486"/>
          </a:xfrm>
        </p:spPr>
        <p:txBody>
          <a:bodyPr/>
          <a:lstStyle/>
          <a:p>
            <a:r>
              <a:rPr lang="en-US" dirty="0"/>
              <a:t>Core Properties of Secure Software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896" y="1921397"/>
            <a:ext cx="116557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software and its managed assets must be </a:t>
            </a:r>
            <a:r>
              <a:rPr lang="en-US" sz="2400" dirty="0">
                <a:solidFill>
                  <a:srgbClr val="FF0000"/>
                </a:solidFill>
              </a:rPr>
              <a:t>resistant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resilient to subversion</a:t>
            </a:r>
            <a:r>
              <a:rPr lang="en-AU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AU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Subversion</a:t>
            </a:r>
            <a:r>
              <a:rPr lang="en-US" sz="2400" dirty="0"/>
              <a:t> is achieved through </a:t>
            </a:r>
            <a:r>
              <a:rPr lang="en-US" sz="2400" dirty="0">
                <a:solidFill>
                  <a:srgbClr val="FF0000"/>
                </a:solidFill>
              </a:rPr>
              <a:t>unauthorized modifications </a:t>
            </a:r>
            <a:r>
              <a:rPr lang="en-US" sz="2400" dirty="0"/>
              <a:t>to the software code, managed assets, configuration, or behavior </a:t>
            </a:r>
            <a:r>
              <a:rPr lang="en-US" sz="2400" dirty="0">
                <a:solidFill>
                  <a:srgbClr val="FF0000"/>
                </a:solidFill>
              </a:rPr>
              <a:t>by authorized entities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FF0000"/>
                </a:solidFill>
              </a:rPr>
              <a:t>any modifications by unauthorized entities.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8E8-2A7A-408D-99AC-E451FE36FF11}"/>
              </a:ext>
            </a:extLst>
          </p:cNvPr>
          <p:cNvSpPr txBox="1"/>
          <p:nvPr/>
        </p:nvSpPr>
        <p:spPr>
          <a:xfrm>
            <a:off x="138896" y="88632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AU" sz="2800" b="1" dirty="0">
                <a:solidFill>
                  <a:srgbClr val="FF0000"/>
                </a:solidFill>
              </a:rPr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2732334715"/>
      </p:ext>
    </p:extLst>
  </p:cSld>
  <p:clrMapOvr>
    <a:masterClrMapping/>
  </p:clrMapOvr>
</p:sld>
</file>

<file path=ppt/theme/theme1.xml><?xml version="1.0" encoding="utf-8"?>
<a:theme xmlns:a="http://schemas.openxmlformats.org/drawingml/2006/main" name="1_Serene">
  <a:themeElements>
    <a:clrScheme name="">
      <a:dk1>
        <a:srgbClr val="006600"/>
      </a:dk1>
      <a:lt1>
        <a:srgbClr val="A9BDA9"/>
      </a:lt1>
      <a:dk2>
        <a:srgbClr val="004025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005600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Seren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7D2EF"/>
            </a:gs>
            <a:gs pos="100000">
              <a:srgbClr val="A50021"/>
            </a:gs>
          </a:gsLst>
          <a:path path="rect">
            <a:fillToRect l="50000" t="50000" r="50000" b="50000"/>
          </a:path>
        </a:gradFill>
        <a:ln w="50800" cap="flat" cmpd="dbl" algn="ctr">
          <a:solidFill>
            <a:srgbClr val="9900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7D2EF"/>
            </a:gs>
            <a:gs pos="100000">
              <a:srgbClr val="A50021"/>
            </a:gs>
          </a:gsLst>
          <a:path path="rect">
            <a:fillToRect l="50000" t="50000" r="50000" b="50000"/>
          </a:path>
        </a:gradFill>
        <a:ln w="50800" cap="flat" cmpd="dbl" algn="ctr">
          <a:solidFill>
            <a:srgbClr val="990033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eren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2071</Words>
  <Application>Microsoft Office PowerPoint</Application>
  <PresentationFormat>Widescreen</PresentationFormat>
  <Paragraphs>197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Times New Roman</vt:lpstr>
      <vt:lpstr>Wingdings</vt:lpstr>
      <vt:lpstr>1_Serene</vt:lpstr>
      <vt:lpstr>SENG204-Software Security Engineering</vt:lpstr>
      <vt:lpstr>What Makes Software Secure</vt:lpstr>
      <vt:lpstr>What Makes Software Secure</vt:lpstr>
      <vt:lpstr>What Makes Software Secure</vt:lpstr>
      <vt:lpstr>What Makes Software Secure</vt:lpstr>
      <vt:lpstr>What Makes Software Secure</vt:lpstr>
      <vt:lpstr>Core Properties of Secure Software</vt:lpstr>
      <vt:lpstr>Core Properties of Secure Software</vt:lpstr>
      <vt:lpstr>Core Properties of Secure Software</vt:lpstr>
      <vt:lpstr>Core Properties of Secure Software</vt:lpstr>
      <vt:lpstr>Core Properties of Secure Software</vt:lpstr>
      <vt:lpstr>Core Properties of Secure Software</vt:lpstr>
      <vt:lpstr>Core Properties of Secure Software</vt:lpstr>
      <vt:lpstr>Core Properties of Secure Software</vt:lpstr>
      <vt:lpstr>Core Properties of Secure Software</vt:lpstr>
      <vt:lpstr>Core Properties of Secure Software</vt:lpstr>
      <vt:lpstr>Influential Properties of Secure Software</vt:lpstr>
      <vt:lpstr>Influential Properties of Secure Software</vt:lpstr>
      <vt:lpstr>Influential Properties of Secure Software</vt:lpstr>
      <vt:lpstr>Influential Properties of Secure Software</vt:lpstr>
      <vt:lpstr>Influential Properties of Secure Software</vt:lpstr>
      <vt:lpstr>Influential Properties of Secure Software</vt:lpstr>
      <vt:lpstr>Influential Properties of Secure Software</vt:lpstr>
      <vt:lpstr>Security Architecture</vt:lpstr>
      <vt:lpstr>PowerPoint Presentation</vt:lpstr>
      <vt:lpstr>System Security versus Software Security</vt:lpstr>
      <vt:lpstr>Security Features != Secure Features</vt:lpstr>
      <vt:lpstr>PowerPoint Presentation</vt:lpstr>
      <vt:lpstr>PowerPoint Presentation</vt:lpstr>
      <vt:lpstr>Security of Software Systems Built from Components</vt:lpstr>
      <vt:lpstr>PowerPoint Presentation</vt:lpstr>
      <vt:lpstr>Security concerns and use of Acquired or Reused software</vt:lpstr>
      <vt:lpstr>PowerPoint Presentation</vt:lpstr>
      <vt:lpstr>Development Challenges When Using Acquired or Reused Components</vt:lpstr>
      <vt:lpstr>Security Issues Associated with Technological Pre-commitments</vt:lpstr>
      <vt:lpstr>PowerPoint Presentation</vt:lpstr>
      <vt:lpstr>Security Concerns with Outsourced and Offshore-Developed Software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SENG204-Software Security Engineering</dc:title>
  <dc:creator>Sunday</dc:creator>
  <cp:lastModifiedBy>Adetunji Tofunmi</cp:lastModifiedBy>
  <cp:revision>88</cp:revision>
  <dcterms:created xsi:type="dcterms:W3CDTF">2019-02-01T12:46:05Z</dcterms:created>
  <dcterms:modified xsi:type="dcterms:W3CDTF">2021-02-21T16:42:30Z</dcterms:modified>
</cp:coreProperties>
</file>