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5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 texto de título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137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Modèle de croissance d’un forum de discussion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055520" y="3366360"/>
            <a:ext cx="682380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Alberto Lumbreras  - Institut de Recherche en Informatique de Toulouse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Bertrand Jouve  - FRAMESPA &amp; Institut de Mathématiques de Toulouse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564280" y="4752360"/>
            <a:ext cx="5967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Partenaires : Julien Velcin – Lyon / Marie Guégan - Technicolor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Image 8" descr=""/>
          <p:cNvPicPr/>
          <p:nvPr/>
        </p:nvPicPr>
        <p:blipFill>
          <a:blip r:embed="rId1"/>
          <a:stretch/>
        </p:blipFill>
        <p:spPr>
          <a:xfrm>
            <a:off x="322200" y="5450400"/>
            <a:ext cx="1253160" cy="1253160"/>
          </a:xfrm>
          <a:prstGeom prst="rect">
            <a:avLst/>
          </a:prstGeom>
          <a:ln>
            <a:noFill/>
          </a:ln>
        </p:spPr>
      </p:pic>
      <p:pic>
        <p:nvPicPr>
          <p:cNvPr id="40" name="Image 11" descr=""/>
          <p:cNvPicPr/>
          <p:nvPr/>
        </p:nvPicPr>
        <p:blipFill>
          <a:blip r:embed="rId2"/>
          <a:stretch/>
        </p:blipFill>
        <p:spPr>
          <a:xfrm>
            <a:off x="2481120" y="5475240"/>
            <a:ext cx="1192680" cy="1204200"/>
          </a:xfrm>
          <a:prstGeom prst="rect">
            <a:avLst/>
          </a:prstGeom>
          <a:ln>
            <a:noFill/>
          </a:ln>
        </p:spPr>
      </p:pic>
      <p:pic>
        <p:nvPicPr>
          <p:cNvPr id="41" name="Image 14" descr=""/>
          <p:cNvPicPr/>
          <p:nvPr/>
        </p:nvPicPr>
        <p:blipFill>
          <a:blip r:embed="rId3"/>
          <a:stretch/>
        </p:blipFill>
        <p:spPr>
          <a:xfrm>
            <a:off x="4579920" y="5506560"/>
            <a:ext cx="1142280" cy="1140840"/>
          </a:xfrm>
          <a:prstGeom prst="rect">
            <a:avLst/>
          </a:prstGeom>
          <a:ln>
            <a:noFill/>
          </a:ln>
        </p:spPr>
      </p:pic>
      <p:pic>
        <p:nvPicPr>
          <p:cNvPr id="42" name="Image 18" descr=""/>
          <p:cNvPicPr/>
          <p:nvPr/>
        </p:nvPicPr>
        <p:blipFill>
          <a:blip r:embed="rId4"/>
          <a:stretch/>
        </p:blipFill>
        <p:spPr>
          <a:xfrm>
            <a:off x="6627960" y="4998240"/>
            <a:ext cx="2158200" cy="21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Dans un futur proche …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56040" y="5006880"/>
            <a:ext cx="6503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DejaVu Sans"/>
              </a:rPr>
              <a:t>Le test de Turing (1950) un test d’intelligence artificielle dans lequel un humain doit deviner s’il est en conversation avec une machine ou un humain.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Image 11" descr=""/>
          <p:cNvPicPr/>
          <p:nvPr/>
        </p:nvPicPr>
        <p:blipFill>
          <a:blip r:embed="rId1"/>
          <a:stretch/>
        </p:blipFill>
        <p:spPr>
          <a:xfrm>
            <a:off x="7267680" y="4835160"/>
            <a:ext cx="1285920" cy="128592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666360" y="1836000"/>
            <a:ext cx="812160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Peut-on générer un forum synthétique sans qu’un être humain puisse faire la différence avec un vrai forum 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Peut-on imaginer des forums où se mélangent humain et robots 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Lois de croissance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82880" y="2503080"/>
            <a:ext cx="310860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32000" indent="-21600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nombre de réponses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46760" y="1371600"/>
            <a:ext cx="7599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Le chercheur propose une loi selon laquelle les discussions évoluent</a:t>
            </a: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De quoi depent-il l’atractivité d’un commentaire?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57200" y="5000040"/>
            <a:ext cx="7968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Génére des discussions artificielles compare avec les discussions réeles.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280160" y="5394960"/>
            <a:ext cx="475884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Similaire?            Bon modèle !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 similaire?    Essaier une autre loi.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914400" y="2108160"/>
            <a:ext cx="17215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Rich-get-richer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162600" y="2108160"/>
            <a:ext cx="2232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Discussions courtes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5852160" y="2103120"/>
            <a:ext cx="2439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Dernier commentaire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3108600" y="2479680"/>
            <a:ext cx="228636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racine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6035040" y="2468880"/>
            <a:ext cx="2103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3" marL="864000" indent="-21600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5800" y="3017520"/>
            <a:ext cx="3052800" cy="18601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871240" y="3017520"/>
            <a:ext cx="3061440" cy="18655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2863440" y="3020400"/>
            <a:ext cx="3057120" cy="186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Notre loi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217880" y="1159560"/>
            <a:ext cx="6371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Popularité = alpha x réponses + beta x racine + tau x temps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(alpha, beta, tau, calibrent l’importance de chaque composente)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 rot="4800">
            <a:off x="1465200" y="1955880"/>
            <a:ext cx="5937840" cy="36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Recommandations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76400" y="2011680"/>
            <a:ext cx="5950080" cy="26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ANTICIPATION A LUTILISATEUR : On peut savoir, avec certaine probabilité, si l’utisateur va répondre à tel ou tel commentaire, on peut déjà lui montrer ce commentaire en prémier !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PREVENTION DES CONFLITS : Avant qu’un discussion devienne chaude, le systeme peur alerter les moderateurs pour qu’ils interviennent.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ORIENTATION : si on est intéressé par un type de conversation (ej : dialogue) on peut montrer les posts qui ont pas encore eu de réponses pour que tout le monde se sent participe.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1433880"/>
            <a:ext cx="5057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on sait predir l’évolution d’un forum alors….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7223760" y="164592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7216200" y="3383280"/>
            <a:ext cx="1470600" cy="13561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7223760" y="5366520"/>
            <a:ext cx="1554480" cy="103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" descr=""/>
          <p:cNvPicPr/>
          <p:nvPr/>
        </p:nvPicPr>
        <p:blipFill>
          <a:blip r:embed="rId1"/>
          <a:stretch/>
        </p:blipFill>
        <p:spPr>
          <a:xfrm>
            <a:off x="2520" y="0"/>
            <a:ext cx="886572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5963760" cy="6857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 flipV="1">
            <a:off x="1058400" y="148680"/>
            <a:ext cx="102024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f0000"/>
            </a:solidFill>
            <a:round/>
            <a:headEnd len="med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5937480" cy="685728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-136800" y="3897360"/>
            <a:ext cx="2626560" cy="8211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 flipV="1">
            <a:off x="448200" y="410040"/>
            <a:ext cx="102024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f0000"/>
            </a:solidFill>
            <a:round/>
            <a:headEnd len="med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5842800" cy="68572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215400" y="2430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January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21/01/2018-23H00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972400" y="8370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Morfou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22/01/2018-01H00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5972400" y="160452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January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22/01/2018-04H00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7646400" y="146664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Caravage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22/01/2018-03H00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646400" y="2430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21/01/2018-23H10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6"/>
          <p:cNvSpPr/>
          <p:nvPr/>
        </p:nvSpPr>
        <p:spPr>
          <a:xfrm flipH="1">
            <a:off x="6611040" y="602640"/>
            <a:ext cx="243000" cy="234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Line 7"/>
          <p:cNvSpPr/>
          <p:nvPr/>
        </p:nvSpPr>
        <p:spPr>
          <a:xfrm>
            <a:off x="6611040" y="1197000"/>
            <a:ext cx="360" cy="407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8"/>
          <p:cNvSpPr/>
          <p:nvPr/>
        </p:nvSpPr>
        <p:spPr>
          <a:xfrm>
            <a:off x="8285400" y="602640"/>
            <a:ext cx="360" cy="863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Line 9"/>
          <p:cNvSpPr/>
          <p:nvPr/>
        </p:nvSpPr>
        <p:spPr>
          <a:xfrm flipV="1">
            <a:off x="6854040" y="0"/>
            <a:ext cx="169560" cy="242640"/>
          </a:xfrm>
          <a:prstGeom prst="line">
            <a:avLst/>
          </a:prstGeom>
          <a:ln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Line 10"/>
          <p:cNvSpPr/>
          <p:nvPr/>
        </p:nvSpPr>
        <p:spPr>
          <a:xfrm flipH="1" flipV="1">
            <a:off x="8138880" y="0"/>
            <a:ext cx="146520" cy="242640"/>
          </a:xfrm>
          <a:prstGeom prst="line">
            <a:avLst/>
          </a:prstGeom>
          <a:ln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>
            <a:off x="5988960" y="359496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nœud du graphe = 1 message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2"/>
          <p:cNvSpPr/>
          <p:nvPr/>
        </p:nvSpPr>
        <p:spPr>
          <a:xfrm>
            <a:off x="6157080" y="4257720"/>
            <a:ext cx="2713680" cy="455760"/>
          </a:xfrm>
          <a:prstGeom prst="rect">
            <a:avLst/>
          </a:prstGeom>
          <a:noFill/>
          <a:ln w="38160">
            <a:solidFill>
              <a:srgbClr val="ffd4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Arbre de discussions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3"/>
          <p:cNvSpPr/>
          <p:nvPr/>
        </p:nvSpPr>
        <p:spPr>
          <a:xfrm>
            <a:off x="6335280" y="2546640"/>
            <a:ext cx="1277280" cy="35928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41000">
                <a:schemeClr val="accent1">
                  <a:shade val="93000"/>
                  <a:satMod val="130000"/>
                  <a:alpha val="0"/>
                </a:schemeClr>
              </a:gs>
              <a:gs pos="76000">
                <a:schemeClr val="accent1">
                  <a:shade val="94000"/>
                  <a:satMod val="135000"/>
                </a:schemeClr>
              </a:gs>
            </a:gsLst>
            <a:lin ang="16200000"/>
          </a:gradFill>
          <a:ln>
            <a:solidFill>
              <a:schemeClr val="accent1">
                <a:shade val="95000"/>
                <a:satMod val="105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Caravage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22/01/2018-11H00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14"/>
          <p:cNvSpPr/>
          <p:nvPr/>
        </p:nvSpPr>
        <p:spPr>
          <a:xfrm>
            <a:off x="7399080" y="602640"/>
            <a:ext cx="360" cy="1944000"/>
          </a:xfrm>
          <a:prstGeom prst="line">
            <a:avLst/>
          </a:prstGeom>
          <a:ln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15"/>
          <p:cNvSpPr/>
          <p:nvPr/>
        </p:nvSpPr>
        <p:spPr>
          <a:xfrm>
            <a:off x="6087960" y="5252760"/>
            <a:ext cx="28357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forum de discussions  est un ensemble d’arbres de discussions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222200" y="1656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January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21/01/2018-23H00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222200" y="109836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Morfou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22/01/2018-01H00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222200" y="203112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January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22/01/2018-04H00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222200" y="38970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Caravage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22/01/2018-03H00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222200" y="296424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21/01/2018-23H10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Line 6"/>
          <p:cNvSpPr/>
          <p:nvPr/>
        </p:nvSpPr>
        <p:spPr>
          <a:xfrm>
            <a:off x="1860840" y="525240"/>
            <a:ext cx="360" cy="5731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Line 7"/>
          <p:cNvSpPr/>
          <p:nvPr/>
        </p:nvSpPr>
        <p:spPr>
          <a:xfrm>
            <a:off x="1860840" y="1458360"/>
            <a:ext cx="360" cy="5727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Line 8"/>
          <p:cNvSpPr/>
          <p:nvPr/>
        </p:nvSpPr>
        <p:spPr>
          <a:xfrm>
            <a:off x="1860840" y="3323880"/>
            <a:ext cx="360" cy="5731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Line 9"/>
          <p:cNvSpPr/>
          <p:nvPr/>
        </p:nvSpPr>
        <p:spPr>
          <a:xfrm flipV="1">
            <a:off x="1860840" y="2391120"/>
            <a:ext cx="360" cy="5727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6080400" y="50382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January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21/01/2018-23H00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1"/>
          <p:cNvSpPr/>
          <p:nvPr/>
        </p:nvSpPr>
        <p:spPr>
          <a:xfrm>
            <a:off x="5904000" y="42948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Morfou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22/01/2018-01H00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6462000" y="316404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January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22/01/2018-04H00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6343920" y="572832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21/01/2018-23H10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Line 14"/>
          <p:cNvSpPr/>
          <p:nvPr/>
        </p:nvSpPr>
        <p:spPr>
          <a:xfrm flipV="1">
            <a:off x="7266600" y="3508200"/>
            <a:ext cx="360" cy="1529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Line 15"/>
          <p:cNvSpPr/>
          <p:nvPr/>
        </p:nvSpPr>
        <p:spPr>
          <a:xfrm flipV="1">
            <a:off x="6542640" y="3528000"/>
            <a:ext cx="360" cy="11264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16"/>
          <p:cNvSpPr/>
          <p:nvPr/>
        </p:nvSpPr>
        <p:spPr>
          <a:xfrm flipV="1">
            <a:off x="7468920" y="3528000"/>
            <a:ext cx="360" cy="21999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6564960" y="6366600"/>
            <a:ext cx="1277280" cy="359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Caravage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22/01/2018-03H00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18"/>
          <p:cNvSpPr/>
          <p:nvPr/>
        </p:nvSpPr>
        <p:spPr>
          <a:xfrm>
            <a:off x="7739640" y="3528000"/>
            <a:ext cx="360" cy="28382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3" name="Image 71" descr=""/>
          <p:cNvPicPr/>
          <p:nvPr/>
        </p:nvPicPr>
        <p:blipFill>
          <a:blip r:embed="rId1"/>
          <a:stretch/>
        </p:blipFill>
        <p:spPr>
          <a:xfrm rot="16200000">
            <a:off x="1050840" y="3743280"/>
            <a:ext cx="2017080" cy="3589200"/>
          </a:xfrm>
          <a:prstGeom prst="rect">
            <a:avLst/>
          </a:prstGeom>
          <a:ln>
            <a:noFill/>
          </a:ln>
        </p:spPr>
      </p:pic>
      <p:pic>
        <p:nvPicPr>
          <p:cNvPr id="84" name="Image 73" descr=""/>
          <p:cNvPicPr/>
          <p:nvPr/>
        </p:nvPicPr>
        <p:blipFill>
          <a:blip r:embed="rId2"/>
          <a:stretch/>
        </p:blipFill>
        <p:spPr>
          <a:xfrm>
            <a:off x="5221440" y="110160"/>
            <a:ext cx="2891520" cy="29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69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Quelques statistiques élémentaires sur les forums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 7" descr=""/>
          <p:cNvPicPr/>
          <p:nvPr/>
        </p:nvPicPr>
        <p:blipFill>
          <a:blip r:embed="rId1"/>
          <a:stretch/>
        </p:blipFill>
        <p:spPr>
          <a:xfrm>
            <a:off x="0" y="3993120"/>
            <a:ext cx="5826960" cy="1091520"/>
          </a:xfrm>
          <a:prstGeom prst="rect">
            <a:avLst/>
          </a:prstGeom>
          <a:ln>
            <a:noFill/>
          </a:ln>
        </p:spPr>
      </p:pic>
      <p:pic>
        <p:nvPicPr>
          <p:cNvPr id="87" name="Image 11" descr=""/>
          <p:cNvPicPr/>
          <p:nvPr/>
        </p:nvPicPr>
        <p:blipFill>
          <a:blip r:embed="rId2"/>
          <a:stretch/>
        </p:blipFill>
        <p:spPr>
          <a:xfrm>
            <a:off x="56880" y="5082480"/>
            <a:ext cx="5735880" cy="1080720"/>
          </a:xfrm>
          <a:prstGeom prst="rect">
            <a:avLst/>
          </a:prstGeom>
          <a:ln>
            <a:noFill/>
          </a:ln>
        </p:spPr>
      </p:pic>
      <p:pic>
        <p:nvPicPr>
          <p:cNvPr id="88" name="Image 8" descr=""/>
          <p:cNvPicPr/>
          <p:nvPr/>
        </p:nvPicPr>
        <p:blipFill>
          <a:blip r:embed="rId3"/>
          <a:stretch/>
        </p:blipFill>
        <p:spPr>
          <a:xfrm>
            <a:off x="81720" y="6146280"/>
            <a:ext cx="5586480" cy="716760"/>
          </a:xfrm>
          <a:prstGeom prst="rect">
            <a:avLst/>
          </a:prstGeom>
          <a:ln>
            <a:noFill/>
          </a:ln>
        </p:spPr>
      </p:pic>
      <p:pic>
        <p:nvPicPr>
          <p:cNvPr id="89" name="Image 9" descr=""/>
          <p:cNvPicPr/>
          <p:nvPr/>
        </p:nvPicPr>
        <p:blipFill>
          <a:blip r:embed="rId4"/>
          <a:stretch/>
        </p:blipFill>
        <p:spPr>
          <a:xfrm rot="5400000">
            <a:off x="591120" y="3985200"/>
            <a:ext cx="236880" cy="483480"/>
          </a:xfrm>
          <a:prstGeom prst="rect">
            <a:avLst/>
          </a:prstGeom>
          <a:ln>
            <a:noFill/>
          </a:ln>
        </p:spPr>
      </p:pic>
      <p:pic>
        <p:nvPicPr>
          <p:cNvPr id="90" name="Image 10" descr=""/>
          <p:cNvPicPr/>
          <p:nvPr/>
        </p:nvPicPr>
        <p:blipFill>
          <a:blip r:embed="rId5"/>
          <a:stretch/>
        </p:blipFill>
        <p:spPr>
          <a:xfrm>
            <a:off x="6418800" y="4827240"/>
            <a:ext cx="1359720" cy="1846800"/>
          </a:xfrm>
          <a:prstGeom prst="rect">
            <a:avLst/>
          </a:prstGeom>
          <a:ln>
            <a:noFill/>
          </a:ln>
        </p:spPr>
      </p:pic>
      <p:pic>
        <p:nvPicPr>
          <p:cNvPr id="91" name="Image 13" descr=""/>
          <p:cNvPicPr/>
          <p:nvPr/>
        </p:nvPicPr>
        <p:blipFill>
          <a:blip r:embed="rId6"/>
          <a:stretch/>
        </p:blipFill>
        <p:spPr>
          <a:xfrm>
            <a:off x="7771320" y="4849200"/>
            <a:ext cx="1365120" cy="1857960"/>
          </a:xfrm>
          <a:prstGeom prst="rect">
            <a:avLst/>
          </a:prstGeom>
          <a:ln>
            <a:noFill/>
          </a:ln>
        </p:spPr>
      </p:pic>
      <p:pic>
        <p:nvPicPr>
          <p:cNvPr id="92" name="Image 14" descr=""/>
          <p:cNvPicPr/>
          <p:nvPr/>
        </p:nvPicPr>
        <p:blipFill>
          <a:blip r:embed="rId7"/>
          <a:stretch/>
        </p:blipFill>
        <p:spPr>
          <a:xfrm>
            <a:off x="6441120" y="4642920"/>
            <a:ext cx="2653560" cy="215280"/>
          </a:xfrm>
          <a:prstGeom prst="rect">
            <a:avLst/>
          </a:prstGeom>
          <a:ln>
            <a:noFill/>
          </a:ln>
        </p:spPr>
      </p:pic>
      <p:pic>
        <p:nvPicPr>
          <p:cNvPr id="93" name="Image 15" descr=""/>
          <p:cNvPicPr/>
          <p:nvPr/>
        </p:nvPicPr>
        <p:blipFill>
          <a:blip r:embed="rId8"/>
          <a:stretch/>
        </p:blipFill>
        <p:spPr>
          <a:xfrm>
            <a:off x="7174800" y="5425560"/>
            <a:ext cx="599040" cy="766440"/>
          </a:xfrm>
          <a:prstGeom prst="rect">
            <a:avLst/>
          </a:prstGeom>
          <a:ln>
            <a:noFill/>
          </a:ln>
        </p:spPr>
      </p:pic>
      <p:pic>
        <p:nvPicPr>
          <p:cNvPr id="94" name="Image 17" descr=""/>
          <p:cNvPicPr/>
          <p:nvPr/>
        </p:nvPicPr>
        <p:blipFill>
          <a:blip r:embed="rId9"/>
          <a:stretch/>
        </p:blipFill>
        <p:spPr>
          <a:xfrm>
            <a:off x="218880" y="1320120"/>
            <a:ext cx="8749440" cy="1281960"/>
          </a:xfrm>
          <a:prstGeom prst="rect">
            <a:avLst/>
          </a:prstGeom>
          <a:ln>
            <a:noFill/>
          </a:ln>
        </p:spPr>
      </p:pic>
      <p:pic>
        <p:nvPicPr>
          <p:cNvPr id="95" name="Image 18" descr=""/>
          <p:cNvPicPr/>
          <p:nvPr/>
        </p:nvPicPr>
        <p:blipFill>
          <a:blip r:embed="rId10"/>
          <a:stretch/>
        </p:blipFill>
        <p:spPr>
          <a:xfrm>
            <a:off x="289080" y="2598480"/>
            <a:ext cx="8698680" cy="1269360"/>
          </a:xfrm>
          <a:prstGeom prst="rect">
            <a:avLst/>
          </a:prstGeom>
          <a:ln>
            <a:noFill/>
          </a:ln>
        </p:spPr>
      </p:pic>
      <p:pic>
        <p:nvPicPr>
          <p:cNvPr id="96" name="Image 19" descr=""/>
          <p:cNvPicPr/>
          <p:nvPr/>
        </p:nvPicPr>
        <p:blipFill>
          <a:blip r:embed="rId11"/>
          <a:stretch/>
        </p:blipFill>
        <p:spPr>
          <a:xfrm rot="5400000">
            <a:off x="987120" y="1135800"/>
            <a:ext cx="367560" cy="7358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406560" y="4603680"/>
            <a:ext cx="2729880" cy="2103840"/>
          </a:xfrm>
          <a:prstGeom prst="rect">
            <a:avLst/>
          </a:prstGeom>
          <a:noFill/>
          <a:ln w="8568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36720" y="3993120"/>
            <a:ext cx="5792760" cy="2869920"/>
          </a:xfrm>
          <a:prstGeom prst="rect">
            <a:avLst/>
          </a:prstGeom>
          <a:noFill/>
          <a:ln w="8568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55600" y="1313640"/>
            <a:ext cx="8713080" cy="2554200"/>
          </a:xfrm>
          <a:prstGeom prst="rect">
            <a:avLst/>
          </a:prstGeom>
          <a:noFill/>
          <a:ln w="8568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5670000" y="6132240"/>
            <a:ext cx="111240" cy="69876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-27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 données au modèle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235520"/>
            <a:ext cx="8228880" cy="33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ffd4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Problématique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A partir de l’analyse d’un grand nombre de forums de discussions (des millions), déterminer les règles de développement d’un fil de discussion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d4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Utiliser la structure de l’arbre jusqu’au temps </a:t>
            </a:r>
            <a:r>
              <a:rPr b="0"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pour apprendre des règles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d4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Résultat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produire automatiquement des arbres de discussions qui sont très proches des arbres de forums réels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ffd4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de la procédure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comparaison des longueurs des branches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Apprentissage automatique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(machine learning)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76400" y="2357280"/>
            <a:ext cx="5657760" cy="23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</a:t>
            </a:r>
            <a:r>
              <a:rPr b="0" lang="en-US" sz="18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 une technologie </a:t>
            </a:r>
            <a:r>
              <a:rPr b="0" lang="en-US" sz="18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d’intelligence artificielle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permettant aux ordinateurs </a:t>
            </a:r>
            <a:r>
              <a:rPr b="0" lang="en-US" sz="18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d’apprendre des règles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(c’est-à-dire de construire un modèle) à partir de grandes masses de données (</a:t>
            </a:r>
            <a:r>
              <a:rPr b="0" lang="en-US" sz="18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Data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et en se basant sur des statistiques, sur de la fouille de données ou sur de la reconnaissances de patterns et ainsi effectuer des taches comme des </a:t>
            </a:r>
            <a:r>
              <a:rPr b="0" lang="en-US" sz="18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décisions ou des prédictions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89240" y="1734120"/>
            <a:ext cx="4934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Domaine relevant de l’Intelligence Artificielle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 7" descr=""/>
          <p:cNvPicPr/>
          <p:nvPr/>
        </p:nvPicPr>
        <p:blipFill>
          <a:blip r:embed="rId1"/>
          <a:stretch/>
        </p:blipFill>
        <p:spPr>
          <a:xfrm>
            <a:off x="6115680" y="2308680"/>
            <a:ext cx="2932920" cy="219960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2753640" y="4735440"/>
            <a:ext cx="638964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Dans notre modèle, il s’agit de construire un arbre de discussions en attachant pas à pas des nouveaux messages à l’arbre. Construire un arbre revient à faire le choix de l’endroit où attacher chaque nouveau message. </a:t>
            </a:r>
            <a:r>
              <a:rPr b="0" lang="en-US" sz="1800" spc="-1" strike="noStrike">
                <a:solidFill>
                  <a:srgbClr val="ffd4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Notre générateur caractérise des comportements types dans les forums, ce qui lui permet de prévoit où un nouvel usager va répondre en fonction de son comportement passé dans le forum.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Image 10" descr=""/>
          <p:cNvPicPr/>
          <p:nvPr/>
        </p:nvPicPr>
        <p:blipFill>
          <a:blip r:embed="rId2"/>
          <a:stretch/>
        </p:blipFill>
        <p:spPr>
          <a:xfrm>
            <a:off x="532800" y="4851360"/>
            <a:ext cx="1921320" cy="210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605</TotalTime>
  <Application>LibreOffice/5.1.6.2$Linux_X86_64 LibreOffice_project/10m0$Build-2</Application>
  <Words>477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2018-01-22T08:16:45Z</dcterms:created>
  <dc:creator>Bertrand Jouve</dc:creator>
  <dc:description/>
  <dc:language>en-US</dc:language>
  <cp:lastModifiedBy/>
  <dcterms:modified xsi:type="dcterms:W3CDTF">2018-01-23T11:24:10Z</dcterms:modified>
  <cp:revision>68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Présentation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