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Lst>
  <p:sldSz cy="5143500" cx="9144000"/>
  <p:notesSz cx="6858000" cy="9144000"/>
  <p:embeddedFontLst>
    <p:embeddedFont>
      <p:font typeface="Roboto Mono"/>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Mono-bold.fntdata"/><Relationship Id="rId72" Type="http://schemas.openxmlformats.org/officeDocument/2006/relationships/font" Target="fonts/RobotoMono-regular.fntdata"/><Relationship Id="rId31" Type="http://schemas.openxmlformats.org/officeDocument/2006/relationships/slide" Target="slides/slide25.xml"/><Relationship Id="rId75" Type="http://schemas.openxmlformats.org/officeDocument/2006/relationships/font" Target="fonts/RobotoMono-boldItalic.fntdata"/><Relationship Id="rId30" Type="http://schemas.openxmlformats.org/officeDocument/2006/relationships/slide" Target="slides/slide24.xml"/><Relationship Id="rId74" Type="http://schemas.openxmlformats.org/officeDocument/2006/relationships/font" Target="fonts/RobotoMono-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fd5aa1fe6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2cfd5aa1fe6_2_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2cfd5aa1fe6_2_7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Title of the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d0284289ba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2d0284289b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0284289ba_0_1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2d0284289ba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0284289ba_0_2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2d0284289ba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0284289ba_0_4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2d0284289ba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0284289ba_0_5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2d0284289ba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d0284289ba_0_6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2d0284289ba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d0284289ba_0_7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g2d0284289ba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d0284289ba_0_8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2d0284289ba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d0284289ba_0_9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2d0284289ba_0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d0284289ba_0_10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2d0284289ba_0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fd5aa1fe6_2_8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cfd5aa1fe6_2_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d0284289ba_0_11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g2d0284289ba_0_1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d0284289ba_0_13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2d0284289ba_0_1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d0284289ba_0_15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g2d0284289ba_0_1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d0284289ba_0_16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2d0284289ba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d0284289ba_0_17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g2d0284289ba_0_1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d0284289ba_0_18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g2d0284289ba_0_1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d0284289ba_0_19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g2d0284289ba_0_1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d0284289ba_0_25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g2d0284289ba_0_2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d0284289ba_0_20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g2d0284289ba_0_2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d0284289ba_0_22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g2d0284289ba_0_2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25fe0329e_0_3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2d25fe0329e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d0284289ba_0_23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g2d0284289ba_0_2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d0284289ba_0_27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g2d0284289ba_0_2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d0284289ba_0_28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g2d0284289ba_0_2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d0284289ba_0_29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g2d0284289ba_0_2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d0284289ba_0_37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g2d0284289ba_0_3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d0284289ba_0_31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g2d0284289ba_0_3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d0284289ba_0_33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g2d0284289ba_0_3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d0284289ba_0_35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g2d0284289ba_0_3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d0284289ba_0_36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g2d0284289ba_0_3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d0284289ba_0_41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7" name="Google Shape;487;g2d0284289ba_0_4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fd5aa1fe6_2_9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2cfd5aa1fe6_2_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d0284289ba_0_42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g2d0284289ba_0_4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d0284289ba_0_43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g2d0284289ba_0_4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d0284289ba_0_44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4" name="Google Shape;514;g2d0284289ba_0_4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d0284289ba_0_49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2" name="Google Shape;522;g2d0284289ba_0_4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d0284289ba_0_50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1" name="Google Shape;531;g2d0284289ba_0_5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d0284289ba_0_3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g2d0284289ba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d2508c066b_1_4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0" name="Google Shape;550;g2d2508c066b_1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d2508c066b_1_5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g2d2508c066b_1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cfd5aa1fe6_2_13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g2cfd5aa1fe6_2_1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cfd5aa1fe6_2_14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g2cfd5aa1fe6_2_1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ffc32ab45_0_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2cffc32ab45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cfd5aa1fe6_2_15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6" name="Google Shape;596;g2cfd5aa1fe6_2_1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cfd5aa1fe6_2_16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9" name="Google Shape;609;g2cfd5aa1fe6_2_1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d2508c066b_1_6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1" name="Google Shape;621;g2d2508c066b_1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open pseudocode.txt for further explanation, if required</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d25fe0329e_0_1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4" name="Google Shape;634;g2d25fe0329e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open pseudocode.txt for further explanation, if required</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d25fe0329e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6" name="Google Shape;646;g2d25fe0329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open pseudocode.txt for further explanation, if required</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2cfd5aa1fe6_2_17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8" name="Google Shape;658;g2cfd5aa1fe6_2_1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cfd5aa1fe6_2_18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9" name="Google Shape;669;g2cfd5aa1fe6_2_1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6fed3b9cd9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3" name="Google Shape;683;g26fed3b9cd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26fed3b9cd9_0_1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6" name="Google Shape;696;g26fed3b9cd9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2cfd5aa1fe6_2_19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9" name="Google Shape;709;g2cfd5aa1fe6_2_1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fd5aa1fe6_2_11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2cfd5aa1fe6_2_1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cfd5aa1fe6_2_20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1" name="Google Shape;721;g2cfd5aa1fe6_2_20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2cfd5aa1fe6_2_2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3" name="Google Shape;733;g2cfd5aa1fe6_2_2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cfd5aa1fe6_2_2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3" name="Google Shape;743;g2cfd5aa1fe6_2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2cfd5aa1fe6_2_2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3" name="Google Shape;753;g2cfd5aa1fe6_2_2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2d0276cc36c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2" name="Google Shape;772;g2d0276cc36c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2cfd5aa1fe6_2_2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1" name="Google Shape;791;g2cfd5aa1fe6_2_2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2" name="Google Shape;792;g2cfd5aa1fe6_2_278: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Title of the Project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0276cc36c_0_3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2d0276cc36c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0276cc36c_0_4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2d0276cc36c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0276cc36c_0_5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2d0276cc36c_0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3" name="Google Shape;63;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sp>
        <p:nvSpPr>
          <p:cNvPr id="67" name="Google Shape;67;p1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16"/>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9" name="Google Shape;69;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23.png"/><Relationship Id="rId5"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24.png"/><Relationship Id="rId6"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2.png"/><Relationship Id="rId4" Type="http://schemas.openxmlformats.org/officeDocument/2006/relationships/image" Target="../media/image28.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image" Target="../media/image2.png"/><Relationship Id="rId4" Type="http://schemas.openxmlformats.org/officeDocument/2006/relationships/hyperlink" Target="http://drive.google.com/file/d/1-a7ixkzvGEuoik4by5UvnwgQdKgdSYtd/view" TargetMode="External"/><Relationship Id="rId5" Type="http://schemas.openxmlformats.org/officeDocument/2006/relationships/image" Target="../media/image1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 Id="rId3" Type="http://schemas.openxmlformats.org/officeDocument/2006/relationships/image" Target="../media/image2.png"/><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 Id="rId3" Type="http://schemas.openxmlformats.org/officeDocument/2006/relationships/image" Target="../media/image2.png"/><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 Id="rId3" Type="http://schemas.openxmlformats.org/officeDocument/2006/relationships/image" Target="../media/image2.png"/><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 Id="rId3"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 Id="rId3"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 Id="rId3" Type="http://schemas.openxmlformats.org/officeDocument/2006/relationships/image" Target="../media/image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p:nvPr/>
        </p:nvSpPr>
        <p:spPr>
          <a:xfrm>
            <a:off x="1600200" y="685800"/>
            <a:ext cx="5943600" cy="1823576"/>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b="0" i="0" lang="en-GB" sz="2100" u="none" cap="none" strike="noStrike">
                <a:solidFill>
                  <a:schemeClr val="dk1"/>
                </a:solidFill>
                <a:latin typeface="Trebuchet MS"/>
                <a:ea typeface="Trebuchet MS"/>
                <a:cs typeface="Trebuchet MS"/>
                <a:sym typeface="Trebuchet MS"/>
              </a:rPr>
              <a:t>UE21CS390A – Capstone Project Phase </a:t>
            </a:r>
            <a:r>
              <a:rPr lang="en-GB" sz="2100">
                <a:solidFill>
                  <a:schemeClr val="dk1"/>
                </a:solidFill>
                <a:latin typeface="Trebuchet MS"/>
                <a:ea typeface="Trebuchet MS"/>
                <a:cs typeface="Trebuchet MS"/>
                <a:sym typeface="Trebuchet MS"/>
              </a:rPr>
              <a:t>I</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rgbClr val="FF0000"/>
                </a:solidFill>
                <a:latin typeface="Trebuchet MS"/>
                <a:ea typeface="Trebuchet MS"/>
                <a:cs typeface="Trebuchet MS"/>
                <a:sym typeface="Trebuchet MS"/>
              </a:rPr>
              <a:t>SEMESTER - VI </a:t>
            </a:r>
            <a:endParaRPr b="1" i="0" sz="2400" u="none" cap="none" strike="noStrike">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rgbClr val="FF0000"/>
                </a:solidFill>
                <a:latin typeface="Trebuchet MS"/>
                <a:ea typeface="Trebuchet MS"/>
                <a:cs typeface="Trebuchet MS"/>
                <a:sym typeface="Trebuchet MS"/>
              </a:rPr>
              <a:t>END SEMESTER ASSESSMENT </a:t>
            </a:r>
            <a:endParaRPr b="0" i="0" sz="1100" u="none" cap="none" strike="noStrike">
              <a:solidFill>
                <a:srgbClr val="000000"/>
              </a:solidFill>
              <a:latin typeface="Arial"/>
              <a:ea typeface="Arial"/>
              <a:cs typeface="Arial"/>
              <a:sym typeface="Arial"/>
            </a:endParaRPr>
          </a:p>
        </p:txBody>
      </p:sp>
      <p:sp>
        <p:nvSpPr>
          <p:cNvPr id="131" name="Google Shape;131;p25"/>
          <p:cNvSpPr txBox="1"/>
          <p:nvPr/>
        </p:nvSpPr>
        <p:spPr>
          <a:xfrm>
            <a:off x="1400100" y="2509375"/>
            <a:ext cx="6343800" cy="1029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33CC"/>
                </a:solidFill>
                <a:latin typeface="Trebuchet MS"/>
                <a:ea typeface="Trebuchet MS"/>
                <a:cs typeface="Trebuchet MS"/>
                <a:sym typeface="Trebuchet MS"/>
              </a:rPr>
              <a:t>Project Title</a:t>
            </a:r>
            <a:r>
              <a:rPr lang="en-GB" sz="1800">
                <a:solidFill>
                  <a:srgbClr val="0033CC"/>
                </a:solidFill>
                <a:latin typeface="Trebuchet MS"/>
                <a:ea typeface="Trebuchet MS"/>
                <a:cs typeface="Trebuchet MS"/>
                <a:sym typeface="Trebuchet MS"/>
              </a:rPr>
              <a:t> </a:t>
            </a:r>
            <a:r>
              <a:rPr b="0" i="0" lang="en-GB" sz="1800" u="none" cap="none" strike="noStrike">
                <a:solidFill>
                  <a:srgbClr val="0033CC"/>
                </a:solidFill>
                <a:latin typeface="Trebuchet MS"/>
                <a:ea typeface="Trebuchet MS"/>
                <a:cs typeface="Trebuchet MS"/>
                <a:sym typeface="Trebuchet MS"/>
              </a:rPr>
              <a:t>: </a:t>
            </a:r>
            <a:r>
              <a:rPr lang="en-GB" sz="1800">
                <a:solidFill>
                  <a:srgbClr val="0033CC"/>
                </a:solidFill>
                <a:latin typeface="Trebuchet MS"/>
                <a:ea typeface="Trebuchet MS"/>
                <a:cs typeface="Trebuchet MS"/>
                <a:sym typeface="Trebuchet MS"/>
              </a:rPr>
              <a:t>Multi-Event Anomaly Detection for                  Enhanced Video Surveillance</a:t>
            </a:r>
            <a:r>
              <a:rPr b="0" i="0" lang="en-GB" sz="1800" u="none" cap="none" strike="noStrike">
                <a:solidFill>
                  <a:srgbClr val="0033CC"/>
                </a:solidFill>
                <a:latin typeface="Trebuchet MS"/>
                <a:ea typeface="Trebuchet MS"/>
                <a:cs typeface="Trebuchet MS"/>
                <a:sym typeface="Trebuchet MS"/>
              </a:rPr>
              <a:t>  </a:t>
            </a:r>
            <a:endParaRPr b="0" i="0" sz="1800" u="none" cap="none" strike="noStrike">
              <a:solidFill>
                <a:srgbClr val="0033CC"/>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33CC"/>
                </a:solidFill>
                <a:latin typeface="Trebuchet MS"/>
                <a:ea typeface="Trebuchet MS"/>
                <a:cs typeface="Trebuchet MS"/>
                <a:sym typeface="Trebuchet MS"/>
              </a:rPr>
              <a:t>Project ID : PW24_RS_02 </a:t>
            </a:r>
            <a:endParaRPr b="0" i="0" sz="1800" u="none" cap="none" strike="noStrike">
              <a:solidFill>
                <a:srgbClr val="0033CC"/>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33CC"/>
                </a:solidFill>
                <a:latin typeface="Trebuchet MS"/>
                <a:ea typeface="Trebuchet MS"/>
                <a:cs typeface="Trebuchet MS"/>
                <a:sym typeface="Trebuchet MS"/>
              </a:rPr>
              <a:t>Project Guide : </a:t>
            </a:r>
            <a:r>
              <a:rPr lang="en-GB" sz="1800">
                <a:solidFill>
                  <a:srgbClr val="0033CC"/>
                </a:solidFill>
                <a:latin typeface="Trebuchet MS"/>
                <a:ea typeface="Trebuchet MS"/>
                <a:cs typeface="Trebuchet MS"/>
                <a:sym typeface="Trebuchet MS"/>
              </a:rPr>
              <a:t>Dr Ramamoorthy Srinath</a:t>
            </a:r>
            <a:r>
              <a:rPr b="0" i="0" lang="en-GB" sz="1800" u="none" cap="none" strike="noStrike">
                <a:solidFill>
                  <a:srgbClr val="0033CC"/>
                </a:solidFill>
                <a:latin typeface="Trebuchet MS"/>
                <a:ea typeface="Trebuchet MS"/>
                <a:cs typeface="Trebuchet MS"/>
                <a:sym typeface="Trebuchet MS"/>
              </a:rPr>
              <a:t>               </a:t>
            </a:r>
            <a:endParaRPr b="0" i="0" sz="1800" u="none" cap="none" strike="noStrike">
              <a:solidFill>
                <a:srgbClr val="0033CC"/>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33CC"/>
                </a:solidFill>
                <a:latin typeface="Trebuchet MS"/>
                <a:ea typeface="Trebuchet MS"/>
                <a:cs typeface="Trebuchet MS"/>
                <a:sym typeface="Trebuchet MS"/>
              </a:rPr>
              <a:t>Project Team : Amara Sai Prasad (</a:t>
            </a:r>
            <a:r>
              <a:rPr lang="en-GB" sz="1800">
                <a:solidFill>
                  <a:srgbClr val="0033CC"/>
                </a:solidFill>
                <a:latin typeface="Trebuchet MS"/>
                <a:ea typeface="Trebuchet MS"/>
                <a:cs typeface="Trebuchet MS"/>
                <a:sym typeface="Trebuchet MS"/>
              </a:rPr>
              <a:t>CS001), Nidhi PG (CS380), Nikita Suresh (CS386), Ria R Kulkarni (CS487) </a:t>
            </a:r>
            <a:endParaRPr b="0" i="0" sz="1500" u="none" cap="none" strike="noStrike">
              <a:solidFill>
                <a:srgbClr val="0033CC"/>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pic>
        <p:nvPicPr>
          <p:cNvPr id="132" name="Google Shape;132;p25"/>
          <p:cNvPicPr preferRelativeResize="0"/>
          <p:nvPr/>
        </p:nvPicPr>
        <p:blipFill rotWithShape="1">
          <a:blip r:embed="rId3">
            <a:alphaModFix/>
          </a:blip>
          <a:srcRect b="0" l="0" r="0" t="0"/>
          <a:stretch/>
        </p:blipFill>
        <p:spPr>
          <a:xfrm>
            <a:off x="8076451" y="96238"/>
            <a:ext cx="971549" cy="76882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Paper-1</a:t>
            </a:r>
            <a:endParaRPr b="1" sz="3000">
              <a:solidFill>
                <a:schemeClr val="accent5"/>
              </a:solidFill>
            </a:endParaRPr>
          </a:p>
        </p:txBody>
      </p:sp>
      <p:sp>
        <p:nvSpPr>
          <p:cNvPr id="217" name="Google Shape;217;p34"/>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218" name="Google Shape;218;p34"/>
          <p:cNvSpPr txBox="1"/>
          <p:nvPr>
            <p:ph idx="1" type="body"/>
          </p:nvPr>
        </p:nvSpPr>
        <p:spPr>
          <a:xfrm>
            <a:off x="628650" y="1369226"/>
            <a:ext cx="7886700" cy="3672000"/>
          </a:xfrm>
          <a:prstGeom prst="rect">
            <a:avLst/>
          </a:prstGeom>
          <a:noFill/>
          <a:ln>
            <a:noFill/>
          </a:ln>
        </p:spPr>
        <p:txBody>
          <a:bodyPr anchorCtr="0" anchor="t" bIns="34275" lIns="68575" spcFirstLastPara="1" rIns="68575" wrap="square" tIns="34275">
            <a:noAutofit/>
          </a:bodyPr>
          <a:lstStyle/>
          <a:p>
            <a:pPr indent="0" lvl="0" marL="457200" rtl="0" algn="l">
              <a:spcBef>
                <a:spcPts val="800"/>
              </a:spcBef>
              <a:spcAft>
                <a:spcPts val="0"/>
              </a:spcAft>
              <a:buClr>
                <a:schemeClr val="dk1"/>
              </a:buClr>
              <a:buSzPts val="1100"/>
              <a:buFont typeface="Arial"/>
              <a:buNone/>
            </a:pPr>
            <a:r>
              <a:rPr lang="en-GB" sz="1850"/>
              <a:t>2. Binary Cross-Entropy Loss (loss):</a:t>
            </a:r>
            <a:endParaRPr sz="1850"/>
          </a:p>
          <a:p>
            <a:pPr indent="0" lvl="0" marL="457200" rtl="0" algn="l">
              <a:spcBef>
                <a:spcPts val="800"/>
              </a:spcBef>
              <a:spcAft>
                <a:spcPts val="0"/>
              </a:spcAft>
              <a:buClr>
                <a:schemeClr val="dk1"/>
              </a:buClr>
              <a:buSzPts val="1100"/>
              <a:buFont typeface="Arial"/>
              <a:buNone/>
            </a:pPr>
            <a:r>
              <a:rPr lang="en-GB" sz="1850"/>
              <a:t> loss = y * log(x) + (1 - y) * log(1 - x)</a:t>
            </a:r>
            <a:endParaRPr sz="1850"/>
          </a:p>
          <a:p>
            <a:pPr indent="0" lvl="0" marL="457200" rtl="0" algn="l">
              <a:spcBef>
                <a:spcPts val="800"/>
              </a:spcBef>
              <a:spcAft>
                <a:spcPts val="0"/>
              </a:spcAft>
              <a:buClr>
                <a:schemeClr val="dk1"/>
              </a:buClr>
              <a:buSzPts val="1100"/>
              <a:buFont typeface="Arial"/>
              <a:buNone/>
            </a:pPr>
            <a:r>
              <a:t/>
            </a:r>
            <a:endParaRPr sz="1850"/>
          </a:p>
          <a:p>
            <a:pPr indent="0" lvl="0" marL="457200" rtl="0" algn="l">
              <a:spcBef>
                <a:spcPts val="800"/>
              </a:spcBef>
              <a:spcAft>
                <a:spcPts val="0"/>
              </a:spcAft>
              <a:buClr>
                <a:schemeClr val="dk1"/>
              </a:buClr>
              <a:buSzPts val="1100"/>
              <a:buFont typeface="Arial"/>
              <a:buNone/>
            </a:pPr>
            <a:r>
              <a:rPr lang="en-GB" sz="1850"/>
              <a:t>3. Temporal Smoothness: Smoothness = f(vi) - f(vi+1)^2</a:t>
            </a:r>
            <a:endParaRPr sz="1850"/>
          </a:p>
          <a:p>
            <a:pPr indent="0" lvl="0" marL="457200" rtl="0" algn="l">
              <a:spcBef>
                <a:spcPts val="800"/>
              </a:spcBef>
              <a:spcAft>
                <a:spcPts val="0"/>
              </a:spcAft>
              <a:buClr>
                <a:schemeClr val="dk1"/>
              </a:buClr>
              <a:buSzPts val="1100"/>
              <a:buFont typeface="Arial"/>
              <a:buNone/>
            </a:pPr>
            <a:r>
              <a:t/>
            </a:r>
            <a:endParaRPr sz="1850"/>
          </a:p>
          <a:p>
            <a:pPr indent="0" lvl="0" marL="457200" rtl="0" algn="l">
              <a:spcBef>
                <a:spcPts val="800"/>
              </a:spcBef>
              <a:spcAft>
                <a:spcPts val="0"/>
              </a:spcAft>
              <a:buClr>
                <a:schemeClr val="dk1"/>
              </a:buClr>
              <a:buSzPts val="1100"/>
              <a:buFont typeface="Arial"/>
              <a:buNone/>
            </a:pPr>
            <a:r>
              <a:rPr lang="en-GB" sz="1850"/>
              <a:t>4. Sparsity: Sparsity = f(vi)</a:t>
            </a:r>
            <a:endParaRPr sz="1850"/>
          </a:p>
          <a:p>
            <a:pPr indent="0" lvl="0" marL="457200" rtl="0" algn="l">
              <a:spcBef>
                <a:spcPts val="800"/>
              </a:spcBef>
              <a:spcAft>
                <a:spcPts val="0"/>
              </a:spcAft>
              <a:buClr>
                <a:schemeClr val="dk1"/>
              </a:buClr>
              <a:buSzPts val="1100"/>
              <a:buFont typeface="Arial"/>
              <a:buNone/>
            </a:pPr>
            <a:r>
              <a:t/>
            </a:r>
            <a:endParaRPr sz="1850"/>
          </a:p>
          <a:p>
            <a:pPr indent="0" lvl="0" marL="457200" rtl="0" algn="l">
              <a:spcBef>
                <a:spcPts val="800"/>
              </a:spcBef>
              <a:spcAft>
                <a:spcPts val="0"/>
              </a:spcAft>
              <a:buClr>
                <a:schemeClr val="dk1"/>
              </a:buClr>
              <a:buSzPts val="1100"/>
              <a:buFont typeface="Arial"/>
              <a:buNone/>
            </a:pPr>
            <a:r>
              <a:rPr lang="en-GB" sz="1850"/>
              <a:t>5. Final Loss:</a:t>
            </a:r>
            <a:endParaRPr sz="1850"/>
          </a:p>
          <a:p>
            <a:pPr indent="0" lvl="0" marL="457200" rtl="0" algn="l">
              <a:spcBef>
                <a:spcPts val="800"/>
              </a:spcBef>
              <a:spcAft>
                <a:spcPts val="0"/>
              </a:spcAft>
              <a:buClr>
                <a:schemeClr val="dk1"/>
              </a:buClr>
              <a:buSzPts val="1100"/>
              <a:buFont typeface="Arial"/>
              <a:buNone/>
            </a:pPr>
            <a:r>
              <a:rPr lang="en-GB" sz="1850"/>
              <a:t>Final_loss = λ1 * Eq1 + λ2 * Eq2 + λ3 * Eq3 + λ4 * Eq4</a:t>
            </a:r>
            <a:endParaRPr sz="1850"/>
          </a:p>
          <a:p>
            <a:pPr indent="0" lvl="0" marL="457200" rtl="0" algn="l">
              <a:spcBef>
                <a:spcPts val="800"/>
              </a:spcBef>
              <a:spcAft>
                <a:spcPts val="0"/>
              </a:spcAft>
              <a:buClr>
                <a:schemeClr val="dk1"/>
              </a:buClr>
              <a:buSzPts val="1100"/>
              <a:buFont typeface="Arial"/>
              <a:buNone/>
            </a:pPr>
            <a:r>
              <a:rPr lang="en-GB" sz="1850"/>
              <a:t>λ1, λ2, λ3, and λ4 - learning rates</a:t>
            </a:r>
            <a:endParaRPr b="1" sz="1850" u="sng"/>
          </a:p>
          <a:p>
            <a:pPr indent="0" lvl="0" marL="457200" rtl="0" algn="l">
              <a:lnSpc>
                <a:spcPct val="90000"/>
              </a:lnSpc>
              <a:spcBef>
                <a:spcPts val="800"/>
              </a:spcBef>
              <a:spcAft>
                <a:spcPts val="0"/>
              </a:spcAft>
              <a:buNone/>
            </a:pPr>
            <a:r>
              <a:t/>
            </a:r>
            <a:endParaRPr b="1" sz="1850" u="sng"/>
          </a:p>
          <a:p>
            <a:pPr indent="-38100" lvl="0" marL="177800" rtl="0" algn="l">
              <a:lnSpc>
                <a:spcPct val="90000"/>
              </a:lnSpc>
              <a:spcBef>
                <a:spcPts val="800"/>
              </a:spcBef>
              <a:spcAft>
                <a:spcPts val="0"/>
              </a:spcAft>
              <a:buClr>
                <a:schemeClr val="dk1"/>
              </a:buClr>
              <a:buSzPts val="2100"/>
              <a:buNone/>
            </a:pPr>
            <a:r>
              <a:t/>
            </a:r>
            <a:endParaRPr sz="1850"/>
          </a:p>
          <a:p>
            <a:pPr indent="-38100" lvl="0" marL="177800" rtl="0" algn="l">
              <a:lnSpc>
                <a:spcPct val="90000"/>
              </a:lnSpc>
              <a:spcBef>
                <a:spcPts val="800"/>
              </a:spcBef>
              <a:spcAft>
                <a:spcPts val="0"/>
              </a:spcAft>
              <a:buClr>
                <a:schemeClr val="dk1"/>
              </a:buClr>
              <a:buSzPts val="2100"/>
              <a:buNone/>
            </a:pPr>
            <a:r>
              <a:t/>
            </a:r>
            <a:endParaRPr sz="1850"/>
          </a:p>
        </p:txBody>
      </p:sp>
      <p:pic>
        <p:nvPicPr>
          <p:cNvPr id="219" name="Google Shape;219;p34"/>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220" name="Google Shape;220;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Paper-1</a:t>
            </a:r>
            <a:endParaRPr b="1" sz="3000">
              <a:solidFill>
                <a:schemeClr val="accent5"/>
              </a:solidFill>
            </a:endParaRPr>
          </a:p>
        </p:txBody>
      </p:sp>
      <p:sp>
        <p:nvSpPr>
          <p:cNvPr id="226" name="Google Shape;226;p35"/>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227" name="Google Shape;227;p35"/>
          <p:cNvSpPr txBox="1"/>
          <p:nvPr>
            <p:ph idx="1" type="body"/>
          </p:nvPr>
        </p:nvSpPr>
        <p:spPr>
          <a:xfrm>
            <a:off x="628650" y="1369226"/>
            <a:ext cx="7886700" cy="3672000"/>
          </a:xfrm>
          <a:prstGeom prst="rect">
            <a:avLst/>
          </a:prstGeom>
          <a:noFill/>
          <a:ln>
            <a:noFill/>
          </a:ln>
        </p:spPr>
        <p:txBody>
          <a:bodyPr anchorCtr="0" anchor="t" bIns="34275" lIns="68575" spcFirstLastPara="1" rIns="68575" wrap="square" tIns="34275">
            <a:noAutofit/>
          </a:bodyPr>
          <a:lstStyle/>
          <a:p>
            <a:pPr indent="-38100" lvl="0" marL="177800" rtl="0" algn="l">
              <a:spcBef>
                <a:spcPts val="800"/>
              </a:spcBef>
              <a:spcAft>
                <a:spcPts val="0"/>
              </a:spcAft>
              <a:buClr>
                <a:schemeClr val="dk1"/>
              </a:buClr>
              <a:buSzPts val="1100"/>
              <a:buFont typeface="Arial"/>
              <a:buNone/>
            </a:pPr>
            <a:r>
              <a:rPr b="1" lang="en-GB" sz="1850" u="sng"/>
              <a:t>Results &amp; Metrics:</a:t>
            </a:r>
            <a:endParaRPr b="1" sz="1850" u="sng"/>
          </a:p>
          <a:p>
            <a:pPr indent="-38100" lvl="0" marL="177800" rtl="0" algn="l">
              <a:spcBef>
                <a:spcPts val="800"/>
              </a:spcBef>
              <a:spcAft>
                <a:spcPts val="0"/>
              </a:spcAft>
              <a:buClr>
                <a:schemeClr val="dk1"/>
              </a:buClr>
              <a:buSzPts val="1100"/>
              <a:buFont typeface="Arial"/>
              <a:buNone/>
            </a:pPr>
            <a:r>
              <a:t/>
            </a:r>
            <a:endParaRPr b="1" sz="1850" u="sng"/>
          </a:p>
          <a:p>
            <a:pPr indent="-38100" lvl="0" marL="177800" rtl="0" algn="l">
              <a:lnSpc>
                <a:spcPct val="90000"/>
              </a:lnSpc>
              <a:spcBef>
                <a:spcPts val="800"/>
              </a:spcBef>
              <a:spcAft>
                <a:spcPts val="0"/>
              </a:spcAft>
              <a:buClr>
                <a:schemeClr val="dk1"/>
              </a:buClr>
              <a:buSzPts val="2100"/>
              <a:buNone/>
            </a:pPr>
            <a:r>
              <a:t/>
            </a:r>
            <a:endParaRPr b="1" sz="1850" u="sng"/>
          </a:p>
        </p:txBody>
      </p:sp>
      <p:pic>
        <p:nvPicPr>
          <p:cNvPr id="228" name="Google Shape;228;p35"/>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229" name="Google Shape;229;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pic>
        <p:nvPicPr>
          <p:cNvPr id="230" name="Google Shape;230;p35"/>
          <p:cNvPicPr preferRelativeResize="0"/>
          <p:nvPr/>
        </p:nvPicPr>
        <p:blipFill rotWithShape="1">
          <a:blip r:embed="rId4">
            <a:alphaModFix/>
          </a:blip>
          <a:srcRect b="0" l="0" r="0" t="0"/>
          <a:stretch/>
        </p:blipFill>
        <p:spPr>
          <a:xfrm>
            <a:off x="2333751" y="1734125"/>
            <a:ext cx="4124200" cy="2942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Paper-1</a:t>
            </a:r>
            <a:endParaRPr b="1" sz="3000">
              <a:solidFill>
                <a:schemeClr val="accent5"/>
              </a:solidFill>
            </a:endParaRPr>
          </a:p>
        </p:txBody>
      </p:sp>
      <p:sp>
        <p:nvSpPr>
          <p:cNvPr id="236" name="Google Shape;236;p36"/>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237" name="Google Shape;237;p36"/>
          <p:cNvSpPr txBox="1"/>
          <p:nvPr>
            <p:ph idx="1" type="body"/>
          </p:nvPr>
        </p:nvSpPr>
        <p:spPr>
          <a:xfrm>
            <a:off x="628650" y="1369226"/>
            <a:ext cx="7886700" cy="3672000"/>
          </a:xfrm>
          <a:prstGeom prst="rect">
            <a:avLst/>
          </a:prstGeom>
          <a:noFill/>
          <a:ln>
            <a:noFill/>
          </a:ln>
        </p:spPr>
        <p:txBody>
          <a:bodyPr anchorCtr="0" anchor="t" bIns="34275" lIns="68575" spcFirstLastPara="1" rIns="68575" wrap="square" tIns="34275">
            <a:normAutofit/>
          </a:bodyPr>
          <a:lstStyle/>
          <a:p>
            <a:pPr indent="-38100" lvl="0" marL="177800" rtl="0" algn="l">
              <a:spcBef>
                <a:spcPts val="800"/>
              </a:spcBef>
              <a:spcAft>
                <a:spcPts val="0"/>
              </a:spcAft>
              <a:buClr>
                <a:schemeClr val="dk1"/>
              </a:buClr>
              <a:buSzPts val="1100"/>
              <a:buFont typeface="Arial"/>
              <a:buNone/>
            </a:pPr>
            <a:r>
              <a:rPr b="1" lang="en-GB" u="sng"/>
              <a:t>Future work:</a:t>
            </a:r>
            <a:endParaRPr b="1" u="sng"/>
          </a:p>
          <a:p>
            <a:pPr indent="-317500" lvl="0" marL="457200" rtl="0" algn="l">
              <a:spcBef>
                <a:spcPts val="800"/>
              </a:spcBef>
              <a:spcAft>
                <a:spcPts val="0"/>
              </a:spcAft>
              <a:buSzPts val="1400"/>
              <a:buChar char="•"/>
            </a:pPr>
            <a:r>
              <a:rPr lang="en-GB"/>
              <a:t>localize anomalous segments within videos, rather than just identifying video-level anomalies.</a:t>
            </a:r>
            <a:endParaRPr/>
          </a:p>
          <a:p>
            <a:pPr indent="-317500" lvl="0" marL="457200" rtl="0" algn="l">
              <a:spcBef>
                <a:spcPts val="0"/>
              </a:spcBef>
              <a:spcAft>
                <a:spcPts val="0"/>
              </a:spcAft>
              <a:buSzPts val="1400"/>
              <a:buChar char="•"/>
            </a:pPr>
            <a:r>
              <a:rPr lang="en-GB"/>
              <a:t>minimize the noise present in the positive bag</a:t>
            </a:r>
            <a:endParaRPr/>
          </a:p>
          <a:p>
            <a:pPr indent="-317500" lvl="0" marL="457200" rtl="0" algn="l">
              <a:spcBef>
                <a:spcPts val="0"/>
              </a:spcBef>
              <a:spcAft>
                <a:spcPts val="0"/>
              </a:spcAft>
              <a:buSzPts val="1400"/>
              <a:buChar char="•"/>
            </a:pPr>
            <a:r>
              <a:rPr lang="en-GB"/>
              <a:t>real - time deployment</a:t>
            </a:r>
            <a:endParaRPr/>
          </a:p>
          <a:p>
            <a:pPr indent="-38100" lvl="0" marL="177800" rtl="0" algn="l">
              <a:spcBef>
                <a:spcPts val="800"/>
              </a:spcBef>
              <a:spcAft>
                <a:spcPts val="0"/>
              </a:spcAft>
              <a:buClr>
                <a:schemeClr val="dk1"/>
              </a:buClr>
              <a:buSzPts val="1100"/>
              <a:buFont typeface="Arial"/>
              <a:buNone/>
            </a:pPr>
            <a:r>
              <a:t/>
            </a:r>
            <a:endParaRPr b="1" u="sng"/>
          </a:p>
          <a:p>
            <a:pPr indent="-38100" lvl="0" marL="177800" rtl="0" algn="l">
              <a:spcBef>
                <a:spcPts val="800"/>
              </a:spcBef>
              <a:spcAft>
                <a:spcPts val="0"/>
              </a:spcAft>
              <a:buClr>
                <a:schemeClr val="dk1"/>
              </a:buClr>
              <a:buSzPts val="1100"/>
              <a:buNone/>
            </a:pPr>
            <a:r>
              <a:rPr b="1" lang="en-GB" u="sng"/>
              <a:t>Relevance: </a:t>
            </a:r>
            <a:r>
              <a:rPr lang="en-GB"/>
              <a:t>Since our research aims to use ViT for anomaly detection, this paper proposes an approach using ViT that outperforms other latest transformer-based approach. </a:t>
            </a:r>
            <a:endParaRPr/>
          </a:p>
        </p:txBody>
      </p:sp>
      <p:pic>
        <p:nvPicPr>
          <p:cNvPr id="238" name="Google Shape;238;p36"/>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239" name="Google Shape;239;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628650" y="1035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accent5"/>
              </a:buClr>
              <a:buSzPts val="3000"/>
              <a:buFont typeface="Calibri"/>
              <a:buNone/>
            </a:pPr>
            <a:r>
              <a:rPr b="1" lang="en-GB" sz="3000">
                <a:solidFill>
                  <a:schemeClr val="accent5"/>
                </a:solidFill>
              </a:rPr>
              <a:t>Literature Survey</a:t>
            </a:r>
            <a:endParaRPr/>
          </a:p>
        </p:txBody>
      </p:sp>
      <p:sp>
        <p:nvSpPr>
          <p:cNvPr id="245" name="Google Shape;245;p37"/>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246" name="Google Shape;246;p37"/>
          <p:cNvSpPr txBox="1"/>
          <p:nvPr>
            <p:ph idx="1" type="body"/>
          </p:nvPr>
        </p:nvSpPr>
        <p:spPr>
          <a:xfrm>
            <a:off x="628650" y="2204496"/>
            <a:ext cx="7886700" cy="12891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800"/>
              </a:spcBef>
              <a:spcAft>
                <a:spcPts val="0"/>
              </a:spcAft>
              <a:buNone/>
            </a:pPr>
            <a:r>
              <a:rPr b="1" lang="en-GB"/>
              <a:t>Vision Transformer-Based Tailing Detection in Videos</a:t>
            </a:r>
            <a:endParaRPr/>
          </a:p>
        </p:txBody>
      </p:sp>
      <p:pic>
        <p:nvPicPr>
          <p:cNvPr id="247" name="Google Shape;247;p37"/>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248" name="Google Shape;248;p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Paper-2</a:t>
            </a:r>
            <a:endParaRPr/>
          </a:p>
        </p:txBody>
      </p:sp>
      <p:sp>
        <p:nvSpPr>
          <p:cNvPr id="254" name="Google Shape;254;p38"/>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255" name="Google Shape;255;p3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317500" lvl="0" marL="457200" rtl="0" algn="l">
              <a:lnSpc>
                <a:spcPct val="90000"/>
              </a:lnSpc>
              <a:spcBef>
                <a:spcPts val="800"/>
              </a:spcBef>
              <a:spcAft>
                <a:spcPts val="0"/>
              </a:spcAft>
              <a:buSzPts val="1400"/>
              <a:buAutoNum type="arabicPeriod"/>
            </a:pPr>
            <a:r>
              <a:rPr b="1" lang="en-GB"/>
              <a:t>Title: </a:t>
            </a:r>
            <a:r>
              <a:rPr b="1" lang="en-GB"/>
              <a:t>Vision Transformer-Based Tailing Detection in Video</a:t>
            </a:r>
            <a:endParaRPr b="1"/>
          </a:p>
          <a:p>
            <a:pPr indent="0" lvl="0" marL="457200" rtl="0" algn="l">
              <a:lnSpc>
                <a:spcPct val="90000"/>
              </a:lnSpc>
              <a:spcBef>
                <a:spcPts val="800"/>
              </a:spcBef>
              <a:spcAft>
                <a:spcPts val="0"/>
              </a:spcAft>
              <a:buNone/>
            </a:pPr>
            <a:r>
              <a:rPr b="1" lang="en-GB"/>
              <a:t>Abstract:</a:t>
            </a:r>
            <a:r>
              <a:rPr lang="en-GB"/>
              <a:t> </a:t>
            </a:r>
            <a:r>
              <a:rPr lang="en-GB"/>
              <a:t>The paper introduces a method for tailing detection in videos using a modified Time-Series Vision Transformer (TSViT). This model effectively identifies abnormal events like tailing in pedestrian movements, showing promise for applications in video surveillance and anomaly detection.</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p:txBody>
      </p:sp>
      <p:pic>
        <p:nvPicPr>
          <p:cNvPr id="256" name="Google Shape;256;p38"/>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257" name="Google Shape;257;p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Paper-2</a:t>
            </a:r>
            <a:endParaRPr b="1" sz="3000">
              <a:solidFill>
                <a:schemeClr val="accent5"/>
              </a:solidFill>
            </a:endParaRPr>
          </a:p>
        </p:txBody>
      </p:sp>
      <p:sp>
        <p:nvSpPr>
          <p:cNvPr id="263" name="Google Shape;263;p39"/>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264" name="Google Shape;264;p39"/>
          <p:cNvSpPr txBox="1"/>
          <p:nvPr>
            <p:ph idx="1" type="body"/>
          </p:nvPr>
        </p:nvSpPr>
        <p:spPr>
          <a:xfrm>
            <a:off x="628650" y="1369226"/>
            <a:ext cx="7886700" cy="3672000"/>
          </a:xfrm>
          <a:prstGeom prst="rect">
            <a:avLst/>
          </a:prstGeom>
          <a:noFill/>
          <a:ln>
            <a:noFill/>
          </a:ln>
        </p:spPr>
        <p:txBody>
          <a:bodyPr anchorCtr="0" anchor="t" bIns="34275" lIns="68575" spcFirstLastPara="1" rIns="68575" wrap="square" tIns="34275">
            <a:normAutofit/>
          </a:bodyPr>
          <a:lstStyle/>
          <a:p>
            <a:pPr indent="0" lvl="0" marL="457200" rtl="0" algn="l">
              <a:spcBef>
                <a:spcPts val="800"/>
              </a:spcBef>
              <a:spcAft>
                <a:spcPts val="0"/>
              </a:spcAft>
              <a:buClr>
                <a:schemeClr val="dk1"/>
              </a:buClr>
              <a:buSzPts val="1100"/>
              <a:buFont typeface="Arial"/>
              <a:buNone/>
            </a:pPr>
            <a:r>
              <a:rPr b="1" lang="en-GB" u="sng"/>
              <a:t>Algorithm/model:</a:t>
            </a:r>
            <a:r>
              <a:rPr b="1" lang="en-GB"/>
              <a:t>  </a:t>
            </a:r>
            <a:r>
              <a:rPr lang="en-GB"/>
              <a:t>Time-Series Vision Transformer (TSViT). A modified transformer model specifically designed to analyze temporal dependencies in video frames and detect anomalies in pedestrian walking patterns.</a:t>
            </a:r>
            <a:endParaRPr/>
          </a:p>
          <a:p>
            <a:pPr indent="0" lvl="0" marL="457200" rtl="0" algn="l">
              <a:spcBef>
                <a:spcPts val="800"/>
              </a:spcBef>
              <a:spcAft>
                <a:spcPts val="0"/>
              </a:spcAft>
              <a:buClr>
                <a:schemeClr val="dk1"/>
              </a:buClr>
              <a:buSzPts val="1100"/>
              <a:buFont typeface="Arial"/>
              <a:buNone/>
            </a:pPr>
            <a:r>
              <a:t/>
            </a:r>
            <a:endParaRPr/>
          </a:p>
          <a:p>
            <a:pPr indent="0" lvl="0" marL="457200" rtl="0" algn="l">
              <a:lnSpc>
                <a:spcPct val="90000"/>
              </a:lnSpc>
              <a:spcBef>
                <a:spcPts val="800"/>
              </a:spcBef>
              <a:spcAft>
                <a:spcPts val="0"/>
              </a:spcAft>
              <a:buNone/>
            </a:pPr>
            <a:r>
              <a:rPr b="1" lang="en-GB" u="sng"/>
              <a:t>Dataset: </a:t>
            </a:r>
            <a:r>
              <a:rPr b="1" lang="en-GB"/>
              <a:t> </a:t>
            </a:r>
            <a:r>
              <a:rPr lang="en-GB"/>
              <a:t>Sogang Tailing Detection Dataset (STD dataset)</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p:txBody>
      </p:sp>
      <p:pic>
        <p:nvPicPr>
          <p:cNvPr id="265" name="Google Shape;265;p39"/>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266" name="Google Shape;266;p3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Paper-2</a:t>
            </a:r>
            <a:endParaRPr b="1" sz="3000">
              <a:solidFill>
                <a:schemeClr val="accent5"/>
              </a:solidFill>
            </a:endParaRPr>
          </a:p>
        </p:txBody>
      </p:sp>
      <p:pic>
        <p:nvPicPr>
          <p:cNvPr id="272" name="Google Shape;272;p40"/>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273" name="Google Shape;273;p4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pic>
        <p:nvPicPr>
          <p:cNvPr id="274" name="Google Shape;274;p40"/>
          <p:cNvPicPr preferRelativeResize="0"/>
          <p:nvPr/>
        </p:nvPicPr>
        <p:blipFill>
          <a:blip r:embed="rId4">
            <a:alphaModFix/>
          </a:blip>
          <a:stretch>
            <a:fillRect/>
          </a:stretch>
        </p:blipFill>
        <p:spPr>
          <a:xfrm>
            <a:off x="1253725" y="1111625"/>
            <a:ext cx="6448251" cy="3451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Paper-2</a:t>
            </a:r>
            <a:endParaRPr b="1" sz="3000">
              <a:solidFill>
                <a:schemeClr val="accent5"/>
              </a:solidFill>
            </a:endParaRPr>
          </a:p>
        </p:txBody>
      </p:sp>
      <p:sp>
        <p:nvSpPr>
          <p:cNvPr id="280" name="Google Shape;280;p41"/>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281" name="Google Shape;281;p41"/>
          <p:cNvSpPr txBox="1"/>
          <p:nvPr>
            <p:ph idx="1" type="body"/>
          </p:nvPr>
        </p:nvSpPr>
        <p:spPr>
          <a:xfrm>
            <a:off x="628650" y="1369226"/>
            <a:ext cx="7886700" cy="3672000"/>
          </a:xfrm>
          <a:prstGeom prst="rect">
            <a:avLst/>
          </a:prstGeom>
          <a:noFill/>
          <a:ln>
            <a:noFill/>
          </a:ln>
        </p:spPr>
        <p:txBody>
          <a:bodyPr anchorCtr="0" anchor="t" bIns="34275" lIns="68575" spcFirstLastPara="1" rIns="68575" wrap="square" tIns="34275">
            <a:normAutofit/>
          </a:bodyPr>
          <a:lstStyle/>
          <a:p>
            <a:pPr indent="-342900" lvl="0" marL="457200" rtl="0" algn="l">
              <a:spcBef>
                <a:spcPts val="800"/>
              </a:spcBef>
              <a:spcAft>
                <a:spcPts val="0"/>
              </a:spcAft>
              <a:buSzPts val="1800"/>
              <a:buChar char="•"/>
            </a:pPr>
            <a:r>
              <a:rPr lang="en-GB" sz="1800"/>
              <a:t>Trajectory similarity used to track moving object locations, using Frechet distance as below:</a:t>
            </a:r>
            <a:endParaRPr sz="1800"/>
          </a:p>
          <a:p>
            <a:pPr indent="0" lvl="0" marL="457200" rtl="0" algn="l">
              <a:spcBef>
                <a:spcPts val="800"/>
              </a:spcBef>
              <a:spcAft>
                <a:spcPts val="0"/>
              </a:spcAft>
              <a:buClr>
                <a:schemeClr val="dk1"/>
              </a:buClr>
              <a:buSzPts val="1100"/>
              <a:buFont typeface="Arial"/>
              <a:buNone/>
            </a:pPr>
            <a:r>
              <a:t/>
            </a:r>
            <a:endParaRPr sz="1800"/>
          </a:p>
          <a:p>
            <a:pPr indent="0" lvl="0" marL="457200" rtl="0" algn="l">
              <a:spcBef>
                <a:spcPts val="800"/>
              </a:spcBef>
              <a:spcAft>
                <a:spcPts val="0"/>
              </a:spcAft>
              <a:buClr>
                <a:schemeClr val="dk1"/>
              </a:buClr>
              <a:buSzPts val="1100"/>
              <a:buFont typeface="Arial"/>
              <a:buNone/>
            </a:pPr>
            <a:r>
              <a:t/>
            </a:r>
            <a:endParaRPr b="1" sz="1800" u="sng"/>
          </a:p>
          <a:p>
            <a:pPr indent="0" lvl="0" marL="0" rtl="0" algn="l">
              <a:spcBef>
                <a:spcPts val="800"/>
              </a:spcBef>
              <a:spcAft>
                <a:spcPts val="0"/>
              </a:spcAft>
              <a:buClr>
                <a:schemeClr val="dk1"/>
              </a:buClr>
              <a:buSzPts val="1100"/>
              <a:buFont typeface="Arial"/>
              <a:buNone/>
            </a:pPr>
            <a:r>
              <a:t/>
            </a:r>
            <a:endParaRPr b="1" sz="1800" u="sng"/>
          </a:p>
          <a:p>
            <a:pPr indent="0" lvl="0" marL="0" rtl="0" algn="l">
              <a:spcBef>
                <a:spcPts val="800"/>
              </a:spcBef>
              <a:spcAft>
                <a:spcPts val="0"/>
              </a:spcAft>
              <a:buClr>
                <a:schemeClr val="dk1"/>
              </a:buClr>
              <a:buSzPts val="1100"/>
              <a:buFont typeface="Arial"/>
              <a:buNone/>
            </a:pPr>
            <a:r>
              <a:t/>
            </a:r>
            <a:endParaRPr b="1" sz="1800" u="sng"/>
          </a:p>
          <a:p>
            <a:pPr indent="-342900" lvl="0" marL="457200" rtl="0" algn="l">
              <a:spcBef>
                <a:spcPts val="800"/>
              </a:spcBef>
              <a:spcAft>
                <a:spcPts val="0"/>
              </a:spcAft>
              <a:buSzPts val="1800"/>
              <a:buChar char="•"/>
            </a:pPr>
            <a:r>
              <a:rPr lang="en-GB" sz="1800"/>
              <a:t>Cosine similarity used to compare walking direction of pedestrians as below:</a:t>
            </a:r>
            <a:endParaRPr sz="1800"/>
          </a:p>
          <a:p>
            <a:pPr indent="0" lvl="0" marL="457200" rtl="0" algn="l">
              <a:spcBef>
                <a:spcPts val="800"/>
              </a:spcBef>
              <a:spcAft>
                <a:spcPts val="0"/>
              </a:spcAft>
              <a:buClr>
                <a:schemeClr val="dk1"/>
              </a:buClr>
              <a:buSzPts val="1100"/>
              <a:buFont typeface="Arial"/>
              <a:buNone/>
            </a:pPr>
            <a:r>
              <a:t/>
            </a:r>
            <a:endParaRPr sz="1800"/>
          </a:p>
          <a:p>
            <a:pPr indent="0" lvl="0" marL="457200" rtl="0" algn="l">
              <a:spcBef>
                <a:spcPts val="800"/>
              </a:spcBef>
              <a:spcAft>
                <a:spcPts val="0"/>
              </a:spcAft>
              <a:buClr>
                <a:schemeClr val="dk1"/>
              </a:buClr>
              <a:buSzPts val="1100"/>
              <a:buFont typeface="Arial"/>
              <a:buNone/>
            </a:pPr>
            <a:r>
              <a:t/>
            </a:r>
            <a:endParaRPr sz="1800"/>
          </a:p>
          <a:p>
            <a:pPr indent="-38100" lvl="0" marL="177800" rtl="0" algn="l">
              <a:lnSpc>
                <a:spcPct val="90000"/>
              </a:lnSpc>
              <a:spcBef>
                <a:spcPts val="800"/>
              </a:spcBef>
              <a:spcAft>
                <a:spcPts val="0"/>
              </a:spcAft>
              <a:buClr>
                <a:schemeClr val="dk1"/>
              </a:buClr>
              <a:buSzPts val="2100"/>
              <a:buNone/>
            </a:pPr>
            <a:r>
              <a:t/>
            </a:r>
            <a:endParaRPr sz="1800"/>
          </a:p>
        </p:txBody>
      </p:sp>
      <p:pic>
        <p:nvPicPr>
          <p:cNvPr id="282" name="Google Shape;282;p41"/>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283" name="Google Shape;283;p4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pic>
        <p:nvPicPr>
          <p:cNvPr id="284" name="Google Shape;284;p41"/>
          <p:cNvPicPr preferRelativeResize="0"/>
          <p:nvPr/>
        </p:nvPicPr>
        <p:blipFill rotWithShape="1">
          <a:blip r:embed="rId4">
            <a:alphaModFix/>
          </a:blip>
          <a:srcRect b="23150" l="0" r="0" t="-23150"/>
          <a:stretch/>
        </p:blipFill>
        <p:spPr>
          <a:xfrm>
            <a:off x="1200150" y="1935975"/>
            <a:ext cx="6400800" cy="789850"/>
          </a:xfrm>
          <a:prstGeom prst="rect">
            <a:avLst/>
          </a:prstGeom>
          <a:noFill/>
          <a:ln>
            <a:noFill/>
          </a:ln>
        </p:spPr>
      </p:pic>
      <p:pic>
        <p:nvPicPr>
          <p:cNvPr id="285" name="Google Shape;285;p41"/>
          <p:cNvPicPr preferRelativeResize="0"/>
          <p:nvPr/>
        </p:nvPicPr>
        <p:blipFill rotWithShape="1">
          <a:blip r:embed="rId5">
            <a:alphaModFix/>
          </a:blip>
          <a:srcRect b="0" l="0" r="0" t="0"/>
          <a:stretch/>
        </p:blipFill>
        <p:spPr>
          <a:xfrm>
            <a:off x="1260700" y="3747450"/>
            <a:ext cx="6400801" cy="88930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Paper-2</a:t>
            </a:r>
            <a:endParaRPr b="1" sz="3000">
              <a:solidFill>
                <a:schemeClr val="accent5"/>
              </a:solidFill>
            </a:endParaRPr>
          </a:p>
        </p:txBody>
      </p:sp>
      <p:sp>
        <p:nvSpPr>
          <p:cNvPr id="291" name="Google Shape;291;p42"/>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pic>
        <p:nvPicPr>
          <p:cNvPr id="292" name="Google Shape;292;p42"/>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293" name="Google Shape;293;p4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pic>
        <p:nvPicPr>
          <p:cNvPr id="294" name="Google Shape;294;p42"/>
          <p:cNvPicPr preferRelativeResize="0"/>
          <p:nvPr/>
        </p:nvPicPr>
        <p:blipFill rotWithShape="1">
          <a:blip r:embed="rId4">
            <a:alphaModFix/>
          </a:blip>
          <a:srcRect b="0" l="0" r="0" t="0"/>
          <a:stretch/>
        </p:blipFill>
        <p:spPr>
          <a:xfrm>
            <a:off x="921749" y="1106125"/>
            <a:ext cx="7448549" cy="3661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Paper-2</a:t>
            </a:r>
            <a:endParaRPr b="1" sz="3000">
              <a:solidFill>
                <a:schemeClr val="accent5"/>
              </a:solidFill>
            </a:endParaRPr>
          </a:p>
        </p:txBody>
      </p:sp>
      <p:sp>
        <p:nvSpPr>
          <p:cNvPr id="300" name="Google Shape;300;p43"/>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pic>
        <p:nvPicPr>
          <p:cNvPr id="301" name="Google Shape;301;p43"/>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302" name="Google Shape;302;p4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pic>
        <p:nvPicPr>
          <p:cNvPr id="303" name="Google Shape;303;p43"/>
          <p:cNvPicPr preferRelativeResize="0"/>
          <p:nvPr/>
        </p:nvPicPr>
        <p:blipFill>
          <a:blip r:embed="rId4">
            <a:alphaModFix/>
          </a:blip>
          <a:stretch>
            <a:fillRect/>
          </a:stretch>
        </p:blipFill>
        <p:spPr>
          <a:xfrm>
            <a:off x="1481701" y="1009375"/>
            <a:ext cx="6478275" cy="994200"/>
          </a:xfrm>
          <a:prstGeom prst="rect">
            <a:avLst/>
          </a:prstGeom>
          <a:noFill/>
          <a:ln>
            <a:noFill/>
          </a:ln>
        </p:spPr>
      </p:pic>
      <p:pic>
        <p:nvPicPr>
          <p:cNvPr id="304" name="Google Shape;304;p43"/>
          <p:cNvPicPr preferRelativeResize="0"/>
          <p:nvPr/>
        </p:nvPicPr>
        <p:blipFill rotWithShape="1">
          <a:blip r:embed="rId5">
            <a:alphaModFix/>
          </a:blip>
          <a:srcRect b="6959" l="-9805" r="0" t="0"/>
          <a:stretch/>
        </p:blipFill>
        <p:spPr>
          <a:xfrm>
            <a:off x="2084102" y="2127537"/>
            <a:ext cx="4781448" cy="2515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nvSpPr>
        <p:spPr>
          <a:xfrm>
            <a:off x="1228725" y="1885950"/>
            <a:ext cx="6686550" cy="3429000"/>
          </a:xfrm>
          <a:prstGeom prst="rect">
            <a:avLst/>
          </a:prstGeom>
          <a:noFill/>
          <a:ln>
            <a:noFill/>
          </a:ln>
        </p:spPr>
        <p:txBody>
          <a:bodyPr anchorCtr="0" anchor="t" bIns="34275" lIns="68575" spcFirstLastPara="1" rIns="68575" wrap="square" tIns="34275">
            <a:noAutofit/>
          </a:bodyPr>
          <a:lstStyle/>
          <a:p>
            <a:pPr indent="-139700" lvl="0" marL="508000" marR="0" rtl="0" algn="just">
              <a:lnSpc>
                <a:spcPct val="100000"/>
              </a:lnSpc>
              <a:spcBef>
                <a:spcPts val="0"/>
              </a:spcBef>
              <a:spcAft>
                <a:spcPts val="0"/>
              </a:spcAft>
              <a:buClr>
                <a:schemeClr val="dk1"/>
              </a:buClr>
              <a:buSzPts val="1800"/>
              <a:buFont typeface="Noto Sans Symbols"/>
              <a:buNone/>
            </a:pPr>
            <a:r>
              <a:t/>
            </a:r>
            <a:endParaRPr b="0" i="0" sz="1800" u="none" cap="none" strike="noStrike">
              <a:solidFill>
                <a:srgbClr val="0033CC"/>
              </a:solidFill>
              <a:latin typeface="Trebuchet MS"/>
              <a:ea typeface="Trebuchet MS"/>
              <a:cs typeface="Trebuchet MS"/>
              <a:sym typeface="Trebuchet MS"/>
            </a:endParaRPr>
          </a:p>
        </p:txBody>
      </p:sp>
      <p:sp>
        <p:nvSpPr>
          <p:cNvPr id="138" name="Google Shape;138;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Outline</a:t>
            </a:r>
            <a:endParaRPr b="1">
              <a:solidFill>
                <a:schemeClr val="accent5"/>
              </a:solidFill>
            </a:endParaRPr>
          </a:p>
        </p:txBody>
      </p:sp>
      <p:sp>
        <p:nvSpPr>
          <p:cNvPr id="139" name="Google Shape;139;p2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lnSpcReduction="20000"/>
          </a:bodyPr>
          <a:lstStyle/>
          <a:p>
            <a:pPr indent="-260350" lvl="0" marL="508000" rtl="0" algn="just">
              <a:lnSpc>
                <a:spcPct val="90000"/>
              </a:lnSpc>
              <a:spcBef>
                <a:spcPts val="0"/>
              </a:spcBef>
              <a:spcAft>
                <a:spcPts val="0"/>
              </a:spcAft>
              <a:buClr>
                <a:schemeClr val="dk1"/>
              </a:buClr>
              <a:buSzPts val="2100"/>
              <a:buFont typeface="Arial"/>
              <a:buChar char="•"/>
            </a:pPr>
            <a:r>
              <a:rPr lang="en-GB" sz="2100">
                <a:latin typeface="Trebuchet MS"/>
                <a:ea typeface="Trebuchet MS"/>
                <a:cs typeface="Trebuchet MS"/>
                <a:sym typeface="Trebuchet MS"/>
              </a:rPr>
              <a:t>Problem Statement</a:t>
            </a:r>
            <a:endParaRPr/>
          </a:p>
          <a:p>
            <a:pPr indent="-260350" lvl="0" marL="508000" rtl="0" algn="just">
              <a:lnSpc>
                <a:spcPct val="90000"/>
              </a:lnSpc>
              <a:spcBef>
                <a:spcPts val="400"/>
              </a:spcBef>
              <a:spcAft>
                <a:spcPts val="0"/>
              </a:spcAft>
              <a:buClr>
                <a:schemeClr val="dk1"/>
              </a:buClr>
              <a:buSzPts val="2100"/>
              <a:buFont typeface="Arial"/>
              <a:buChar char="•"/>
            </a:pPr>
            <a:r>
              <a:rPr lang="en-GB" sz="2100">
                <a:latin typeface="Trebuchet MS"/>
                <a:ea typeface="Trebuchet MS"/>
                <a:cs typeface="Trebuchet MS"/>
                <a:sym typeface="Trebuchet MS"/>
              </a:rPr>
              <a:t>Abstract and Scope</a:t>
            </a:r>
            <a:endParaRPr/>
          </a:p>
          <a:p>
            <a:pPr indent="-260350" lvl="0" marL="508000" rtl="0" algn="just">
              <a:lnSpc>
                <a:spcPct val="90000"/>
              </a:lnSpc>
              <a:spcBef>
                <a:spcPts val="400"/>
              </a:spcBef>
              <a:spcAft>
                <a:spcPts val="0"/>
              </a:spcAft>
              <a:buClr>
                <a:schemeClr val="dk1"/>
              </a:buClr>
              <a:buSzPts val="2100"/>
              <a:buFont typeface="Arial"/>
              <a:buChar char="•"/>
            </a:pPr>
            <a:r>
              <a:rPr lang="en-GB" sz="2100">
                <a:latin typeface="Trebuchet MS"/>
                <a:ea typeface="Trebuchet MS"/>
                <a:cs typeface="Trebuchet MS"/>
                <a:sym typeface="Trebuchet MS"/>
              </a:rPr>
              <a:t>Literature Survey</a:t>
            </a:r>
            <a:endParaRPr/>
          </a:p>
          <a:p>
            <a:pPr indent="-260350" lvl="0" marL="508000" rtl="0" algn="just">
              <a:lnSpc>
                <a:spcPct val="90000"/>
              </a:lnSpc>
              <a:spcBef>
                <a:spcPts val="400"/>
              </a:spcBef>
              <a:spcAft>
                <a:spcPts val="0"/>
              </a:spcAft>
              <a:buClr>
                <a:schemeClr val="dk1"/>
              </a:buClr>
              <a:buSzPts val="2100"/>
              <a:buFont typeface="Arial"/>
              <a:buChar char="•"/>
            </a:pPr>
            <a:r>
              <a:rPr lang="en-GB" sz="2100">
                <a:latin typeface="Trebuchet MS"/>
                <a:ea typeface="Trebuchet MS"/>
                <a:cs typeface="Trebuchet MS"/>
                <a:sym typeface="Trebuchet MS"/>
              </a:rPr>
              <a:t>Design Approach </a:t>
            </a:r>
            <a:endParaRPr/>
          </a:p>
          <a:p>
            <a:pPr indent="-260350" lvl="0" marL="508000" rtl="0" algn="just">
              <a:lnSpc>
                <a:spcPct val="90000"/>
              </a:lnSpc>
              <a:spcBef>
                <a:spcPts val="400"/>
              </a:spcBef>
              <a:spcAft>
                <a:spcPts val="0"/>
              </a:spcAft>
              <a:buClr>
                <a:schemeClr val="dk1"/>
              </a:buClr>
              <a:buSzPts val="2100"/>
              <a:buFont typeface="Arial"/>
              <a:buChar char="•"/>
            </a:pPr>
            <a:r>
              <a:rPr lang="en-GB" sz="2100">
                <a:latin typeface="Trebuchet MS"/>
                <a:ea typeface="Trebuchet MS"/>
                <a:cs typeface="Trebuchet MS"/>
                <a:sym typeface="Trebuchet MS"/>
              </a:rPr>
              <a:t>Design Constraints, Assumptions &amp; Dependencies</a:t>
            </a:r>
            <a:endParaRPr/>
          </a:p>
          <a:p>
            <a:pPr indent="-260350" lvl="0" marL="508000" rtl="0" algn="just">
              <a:lnSpc>
                <a:spcPct val="90000"/>
              </a:lnSpc>
              <a:spcBef>
                <a:spcPts val="400"/>
              </a:spcBef>
              <a:spcAft>
                <a:spcPts val="0"/>
              </a:spcAft>
              <a:buClr>
                <a:schemeClr val="dk1"/>
              </a:buClr>
              <a:buSzPts val="2100"/>
              <a:buFont typeface="Arial"/>
              <a:buChar char="•"/>
            </a:pPr>
            <a:r>
              <a:rPr lang="en-GB" sz="2100">
                <a:latin typeface="Trebuchet MS"/>
                <a:ea typeface="Trebuchet MS"/>
                <a:cs typeface="Trebuchet MS"/>
                <a:sym typeface="Trebuchet MS"/>
              </a:rPr>
              <a:t>Proposed Methodology / Approach</a:t>
            </a:r>
            <a:endParaRPr/>
          </a:p>
          <a:p>
            <a:pPr indent="-260350" lvl="0" marL="508000" rtl="0" algn="just">
              <a:lnSpc>
                <a:spcPct val="90000"/>
              </a:lnSpc>
              <a:spcBef>
                <a:spcPts val="400"/>
              </a:spcBef>
              <a:spcAft>
                <a:spcPts val="0"/>
              </a:spcAft>
              <a:buClr>
                <a:schemeClr val="dk1"/>
              </a:buClr>
              <a:buSzPts val="2100"/>
              <a:buFont typeface="Arial"/>
              <a:buChar char="•"/>
            </a:pPr>
            <a:r>
              <a:rPr lang="en-GB" sz="2100">
                <a:latin typeface="Trebuchet MS"/>
                <a:ea typeface="Trebuchet MS"/>
                <a:cs typeface="Trebuchet MS"/>
                <a:sym typeface="Trebuchet MS"/>
              </a:rPr>
              <a:t>Architecture</a:t>
            </a:r>
            <a:endParaRPr/>
          </a:p>
          <a:p>
            <a:pPr indent="-260350" lvl="0" marL="508000" rtl="0" algn="just">
              <a:lnSpc>
                <a:spcPct val="90000"/>
              </a:lnSpc>
              <a:spcBef>
                <a:spcPts val="400"/>
              </a:spcBef>
              <a:spcAft>
                <a:spcPts val="0"/>
              </a:spcAft>
              <a:buClr>
                <a:schemeClr val="dk1"/>
              </a:buClr>
              <a:buSzPts val="2100"/>
              <a:buFont typeface="Arial"/>
              <a:buChar char="•"/>
            </a:pPr>
            <a:r>
              <a:rPr lang="en-GB" sz="2100">
                <a:latin typeface="Trebuchet MS"/>
                <a:ea typeface="Trebuchet MS"/>
                <a:cs typeface="Trebuchet MS"/>
                <a:sym typeface="Trebuchet MS"/>
              </a:rPr>
              <a:t>Design Description</a:t>
            </a:r>
            <a:endParaRPr/>
          </a:p>
          <a:p>
            <a:pPr indent="-260350" lvl="0" marL="508000" rtl="0" algn="just">
              <a:lnSpc>
                <a:spcPct val="90000"/>
              </a:lnSpc>
              <a:spcBef>
                <a:spcPts val="400"/>
              </a:spcBef>
              <a:spcAft>
                <a:spcPts val="0"/>
              </a:spcAft>
              <a:buClr>
                <a:schemeClr val="dk1"/>
              </a:buClr>
              <a:buSzPts val="2100"/>
              <a:buFont typeface="Arial"/>
              <a:buChar char="•"/>
            </a:pPr>
            <a:r>
              <a:rPr lang="en-GB" sz="2100">
                <a:latin typeface="Trebuchet MS"/>
                <a:ea typeface="Trebuchet MS"/>
                <a:cs typeface="Trebuchet MS"/>
                <a:sym typeface="Trebuchet MS"/>
              </a:rPr>
              <a:t>Technologies Used</a:t>
            </a:r>
            <a:endParaRPr/>
          </a:p>
          <a:p>
            <a:pPr indent="-260350" lvl="0" marL="508000" rtl="0" algn="just">
              <a:lnSpc>
                <a:spcPct val="90000"/>
              </a:lnSpc>
              <a:spcBef>
                <a:spcPts val="400"/>
              </a:spcBef>
              <a:spcAft>
                <a:spcPts val="0"/>
              </a:spcAft>
              <a:buClr>
                <a:schemeClr val="dk1"/>
              </a:buClr>
              <a:buSzPts val="2100"/>
              <a:buFont typeface="Arial"/>
              <a:buChar char="•"/>
            </a:pPr>
            <a:r>
              <a:rPr lang="en-GB" sz="2100">
                <a:latin typeface="Trebuchet MS"/>
                <a:ea typeface="Trebuchet MS"/>
                <a:cs typeface="Trebuchet MS"/>
                <a:sym typeface="Trebuchet MS"/>
              </a:rPr>
              <a:t>Project Progress</a:t>
            </a:r>
            <a:endParaRPr/>
          </a:p>
          <a:p>
            <a:pPr indent="-260350" lvl="0" marL="508000" rtl="0" algn="just">
              <a:lnSpc>
                <a:spcPct val="90000"/>
              </a:lnSpc>
              <a:spcBef>
                <a:spcPts val="400"/>
              </a:spcBef>
              <a:spcAft>
                <a:spcPts val="0"/>
              </a:spcAft>
              <a:buClr>
                <a:schemeClr val="dk1"/>
              </a:buClr>
              <a:buSzPts val="2100"/>
              <a:buFont typeface="Arial"/>
              <a:buChar char="•"/>
            </a:pPr>
            <a:r>
              <a:rPr lang="en-GB" sz="2100">
                <a:latin typeface="Trebuchet MS"/>
                <a:ea typeface="Trebuchet MS"/>
                <a:cs typeface="Trebuchet MS"/>
                <a:sym typeface="Trebuchet MS"/>
              </a:rPr>
              <a:t>References</a:t>
            </a:r>
            <a:endParaRPr sz="2100">
              <a:latin typeface="Trebuchet MS"/>
              <a:ea typeface="Trebuchet MS"/>
              <a:cs typeface="Trebuchet MS"/>
              <a:sym typeface="Trebuchet MS"/>
            </a:endParaRPr>
          </a:p>
        </p:txBody>
      </p:sp>
      <p:pic>
        <p:nvPicPr>
          <p:cNvPr id="140" name="Google Shape;140;p26"/>
          <p:cNvPicPr preferRelativeResize="0"/>
          <p:nvPr/>
        </p:nvPicPr>
        <p:blipFill rotWithShape="1">
          <a:blip r:embed="rId3">
            <a:alphaModFix/>
          </a:blip>
          <a:srcRect b="0" l="0" r="0" t="0"/>
          <a:stretch/>
        </p:blipFill>
        <p:spPr>
          <a:xfrm>
            <a:off x="8172451" y="89113"/>
            <a:ext cx="971549" cy="768829"/>
          </a:xfrm>
          <a:prstGeom prst="rect">
            <a:avLst/>
          </a:prstGeom>
          <a:noFill/>
          <a:ln>
            <a:noFill/>
          </a:ln>
        </p:spPr>
      </p:pic>
      <p:sp>
        <p:nvSpPr>
          <p:cNvPr id="141" name="Google Shape;141;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Sai_Nidhi_Nikita_Ria</a:t>
            </a:r>
            <a:endParaRPr/>
          </a:p>
        </p:txBody>
      </p:sp>
      <p:sp>
        <p:nvSpPr>
          <p:cNvPr id="142" name="Google Shape;142;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43" name="Google Shape;143;p26"/>
          <p:cNvSpPr txBox="1"/>
          <p:nvPr/>
        </p:nvSpPr>
        <p:spPr>
          <a:xfrm>
            <a:off x="221750" y="89125"/>
            <a:ext cx="34587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900">
                <a:solidFill>
                  <a:srgbClr val="888888"/>
                </a:solidFill>
              </a:rPr>
              <a:t>Multi-Event Anomaly Detection for Enhanced Video Surveillance</a:t>
            </a:r>
            <a:endParaRPr b="0" i="0" sz="900" u="none" cap="none" strike="noStrike">
              <a:solidFill>
                <a:srgbClr val="888888"/>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Paper-2</a:t>
            </a:r>
            <a:endParaRPr b="1" sz="3000">
              <a:solidFill>
                <a:schemeClr val="accent5"/>
              </a:solidFill>
            </a:endParaRPr>
          </a:p>
        </p:txBody>
      </p:sp>
      <p:sp>
        <p:nvSpPr>
          <p:cNvPr id="310" name="Google Shape;310;p44"/>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311" name="Google Shape;311;p44"/>
          <p:cNvSpPr txBox="1"/>
          <p:nvPr>
            <p:ph idx="1" type="body"/>
          </p:nvPr>
        </p:nvSpPr>
        <p:spPr>
          <a:xfrm>
            <a:off x="628650" y="1369226"/>
            <a:ext cx="7886700" cy="3672000"/>
          </a:xfrm>
          <a:prstGeom prst="rect">
            <a:avLst/>
          </a:prstGeom>
          <a:noFill/>
          <a:ln>
            <a:noFill/>
          </a:ln>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b="1" lang="en-GB" u="sng"/>
              <a:t>Results &amp; metrics:</a:t>
            </a:r>
            <a:endParaRPr b="1" u="sng"/>
          </a:p>
          <a:p>
            <a:pPr indent="0" lvl="0" marL="457200" rtl="0" algn="l">
              <a:spcBef>
                <a:spcPts val="800"/>
              </a:spcBef>
              <a:spcAft>
                <a:spcPts val="0"/>
              </a:spcAft>
              <a:buNone/>
            </a:pPr>
            <a:r>
              <a:rPr lang="en-GB"/>
              <a:t>Proposed TSViT model outperforms all CNN architectures.</a:t>
            </a:r>
            <a:endParaRPr/>
          </a:p>
          <a:p>
            <a:pPr indent="0" lvl="0" marL="0" rtl="0" algn="l">
              <a:spcBef>
                <a:spcPts val="800"/>
              </a:spcBef>
              <a:spcAft>
                <a:spcPts val="0"/>
              </a:spcAft>
              <a:buNone/>
            </a:pPr>
            <a:r>
              <a:t/>
            </a:r>
            <a:endParaRPr b="1" u="sng"/>
          </a:p>
          <a:p>
            <a:pPr indent="-38100" lvl="0" marL="177800" rtl="0" algn="l">
              <a:spcBef>
                <a:spcPts val="800"/>
              </a:spcBef>
              <a:spcAft>
                <a:spcPts val="0"/>
              </a:spcAft>
              <a:buClr>
                <a:schemeClr val="dk1"/>
              </a:buClr>
              <a:buSzPts val="1100"/>
              <a:buNone/>
            </a:pPr>
            <a:r>
              <a:t/>
            </a:r>
            <a:endParaRPr b="1" u="sng"/>
          </a:p>
          <a:p>
            <a:pPr indent="-38100" lvl="0" marL="177800" rtl="0" algn="l">
              <a:spcBef>
                <a:spcPts val="800"/>
              </a:spcBef>
              <a:spcAft>
                <a:spcPts val="0"/>
              </a:spcAft>
              <a:buClr>
                <a:schemeClr val="dk1"/>
              </a:buClr>
              <a:buSzPts val="1100"/>
              <a:buNone/>
            </a:pPr>
            <a:r>
              <a:t/>
            </a:r>
            <a:endParaRPr/>
          </a:p>
        </p:txBody>
      </p:sp>
      <p:pic>
        <p:nvPicPr>
          <p:cNvPr id="312" name="Google Shape;312;p44"/>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313" name="Google Shape;313;p4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pic>
        <p:nvPicPr>
          <p:cNvPr id="314" name="Google Shape;314;p44"/>
          <p:cNvPicPr preferRelativeResize="0"/>
          <p:nvPr/>
        </p:nvPicPr>
        <p:blipFill rotWithShape="1">
          <a:blip r:embed="rId4">
            <a:alphaModFix/>
          </a:blip>
          <a:srcRect b="0" l="0" r="0" t="0"/>
          <a:stretch/>
        </p:blipFill>
        <p:spPr>
          <a:xfrm>
            <a:off x="1310925" y="2182825"/>
            <a:ext cx="6522151" cy="2530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Paper-2</a:t>
            </a:r>
            <a:endParaRPr b="1" sz="3000">
              <a:solidFill>
                <a:schemeClr val="accent5"/>
              </a:solidFill>
            </a:endParaRPr>
          </a:p>
        </p:txBody>
      </p:sp>
      <p:sp>
        <p:nvSpPr>
          <p:cNvPr id="320" name="Google Shape;320;p45"/>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321" name="Google Shape;321;p45"/>
          <p:cNvSpPr txBox="1"/>
          <p:nvPr>
            <p:ph idx="1" type="body"/>
          </p:nvPr>
        </p:nvSpPr>
        <p:spPr>
          <a:xfrm>
            <a:off x="628650" y="1369226"/>
            <a:ext cx="7886700" cy="3672000"/>
          </a:xfrm>
          <a:prstGeom prst="rect">
            <a:avLst/>
          </a:prstGeom>
          <a:noFill/>
          <a:ln>
            <a:noFill/>
          </a:ln>
        </p:spPr>
        <p:txBody>
          <a:bodyPr anchorCtr="0" anchor="t" bIns="34275" lIns="68575" spcFirstLastPara="1" rIns="68575" wrap="square" tIns="34275">
            <a:normAutofit/>
          </a:bodyPr>
          <a:lstStyle/>
          <a:p>
            <a:pPr indent="-38100" lvl="0" marL="177800" rtl="0" algn="l">
              <a:spcBef>
                <a:spcPts val="800"/>
              </a:spcBef>
              <a:spcAft>
                <a:spcPts val="0"/>
              </a:spcAft>
              <a:buClr>
                <a:schemeClr val="dk1"/>
              </a:buClr>
              <a:buSzPts val="1100"/>
              <a:buNone/>
            </a:pPr>
            <a:r>
              <a:rPr b="1" lang="en-GB" u="sng"/>
              <a:t>Future work:</a:t>
            </a:r>
            <a:endParaRPr b="1" u="sng"/>
          </a:p>
          <a:p>
            <a:pPr indent="-317500" lvl="0" marL="457200" rtl="0" algn="l">
              <a:spcBef>
                <a:spcPts val="800"/>
              </a:spcBef>
              <a:spcAft>
                <a:spcPts val="0"/>
              </a:spcAft>
              <a:buSzPts val="1400"/>
              <a:buChar char="•"/>
            </a:pPr>
            <a:r>
              <a:rPr lang="en-GB"/>
              <a:t>leveraging auto-augmentation techniques to mitigate data scarcity and boost model performance </a:t>
            </a:r>
            <a:endParaRPr/>
          </a:p>
          <a:p>
            <a:pPr indent="-317500" lvl="0" marL="457200" rtl="0" algn="l">
              <a:spcBef>
                <a:spcPts val="0"/>
              </a:spcBef>
              <a:spcAft>
                <a:spcPts val="0"/>
              </a:spcAft>
              <a:buSzPts val="1400"/>
              <a:buChar char="•"/>
            </a:pPr>
            <a:r>
              <a:rPr lang="en-GB"/>
              <a:t>imposing additional constraints on visual cues to improve the identification of tailing events</a:t>
            </a:r>
            <a:endParaRPr/>
          </a:p>
          <a:p>
            <a:pPr indent="-38100" lvl="0" marL="177800" rtl="0" algn="l">
              <a:spcBef>
                <a:spcPts val="800"/>
              </a:spcBef>
              <a:spcAft>
                <a:spcPts val="0"/>
              </a:spcAft>
              <a:buClr>
                <a:schemeClr val="dk1"/>
              </a:buClr>
              <a:buSzPts val="1100"/>
              <a:buNone/>
            </a:pPr>
            <a:r>
              <a:t/>
            </a:r>
            <a:endParaRPr b="1" u="sng"/>
          </a:p>
          <a:p>
            <a:pPr indent="-38100" lvl="0" marL="177800" rtl="0" algn="l">
              <a:spcBef>
                <a:spcPts val="800"/>
              </a:spcBef>
              <a:spcAft>
                <a:spcPts val="0"/>
              </a:spcAft>
              <a:buClr>
                <a:schemeClr val="dk1"/>
              </a:buClr>
              <a:buSzPts val="1100"/>
              <a:buNone/>
            </a:pPr>
            <a:r>
              <a:rPr b="1" lang="en-GB" u="sng"/>
              <a:t>Relevance: </a:t>
            </a:r>
            <a:r>
              <a:rPr lang="en-GB"/>
              <a:t>As one of our anomalies is “tailing” and we are employing a vision transformer model, this is a very relevant paper to our research.</a:t>
            </a:r>
            <a:endParaRPr/>
          </a:p>
        </p:txBody>
      </p:sp>
      <p:pic>
        <p:nvPicPr>
          <p:cNvPr id="322" name="Google Shape;322;p45"/>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323" name="Google Shape;323;p4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6"/>
          <p:cNvSpPr txBox="1"/>
          <p:nvPr>
            <p:ph type="title"/>
          </p:nvPr>
        </p:nvSpPr>
        <p:spPr>
          <a:xfrm>
            <a:off x="628650" y="1035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accent5"/>
              </a:buClr>
              <a:buSzPts val="3000"/>
              <a:buFont typeface="Calibri"/>
              <a:buNone/>
            </a:pPr>
            <a:r>
              <a:rPr b="1" lang="en-GB" sz="3000">
                <a:solidFill>
                  <a:schemeClr val="accent5"/>
                </a:solidFill>
              </a:rPr>
              <a:t>Literature Survey</a:t>
            </a:r>
            <a:endParaRPr/>
          </a:p>
        </p:txBody>
      </p:sp>
      <p:sp>
        <p:nvSpPr>
          <p:cNvPr id="329" name="Google Shape;329;p46"/>
          <p:cNvSpPr txBox="1"/>
          <p:nvPr>
            <p:ph idx="1" type="body"/>
          </p:nvPr>
        </p:nvSpPr>
        <p:spPr>
          <a:xfrm>
            <a:off x="628650" y="2204496"/>
            <a:ext cx="7886700" cy="12891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800"/>
              </a:spcBef>
              <a:spcAft>
                <a:spcPts val="0"/>
              </a:spcAft>
              <a:buNone/>
            </a:pPr>
            <a:r>
              <a:rPr b="1" lang="en-GB"/>
              <a:t>V3Trans-Crowd: A Video-based Visual Transformer for Crowd Management Monitoring</a:t>
            </a:r>
            <a:endParaRPr/>
          </a:p>
        </p:txBody>
      </p:sp>
      <p:pic>
        <p:nvPicPr>
          <p:cNvPr id="330" name="Google Shape;330;p46"/>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331" name="Google Shape;331;p4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Paper-3</a:t>
            </a:r>
            <a:endParaRPr/>
          </a:p>
        </p:txBody>
      </p:sp>
      <p:sp>
        <p:nvSpPr>
          <p:cNvPr id="337" name="Google Shape;337;p47"/>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338" name="Google Shape;338;p4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457200" rtl="0" algn="l">
              <a:lnSpc>
                <a:spcPct val="90000"/>
              </a:lnSpc>
              <a:spcBef>
                <a:spcPts val="800"/>
              </a:spcBef>
              <a:spcAft>
                <a:spcPts val="0"/>
              </a:spcAft>
              <a:buNone/>
            </a:pPr>
            <a:r>
              <a:rPr b="1" lang="en-GB"/>
              <a:t>Title: </a:t>
            </a:r>
            <a:r>
              <a:rPr b="1" lang="en-GB"/>
              <a:t>V3Trans-Crowd: A Video-based Visual Transformer for Crowd Management Monitoring</a:t>
            </a:r>
            <a:endParaRPr b="1"/>
          </a:p>
          <a:p>
            <a:pPr indent="0" lvl="0" marL="457200" rtl="0" algn="l">
              <a:lnSpc>
                <a:spcPct val="90000"/>
              </a:lnSpc>
              <a:spcBef>
                <a:spcPts val="800"/>
              </a:spcBef>
              <a:spcAft>
                <a:spcPts val="0"/>
              </a:spcAft>
              <a:buNone/>
            </a:pPr>
            <a:r>
              <a:rPr b="1" lang="en-GB"/>
              <a:t>Abstract:</a:t>
            </a:r>
            <a:r>
              <a:rPr lang="en-GB"/>
              <a:t> </a:t>
            </a:r>
            <a:r>
              <a:rPr lang="en-GB"/>
              <a:t>The V3Trans-Crowd framework, a transformer-based approach, effectively categorizes crowd behavior using video data. Inspired by 3D visual transformers, it outperforms existing methods in accuracy on the Crowd-11 dataset, enhancing crowd management safety and efficiency.</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p:txBody>
      </p:sp>
      <p:pic>
        <p:nvPicPr>
          <p:cNvPr id="339" name="Google Shape;339;p47"/>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340" name="Google Shape;340;p4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Paper-3</a:t>
            </a:r>
            <a:endParaRPr b="1" sz="3000">
              <a:solidFill>
                <a:schemeClr val="accent5"/>
              </a:solidFill>
            </a:endParaRPr>
          </a:p>
        </p:txBody>
      </p:sp>
      <p:sp>
        <p:nvSpPr>
          <p:cNvPr id="346" name="Google Shape;346;p48"/>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347" name="Google Shape;347;p48"/>
          <p:cNvSpPr txBox="1"/>
          <p:nvPr>
            <p:ph idx="1" type="body"/>
          </p:nvPr>
        </p:nvSpPr>
        <p:spPr>
          <a:xfrm>
            <a:off x="628650" y="1369226"/>
            <a:ext cx="7886700" cy="3672000"/>
          </a:xfrm>
          <a:prstGeom prst="rect">
            <a:avLst/>
          </a:prstGeom>
          <a:noFill/>
          <a:ln>
            <a:noFill/>
          </a:ln>
        </p:spPr>
        <p:txBody>
          <a:bodyPr anchorCtr="0" anchor="t" bIns="34275" lIns="68575" spcFirstLastPara="1" rIns="68575" wrap="square" tIns="34275">
            <a:normAutofit/>
          </a:bodyPr>
          <a:lstStyle/>
          <a:p>
            <a:pPr indent="0" lvl="0" marL="457200" rtl="0" algn="l">
              <a:spcBef>
                <a:spcPts val="800"/>
              </a:spcBef>
              <a:spcAft>
                <a:spcPts val="0"/>
              </a:spcAft>
              <a:buClr>
                <a:schemeClr val="dk1"/>
              </a:buClr>
              <a:buSzPts val="1100"/>
              <a:buFont typeface="Arial"/>
              <a:buNone/>
            </a:pPr>
            <a:r>
              <a:rPr b="1" lang="en-GB" u="sng"/>
              <a:t>Algorithm/model:</a:t>
            </a:r>
            <a:r>
              <a:rPr b="1" lang="en-GB"/>
              <a:t>  </a:t>
            </a:r>
            <a:r>
              <a:rPr lang="en-GB"/>
              <a:t>The paper uses the V3Trans-Crowd model which is a 3D visual transformer which integrates both spatial and temporal features.</a:t>
            </a:r>
            <a:endParaRPr/>
          </a:p>
          <a:p>
            <a:pPr indent="0" lvl="0" marL="457200" rtl="0" algn="l">
              <a:spcBef>
                <a:spcPts val="800"/>
              </a:spcBef>
              <a:spcAft>
                <a:spcPts val="0"/>
              </a:spcAft>
              <a:buClr>
                <a:schemeClr val="dk1"/>
              </a:buClr>
              <a:buSzPts val="1100"/>
              <a:buFont typeface="Arial"/>
              <a:buNone/>
            </a:pPr>
            <a:r>
              <a:t/>
            </a:r>
            <a:endParaRPr/>
          </a:p>
          <a:p>
            <a:pPr indent="0" lvl="0" marL="457200" rtl="0" algn="l">
              <a:lnSpc>
                <a:spcPct val="90000"/>
              </a:lnSpc>
              <a:spcBef>
                <a:spcPts val="800"/>
              </a:spcBef>
              <a:spcAft>
                <a:spcPts val="0"/>
              </a:spcAft>
              <a:buNone/>
            </a:pPr>
            <a:r>
              <a:rPr b="1" lang="en-GB" u="sng"/>
              <a:t>Dataset: </a:t>
            </a:r>
            <a:r>
              <a:rPr b="1" lang="en-GB"/>
              <a:t> </a:t>
            </a:r>
            <a:r>
              <a:rPr lang="en-GB"/>
              <a:t>The model is pre-trained on the Imagenet(14 million images and 100k synsets) dataset and Crowd-11(6k video sequences of 100 frames and 11 label classes) as the test dataset.</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p:txBody>
      </p:sp>
      <p:pic>
        <p:nvPicPr>
          <p:cNvPr id="348" name="Google Shape;348;p48"/>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349" name="Google Shape;349;p4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Paper-3</a:t>
            </a:r>
            <a:endParaRPr b="1" sz="3000">
              <a:solidFill>
                <a:schemeClr val="accent5"/>
              </a:solidFill>
            </a:endParaRPr>
          </a:p>
        </p:txBody>
      </p:sp>
      <p:pic>
        <p:nvPicPr>
          <p:cNvPr id="355" name="Google Shape;355;p49"/>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356" name="Google Shape;356;p4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pic>
        <p:nvPicPr>
          <p:cNvPr id="357" name="Google Shape;357;p49"/>
          <p:cNvPicPr preferRelativeResize="0"/>
          <p:nvPr/>
        </p:nvPicPr>
        <p:blipFill rotWithShape="1">
          <a:blip r:embed="rId4">
            <a:alphaModFix/>
          </a:blip>
          <a:srcRect b="0" l="0" r="0" t="0"/>
          <a:stretch/>
        </p:blipFill>
        <p:spPr>
          <a:xfrm>
            <a:off x="849977" y="1057025"/>
            <a:ext cx="7444024" cy="354515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Paper-3</a:t>
            </a:r>
            <a:endParaRPr b="1" sz="3000">
              <a:solidFill>
                <a:schemeClr val="accent5"/>
              </a:solidFill>
            </a:endParaRPr>
          </a:p>
        </p:txBody>
      </p:sp>
      <p:sp>
        <p:nvSpPr>
          <p:cNvPr id="363" name="Google Shape;363;p50"/>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364" name="Google Shape;364;p50"/>
          <p:cNvSpPr txBox="1"/>
          <p:nvPr>
            <p:ph idx="1" type="body"/>
          </p:nvPr>
        </p:nvSpPr>
        <p:spPr>
          <a:xfrm>
            <a:off x="628650" y="1369226"/>
            <a:ext cx="7886700" cy="3672000"/>
          </a:xfrm>
          <a:prstGeom prst="rect">
            <a:avLst/>
          </a:prstGeom>
          <a:noFill/>
          <a:ln>
            <a:noFill/>
          </a:ln>
        </p:spPr>
        <p:txBody>
          <a:bodyPr anchorCtr="0" anchor="t" bIns="34275" lIns="68575" spcFirstLastPara="1" rIns="68575" wrap="square" tIns="34275">
            <a:normAutofit/>
          </a:bodyPr>
          <a:lstStyle/>
          <a:p>
            <a:pPr indent="0" lvl="0" marL="0" rtl="0" algn="l">
              <a:spcBef>
                <a:spcPts val="800"/>
              </a:spcBef>
              <a:spcAft>
                <a:spcPts val="0"/>
              </a:spcAft>
              <a:buNone/>
            </a:pPr>
            <a:r>
              <a:rPr lang="en-GB" sz="1800"/>
              <a:t>Given video input V with dimensions T×H×W×C spatial-temporal tube dimensions </a:t>
            </a:r>
            <a:endParaRPr sz="1800"/>
          </a:p>
          <a:p>
            <a:pPr indent="0" lvl="0" marL="457200" rtl="0" algn="l">
              <a:spcBef>
                <a:spcPts val="800"/>
              </a:spcBef>
              <a:spcAft>
                <a:spcPts val="0"/>
              </a:spcAft>
              <a:buClr>
                <a:schemeClr val="dk1"/>
              </a:buClr>
              <a:buSzPts val="1100"/>
              <a:buFont typeface="Arial"/>
              <a:buNone/>
            </a:pPr>
            <a:r>
              <a:t/>
            </a:r>
            <a:endParaRPr sz="1800"/>
          </a:p>
          <a:p>
            <a:pPr indent="0" lvl="0" marL="0" rtl="0" algn="l">
              <a:spcBef>
                <a:spcPts val="800"/>
              </a:spcBef>
              <a:spcAft>
                <a:spcPts val="0"/>
              </a:spcAft>
              <a:buClr>
                <a:schemeClr val="dk1"/>
              </a:buClr>
              <a:buSzPts val="1100"/>
              <a:buFont typeface="Arial"/>
              <a:buNone/>
            </a:pPr>
            <a:r>
              <a:t/>
            </a:r>
            <a:endParaRPr b="1" sz="1800" u="sng"/>
          </a:p>
          <a:p>
            <a:pPr indent="-342900" lvl="0" marL="457200" rtl="0" algn="l">
              <a:spcBef>
                <a:spcPts val="800"/>
              </a:spcBef>
              <a:spcAft>
                <a:spcPts val="0"/>
              </a:spcAft>
              <a:buSzPts val="1800"/>
              <a:buChar char="•"/>
            </a:pPr>
            <a:r>
              <a:rPr lang="en-GB" sz="1800"/>
              <a:t>Linear Projection :</a:t>
            </a:r>
            <a:endParaRPr sz="1800"/>
          </a:p>
          <a:p>
            <a:pPr indent="0" lvl="0" marL="457200" rtl="0" algn="l">
              <a:spcBef>
                <a:spcPts val="800"/>
              </a:spcBef>
              <a:spcAft>
                <a:spcPts val="0"/>
              </a:spcAft>
              <a:buClr>
                <a:schemeClr val="dk1"/>
              </a:buClr>
              <a:buSzPts val="1100"/>
              <a:buFont typeface="Arial"/>
              <a:buNone/>
            </a:pPr>
            <a:r>
              <a:t/>
            </a:r>
            <a:endParaRPr sz="1800"/>
          </a:p>
          <a:p>
            <a:pPr indent="0" lvl="0" marL="457200" rtl="0" algn="l">
              <a:spcBef>
                <a:spcPts val="800"/>
              </a:spcBef>
              <a:spcAft>
                <a:spcPts val="0"/>
              </a:spcAft>
              <a:buClr>
                <a:schemeClr val="dk1"/>
              </a:buClr>
              <a:buSzPts val="1100"/>
              <a:buFont typeface="Arial"/>
              <a:buNone/>
            </a:pPr>
            <a:r>
              <a:t/>
            </a:r>
            <a:endParaRPr sz="1800"/>
          </a:p>
          <a:p>
            <a:pPr indent="-342900" lvl="0" marL="457200" rtl="0" algn="l">
              <a:lnSpc>
                <a:spcPct val="90000"/>
              </a:lnSpc>
              <a:spcBef>
                <a:spcPts val="800"/>
              </a:spcBef>
              <a:spcAft>
                <a:spcPts val="0"/>
              </a:spcAft>
              <a:buSzPts val="1800"/>
              <a:buChar char="•"/>
            </a:pPr>
            <a:r>
              <a:rPr lang="en-GB" sz="1800"/>
              <a:t>Query, Key and Value computations:</a:t>
            </a:r>
            <a:endParaRPr sz="1800"/>
          </a:p>
        </p:txBody>
      </p:sp>
      <p:pic>
        <p:nvPicPr>
          <p:cNvPr id="365" name="Google Shape;365;p50"/>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366" name="Google Shape;366;p5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pic>
        <p:nvPicPr>
          <p:cNvPr id="367" name="Google Shape;367;p50"/>
          <p:cNvPicPr preferRelativeResize="0"/>
          <p:nvPr/>
        </p:nvPicPr>
        <p:blipFill rotWithShape="1">
          <a:blip r:embed="rId4">
            <a:alphaModFix/>
          </a:blip>
          <a:srcRect b="0" l="0" r="0" t="0"/>
          <a:stretch/>
        </p:blipFill>
        <p:spPr>
          <a:xfrm>
            <a:off x="1699850" y="1932099"/>
            <a:ext cx="4648200" cy="542925"/>
          </a:xfrm>
          <a:prstGeom prst="rect">
            <a:avLst/>
          </a:prstGeom>
          <a:noFill/>
          <a:ln>
            <a:noFill/>
          </a:ln>
        </p:spPr>
      </p:pic>
      <p:pic>
        <p:nvPicPr>
          <p:cNvPr id="368" name="Google Shape;368;p50"/>
          <p:cNvPicPr preferRelativeResize="0"/>
          <p:nvPr/>
        </p:nvPicPr>
        <p:blipFill rotWithShape="1">
          <a:blip r:embed="rId5">
            <a:alphaModFix/>
          </a:blip>
          <a:srcRect b="0" l="0" r="0" t="0"/>
          <a:stretch/>
        </p:blipFill>
        <p:spPr>
          <a:xfrm>
            <a:off x="2969975" y="2693350"/>
            <a:ext cx="3585053" cy="804999"/>
          </a:xfrm>
          <a:prstGeom prst="rect">
            <a:avLst/>
          </a:prstGeom>
          <a:noFill/>
          <a:ln>
            <a:noFill/>
          </a:ln>
        </p:spPr>
      </p:pic>
      <p:pic>
        <p:nvPicPr>
          <p:cNvPr id="369" name="Google Shape;369;p50"/>
          <p:cNvPicPr preferRelativeResize="0"/>
          <p:nvPr/>
        </p:nvPicPr>
        <p:blipFill rotWithShape="1">
          <a:blip r:embed="rId6">
            <a:alphaModFix/>
          </a:blip>
          <a:srcRect b="0" l="0" r="0" t="0"/>
          <a:stretch/>
        </p:blipFill>
        <p:spPr>
          <a:xfrm>
            <a:off x="2140113" y="4057825"/>
            <a:ext cx="4863775" cy="5164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Paper-3</a:t>
            </a:r>
            <a:endParaRPr b="1" sz="3000">
              <a:solidFill>
                <a:schemeClr val="accent5"/>
              </a:solidFill>
            </a:endParaRPr>
          </a:p>
        </p:txBody>
      </p:sp>
      <p:sp>
        <p:nvSpPr>
          <p:cNvPr id="375" name="Google Shape;375;p51"/>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376" name="Google Shape;376;p51"/>
          <p:cNvSpPr txBox="1"/>
          <p:nvPr>
            <p:ph idx="1" type="body"/>
          </p:nvPr>
        </p:nvSpPr>
        <p:spPr>
          <a:xfrm>
            <a:off x="628650" y="1369226"/>
            <a:ext cx="7886700" cy="3672000"/>
          </a:xfrm>
          <a:prstGeom prst="rect">
            <a:avLst/>
          </a:prstGeom>
          <a:noFill/>
          <a:ln>
            <a:noFill/>
          </a:ln>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t/>
            </a:r>
            <a:endParaRPr b="1" sz="1800" u="sng"/>
          </a:p>
          <a:p>
            <a:pPr indent="-342900" lvl="0" marL="457200" rtl="0" algn="l">
              <a:spcBef>
                <a:spcPts val="800"/>
              </a:spcBef>
              <a:spcAft>
                <a:spcPts val="0"/>
              </a:spcAft>
              <a:buSzPts val="1800"/>
              <a:buChar char="•"/>
            </a:pPr>
            <a:r>
              <a:rPr lang="en-GB" sz="1800"/>
              <a:t>Attention computation:</a:t>
            </a:r>
            <a:endParaRPr sz="1800"/>
          </a:p>
          <a:p>
            <a:pPr indent="0" lvl="0" marL="457200" rtl="0" algn="l">
              <a:spcBef>
                <a:spcPts val="800"/>
              </a:spcBef>
              <a:spcAft>
                <a:spcPts val="0"/>
              </a:spcAft>
              <a:buClr>
                <a:schemeClr val="dk1"/>
              </a:buClr>
              <a:buSzPts val="1100"/>
              <a:buFont typeface="Arial"/>
              <a:buNone/>
            </a:pPr>
            <a:r>
              <a:t/>
            </a:r>
            <a:endParaRPr sz="1800"/>
          </a:p>
          <a:p>
            <a:pPr indent="0" lvl="0" marL="457200" rtl="0" algn="l">
              <a:spcBef>
                <a:spcPts val="800"/>
              </a:spcBef>
              <a:spcAft>
                <a:spcPts val="0"/>
              </a:spcAft>
              <a:buClr>
                <a:schemeClr val="dk1"/>
              </a:buClr>
              <a:buSzPts val="1100"/>
              <a:buFont typeface="Arial"/>
              <a:buNone/>
            </a:pPr>
            <a:r>
              <a:t/>
            </a:r>
            <a:endParaRPr sz="1800"/>
          </a:p>
          <a:p>
            <a:pPr indent="-342900" lvl="0" marL="457200" rtl="0" algn="l">
              <a:spcBef>
                <a:spcPts val="800"/>
              </a:spcBef>
              <a:spcAft>
                <a:spcPts val="0"/>
              </a:spcAft>
              <a:buSzPts val="1800"/>
              <a:buChar char="•"/>
            </a:pPr>
            <a:r>
              <a:rPr lang="en-GB" sz="1800"/>
              <a:t>Concatenation and normalization:</a:t>
            </a:r>
            <a:endParaRPr sz="1800"/>
          </a:p>
          <a:p>
            <a:pPr indent="0" lvl="0" marL="457200" rtl="0" algn="l">
              <a:spcBef>
                <a:spcPts val="800"/>
              </a:spcBef>
              <a:spcAft>
                <a:spcPts val="0"/>
              </a:spcAft>
              <a:buNone/>
            </a:pPr>
            <a:r>
              <a:t/>
            </a:r>
            <a:endParaRPr sz="1800"/>
          </a:p>
        </p:txBody>
      </p:sp>
      <p:pic>
        <p:nvPicPr>
          <p:cNvPr id="377" name="Google Shape;377;p51"/>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378" name="Google Shape;378;p5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pic>
        <p:nvPicPr>
          <p:cNvPr id="379" name="Google Shape;379;p51"/>
          <p:cNvPicPr preferRelativeResize="0"/>
          <p:nvPr/>
        </p:nvPicPr>
        <p:blipFill rotWithShape="1">
          <a:blip r:embed="rId4">
            <a:alphaModFix/>
          </a:blip>
          <a:srcRect b="0" l="0" r="0" t="0"/>
          <a:stretch/>
        </p:blipFill>
        <p:spPr>
          <a:xfrm>
            <a:off x="1898875" y="2057400"/>
            <a:ext cx="4962525" cy="514350"/>
          </a:xfrm>
          <a:prstGeom prst="rect">
            <a:avLst/>
          </a:prstGeom>
          <a:noFill/>
          <a:ln>
            <a:noFill/>
          </a:ln>
        </p:spPr>
      </p:pic>
      <p:pic>
        <p:nvPicPr>
          <p:cNvPr id="380" name="Google Shape;380;p51"/>
          <p:cNvPicPr preferRelativeResize="0"/>
          <p:nvPr/>
        </p:nvPicPr>
        <p:blipFill rotWithShape="1">
          <a:blip r:embed="rId5">
            <a:alphaModFix/>
          </a:blip>
          <a:srcRect b="0" l="0" r="0" t="0"/>
          <a:stretch/>
        </p:blipFill>
        <p:spPr>
          <a:xfrm>
            <a:off x="2299313" y="3179550"/>
            <a:ext cx="3629025" cy="457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Paper-3</a:t>
            </a:r>
            <a:endParaRPr b="1" sz="3000">
              <a:solidFill>
                <a:schemeClr val="accent5"/>
              </a:solidFill>
            </a:endParaRPr>
          </a:p>
        </p:txBody>
      </p:sp>
      <p:sp>
        <p:nvSpPr>
          <p:cNvPr id="386" name="Google Shape;386;p52"/>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pic>
        <p:nvPicPr>
          <p:cNvPr id="387" name="Google Shape;387;p52"/>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388" name="Google Shape;388;p5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pic>
        <p:nvPicPr>
          <p:cNvPr id="389" name="Google Shape;389;p52"/>
          <p:cNvPicPr preferRelativeResize="0"/>
          <p:nvPr/>
        </p:nvPicPr>
        <p:blipFill rotWithShape="1">
          <a:blip r:embed="rId4">
            <a:alphaModFix/>
          </a:blip>
          <a:srcRect b="0" l="0" r="0" t="0"/>
          <a:stretch/>
        </p:blipFill>
        <p:spPr>
          <a:xfrm>
            <a:off x="1835400" y="1038952"/>
            <a:ext cx="5473200" cy="3537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Paper-3</a:t>
            </a:r>
            <a:endParaRPr b="1" sz="3000">
              <a:solidFill>
                <a:schemeClr val="accent5"/>
              </a:solidFill>
            </a:endParaRPr>
          </a:p>
        </p:txBody>
      </p:sp>
      <p:sp>
        <p:nvSpPr>
          <p:cNvPr id="395" name="Google Shape;395;p53"/>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396" name="Google Shape;396;p53"/>
          <p:cNvSpPr txBox="1"/>
          <p:nvPr>
            <p:ph idx="1" type="body"/>
          </p:nvPr>
        </p:nvSpPr>
        <p:spPr>
          <a:xfrm>
            <a:off x="628650" y="1369226"/>
            <a:ext cx="7886700" cy="3672000"/>
          </a:xfrm>
          <a:prstGeom prst="rect">
            <a:avLst/>
          </a:prstGeom>
          <a:noFill/>
          <a:ln>
            <a:noFill/>
          </a:ln>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b="1" lang="en-GB" u="sng"/>
              <a:t>Results &amp; metrics:</a:t>
            </a:r>
            <a:endParaRPr/>
          </a:p>
          <a:p>
            <a:pPr indent="0" lvl="0" marL="0" rtl="0" algn="l">
              <a:spcBef>
                <a:spcPts val="800"/>
              </a:spcBef>
              <a:spcAft>
                <a:spcPts val="0"/>
              </a:spcAft>
              <a:buNone/>
            </a:pPr>
            <a:r>
              <a:t/>
            </a:r>
            <a:endParaRPr b="1" u="sng"/>
          </a:p>
          <a:p>
            <a:pPr indent="-38100" lvl="0" marL="177800" rtl="0" algn="l">
              <a:spcBef>
                <a:spcPts val="800"/>
              </a:spcBef>
              <a:spcAft>
                <a:spcPts val="0"/>
              </a:spcAft>
              <a:buClr>
                <a:schemeClr val="dk1"/>
              </a:buClr>
              <a:buSzPts val="1100"/>
              <a:buNone/>
            </a:pPr>
            <a:r>
              <a:t/>
            </a:r>
            <a:endParaRPr b="1" u="sng"/>
          </a:p>
          <a:p>
            <a:pPr indent="-38100" lvl="0" marL="177800" rtl="0" algn="l">
              <a:spcBef>
                <a:spcPts val="800"/>
              </a:spcBef>
              <a:spcAft>
                <a:spcPts val="0"/>
              </a:spcAft>
              <a:buClr>
                <a:schemeClr val="dk1"/>
              </a:buClr>
              <a:buSzPts val="1100"/>
              <a:buNone/>
            </a:pPr>
            <a:r>
              <a:t/>
            </a:r>
            <a:endParaRPr/>
          </a:p>
        </p:txBody>
      </p:sp>
      <p:pic>
        <p:nvPicPr>
          <p:cNvPr id="397" name="Google Shape;397;p53"/>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398" name="Google Shape;398;p5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pic>
        <p:nvPicPr>
          <p:cNvPr id="399" name="Google Shape;399;p53"/>
          <p:cNvPicPr preferRelativeResize="0"/>
          <p:nvPr/>
        </p:nvPicPr>
        <p:blipFill rotWithShape="1">
          <a:blip r:embed="rId4">
            <a:alphaModFix/>
          </a:blip>
          <a:srcRect b="0" l="0" r="0" t="0"/>
          <a:stretch/>
        </p:blipFill>
        <p:spPr>
          <a:xfrm>
            <a:off x="599813" y="1857513"/>
            <a:ext cx="7944374" cy="274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Problem Statement</a:t>
            </a:r>
            <a:endParaRPr b="1">
              <a:solidFill>
                <a:schemeClr val="accent5"/>
              </a:solidFill>
            </a:endParaRPr>
          </a:p>
        </p:txBody>
      </p:sp>
      <p:sp>
        <p:nvSpPr>
          <p:cNvPr id="149" name="Google Shape;149;p27"/>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150" name="Google Shape;150;p27"/>
          <p:cNvSpPr txBox="1"/>
          <p:nvPr>
            <p:ph idx="1" type="body"/>
          </p:nvPr>
        </p:nvSpPr>
        <p:spPr>
          <a:xfrm>
            <a:off x="628650" y="1136294"/>
            <a:ext cx="7886700" cy="3263400"/>
          </a:xfrm>
          <a:prstGeom prst="rect">
            <a:avLst/>
          </a:prstGeom>
          <a:noFill/>
          <a:ln>
            <a:noFill/>
          </a:ln>
        </p:spPr>
        <p:txBody>
          <a:bodyPr anchorCtr="0" anchor="t" bIns="34275" lIns="68575" spcFirstLastPara="1" rIns="68575" wrap="square" tIns="34275">
            <a:normAutofit lnSpcReduction="20000"/>
          </a:bodyPr>
          <a:lstStyle/>
          <a:p>
            <a:pPr indent="-38100" lvl="0" marL="177800" rtl="0" algn="l">
              <a:spcBef>
                <a:spcPts val="800"/>
              </a:spcBef>
              <a:spcAft>
                <a:spcPts val="0"/>
              </a:spcAft>
              <a:buClr>
                <a:schemeClr val="dk1"/>
              </a:buClr>
              <a:buSzPts val="2100"/>
              <a:buFont typeface="Arial"/>
              <a:buNone/>
            </a:pPr>
            <a:r>
              <a:rPr lang="en-GB"/>
              <a:t>Our project aims to develop a multi-event anomaly detection framework for video surveillance systems, using visual language models (VLMs) and computer vision techniques.</a:t>
            </a:r>
            <a:endParaRPr/>
          </a:p>
          <a:p>
            <a:pPr indent="-38100" lvl="0" marL="177800" rtl="0" algn="l">
              <a:spcBef>
                <a:spcPts val="800"/>
              </a:spcBef>
              <a:spcAft>
                <a:spcPts val="0"/>
              </a:spcAft>
              <a:buClr>
                <a:schemeClr val="dk1"/>
              </a:buClr>
              <a:buSzPts val="2100"/>
              <a:buFont typeface="Arial"/>
              <a:buNone/>
            </a:pPr>
            <a:r>
              <a:t/>
            </a:r>
            <a:endParaRPr/>
          </a:p>
          <a:p>
            <a:pPr indent="-38100" lvl="0" marL="177800" rtl="0" algn="l">
              <a:spcBef>
                <a:spcPts val="800"/>
              </a:spcBef>
              <a:spcAft>
                <a:spcPts val="0"/>
              </a:spcAft>
              <a:buClr>
                <a:schemeClr val="dk1"/>
              </a:buClr>
              <a:buSzPts val="2100"/>
              <a:buFont typeface="Arial"/>
              <a:buNone/>
            </a:pPr>
            <a:r>
              <a:rPr lang="en-GB"/>
              <a:t> This framework will help in the simultaneous detection of various security threats and anomalies in a single frame.</a:t>
            </a:r>
            <a:endParaRPr/>
          </a:p>
          <a:p>
            <a:pPr indent="-38100" lvl="0" marL="177800" rtl="0" algn="l">
              <a:spcBef>
                <a:spcPts val="800"/>
              </a:spcBef>
              <a:spcAft>
                <a:spcPts val="0"/>
              </a:spcAft>
              <a:buClr>
                <a:schemeClr val="dk1"/>
              </a:buClr>
              <a:buSzPts val="2100"/>
              <a:buFont typeface="Arial"/>
              <a:buNone/>
            </a:pPr>
            <a:r>
              <a:t/>
            </a:r>
            <a:endParaRPr/>
          </a:p>
          <a:p>
            <a:pPr indent="-38100" lvl="0" marL="177800" rtl="0" algn="l">
              <a:spcBef>
                <a:spcPts val="800"/>
              </a:spcBef>
              <a:spcAft>
                <a:spcPts val="0"/>
              </a:spcAft>
              <a:buClr>
                <a:schemeClr val="dk1"/>
              </a:buClr>
              <a:buSzPts val="2100"/>
              <a:buFont typeface="Arial"/>
              <a:buNone/>
            </a:pPr>
            <a:r>
              <a:rPr lang="en-GB"/>
              <a:t>Applying the integration of LLM-based semantic understanding with robust computer vision algorithms, the framework seeks to enhance the interpretability and accuracy of anomaly detection, hence improving the overall safety and security of public spaces.</a:t>
            </a:r>
            <a:endParaRPr/>
          </a:p>
        </p:txBody>
      </p:sp>
      <p:pic>
        <p:nvPicPr>
          <p:cNvPr id="151" name="Google Shape;151;p27"/>
          <p:cNvPicPr preferRelativeResize="0"/>
          <p:nvPr/>
        </p:nvPicPr>
        <p:blipFill rotWithShape="1">
          <a:blip r:embed="rId3">
            <a:alphaModFix/>
          </a:blip>
          <a:srcRect b="0" l="0" r="0" t="0"/>
          <a:stretch/>
        </p:blipFill>
        <p:spPr>
          <a:xfrm>
            <a:off x="8172451" y="-12"/>
            <a:ext cx="971549" cy="768830"/>
          </a:xfrm>
          <a:prstGeom prst="rect">
            <a:avLst/>
          </a:prstGeom>
          <a:noFill/>
          <a:ln>
            <a:noFill/>
          </a:ln>
        </p:spPr>
      </p:pic>
      <p:sp>
        <p:nvSpPr>
          <p:cNvPr id="152" name="Google Shape;152;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53" name="Google Shape;153;p27"/>
          <p:cNvSpPr txBox="1"/>
          <p:nvPr/>
        </p:nvSpPr>
        <p:spPr>
          <a:xfrm>
            <a:off x="221750" y="89125"/>
            <a:ext cx="34587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900">
                <a:solidFill>
                  <a:srgbClr val="888888"/>
                </a:solidFill>
              </a:rPr>
              <a:t>Multi-Event Anomaly Detection for Enhanced Video Surveillance</a:t>
            </a:r>
            <a:endParaRPr b="0" i="0" sz="900" u="none" cap="none" strike="noStrike">
              <a:solidFill>
                <a:srgbClr val="888888"/>
              </a:solidFill>
              <a:latin typeface="Arial"/>
              <a:ea typeface="Arial"/>
              <a:cs typeface="Arial"/>
              <a:sym typeface="Arial"/>
            </a:endParaRPr>
          </a:p>
        </p:txBody>
      </p:sp>
      <p:sp>
        <p:nvSpPr>
          <p:cNvPr id="154" name="Google Shape;154;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Sai_Nidhi_Nikita_Ria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Paper-3</a:t>
            </a:r>
            <a:endParaRPr b="1" sz="3000">
              <a:solidFill>
                <a:schemeClr val="accent5"/>
              </a:solidFill>
            </a:endParaRPr>
          </a:p>
        </p:txBody>
      </p:sp>
      <p:sp>
        <p:nvSpPr>
          <p:cNvPr id="405" name="Google Shape;405;p54"/>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406" name="Google Shape;406;p54"/>
          <p:cNvSpPr txBox="1"/>
          <p:nvPr>
            <p:ph idx="1" type="body"/>
          </p:nvPr>
        </p:nvSpPr>
        <p:spPr>
          <a:xfrm>
            <a:off x="628650" y="1369226"/>
            <a:ext cx="7886700" cy="3672000"/>
          </a:xfrm>
          <a:prstGeom prst="rect">
            <a:avLst/>
          </a:prstGeom>
          <a:noFill/>
          <a:ln>
            <a:noFill/>
          </a:ln>
        </p:spPr>
        <p:txBody>
          <a:bodyPr anchorCtr="0" anchor="t" bIns="34275" lIns="68575" spcFirstLastPara="1" rIns="68575" wrap="square" tIns="34275">
            <a:normAutofit/>
          </a:bodyPr>
          <a:lstStyle/>
          <a:p>
            <a:pPr indent="-38100" lvl="0" marL="177800" rtl="0" algn="l">
              <a:spcBef>
                <a:spcPts val="800"/>
              </a:spcBef>
              <a:spcAft>
                <a:spcPts val="0"/>
              </a:spcAft>
              <a:buClr>
                <a:schemeClr val="dk1"/>
              </a:buClr>
              <a:buSzPts val="1100"/>
              <a:buNone/>
            </a:pPr>
            <a:r>
              <a:rPr b="1" lang="en-GB" u="sng"/>
              <a:t>Future work:</a:t>
            </a:r>
            <a:r>
              <a:rPr b="1" lang="en-GB"/>
              <a:t> </a:t>
            </a:r>
            <a:r>
              <a:rPr lang="en-GB"/>
              <a:t>A more generalized system or a more robust semantic hierarchy can be constructed to better track crowds and sub groups that gave similar spatiotemporal features.</a:t>
            </a:r>
            <a:endParaRPr/>
          </a:p>
          <a:p>
            <a:pPr indent="-38100" lvl="0" marL="177800" rtl="0" algn="l">
              <a:spcBef>
                <a:spcPts val="800"/>
              </a:spcBef>
              <a:spcAft>
                <a:spcPts val="0"/>
              </a:spcAft>
              <a:buClr>
                <a:schemeClr val="dk1"/>
              </a:buClr>
              <a:buSzPts val="1100"/>
              <a:buNone/>
            </a:pPr>
            <a:r>
              <a:t/>
            </a:r>
            <a:endParaRPr b="1" u="sng"/>
          </a:p>
          <a:p>
            <a:pPr indent="-38100" lvl="0" marL="177800" rtl="0" algn="l">
              <a:spcBef>
                <a:spcPts val="800"/>
              </a:spcBef>
              <a:spcAft>
                <a:spcPts val="0"/>
              </a:spcAft>
              <a:buClr>
                <a:schemeClr val="dk1"/>
              </a:buClr>
              <a:buSzPts val="1100"/>
              <a:buNone/>
            </a:pPr>
            <a:r>
              <a:rPr b="1" lang="en-GB" u="sng"/>
              <a:t>Relevance: </a:t>
            </a:r>
            <a:r>
              <a:rPr lang="en-GB"/>
              <a:t> This solution gives us insight on using transformers with video input and also an interesting approach to building a semantic hierarchy in surveillance footage.</a:t>
            </a:r>
            <a:endParaRPr/>
          </a:p>
        </p:txBody>
      </p:sp>
      <p:pic>
        <p:nvPicPr>
          <p:cNvPr id="407" name="Google Shape;407;p54"/>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408" name="Google Shape;408;p5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5"/>
          <p:cNvSpPr txBox="1"/>
          <p:nvPr>
            <p:ph type="title"/>
          </p:nvPr>
        </p:nvSpPr>
        <p:spPr>
          <a:xfrm>
            <a:off x="628650" y="1035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accent5"/>
              </a:buClr>
              <a:buSzPts val="3000"/>
              <a:buFont typeface="Calibri"/>
              <a:buNone/>
            </a:pPr>
            <a:r>
              <a:rPr b="1" lang="en-GB" sz="3000">
                <a:solidFill>
                  <a:schemeClr val="accent5"/>
                </a:solidFill>
              </a:rPr>
              <a:t>Literature Survey</a:t>
            </a:r>
            <a:endParaRPr/>
          </a:p>
        </p:txBody>
      </p:sp>
      <p:sp>
        <p:nvSpPr>
          <p:cNvPr id="414" name="Google Shape;414;p55"/>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415" name="Google Shape;415;p55"/>
          <p:cNvSpPr txBox="1"/>
          <p:nvPr>
            <p:ph idx="1" type="body"/>
          </p:nvPr>
        </p:nvSpPr>
        <p:spPr>
          <a:xfrm>
            <a:off x="628650" y="2204496"/>
            <a:ext cx="7886700" cy="1289100"/>
          </a:xfrm>
          <a:prstGeom prst="rect">
            <a:avLst/>
          </a:prstGeom>
          <a:noFill/>
          <a:ln>
            <a:noFill/>
          </a:ln>
        </p:spPr>
        <p:txBody>
          <a:bodyPr anchorCtr="0" anchor="t" bIns="34275" lIns="68575" spcFirstLastPara="1" rIns="68575" wrap="square" tIns="34275">
            <a:normAutofit lnSpcReduction="20000"/>
          </a:bodyPr>
          <a:lstStyle/>
          <a:p>
            <a:pPr indent="0" lvl="0" marL="0" rtl="0" algn="ctr">
              <a:spcBef>
                <a:spcPts val="800"/>
              </a:spcBef>
              <a:spcAft>
                <a:spcPts val="0"/>
              </a:spcAft>
              <a:buClr>
                <a:schemeClr val="dk1"/>
              </a:buClr>
              <a:buSzPts val="1100"/>
              <a:buFont typeface="Arial"/>
              <a:buNone/>
            </a:pPr>
            <a:r>
              <a:rPr b="1" lang="en-GB"/>
              <a:t>SwinAnomaly: Real-Time Video Anomaly Detection Using Video Swin Transformer and SORT</a:t>
            </a:r>
            <a:endParaRPr b="1"/>
          </a:p>
          <a:p>
            <a:pPr indent="0" lvl="0" marL="0" rtl="0" algn="ctr">
              <a:spcBef>
                <a:spcPts val="800"/>
              </a:spcBef>
              <a:spcAft>
                <a:spcPts val="0"/>
              </a:spcAft>
              <a:buClr>
                <a:schemeClr val="dk1"/>
              </a:buClr>
              <a:buSzPts val="1100"/>
              <a:buFont typeface="Arial"/>
              <a:buNone/>
            </a:pPr>
            <a:r>
              <a:t/>
            </a:r>
            <a:endParaRPr b="1"/>
          </a:p>
          <a:p>
            <a:pPr indent="0" lvl="0" marL="0" rtl="0" algn="ctr">
              <a:lnSpc>
                <a:spcPct val="90000"/>
              </a:lnSpc>
              <a:spcBef>
                <a:spcPts val="800"/>
              </a:spcBef>
              <a:spcAft>
                <a:spcPts val="0"/>
              </a:spcAft>
              <a:buNone/>
            </a:pPr>
            <a:r>
              <a:t/>
            </a:r>
            <a:endParaRPr b="1"/>
          </a:p>
        </p:txBody>
      </p:sp>
      <p:pic>
        <p:nvPicPr>
          <p:cNvPr id="416" name="Google Shape;416;p55"/>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417" name="Google Shape;417;p5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Paper-4</a:t>
            </a:r>
            <a:endParaRPr/>
          </a:p>
        </p:txBody>
      </p:sp>
      <p:sp>
        <p:nvSpPr>
          <p:cNvPr id="423" name="Google Shape;423;p56"/>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424" name="Google Shape;424;p5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fontScale="92500" lnSpcReduction="10000"/>
          </a:bodyPr>
          <a:lstStyle/>
          <a:p>
            <a:pPr indent="0" lvl="0" marL="457200" rtl="0" algn="l">
              <a:lnSpc>
                <a:spcPct val="90000"/>
              </a:lnSpc>
              <a:spcBef>
                <a:spcPts val="800"/>
              </a:spcBef>
              <a:spcAft>
                <a:spcPts val="0"/>
              </a:spcAft>
              <a:buNone/>
            </a:pPr>
            <a:r>
              <a:rPr b="1" lang="en-GB"/>
              <a:t>Title: </a:t>
            </a:r>
            <a:r>
              <a:rPr b="1" lang="en-GB"/>
              <a:t>SwinAnomaly: Real-Time Video Anomaly Detection Using Video Swin Transformer and SORT</a:t>
            </a:r>
            <a:endParaRPr b="1"/>
          </a:p>
          <a:p>
            <a:pPr indent="0" lvl="0" marL="457200" rtl="0" algn="l">
              <a:spcBef>
                <a:spcPts val="800"/>
              </a:spcBef>
              <a:spcAft>
                <a:spcPts val="0"/>
              </a:spcAft>
              <a:buNone/>
            </a:pPr>
            <a:r>
              <a:t/>
            </a:r>
            <a:endParaRPr b="1"/>
          </a:p>
          <a:p>
            <a:pPr indent="0" lvl="0" marL="457200" rtl="0" algn="l">
              <a:lnSpc>
                <a:spcPct val="90000"/>
              </a:lnSpc>
              <a:spcBef>
                <a:spcPts val="800"/>
              </a:spcBef>
              <a:spcAft>
                <a:spcPts val="0"/>
              </a:spcAft>
              <a:buNone/>
            </a:pPr>
            <a:r>
              <a:rPr b="1" lang="en-GB"/>
              <a:t>Abstract:</a:t>
            </a:r>
            <a:r>
              <a:rPr lang="en-GB"/>
              <a:t> </a:t>
            </a:r>
            <a:r>
              <a:rPr lang="en-GB"/>
              <a:t>The paper proposes a novel architecture, named SwinAnomaly, a video anomaly detection approach based on Swin Transformers. This approach  encodes spatiotemporal features from a sequence of video frames using a 3D encoder and upsamples them to predict a future frame using a 2D decoder. It uses YOLOv7 as its object detection model and SORT (Simple Online and Real-TIme Tracking) algorithm for real time identification and tracking of anomalies.The overall method is a reconstruction based method.</a:t>
            </a:r>
            <a:endParaRPr/>
          </a:p>
          <a:p>
            <a:pPr indent="-38100" lvl="0" marL="177800" rtl="0" algn="l">
              <a:lnSpc>
                <a:spcPct val="90000"/>
              </a:lnSpc>
              <a:spcBef>
                <a:spcPts val="800"/>
              </a:spcBef>
              <a:spcAft>
                <a:spcPts val="0"/>
              </a:spcAft>
              <a:buClr>
                <a:schemeClr val="dk1"/>
              </a:buClr>
              <a:buSzPct val="100000"/>
              <a:buNone/>
            </a:pPr>
            <a:r>
              <a:t/>
            </a:r>
            <a:endParaRPr/>
          </a:p>
        </p:txBody>
      </p:sp>
      <p:pic>
        <p:nvPicPr>
          <p:cNvPr id="425" name="Google Shape;425;p56"/>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426" name="Google Shape;426;p5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Paper-4</a:t>
            </a:r>
            <a:endParaRPr b="1" sz="3000">
              <a:solidFill>
                <a:schemeClr val="accent5"/>
              </a:solidFill>
            </a:endParaRPr>
          </a:p>
        </p:txBody>
      </p:sp>
      <p:sp>
        <p:nvSpPr>
          <p:cNvPr id="432" name="Google Shape;432;p57"/>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433" name="Google Shape;433;p57"/>
          <p:cNvSpPr txBox="1"/>
          <p:nvPr>
            <p:ph idx="1" type="body"/>
          </p:nvPr>
        </p:nvSpPr>
        <p:spPr>
          <a:xfrm>
            <a:off x="628650" y="1369226"/>
            <a:ext cx="7886700" cy="3672000"/>
          </a:xfrm>
          <a:prstGeom prst="rect">
            <a:avLst/>
          </a:prstGeom>
          <a:noFill/>
          <a:ln>
            <a:noFill/>
          </a:ln>
        </p:spPr>
        <p:txBody>
          <a:bodyPr anchorCtr="0" anchor="t" bIns="34275" lIns="68575" spcFirstLastPara="1" rIns="68575" wrap="square" tIns="34275">
            <a:normAutofit/>
          </a:bodyPr>
          <a:lstStyle/>
          <a:p>
            <a:pPr indent="0" lvl="0" marL="457200" rtl="0" algn="l">
              <a:spcBef>
                <a:spcPts val="800"/>
              </a:spcBef>
              <a:spcAft>
                <a:spcPts val="0"/>
              </a:spcAft>
              <a:buClr>
                <a:schemeClr val="dk1"/>
              </a:buClr>
              <a:buSzPts val="1100"/>
              <a:buFont typeface="Arial"/>
              <a:buNone/>
            </a:pPr>
            <a:r>
              <a:rPr b="1" lang="en-GB" u="sng"/>
              <a:t>Algorithm/model:</a:t>
            </a:r>
            <a:r>
              <a:rPr b="1" lang="en-GB"/>
              <a:t>  </a:t>
            </a:r>
            <a:r>
              <a:rPr lang="en-GB"/>
              <a:t>The model is a GAN which uses Swin Transformer based encoder and decoder.Uses SORT algorithm for real time object detection and tracking</a:t>
            </a:r>
            <a:endParaRPr/>
          </a:p>
          <a:p>
            <a:pPr indent="0" lvl="0" marL="457200" rtl="0" algn="l">
              <a:lnSpc>
                <a:spcPct val="90000"/>
              </a:lnSpc>
              <a:spcBef>
                <a:spcPts val="800"/>
              </a:spcBef>
              <a:spcAft>
                <a:spcPts val="0"/>
              </a:spcAft>
              <a:buNone/>
            </a:pPr>
            <a:r>
              <a:rPr b="1" lang="en-GB" u="sng"/>
              <a:t>Dataset: </a:t>
            </a:r>
            <a:r>
              <a:rPr b="1" lang="en-GB"/>
              <a:t> </a:t>
            </a:r>
            <a:r>
              <a:rPr lang="en-GB"/>
              <a:t>UCSD pedestrian, CUHK Avenue, and ShanghaiTech</a:t>
            </a:r>
            <a:endParaRPr/>
          </a:p>
          <a:p>
            <a:pPr indent="0" lvl="0" marL="457200" rtl="0" algn="l">
              <a:spcBef>
                <a:spcPts val="800"/>
              </a:spcBef>
              <a:spcAft>
                <a:spcPts val="0"/>
              </a:spcAft>
              <a:buClr>
                <a:schemeClr val="dk1"/>
              </a:buClr>
              <a:buSzPts val="1100"/>
              <a:buFont typeface="Arial"/>
              <a:buNone/>
            </a:pPr>
            <a:r>
              <a:rPr lang="en-GB"/>
              <a:t>CHUK Avenue -&gt; 16 training video clips and 21 testing video clips ( include anomalous situations)</a:t>
            </a:r>
            <a:endParaRPr/>
          </a:p>
          <a:p>
            <a:pPr indent="0" lvl="0" marL="457200" rtl="0" algn="l">
              <a:spcBef>
                <a:spcPts val="800"/>
              </a:spcBef>
              <a:spcAft>
                <a:spcPts val="0"/>
              </a:spcAft>
              <a:buClr>
                <a:schemeClr val="dk1"/>
              </a:buClr>
              <a:buSzPts val="1100"/>
              <a:buFont typeface="Arial"/>
              <a:buNone/>
            </a:pPr>
            <a:r>
              <a:rPr lang="en-GB"/>
              <a:t>UCSD pedestrian -&gt; Divided into 2 subsets Ped1 (34 training and 36 testing) and Ped2(16 training and 12 testing)</a:t>
            </a:r>
            <a:endParaRPr/>
          </a:p>
          <a:p>
            <a:pPr indent="0" lvl="0" marL="457200" rtl="0" algn="l">
              <a:spcBef>
                <a:spcPts val="800"/>
              </a:spcBef>
              <a:spcAft>
                <a:spcPts val="0"/>
              </a:spcAft>
              <a:buNone/>
            </a:pPr>
            <a:r>
              <a:rPr lang="en-GB"/>
              <a:t>ShanghaiTech -&gt; 330 training videos and 107 test videos, capturing 13 different scenes with various camera angles.</a:t>
            </a:r>
            <a:endParaRPr/>
          </a:p>
        </p:txBody>
      </p:sp>
      <p:pic>
        <p:nvPicPr>
          <p:cNvPr id="434" name="Google Shape;434;p57"/>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435" name="Google Shape;435;p5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Paper-4</a:t>
            </a:r>
            <a:endParaRPr b="1" sz="3000">
              <a:solidFill>
                <a:schemeClr val="accent5"/>
              </a:solidFill>
            </a:endParaRPr>
          </a:p>
        </p:txBody>
      </p:sp>
      <p:pic>
        <p:nvPicPr>
          <p:cNvPr id="441" name="Google Shape;441;p58"/>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442" name="Google Shape;442;p5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pic>
        <p:nvPicPr>
          <p:cNvPr id="443" name="Google Shape;443;p58"/>
          <p:cNvPicPr preferRelativeResize="0"/>
          <p:nvPr/>
        </p:nvPicPr>
        <p:blipFill rotWithShape="1">
          <a:blip r:embed="rId4">
            <a:alphaModFix/>
          </a:blip>
          <a:srcRect b="0" l="0" r="0" t="0"/>
          <a:stretch/>
        </p:blipFill>
        <p:spPr>
          <a:xfrm>
            <a:off x="286150" y="1161449"/>
            <a:ext cx="8571725" cy="3440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Paper-4</a:t>
            </a:r>
            <a:endParaRPr b="1" sz="3000">
              <a:solidFill>
                <a:schemeClr val="accent5"/>
              </a:solidFill>
            </a:endParaRPr>
          </a:p>
        </p:txBody>
      </p:sp>
      <p:sp>
        <p:nvSpPr>
          <p:cNvPr id="449" name="Google Shape;449;p59"/>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450" name="Google Shape;450;p59"/>
          <p:cNvSpPr txBox="1"/>
          <p:nvPr>
            <p:ph idx="1" type="body"/>
          </p:nvPr>
        </p:nvSpPr>
        <p:spPr>
          <a:xfrm>
            <a:off x="628650" y="1369226"/>
            <a:ext cx="7886700" cy="3672000"/>
          </a:xfrm>
          <a:prstGeom prst="rect">
            <a:avLst/>
          </a:prstGeom>
          <a:noFill/>
          <a:ln>
            <a:noFill/>
          </a:ln>
        </p:spPr>
        <p:txBody>
          <a:bodyPr anchorCtr="0" anchor="t" bIns="34275" lIns="68575" spcFirstLastPara="1" rIns="68575" wrap="square" tIns="34275">
            <a:normAutofit/>
          </a:bodyPr>
          <a:lstStyle/>
          <a:p>
            <a:pPr indent="-342900" lvl="0" marL="457200" rtl="0" algn="l">
              <a:spcBef>
                <a:spcPts val="800"/>
              </a:spcBef>
              <a:spcAft>
                <a:spcPts val="0"/>
              </a:spcAft>
              <a:buSzPts val="1800"/>
              <a:buChar char="•"/>
            </a:pPr>
            <a:r>
              <a:rPr lang="en-GB" sz="1800"/>
              <a:t>The patch-wise mean squared error on non-overlapping patches of the predicted frame and ground truth frame. </a:t>
            </a:r>
            <a:endParaRPr sz="1800"/>
          </a:p>
          <a:p>
            <a:pPr indent="0" lvl="0" marL="457200" rtl="0" algn="l">
              <a:spcBef>
                <a:spcPts val="800"/>
              </a:spcBef>
              <a:spcAft>
                <a:spcPts val="0"/>
              </a:spcAft>
              <a:buClr>
                <a:schemeClr val="dk1"/>
              </a:buClr>
              <a:buSzPts val="1100"/>
              <a:buFont typeface="Arial"/>
              <a:buNone/>
            </a:pPr>
            <a:r>
              <a:t/>
            </a:r>
            <a:endParaRPr sz="1800"/>
          </a:p>
          <a:p>
            <a:pPr indent="0" lvl="0" marL="457200" rtl="0" algn="l">
              <a:spcBef>
                <a:spcPts val="800"/>
              </a:spcBef>
              <a:spcAft>
                <a:spcPts val="0"/>
              </a:spcAft>
              <a:buClr>
                <a:schemeClr val="dk1"/>
              </a:buClr>
              <a:buSzPts val="1100"/>
              <a:buFont typeface="Arial"/>
              <a:buNone/>
            </a:pPr>
            <a:r>
              <a:t/>
            </a:r>
            <a:endParaRPr sz="1800"/>
          </a:p>
          <a:p>
            <a:pPr indent="-342900" lvl="0" marL="457200" rtl="0" algn="l">
              <a:lnSpc>
                <a:spcPct val="90000"/>
              </a:lnSpc>
              <a:spcBef>
                <a:spcPts val="800"/>
              </a:spcBef>
              <a:spcAft>
                <a:spcPts val="0"/>
              </a:spcAft>
              <a:buSzPts val="1800"/>
              <a:buChar char="•"/>
            </a:pPr>
            <a:r>
              <a:rPr lang="en-GB" sz="1800"/>
              <a:t>Query, Key and Value computations:</a:t>
            </a:r>
            <a:endParaRPr sz="1800"/>
          </a:p>
          <a:p>
            <a:pPr indent="0" lvl="0" marL="0" rtl="0" algn="l">
              <a:lnSpc>
                <a:spcPct val="90000"/>
              </a:lnSpc>
              <a:spcBef>
                <a:spcPts val="800"/>
              </a:spcBef>
              <a:spcAft>
                <a:spcPts val="0"/>
              </a:spcAft>
              <a:buNone/>
            </a:pPr>
            <a:r>
              <a:t/>
            </a:r>
            <a:endParaRPr sz="1800"/>
          </a:p>
          <a:p>
            <a:pPr indent="-342900" lvl="0" marL="457200" rtl="0" algn="l">
              <a:spcBef>
                <a:spcPts val="800"/>
              </a:spcBef>
              <a:spcAft>
                <a:spcPts val="0"/>
              </a:spcAft>
              <a:buSzPts val="1800"/>
              <a:buChar char="•"/>
            </a:pPr>
            <a:r>
              <a:rPr lang="en-GB" sz="1800"/>
              <a:t>The IOU score is calculated by :</a:t>
            </a:r>
            <a:endParaRPr sz="1800"/>
          </a:p>
        </p:txBody>
      </p:sp>
      <p:pic>
        <p:nvPicPr>
          <p:cNvPr id="451" name="Google Shape;451;p59"/>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452" name="Google Shape;452;p5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pic>
        <p:nvPicPr>
          <p:cNvPr id="453" name="Google Shape;453;p59"/>
          <p:cNvPicPr preferRelativeResize="0"/>
          <p:nvPr/>
        </p:nvPicPr>
        <p:blipFill>
          <a:blip r:embed="rId4">
            <a:alphaModFix/>
          </a:blip>
          <a:stretch>
            <a:fillRect/>
          </a:stretch>
        </p:blipFill>
        <p:spPr>
          <a:xfrm>
            <a:off x="2725427" y="1876049"/>
            <a:ext cx="2923323" cy="768825"/>
          </a:xfrm>
          <a:prstGeom prst="rect">
            <a:avLst/>
          </a:prstGeom>
          <a:noFill/>
          <a:ln>
            <a:noFill/>
          </a:ln>
        </p:spPr>
      </p:pic>
      <p:pic>
        <p:nvPicPr>
          <p:cNvPr id="454" name="Google Shape;454;p59"/>
          <p:cNvPicPr preferRelativeResize="0"/>
          <p:nvPr/>
        </p:nvPicPr>
        <p:blipFill>
          <a:blip r:embed="rId5">
            <a:alphaModFix/>
          </a:blip>
          <a:stretch>
            <a:fillRect/>
          </a:stretch>
        </p:blipFill>
        <p:spPr>
          <a:xfrm>
            <a:off x="4965125" y="2802700"/>
            <a:ext cx="1746050" cy="520925"/>
          </a:xfrm>
          <a:prstGeom prst="rect">
            <a:avLst/>
          </a:prstGeom>
          <a:noFill/>
          <a:ln>
            <a:noFill/>
          </a:ln>
        </p:spPr>
      </p:pic>
      <p:pic>
        <p:nvPicPr>
          <p:cNvPr id="455" name="Google Shape;455;p59"/>
          <p:cNvPicPr preferRelativeResize="0"/>
          <p:nvPr/>
        </p:nvPicPr>
        <p:blipFill rotWithShape="1">
          <a:blip r:embed="rId6">
            <a:alphaModFix/>
          </a:blip>
          <a:srcRect b="0" l="0" r="-30701" t="0"/>
          <a:stretch/>
        </p:blipFill>
        <p:spPr>
          <a:xfrm>
            <a:off x="2804550" y="3729250"/>
            <a:ext cx="3347175" cy="744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Paper-4</a:t>
            </a:r>
            <a:endParaRPr b="1" sz="3000">
              <a:solidFill>
                <a:schemeClr val="accent5"/>
              </a:solidFill>
            </a:endParaRPr>
          </a:p>
        </p:txBody>
      </p:sp>
      <p:sp>
        <p:nvSpPr>
          <p:cNvPr id="461" name="Google Shape;461;p60"/>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462" name="Google Shape;462;p60"/>
          <p:cNvSpPr txBox="1"/>
          <p:nvPr>
            <p:ph idx="1" type="body"/>
          </p:nvPr>
        </p:nvSpPr>
        <p:spPr>
          <a:xfrm>
            <a:off x="628650" y="1369226"/>
            <a:ext cx="7886700" cy="3672000"/>
          </a:xfrm>
          <a:prstGeom prst="rect">
            <a:avLst/>
          </a:prstGeom>
          <a:noFill/>
          <a:ln>
            <a:noFill/>
          </a:ln>
        </p:spPr>
        <p:txBody>
          <a:bodyPr anchorCtr="0" anchor="t" bIns="34275" lIns="68575" spcFirstLastPara="1" rIns="68575" wrap="square" tIns="34275">
            <a:normAutofit/>
          </a:bodyPr>
          <a:lstStyle/>
          <a:p>
            <a:pPr indent="-342900" lvl="0" marL="457200" rtl="0" algn="l">
              <a:spcBef>
                <a:spcPts val="800"/>
              </a:spcBef>
              <a:spcAft>
                <a:spcPts val="0"/>
              </a:spcAft>
              <a:buSzPts val="1800"/>
              <a:buChar char="•"/>
            </a:pPr>
            <a:r>
              <a:rPr lang="en-GB" sz="1800"/>
              <a:t>During training, The loss is calculated using the min max loss, defined by:</a:t>
            </a:r>
            <a:endParaRPr sz="1800"/>
          </a:p>
          <a:p>
            <a:pPr indent="0" lvl="0" marL="457200" rtl="0" algn="l">
              <a:spcBef>
                <a:spcPts val="800"/>
              </a:spcBef>
              <a:spcAft>
                <a:spcPts val="0"/>
              </a:spcAft>
              <a:buNone/>
            </a:pPr>
            <a:r>
              <a:t/>
            </a:r>
            <a:endParaRPr sz="1800"/>
          </a:p>
          <a:p>
            <a:pPr indent="0" lvl="0" marL="457200" rtl="0" algn="l">
              <a:spcBef>
                <a:spcPts val="800"/>
              </a:spcBef>
              <a:spcAft>
                <a:spcPts val="0"/>
              </a:spcAft>
              <a:buNone/>
            </a:pPr>
            <a:r>
              <a:t/>
            </a:r>
            <a:endParaRPr sz="1800"/>
          </a:p>
        </p:txBody>
      </p:sp>
      <p:pic>
        <p:nvPicPr>
          <p:cNvPr id="463" name="Google Shape;463;p60"/>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464" name="Google Shape;464;p6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pic>
        <p:nvPicPr>
          <p:cNvPr id="465" name="Google Shape;465;p60"/>
          <p:cNvPicPr preferRelativeResize="0"/>
          <p:nvPr/>
        </p:nvPicPr>
        <p:blipFill rotWithShape="1">
          <a:blip r:embed="rId4">
            <a:alphaModFix/>
          </a:blip>
          <a:srcRect b="0" l="0" r="0" t="0"/>
          <a:stretch/>
        </p:blipFill>
        <p:spPr>
          <a:xfrm>
            <a:off x="2435075" y="1949278"/>
            <a:ext cx="4348950" cy="831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Paper-4</a:t>
            </a:r>
            <a:endParaRPr b="1" sz="3000">
              <a:solidFill>
                <a:schemeClr val="accent5"/>
              </a:solidFill>
            </a:endParaRPr>
          </a:p>
        </p:txBody>
      </p:sp>
      <p:sp>
        <p:nvSpPr>
          <p:cNvPr id="471" name="Google Shape;471;p61"/>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472" name="Google Shape;472;p61"/>
          <p:cNvSpPr txBox="1"/>
          <p:nvPr>
            <p:ph idx="1" type="body"/>
          </p:nvPr>
        </p:nvSpPr>
        <p:spPr>
          <a:xfrm>
            <a:off x="628650" y="1369226"/>
            <a:ext cx="7886700" cy="3672000"/>
          </a:xfrm>
          <a:prstGeom prst="rect">
            <a:avLst/>
          </a:prstGeom>
          <a:noFill/>
          <a:ln>
            <a:noFill/>
          </a:ln>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b="1" lang="en-GB" u="sng"/>
              <a:t>Results &amp; metrics:  </a:t>
            </a:r>
            <a:r>
              <a:rPr lang="en-GB"/>
              <a:t>AUC (Area Under the Curve) is used as the metric to evaluate the model.</a:t>
            </a:r>
            <a:endParaRPr/>
          </a:p>
          <a:p>
            <a:pPr indent="0" lvl="0" marL="0" rtl="0" algn="l">
              <a:spcBef>
                <a:spcPts val="800"/>
              </a:spcBef>
              <a:spcAft>
                <a:spcPts val="0"/>
              </a:spcAft>
              <a:buNone/>
            </a:pPr>
            <a:r>
              <a:t/>
            </a:r>
            <a:endParaRPr b="1" u="sng"/>
          </a:p>
          <a:p>
            <a:pPr indent="-38100" lvl="0" marL="177800" rtl="0" algn="l">
              <a:spcBef>
                <a:spcPts val="800"/>
              </a:spcBef>
              <a:spcAft>
                <a:spcPts val="0"/>
              </a:spcAft>
              <a:buClr>
                <a:schemeClr val="dk1"/>
              </a:buClr>
              <a:buSzPts val="1100"/>
              <a:buNone/>
            </a:pPr>
            <a:r>
              <a:t/>
            </a:r>
            <a:endParaRPr b="1" u="sng"/>
          </a:p>
          <a:p>
            <a:pPr indent="-38100" lvl="0" marL="177800" rtl="0" algn="l">
              <a:spcBef>
                <a:spcPts val="800"/>
              </a:spcBef>
              <a:spcAft>
                <a:spcPts val="0"/>
              </a:spcAft>
              <a:buClr>
                <a:schemeClr val="dk1"/>
              </a:buClr>
              <a:buSzPts val="1100"/>
              <a:buNone/>
            </a:pPr>
            <a:r>
              <a:t/>
            </a:r>
            <a:endParaRPr/>
          </a:p>
        </p:txBody>
      </p:sp>
      <p:pic>
        <p:nvPicPr>
          <p:cNvPr id="473" name="Google Shape;473;p61"/>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474" name="Google Shape;474;p6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pic>
        <p:nvPicPr>
          <p:cNvPr id="475" name="Google Shape;475;p61"/>
          <p:cNvPicPr preferRelativeResize="0"/>
          <p:nvPr/>
        </p:nvPicPr>
        <p:blipFill rotWithShape="1">
          <a:blip r:embed="rId4">
            <a:alphaModFix/>
          </a:blip>
          <a:srcRect b="-1450" l="0" r="-7434" t="0"/>
          <a:stretch/>
        </p:blipFill>
        <p:spPr>
          <a:xfrm>
            <a:off x="2102825" y="1984525"/>
            <a:ext cx="5128575" cy="281622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Paper-4</a:t>
            </a:r>
            <a:endParaRPr b="1" sz="3000">
              <a:solidFill>
                <a:schemeClr val="accent5"/>
              </a:solidFill>
            </a:endParaRPr>
          </a:p>
        </p:txBody>
      </p:sp>
      <p:sp>
        <p:nvSpPr>
          <p:cNvPr id="481" name="Google Shape;481;p62"/>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482" name="Google Shape;482;p62"/>
          <p:cNvSpPr txBox="1"/>
          <p:nvPr>
            <p:ph idx="1" type="body"/>
          </p:nvPr>
        </p:nvSpPr>
        <p:spPr>
          <a:xfrm>
            <a:off x="628650" y="1369226"/>
            <a:ext cx="7886700" cy="3672000"/>
          </a:xfrm>
          <a:prstGeom prst="rect">
            <a:avLst/>
          </a:prstGeom>
          <a:noFill/>
          <a:ln>
            <a:noFill/>
          </a:ln>
        </p:spPr>
        <p:txBody>
          <a:bodyPr anchorCtr="0" anchor="t" bIns="34275" lIns="68575" spcFirstLastPara="1" rIns="68575" wrap="square" tIns="34275">
            <a:normAutofit/>
          </a:bodyPr>
          <a:lstStyle/>
          <a:p>
            <a:pPr indent="-38100" lvl="0" marL="177800" rtl="0" algn="l">
              <a:spcBef>
                <a:spcPts val="800"/>
              </a:spcBef>
              <a:spcAft>
                <a:spcPts val="0"/>
              </a:spcAft>
              <a:buClr>
                <a:schemeClr val="dk1"/>
              </a:buClr>
              <a:buSzPts val="1100"/>
              <a:buNone/>
            </a:pPr>
            <a:r>
              <a:rPr b="1" lang="en-GB" u="sng"/>
              <a:t>Future work:</a:t>
            </a:r>
            <a:r>
              <a:rPr lang="en-GB"/>
              <a:t>Make the model responsive to outlier anomalies.Swin Transformers are sensitive to lighting conditions, so building a model to overcome this disadvantage.</a:t>
            </a:r>
            <a:endParaRPr/>
          </a:p>
          <a:p>
            <a:pPr indent="-38100" lvl="0" marL="177800" rtl="0" algn="l">
              <a:spcBef>
                <a:spcPts val="800"/>
              </a:spcBef>
              <a:spcAft>
                <a:spcPts val="0"/>
              </a:spcAft>
              <a:buClr>
                <a:schemeClr val="dk1"/>
              </a:buClr>
              <a:buSzPts val="1100"/>
              <a:buNone/>
            </a:pPr>
            <a:r>
              <a:t/>
            </a:r>
            <a:endParaRPr/>
          </a:p>
          <a:p>
            <a:pPr indent="-38100" lvl="0" marL="177800" rtl="0" algn="l">
              <a:spcBef>
                <a:spcPts val="800"/>
              </a:spcBef>
              <a:spcAft>
                <a:spcPts val="0"/>
              </a:spcAft>
              <a:buClr>
                <a:schemeClr val="dk1"/>
              </a:buClr>
              <a:buSzPts val="1100"/>
              <a:buNone/>
            </a:pPr>
            <a:r>
              <a:t/>
            </a:r>
            <a:endParaRPr b="1" u="sng"/>
          </a:p>
          <a:p>
            <a:pPr indent="-38100" lvl="0" marL="177800" rtl="0" algn="l">
              <a:spcBef>
                <a:spcPts val="800"/>
              </a:spcBef>
              <a:spcAft>
                <a:spcPts val="0"/>
              </a:spcAft>
              <a:buClr>
                <a:schemeClr val="dk1"/>
              </a:buClr>
              <a:buSzPts val="1100"/>
              <a:buNone/>
            </a:pPr>
            <a:r>
              <a:rPr b="1" lang="en-GB" u="sng"/>
              <a:t>Relevance: </a:t>
            </a:r>
            <a:r>
              <a:rPr lang="en-GB"/>
              <a:t> </a:t>
            </a:r>
            <a:r>
              <a:rPr lang="en-GB"/>
              <a:t>This paper proposes real time object anomaly detection, which is our primary focus as well. Gives an insight of Using Swin transformers and its variant for anomaly detection.</a:t>
            </a:r>
            <a:endParaRPr/>
          </a:p>
          <a:p>
            <a:pPr indent="-38100" lvl="0" marL="177800" rtl="0" algn="l">
              <a:spcBef>
                <a:spcPts val="800"/>
              </a:spcBef>
              <a:spcAft>
                <a:spcPts val="0"/>
              </a:spcAft>
              <a:buClr>
                <a:schemeClr val="dk1"/>
              </a:buClr>
              <a:buSzPts val="1100"/>
              <a:buNone/>
            </a:pPr>
            <a:r>
              <a:t/>
            </a:r>
            <a:endParaRPr/>
          </a:p>
        </p:txBody>
      </p:sp>
      <p:pic>
        <p:nvPicPr>
          <p:cNvPr id="483" name="Google Shape;483;p62"/>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484" name="Google Shape;484;p6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3"/>
          <p:cNvSpPr txBox="1"/>
          <p:nvPr>
            <p:ph type="title"/>
          </p:nvPr>
        </p:nvSpPr>
        <p:spPr>
          <a:xfrm>
            <a:off x="628650" y="1035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accent5"/>
              </a:buClr>
              <a:buSzPts val="3000"/>
              <a:buFont typeface="Calibri"/>
              <a:buNone/>
            </a:pPr>
            <a:r>
              <a:rPr b="1" lang="en-GB" sz="3000">
                <a:solidFill>
                  <a:schemeClr val="accent5"/>
                </a:solidFill>
              </a:rPr>
              <a:t>Literature Survey</a:t>
            </a:r>
            <a:endParaRPr/>
          </a:p>
        </p:txBody>
      </p:sp>
      <p:sp>
        <p:nvSpPr>
          <p:cNvPr id="490" name="Google Shape;490;p63"/>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491" name="Google Shape;491;p63"/>
          <p:cNvSpPr txBox="1"/>
          <p:nvPr>
            <p:ph idx="1" type="body"/>
          </p:nvPr>
        </p:nvSpPr>
        <p:spPr>
          <a:xfrm>
            <a:off x="724675" y="1927196"/>
            <a:ext cx="7886700" cy="1289100"/>
          </a:xfrm>
          <a:prstGeom prst="rect">
            <a:avLst/>
          </a:prstGeom>
          <a:noFill/>
          <a:ln>
            <a:noFill/>
          </a:ln>
        </p:spPr>
        <p:txBody>
          <a:bodyPr anchorCtr="0" anchor="t" bIns="34275" lIns="68575" spcFirstLastPara="1" rIns="68575" wrap="square" tIns="34275">
            <a:normAutofit fontScale="25000" lnSpcReduction="20000"/>
          </a:bodyPr>
          <a:lstStyle/>
          <a:p>
            <a:pPr indent="0" lvl="0" marL="0" rtl="0" algn="ctr">
              <a:spcBef>
                <a:spcPts val="800"/>
              </a:spcBef>
              <a:spcAft>
                <a:spcPts val="0"/>
              </a:spcAft>
              <a:buNone/>
            </a:pPr>
            <a:r>
              <a:t/>
            </a:r>
            <a:endParaRPr b="1" sz="8741"/>
          </a:p>
          <a:p>
            <a:pPr indent="0" lvl="0" marL="0" rtl="0" algn="ctr">
              <a:spcBef>
                <a:spcPts val="800"/>
              </a:spcBef>
              <a:spcAft>
                <a:spcPts val="0"/>
              </a:spcAft>
              <a:buNone/>
            </a:pPr>
            <a:r>
              <a:rPr b="1" lang="en-GB" sz="8741"/>
              <a:t>Enhancing Video Transformers for Action Understanding with VLM-aided Training</a:t>
            </a:r>
            <a:endParaRPr b="1" sz="8741"/>
          </a:p>
          <a:p>
            <a:pPr indent="0" lvl="0" marL="0" rtl="0" algn="ctr">
              <a:spcBef>
                <a:spcPts val="800"/>
              </a:spcBef>
              <a:spcAft>
                <a:spcPts val="0"/>
              </a:spcAft>
              <a:buNone/>
            </a:pPr>
            <a:r>
              <a:t/>
            </a:r>
            <a:endParaRPr b="1"/>
          </a:p>
          <a:p>
            <a:pPr indent="0" lvl="0" marL="0" rtl="0" algn="ctr">
              <a:lnSpc>
                <a:spcPct val="90000"/>
              </a:lnSpc>
              <a:spcBef>
                <a:spcPts val="800"/>
              </a:spcBef>
              <a:spcAft>
                <a:spcPts val="0"/>
              </a:spcAft>
              <a:buNone/>
            </a:pPr>
            <a:r>
              <a:t/>
            </a:r>
            <a:endParaRPr b="1"/>
          </a:p>
        </p:txBody>
      </p:sp>
      <p:pic>
        <p:nvPicPr>
          <p:cNvPr id="492" name="Google Shape;492;p63"/>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493" name="Google Shape;493;p6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Abstract </a:t>
            </a:r>
            <a:endParaRPr b="1">
              <a:solidFill>
                <a:schemeClr val="accent5"/>
              </a:solidFill>
            </a:endParaRPr>
          </a:p>
        </p:txBody>
      </p:sp>
      <p:sp>
        <p:nvSpPr>
          <p:cNvPr id="160" name="Google Shape;160;p28"/>
          <p:cNvSpPr txBox="1"/>
          <p:nvPr/>
        </p:nvSpPr>
        <p:spPr>
          <a:xfrm>
            <a:off x="1543050" y="1657350"/>
            <a:ext cx="6057900" cy="314325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161" name="Google Shape;161;p28"/>
          <p:cNvSpPr txBox="1"/>
          <p:nvPr>
            <p:ph idx="1" type="body"/>
          </p:nvPr>
        </p:nvSpPr>
        <p:spPr>
          <a:xfrm>
            <a:off x="628650" y="1136294"/>
            <a:ext cx="7886700" cy="3263400"/>
          </a:xfrm>
          <a:prstGeom prst="rect">
            <a:avLst/>
          </a:prstGeom>
          <a:noFill/>
          <a:ln>
            <a:noFill/>
          </a:ln>
        </p:spPr>
        <p:txBody>
          <a:bodyPr anchorCtr="0" anchor="t" bIns="34275" lIns="68575" spcFirstLastPara="1" rIns="68575" wrap="square" tIns="34275">
            <a:normAutofit/>
          </a:bodyPr>
          <a:lstStyle/>
          <a:p>
            <a:pPr indent="-38100" lvl="0" marL="177800" rtl="0" algn="l">
              <a:spcBef>
                <a:spcPts val="800"/>
              </a:spcBef>
              <a:spcAft>
                <a:spcPts val="0"/>
              </a:spcAft>
              <a:buClr>
                <a:schemeClr val="dk1"/>
              </a:buClr>
              <a:buSzPts val="2100"/>
              <a:buFont typeface="Arial"/>
              <a:buNone/>
            </a:pPr>
            <a:r>
              <a:rPr lang="en-GB"/>
              <a:t>Our project aims to develop a multi-event anomaly detection framework for video surveillance systems, leveraging visual language models (VLMs) and computer vision techniques. This framework will enable the simultaneous detection of various security threats and anomalies, including abandoned objects, unnecessary object placement, vandalism, disguise detection, tailing behavior, and crowd monitoring. By integrating LLM-based semantic understanding with computer vision algorithms, the framework seeks to enhance the interpretability and accuracy of anomaly detection, thereby improving the overall safety and security of public spaces and critical infrastructure.</a:t>
            </a:r>
            <a:endParaRPr/>
          </a:p>
        </p:txBody>
      </p:sp>
      <p:pic>
        <p:nvPicPr>
          <p:cNvPr id="162" name="Google Shape;162;p28"/>
          <p:cNvPicPr preferRelativeResize="0"/>
          <p:nvPr/>
        </p:nvPicPr>
        <p:blipFill rotWithShape="1">
          <a:blip r:embed="rId3">
            <a:alphaModFix/>
          </a:blip>
          <a:srcRect b="0" l="0" r="0" t="0"/>
          <a:stretch/>
        </p:blipFill>
        <p:spPr>
          <a:xfrm>
            <a:off x="8172451" y="-12"/>
            <a:ext cx="971549" cy="768830"/>
          </a:xfrm>
          <a:prstGeom prst="rect">
            <a:avLst/>
          </a:prstGeom>
          <a:noFill/>
          <a:ln>
            <a:noFill/>
          </a:ln>
        </p:spPr>
      </p:pic>
      <p:sp>
        <p:nvSpPr>
          <p:cNvPr id="163" name="Google Shape;163;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64" name="Google Shape;164;p28"/>
          <p:cNvSpPr txBox="1"/>
          <p:nvPr/>
        </p:nvSpPr>
        <p:spPr>
          <a:xfrm>
            <a:off x="221750" y="89125"/>
            <a:ext cx="34587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900">
                <a:solidFill>
                  <a:srgbClr val="888888"/>
                </a:solidFill>
              </a:rPr>
              <a:t>Multi-Event Anomaly Detection for Enhanced Video Surveillance</a:t>
            </a:r>
            <a:endParaRPr b="0" i="0" sz="900" u="none" cap="none" strike="noStrike">
              <a:solidFill>
                <a:srgbClr val="888888"/>
              </a:solidFill>
              <a:latin typeface="Arial"/>
              <a:ea typeface="Arial"/>
              <a:cs typeface="Arial"/>
              <a:sym typeface="Arial"/>
            </a:endParaRPr>
          </a:p>
        </p:txBody>
      </p:sp>
      <p:sp>
        <p:nvSpPr>
          <p:cNvPr id="165" name="Google Shape;165;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Sai_Nidhi_Nikita_Ria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Paper-5</a:t>
            </a:r>
            <a:endParaRPr/>
          </a:p>
        </p:txBody>
      </p:sp>
      <p:sp>
        <p:nvSpPr>
          <p:cNvPr id="499" name="Google Shape;499;p64"/>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500" name="Google Shape;500;p6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457200" rtl="0" algn="l">
              <a:lnSpc>
                <a:spcPct val="90000"/>
              </a:lnSpc>
              <a:spcBef>
                <a:spcPts val="800"/>
              </a:spcBef>
              <a:spcAft>
                <a:spcPts val="0"/>
              </a:spcAft>
              <a:buNone/>
            </a:pPr>
            <a:r>
              <a:rPr b="1" lang="en-GB"/>
              <a:t>Title: </a:t>
            </a:r>
            <a:r>
              <a:rPr lang="en-GB"/>
              <a:t>Enhancing Video Transformers for Action Understanding with VLM-aided Training</a:t>
            </a:r>
            <a:endParaRPr/>
          </a:p>
          <a:p>
            <a:pPr indent="0" lvl="0" marL="457200" rtl="0" algn="l">
              <a:spcBef>
                <a:spcPts val="800"/>
              </a:spcBef>
              <a:spcAft>
                <a:spcPts val="0"/>
              </a:spcAft>
              <a:buNone/>
            </a:pPr>
            <a:r>
              <a:t/>
            </a:r>
            <a:endParaRPr b="1"/>
          </a:p>
          <a:p>
            <a:pPr indent="0" lvl="0" marL="457200" rtl="0" algn="l">
              <a:lnSpc>
                <a:spcPct val="90000"/>
              </a:lnSpc>
              <a:spcBef>
                <a:spcPts val="800"/>
              </a:spcBef>
              <a:spcAft>
                <a:spcPts val="0"/>
              </a:spcAft>
              <a:buNone/>
            </a:pPr>
            <a:r>
              <a:rPr b="1" lang="en-GB"/>
              <a:t>Abstract:</a:t>
            </a:r>
            <a:r>
              <a:rPr lang="en-GB"/>
              <a:t> I</a:t>
            </a:r>
            <a:r>
              <a:rPr lang="en-GB"/>
              <a:t>ntroduces the FTP framework, which combines ViTs and VLMs to improve video action understanding. The framework includes four feature that during training are used to enrich visual embeddings, leading to enhanced generalization across domains and datasets.</a:t>
            </a:r>
            <a:endParaRPr/>
          </a:p>
        </p:txBody>
      </p:sp>
      <p:pic>
        <p:nvPicPr>
          <p:cNvPr id="501" name="Google Shape;501;p64"/>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502" name="Google Shape;502;p6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Paper-5</a:t>
            </a:r>
            <a:endParaRPr b="1" sz="3000">
              <a:solidFill>
                <a:schemeClr val="accent5"/>
              </a:solidFill>
            </a:endParaRPr>
          </a:p>
        </p:txBody>
      </p:sp>
      <p:sp>
        <p:nvSpPr>
          <p:cNvPr id="508" name="Google Shape;508;p65"/>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509" name="Google Shape;509;p65"/>
          <p:cNvSpPr txBox="1"/>
          <p:nvPr>
            <p:ph idx="1" type="body"/>
          </p:nvPr>
        </p:nvSpPr>
        <p:spPr>
          <a:xfrm>
            <a:off x="532650" y="1393051"/>
            <a:ext cx="7886700" cy="3672000"/>
          </a:xfrm>
          <a:prstGeom prst="rect">
            <a:avLst/>
          </a:prstGeom>
          <a:noFill/>
          <a:ln>
            <a:noFill/>
          </a:ln>
        </p:spPr>
        <p:txBody>
          <a:bodyPr anchorCtr="0" anchor="t" bIns="34275" lIns="68575" spcFirstLastPara="1" rIns="68575" wrap="square" tIns="34275">
            <a:normAutofit/>
          </a:bodyPr>
          <a:lstStyle/>
          <a:p>
            <a:pPr indent="0" lvl="0" marL="457200" rtl="0" algn="l">
              <a:spcBef>
                <a:spcPts val="800"/>
              </a:spcBef>
              <a:spcAft>
                <a:spcPts val="0"/>
              </a:spcAft>
              <a:buClr>
                <a:schemeClr val="dk1"/>
              </a:buClr>
              <a:buSzPts val="1100"/>
              <a:buFont typeface="Arial"/>
              <a:buNone/>
            </a:pPr>
            <a:r>
              <a:rPr b="1" lang="en-GB" sz="2700" u="sng"/>
              <a:t>Algorithm/model:</a:t>
            </a:r>
            <a:r>
              <a:rPr b="1" lang="en-GB" sz="2700"/>
              <a:t>  </a:t>
            </a:r>
            <a:r>
              <a:rPr lang="en-GB" sz="2700"/>
              <a:t>Four-tier Prompt Network (FTP) for integration of ViTs and VLMs</a:t>
            </a:r>
            <a:endParaRPr sz="2700"/>
          </a:p>
          <a:p>
            <a:pPr indent="0" lvl="0" marL="0" rtl="0" algn="l">
              <a:lnSpc>
                <a:spcPct val="90000"/>
              </a:lnSpc>
              <a:spcBef>
                <a:spcPts val="800"/>
              </a:spcBef>
              <a:spcAft>
                <a:spcPts val="0"/>
              </a:spcAft>
              <a:buNone/>
            </a:pPr>
            <a:r>
              <a:t/>
            </a:r>
            <a:endParaRPr b="1" sz="2700" u="sng"/>
          </a:p>
          <a:p>
            <a:pPr indent="0" lvl="0" marL="457200" rtl="0" algn="l">
              <a:lnSpc>
                <a:spcPct val="90000"/>
              </a:lnSpc>
              <a:spcBef>
                <a:spcPts val="800"/>
              </a:spcBef>
              <a:spcAft>
                <a:spcPts val="0"/>
              </a:spcAft>
              <a:buNone/>
            </a:pPr>
            <a:r>
              <a:rPr b="1" lang="en-GB" sz="2700" u="sng"/>
              <a:t>Dataset: </a:t>
            </a:r>
            <a:r>
              <a:rPr b="1" lang="en-GB" sz="2700"/>
              <a:t> </a:t>
            </a:r>
            <a:r>
              <a:rPr lang="en-GB" sz="2700"/>
              <a:t>Kinetics-400, UCF-101, SSV2, HMDB51, AVA V2.2 mostly used for video action recognition</a:t>
            </a:r>
            <a:endParaRPr sz="2700"/>
          </a:p>
        </p:txBody>
      </p:sp>
      <p:pic>
        <p:nvPicPr>
          <p:cNvPr id="510" name="Google Shape;510;p65"/>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511" name="Google Shape;511;p6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Paper-5</a:t>
            </a:r>
            <a:endParaRPr b="1" sz="3000">
              <a:solidFill>
                <a:schemeClr val="accent5"/>
              </a:solidFill>
            </a:endParaRPr>
          </a:p>
        </p:txBody>
      </p:sp>
      <p:pic>
        <p:nvPicPr>
          <p:cNvPr id="517" name="Google Shape;517;p66"/>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518" name="Google Shape;518;p6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pic>
        <p:nvPicPr>
          <p:cNvPr id="519" name="Google Shape;519;p66"/>
          <p:cNvPicPr preferRelativeResize="0"/>
          <p:nvPr/>
        </p:nvPicPr>
        <p:blipFill>
          <a:blip r:embed="rId4">
            <a:alphaModFix/>
          </a:blip>
          <a:stretch>
            <a:fillRect/>
          </a:stretch>
        </p:blipFill>
        <p:spPr>
          <a:xfrm>
            <a:off x="2294475" y="1063844"/>
            <a:ext cx="4396639" cy="357065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Paper-5</a:t>
            </a:r>
            <a:endParaRPr b="1" sz="3000">
              <a:solidFill>
                <a:schemeClr val="accent5"/>
              </a:solidFill>
            </a:endParaRPr>
          </a:p>
        </p:txBody>
      </p:sp>
      <p:sp>
        <p:nvSpPr>
          <p:cNvPr id="525" name="Google Shape;525;p67"/>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526" name="Google Shape;526;p67"/>
          <p:cNvSpPr txBox="1"/>
          <p:nvPr>
            <p:ph idx="1" type="body"/>
          </p:nvPr>
        </p:nvSpPr>
        <p:spPr>
          <a:xfrm>
            <a:off x="628650" y="1369226"/>
            <a:ext cx="7886700" cy="3672000"/>
          </a:xfrm>
          <a:prstGeom prst="rect">
            <a:avLst/>
          </a:prstGeom>
          <a:noFill/>
          <a:ln>
            <a:noFill/>
          </a:ln>
        </p:spPr>
        <p:txBody>
          <a:bodyPr anchorCtr="0" anchor="t" bIns="34275" lIns="68575" spcFirstLastPara="1" rIns="68575" wrap="square" tIns="34275">
            <a:normAutofit/>
          </a:bodyPr>
          <a:lstStyle/>
          <a:p>
            <a:pPr indent="0" lvl="0" marL="0" rtl="0" algn="l">
              <a:spcBef>
                <a:spcPts val="800"/>
              </a:spcBef>
              <a:spcAft>
                <a:spcPts val="0"/>
              </a:spcAft>
              <a:buNone/>
            </a:pPr>
            <a:r>
              <a:rPr b="1" lang="en-GB" u="sng"/>
              <a:t>Result:</a:t>
            </a:r>
            <a:endParaRPr b="1" u="sng"/>
          </a:p>
          <a:p>
            <a:pPr indent="0" lvl="0" marL="0" rtl="0" algn="l">
              <a:spcBef>
                <a:spcPts val="800"/>
              </a:spcBef>
              <a:spcAft>
                <a:spcPts val="0"/>
              </a:spcAft>
              <a:buNone/>
            </a:pPr>
            <a:r>
              <a:t/>
            </a:r>
            <a:endParaRPr b="1" u="sng"/>
          </a:p>
          <a:p>
            <a:pPr indent="-317500" lvl="0" marL="457200" rtl="0" algn="l">
              <a:spcBef>
                <a:spcPts val="800"/>
              </a:spcBef>
              <a:spcAft>
                <a:spcPts val="0"/>
              </a:spcAft>
              <a:buSzPts val="1400"/>
              <a:buChar char="•"/>
            </a:pPr>
            <a:r>
              <a:rPr lang="en-GB"/>
              <a:t>Achieved remarkable top-1 accuracy of 93.8% on Kinetics-400 and 83.4% on SSV2, surpassing VideoMAEv2 by 2.8% and 2.6%, respectively.</a:t>
            </a:r>
            <a:endParaRPr/>
          </a:p>
          <a:p>
            <a:pPr indent="-317500" lvl="0" marL="457200" rtl="0" algn="l">
              <a:spcBef>
                <a:spcPts val="0"/>
              </a:spcBef>
              <a:spcAft>
                <a:spcPts val="0"/>
              </a:spcAft>
              <a:buSzPts val="1400"/>
              <a:buChar char="•"/>
            </a:pPr>
            <a:r>
              <a:rPr lang="en-GB"/>
              <a:t>Consistently demonstrated state-of-the-art performance on datasets such as Kinetics-400/600, Something-Something V2, HMDB51, UCF-101, and AVA V2.2, with lower computation costs compared to recent methods</a:t>
            </a:r>
            <a:endParaRPr/>
          </a:p>
          <a:p>
            <a:pPr indent="-38100" lvl="0" marL="177800" rtl="0" algn="l">
              <a:spcBef>
                <a:spcPts val="800"/>
              </a:spcBef>
              <a:spcAft>
                <a:spcPts val="0"/>
              </a:spcAft>
              <a:buClr>
                <a:schemeClr val="dk1"/>
              </a:buClr>
              <a:buSzPts val="1100"/>
              <a:buNone/>
            </a:pPr>
            <a:r>
              <a:t/>
            </a:r>
            <a:endParaRPr/>
          </a:p>
        </p:txBody>
      </p:sp>
      <p:pic>
        <p:nvPicPr>
          <p:cNvPr id="527" name="Google Shape;527;p67"/>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528" name="Google Shape;528;p6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Paper-5</a:t>
            </a:r>
            <a:endParaRPr b="1" sz="3000">
              <a:solidFill>
                <a:schemeClr val="accent5"/>
              </a:solidFill>
            </a:endParaRPr>
          </a:p>
        </p:txBody>
      </p:sp>
      <p:sp>
        <p:nvSpPr>
          <p:cNvPr id="534" name="Google Shape;534;p68"/>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535" name="Google Shape;535;p68"/>
          <p:cNvSpPr txBox="1"/>
          <p:nvPr>
            <p:ph idx="1" type="body"/>
          </p:nvPr>
        </p:nvSpPr>
        <p:spPr>
          <a:xfrm>
            <a:off x="628650" y="1369226"/>
            <a:ext cx="7886700" cy="3672000"/>
          </a:xfrm>
          <a:prstGeom prst="rect">
            <a:avLst/>
          </a:prstGeom>
          <a:noFill/>
          <a:ln>
            <a:noFill/>
          </a:ln>
        </p:spPr>
        <p:txBody>
          <a:bodyPr anchorCtr="0" anchor="t" bIns="34275" lIns="68575" spcFirstLastPara="1" rIns="68575" wrap="square" tIns="34275">
            <a:normAutofit/>
          </a:bodyPr>
          <a:lstStyle/>
          <a:p>
            <a:pPr indent="-38100" lvl="0" marL="177800" rtl="0" algn="l">
              <a:spcBef>
                <a:spcPts val="800"/>
              </a:spcBef>
              <a:spcAft>
                <a:spcPts val="0"/>
              </a:spcAft>
              <a:buClr>
                <a:schemeClr val="dk1"/>
              </a:buClr>
              <a:buSzPts val="1100"/>
              <a:buNone/>
            </a:pPr>
            <a:r>
              <a:rPr b="1" lang="en-GB" u="sng"/>
              <a:t>Relevance: </a:t>
            </a:r>
            <a:r>
              <a:rPr lang="en-GB"/>
              <a:t> </a:t>
            </a:r>
            <a:endParaRPr/>
          </a:p>
          <a:p>
            <a:pPr indent="-38100" lvl="0" marL="177800" rtl="0" algn="l">
              <a:spcBef>
                <a:spcPts val="800"/>
              </a:spcBef>
              <a:spcAft>
                <a:spcPts val="0"/>
              </a:spcAft>
              <a:buClr>
                <a:schemeClr val="dk1"/>
              </a:buClr>
              <a:buSzPts val="1100"/>
              <a:buNone/>
            </a:pPr>
            <a:r>
              <a:rPr lang="en-GB"/>
              <a:t>T</a:t>
            </a:r>
            <a:r>
              <a:rPr lang="en-GB"/>
              <a:t>he paper highlights the success of the FTP framework in enhancing video action understanding which is very useful for the task at hand which would enable us to extract textual embeddings and gain more semantic understanding from video sequences</a:t>
            </a:r>
            <a:endParaRPr/>
          </a:p>
        </p:txBody>
      </p:sp>
      <p:pic>
        <p:nvPicPr>
          <p:cNvPr id="536" name="Google Shape;536;p68"/>
          <p:cNvPicPr preferRelativeResize="0"/>
          <p:nvPr/>
        </p:nvPicPr>
        <p:blipFill rotWithShape="1">
          <a:blip r:embed="rId3">
            <a:alphaModFix/>
          </a:blip>
          <a:srcRect b="0" l="0" r="0" t="0"/>
          <a:stretch/>
        </p:blipFill>
        <p:spPr>
          <a:xfrm>
            <a:off x="8090151" y="96263"/>
            <a:ext cx="971549" cy="768829"/>
          </a:xfrm>
          <a:prstGeom prst="rect">
            <a:avLst/>
          </a:prstGeom>
          <a:noFill/>
          <a:ln>
            <a:noFill/>
          </a:ln>
        </p:spPr>
      </p:pic>
      <p:sp>
        <p:nvSpPr>
          <p:cNvPr id="537" name="Google Shape;537;p6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9"/>
          <p:cNvSpPr txBox="1"/>
          <p:nvPr>
            <p:ph type="title"/>
          </p:nvPr>
        </p:nvSpPr>
        <p:spPr>
          <a:xfrm>
            <a:off x="784575" y="273850"/>
            <a:ext cx="8145300" cy="960600"/>
          </a:xfrm>
          <a:prstGeom prst="rect">
            <a:avLst/>
          </a:prstGeom>
          <a:noFill/>
          <a:ln>
            <a:noFill/>
          </a:ln>
        </p:spPr>
        <p:txBody>
          <a:bodyPr anchorCtr="0" anchor="ctr" bIns="34275" lIns="68575" spcFirstLastPara="1" rIns="68575" wrap="square" tIns="34275">
            <a:normAutofit fontScale="90000"/>
          </a:bodyPr>
          <a:lstStyle/>
          <a:p>
            <a:pPr indent="0" lvl="0" marL="0" rtl="0" algn="l">
              <a:spcBef>
                <a:spcPts val="0"/>
              </a:spcBef>
              <a:spcAft>
                <a:spcPts val="0"/>
              </a:spcAft>
              <a:buClr>
                <a:schemeClr val="dk1"/>
              </a:buClr>
              <a:buSzPct val="36666"/>
              <a:buFont typeface="Arial"/>
              <a:buNone/>
            </a:pPr>
            <a:r>
              <a:rPr b="1" lang="en-GB" sz="3000">
                <a:solidFill>
                  <a:schemeClr val="accent5"/>
                </a:solidFill>
              </a:rPr>
              <a:t>Comparative Summary of all the Papers Studied</a:t>
            </a:r>
            <a:endParaRPr b="1" sz="3000">
              <a:solidFill>
                <a:schemeClr val="accent5"/>
              </a:solidFill>
            </a:endParaRPr>
          </a:p>
          <a:p>
            <a:pPr indent="0" lvl="0" marL="0" rtl="0" algn="l">
              <a:spcBef>
                <a:spcPts val="0"/>
              </a:spcBef>
              <a:spcAft>
                <a:spcPts val="0"/>
              </a:spcAft>
              <a:buClr>
                <a:schemeClr val="dk1"/>
              </a:buClr>
              <a:buSzPct val="36666"/>
              <a:buFont typeface="Arial"/>
              <a:buNone/>
            </a:pPr>
            <a:r>
              <a:t/>
            </a:r>
            <a:endParaRPr b="1" sz="3000">
              <a:solidFill>
                <a:schemeClr val="accent5"/>
              </a:solidFill>
            </a:endParaRPr>
          </a:p>
          <a:p>
            <a:pPr indent="0" lvl="0" marL="0" rtl="0" algn="l">
              <a:lnSpc>
                <a:spcPct val="90000"/>
              </a:lnSpc>
              <a:spcBef>
                <a:spcPts val="0"/>
              </a:spcBef>
              <a:spcAft>
                <a:spcPts val="0"/>
              </a:spcAft>
              <a:buClr>
                <a:schemeClr val="accent5"/>
              </a:buClr>
              <a:buSzPct val="100000"/>
              <a:buFont typeface="Calibri"/>
              <a:buNone/>
            </a:pPr>
            <a:r>
              <a:t/>
            </a:r>
            <a:endParaRPr b="1" sz="3000">
              <a:solidFill>
                <a:schemeClr val="accent5"/>
              </a:solidFill>
            </a:endParaRPr>
          </a:p>
        </p:txBody>
      </p:sp>
      <p:sp>
        <p:nvSpPr>
          <p:cNvPr id="543" name="Google Shape;543;p69"/>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544" name="Google Shape;544;p6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38100" lvl="0" marL="177800" rtl="0" algn="l">
              <a:lnSpc>
                <a:spcPct val="90000"/>
              </a:lnSpc>
              <a:spcBef>
                <a:spcPts val="800"/>
              </a:spcBef>
              <a:spcAft>
                <a:spcPts val="0"/>
              </a:spcAft>
              <a:buClr>
                <a:schemeClr val="dk1"/>
              </a:buClr>
              <a:buSzPts val="2100"/>
              <a:buNone/>
            </a:pPr>
            <a:r>
              <a:t/>
            </a:r>
            <a:endParaRPr/>
          </a:p>
        </p:txBody>
      </p:sp>
      <p:pic>
        <p:nvPicPr>
          <p:cNvPr id="545" name="Google Shape;545;p69"/>
          <p:cNvPicPr preferRelativeResize="0"/>
          <p:nvPr/>
        </p:nvPicPr>
        <p:blipFill rotWithShape="1">
          <a:blip r:embed="rId3">
            <a:alphaModFix/>
          </a:blip>
          <a:srcRect b="0" l="0" r="0" t="0"/>
          <a:stretch/>
        </p:blipFill>
        <p:spPr>
          <a:xfrm>
            <a:off x="8049026" y="92338"/>
            <a:ext cx="971549" cy="768829"/>
          </a:xfrm>
          <a:prstGeom prst="rect">
            <a:avLst/>
          </a:prstGeom>
          <a:noFill/>
          <a:ln>
            <a:noFill/>
          </a:ln>
        </p:spPr>
      </p:pic>
      <p:sp>
        <p:nvSpPr>
          <p:cNvPr id="546" name="Google Shape;546;p6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pic>
        <p:nvPicPr>
          <p:cNvPr id="547" name="Google Shape;547;p69"/>
          <p:cNvPicPr preferRelativeResize="0"/>
          <p:nvPr/>
        </p:nvPicPr>
        <p:blipFill rotWithShape="1">
          <a:blip r:embed="rId4">
            <a:alphaModFix/>
          </a:blip>
          <a:srcRect b="-999" l="0" r="0" t="1000"/>
          <a:stretch/>
        </p:blipFill>
        <p:spPr>
          <a:xfrm>
            <a:off x="0" y="932025"/>
            <a:ext cx="8929999" cy="37644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Summary of Literature Survey</a:t>
            </a:r>
            <a:endParaRPr b="1">
              <a:solidFill>
                <a:schemeClr val="accent5"/>
              </a:solidFill>
            </a:endParaRPr>
          </a:p>
        </p:txBody>
      </p:sp>
      <p:sp>
        <p:nvSpPr>
          <p:cNvPr id="553" name="Google Shape;553;p70"/>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554" name="Google Shape;554;p7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fontScale="32500" lnSpcReduction="20000"/>
          </a:bodyPr>
          <a:lstStyle/>
          <a:p>
            <a:pPr indent="0" lvl="0" marL="342900" rtl="0" algn="l">
              <a:lnSpc>
                <a:spcPct val="100000"/>
              </a:lnSpc>
              <a:spcBef>
                <a:spcPts val="400"/>
              </a:spcBef>
              <a:spcAft>
                <a:spcPts val="0"/>
              </a:spcAft>
              <a:buClr>
                <a:schemeClr val="dk1"/>
              </a:buClr>
              <a:buSzPts val="358"/>
              <a:buFont typeface="Arial"/>
              <a:buNone/>
            </a:pPr>
            <a:r>
              <a:rPr lang="en-GB" sz="6323"/>
              <a:t>The main conclusions drawn from these papers highlight the effectiveness of transformer models in capturing complex spatiotemporal patterns within videos, enabling accurate anomaly detection. </a:t>
            </a:r>
            <a:endParaRPr sz="6323"/>
          </a:p>
          <a:p>
            <a:pPr indent="0" lvl="0" marL="342900" rtl="0" algn="l">
              <a:lnSpc>
                <a:spcPct val="100000"/>
              </a:lnSpc>
              <a:spcBef>
                <a:spcPts val="400"/>
              </a:spcBef>
              <a:spcAft>
                <a:spcPts val="0"/>
              </a:spcAft>
              <a:buClr>
                <a:schemeClr val="dk1"/>
              </a:buClr>
              <a:buSzPts val="358"/>
              <a:buFont typeface="Arial"/>
              <a:buNone/>
            </a:pPr>
            <a:r>
              <a:t/>
            </a:r>
            <a:endParaRPr sz="6323"/>
          </a:p>
          <a:p>
            <a:pPr indent="0" lvl="0" marL="342900" rtl="0" algn="l">
              <a:lnSpc>
                <a:spcPct val="100000"/>
              </a:lnSpc>
              <a:spcBef>
                <a:spcPts val="400"/>
              </a:spcBef>
              <a:spcAft>
                <a:spcPts val="0"/>
              </a:spcAft>
              <a:buClr>
                <a:schemeClr val="dk1"/>
              </a:buClr>
              <a:buSzPts val="358"/>
              <a:buFont typeface="Arial"/>
              <a:buNone/>
            </a:pPr>
            <a:r>
              <a:rPr lang="en-GB" sz="6323"/>
              <a:t>By utilizing attention mechanisms and transformer architectures, these models demonstrate superior performance in identifying abnormal events or behaviors within surveillance footage.</a:t>
            </a:r>
            <a:endParaRPr sz="6323"/>
          </a:p>
          <a:p>
            <a:pPr indent="0" lvl="0" marL="342900" rtl="0" algn="l">
              <a:lnSpc>
                <a:spcPct val="100000"/>
              </a:lnSpc>
              <a:spcBef>
                <a:spcPts val="400"/>
              </a:spcBef>
              <a:spcAft>
                <a:spcPts val="0"/>
              </a:spcAft>
              <a:buClr>
                <a:schemeClr val="dk1"/>
              </a:buClr>
              <a:buSzPct val="61111"/>
              <a:buFont typeface="Arial"/>
              <a:buNone/>
            </a:pPr>
            <a:r>
              <a:rPr lang="en-GB" sz="1800">
                <a:solidFill>
                  <a:srgbClr val="0033CC"/>
                </a:solidFill>
                <a:latin typeface="Trebuchet MS"/>
                <a:ea typeface="Trebuchet MS"/>
                <a:cs typeface="Trebuchet MS"/>
                <a:sym typeface="Trebuchet MS"/>
              </a:rPr>
              <a:t> </a:t>
            </a:r>
            <a:endParaRPr sz="1800">
              <a:solidFill>
                <a:srgbClr val="0033CC"/>
              </a:solidFill>
              <a:latin typeface="Trebuchet MS"/>
              <a:ea typeface="Trebuchet MS"/>
              <a:cs typeface="Trebuchet MS"/>
              <a:sym typeface="Trebuchet MS"/>
            </a:endParaRPr>
          </a:p>
          <a:p>
            <a:pPr indent="0" lvl="0" marL="342900" rtl="0" algn="l">
              <a:lnSpc>
                <a:spcPct val="100000"/>
              </a:lnSpc>
              <a:spcBef>
                <a:spcPts val="400"/>
              </a:spcBef>
              <a:spcAft>
                <a:spcPts val="0"/>
              </a:spcAft>
              <a:buClr>
                <a:schemeClr val="dk1"/>
              </a:buClr>
              <a:buSzPct val="61111"/>
              <a:buFont typeface="Arial"/>
              <a:buNone/>
            </a:pPr>
            <a:r>
              <a:t/>
            </a:r>
            <a:endParaRPr sz="1800">
              <a:solidFill>
                <a:srgbClr val="0033CC"/>
              </a:solidFill>
              <a:latin typeface="Trebuchet MS"/>
              <a:ea typeface="Trebuchet MS"/>
              <a:cs typeface="Trebuchet MS"/>
              <a:sym typeface="Trebuchet MS"/>
            </a:endParaRPr>
          </a:p>
          <a:p>
            <a:pPr indent="0" lvl="0" marL="342900" rtl="0" algn="l">
              <a:lnSpc>
                <a:spcPct val="100000"/>
              </a:lnSpc>
              <a:spcBef>
                <a:spcPts val="400"/>
              </a:spcBef>
              <a:spcAft>
                <a:spcPts val="0"/>
              </a:spcAft>
              <a:buClr>
                <a:schemeClr val="dk1"/>
              </a:buClr>
              <a:buSzPct val="61111"/>
              <a:buFont typeface="Arial"/>
              <a:buNone/>
            </a:pPr>
            <a:r>
              <a:rPr lang="en-GB" sz="1800">
                <a:solidFill>
                  <a:srgbClr val="0033CC"/>
                </a:solidFill>
                <a:latin typeface="Trebuchet MS"/>
                <a:ea typeface="Trebuchet MS"/>
                <a:cs typeface="Trebuchet MS"/>
                <a:sym typeface="Trebuchet MS"/>
              </a:rPr>
              <a:t> </a:t>
            </a:r>
            <a:endParaRPr sz="1800">
              <a:solidFill>
                <a:srgbClr val="0033CC"/>
              </a:solidFill>
              <a:latin typeface="Trebuchet MS"/>
              <a:ea typeface="Trebuchet MS"/>
              <a:cs typeface="Trebuchet MS"/>
              <a:sym typeface="Trebuchet MS"/>
            </a:endParaRPr>
          </a:p>
          <a:p>
            <a:pPr indent="0" lvl="0" marL="342900" rtl="0" algn="l">
              <a:lnSpc>
                <a:spcPct val="100000"/>
              </a:lnSpc>
              <a:spcBef>
                <a:spcPts val="400"/>
              </a:spcBef>
              <a:spcAft>
                <a:spcPts val="0"/>
              </a:spcAft>
              <a:buClr>
                <a:schemeClr val="dk1"/>
              </a:buClr>
              <a:buSzPct val="61111"/>
              <a:buFont typeface="Arial"/>
              <a:buNone/>
            </a:pPr>
            <a:r>
              <a:t/>
            </a:r>
            <a:endParaRPr sz="1800">
              <a:solidFill>
                <a:srgbClr val="0033CC"/>
              </a:solidFill>
              <a:latin typeface="Trebuchet MS"/>
              <a:ea typeface="Trebuchet MS"/>
              <a:cs typeface="Trebuchet MS"/>
              <a:sym typeface="Trebuchet MS"/>
            </a:endParaRPr>
          </a:p>
          <a:p>
            <a:pPr indent="0" lvl="0" marL="342900" rtl="0" algn="just">
              <a:lnSpc>
                <a:spcPct val="100000"/>
              </a:lnSpc>
              <a:spcBef>
                <a:spcPts val="400"/>
              </a:spcBef>
              <a:spcAft>
                <a:spcPts val="0"/>
              </a:spcAft>
              <a:buClr>
                <a:schemeClr val="dk1"/>
              </a:buClr>
              <a:buSzPct val="100000"/>
              <a:buFont typeface="Arial"/>
              <a:buNone/>
            </a:pPr>
            <a:r>
              <a:t/>
            </a:r>
            <a:endParaRPr sz="1800">
              <a:solidFill>
                <a:srgbClr val="0033CC"/>
              </a:solidFill>
              <a:latin typeface="Trebuchet MS"/>
              <a:ea typeface="Trebuchet MS"/>
              <a:cs typeface="Trebuchet MS"/>
              <a:sym typeface="Trebuchet MS"/>
            </a:endParaRPr>
          </a:p>
          <a:p>
            <a:pPr indent="-38100" lvl="0" marL="177800" rtl="0" algn="l">
              <a:spcBef>
                <a:spcPts val="800"/>
              </a:spcBef>
              <a:spcAft>
                <a:spcPts val="0"/>
              </a:spcAft>
              <a:buClr>
                <a:schemeClr val="dk1"/>
              </a:buClr>
              <a:buSzPct val="52380"/>
              <a:buFont typeface="Arial"/>
              <a:buNone/>
            </a:pPr>
            <a:r>
              <a:t/>
            </a:r>
            <a:endParaRPr/>
          </a:p>
          <a:p>
            <a:pPr indent="-38100" lvl="0" marL="177800" rtl="0" algn="l">
              <a:lnSpc>
                <a:spcPct val="90000"/>
              </a:lnSpc>
              <a:spcBef>
                <a:spcPts val="800"/>
              </a:spcBef>
              <a:spcAft>
                <a:spcPts val="0"/>
              </a:spcAft>
              <a:buClr>
                <a:schemeClr val="dk1"/>
              </a:buClr>
              <a:buSzPct val="100000"/>
              <a:buNone/>
            </a:pPr>
            <a:r>
              <a:t/>
            </a:r>
            <a:endParaRPr/>
          </a:p>
        </p:txBody>
      </p:sp>
      <p:pic>
        <p:nvPicPr>
          <p:cNvPr id="555" name="Google Shape;555;p70"/>
          <p:cNvPicPr preferRelativeResize="0"/>
          <p:nvPr/>
        </p:nvPicPr>
        <p:blipFill rotWithShape="1">
          <a:blip r:embed="rId3">
            <a:alphaModFix/>
          </a:blip>
          <a:srcRect b="0" l="0" r="0" t="0"/>
          <a:stretch/>
        </p:blipFill>
        <p:spPr>
          <a:xfrm>
            <a:off x="8103876" y="96238"/>
            <a:ext cx="971549" cy="768829"/>
          </a:xfrm>
          <a:prstGeom prst="rect">
            <a:avLst/>
          </a:prstGeom>
          <a:noFill/>
          <a:ln>
            <a:noFill/>
          </a:ln>
        </p:spPr>
      </p:pic>
      <p:sp>
        <p:nvSpPr>
          <p:cNvPr id="556" name="Google Shape;556;p7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557" name="Google Shape;557;p7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Sai_Nidhi_Nikita_Ria</a:t>
            </a:r>
            <a:endParaRPr/>
          </a:p>
        </p:txBody>
      </p:sp>
      <p:sp>
        <p:nvSpPr>
          <p:cNvPr id="558" name="Google Shape;558;p70"/>
          <p:cNvSpPr txBox="1"/>
          <p:nvPr/>
        </p:nvSpPr>
        <p:spPr>
          <a:xfrm>
            <a:off x="221750" y="89125"/>
            <a:ext cx="34587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900">
                <a:solidFill>
                  <a:srgbClr val="888888"/>
                </a:solidFill>
              </a:rPr>
              <a:t>Multi-Event Anomaly Detection for Enhanced Video Surveillance</a:t>
            </a:r>
            <a:endParaRPr b="0" i="0" sz="900" u="none" cap="none" strike="noStrike">
              <a:solidFill>
                <a:srgbClr val="888888"/>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1"/>
          <p:cNvSpPr txBox="1"/>
          <p:nvPr>
            <p:ph type="title"/>
          </p:nvPr>
        </p:nvSpPr>
        <p:spPr>
          <a:xfrm>
            <a:off x="550575" y="363019"/>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Conclusions </a:t>
            </a:r>
            <a:r>
              <a:rPr b="1" lang="en-GB" sz="3000">
                <a:solidFill>
                  <a:schemeClr val="accent5"/>
                </a:solidFill>
              </a:rPr>
              <a:t>of Literature Survey</a:t>
            </a:r>
            <a:endParaRPr b="1">
              <a:solidFill>
                <a:schemeClr val="accent5"/>
              </a:solidFill>
            </a:endParaRPr>
          </a:p>
        </p:txBody>
      </p:sp>
      <p:sp>
        <p:nvSpPr>
          <p:cNvPr id="564" name="Google Shape;564;p71"/>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565" name="Google Shape;565;p7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fontScale="47500" lnSpcReduction="20000"/>
          </a:bodyPr>
          <a:lstStyle/>
          <a:p>
            <a:pPr indent="0" lvl="0" marL="342900" rtl="0" algn="l">
              <a:lnSpc>
                <a:spcPct val="100000"/>
              </a:lnSpc>
              <a:spcBef>
                <a:spcPts val="400"/>
              </a:spcBef>
              <a:spcAft>
                <a:spcPts val="0"/>
              </a:spcAft>
              <a:buClr>
                <a:schemeClr val="dk1"/>
              </a:buClr>
              <a:buSzPct val="25602"/>
              <a:buFont typeface="Arial"/>
              <a:buNone/>
            </a:pPr>
            <a:r>
              <a:t/>
            </a:r>
            <a:endParaRPr sz="4296"/>
          </a:p>
          <a:p>
            <a:pPr indent="0" lvl="0" marL="0" rtl="0" algn="l">
              <a:lnSpc>
                <a:spcPct val="100000"/>
              </a:lnSpc>
              <a:spcBef>
                <a:spcPts val="0"/>
              </a:spcBef>
              <a:spcAft>
                <a:spcPts val="0"/>
              </a:spcAft>
              <a:buClr>
                <a:schemeClr val="dk1"/>
              </a:buClr>
              <a:buSzPct val="25602"/>
              <a:buFont typeface="Arial"/>
              <a:buNone/>
            </a:pPr>
            <a:r>
              <a:rPr lang="en-GB" sz="4296"/>
              <a:t>Main similarities noticed between all the papers studied are the common transformer architectures and attention mechanisms which have proven to be effective with different parameters in different scenarios. </a:t>
            </a:r>
            <a:endParaRPr sz="4296"/>
          </a:p>
          <a:p>
            <a:pPr indent="0" lvl="0" marL="0" rtl="0" algn="l">
              <a:lnSpc>
                <a:spcPct val="100000"/>
              </a:lnSpc>
              <a:spcBef>
                <a:spcPts val="0"/>
              </a:spcBef>
              <a:spcAft>
                <a:spcPts val="0"/>
              </a:spcAft>
              <a:buClr>
                <a:schemeClr val="dk1"/>
              </a:buClr>
              <a:buSzPct val="25602"/>
              <a:buFont typeface="Arial"/>
              <a:buNone/>
            </a:pPr>
            <a:r>
              <a:t/>
            </a:r>
            <a:endParaRPr sz="4296"/>
          </a:p>
          <a:p>
            <a:pPr indent="0" lvl="0" marL="0" rtl="0" algn="l">
              <a:lnSpc>
                <a:spcPct val="100000"/>
              </a:lnSpc>
              <a:spcBef>
                <a:spcPts val="0"/>
              </a:spcBef>
              <a:spcAft>
                <a:spcPts val="0"/>
              </a:spcAft>
              <a:buClr>
                <a:schemeClr val="dk1"/>
              </a:buClr>
              <a:buSzPct val="25602"/>
              <a:buFont typeface="Arial"/>
              <a:buNone/>
            </a:pPr>
            <a:r>
              <a:rPr lang="en-GB" sz="4296"/>
              <a:t>There are slight differences in model architectures (pre-processing, analysis). Different kinds of anomalies are handled in different papers and results are measured using different evaluation metrics.</a:t>
            </a:r>
            <a:endParaRPr sz="4296"/>
          </a:p>
          <a:p>
            <a:pPr indent="0" lvl="0" marL="342900" rtl="0" algn="l">
              <a:lnSpc>
                <a:spcPct val="100000"/>
              </a:lnSpc>
              <a:spcBef>
                <a:spcPts val="400"/>
              </a:spcBef>
              <a:spcAft>
                <a:spcPts val="0"/>
              </a:spcAft>
              <a:buClr>
                <a:schemeClr val="dk1"/>
              </a:buClr>
              <a:buSzPct val="61111"/>
              <a:buFont typeface="Arial"/>
              <a:buNone/>
            </a:pPr>
            <a:r>
              <a:t/>
            </a:r>
            <a:endParaRPr sz="1800">
              <a:solidFill>
                <a:srgbClr val="0033CC"/>
              </a:solidFill>
              <a:latin typeface="Trebuchet MS"/>
              <a:ea typeface="Trebuchet MS"/>
              <a:cs typeface="Trebuchet MS"/>
              <a:sym typeface="Trebuchet MS"/>
            </a:endParaRPr>
          </a:p>
          <a:p>
            <a:pPr indent="0" lvl="0" marL="342900" rtl="0" algn="l">
              <a:lnSpc>
                <a:spcPct val="100000"/>
              </a:lnSpc>
              <a:spcBef>
                <a:spcPts val="400"/>
              </a:spcBef>
              <a:spcAft>
                <a:spcPts val="0"/>
              </a:spcAft>
              <a:buClr>
                <a:schemeClr val="dk1"/>
              </a:buClr>
              <a:buSzPct val="61111"/>
              <a:buFont typeface="Arial"/>
              <a:buNone/>
            </a:pPr>
            <a:r>
              <a:rPr lang="en-GB" sz="1800">
                <a:solidFill>
                  <a:srgbClr val="0033CC"/>
                </a:solidFill>
                <a:latin typeface="Trebuchet MS"/>
                <a:ea typeface="Trebuchet MS"/>
                <a:cs typeface="Trebuchet MS"/>
                <a:sym typeface="Trebuchet MS"/>
              </a:rPr>
              <a:t> </a:t>
            </a:r>
            <a:endParaRPr sz="1800">
              <a:solidFill>
                <a:srgbClr val="0033CC"/>
              </a:solidFill>
              <a:latin typeface="Trebuchet MS"/>
              <a:ea typeface="Trebuchet MS"/>
              <a:cs typeface="Trebuchet MS"/>
              <a:sym typeface="Trebuchet MS"/>
            </a:endParaRPr>
          </a:p>
          <a:p>
            <a:pPr indent="0" lvl="0" marL="342900" rtl="0" algn="l">
              <a:lnSpc>
                <a:spcPct val="100000"/>
              </a:lnSpc>
              <a:spcBef>
                <a:spcPts val="400"/>
              </a:spcBef>
              <a:spcAft>
                <a:spcPts val="0"/>
              </a:spcAft>
              <a:buClr>
                <a:schemeClr val="dk1"/>
              </a:buClr>
              <a:buSzPct val="61111"/>
              <a:buFont typeface="Arial"/>
              <a:buNone/>
            </a:pPr>
            <a:r>
              <a:t/>
            </a:r>
            <a:endParaRPr sz="1800">
              <a:solidFill>
                <a:srgbClr val="0033CC"/>
              </a:solidFill>
              <a:latin typeface="Trebuchet MS"/>
              <a:ea typeface="Trebuchet MS"/>
              <a:cs typeface="Trebuchet MS"/>
              <a:sym typeface="Trebuchet MS"/>
            </a:endParaRPr>
          </a:p>
          <a:p>
            <a:pPr indent="0" lvl="0" marL="342900" rtl="0" algn="just">
              <a:lnSpc>
                <a:spcPct val="100000"/>
              </a:lnSpc>
              <a:spcBef>
                <a:spcPts val="400"/>
              </a:spcBef>
              <a:spcAft>
                <a:spcPts val="0"/>
              </a:spcAft>
              <a:buClr>
                <a:schemeClr val="dk1"/>
              </a:buClr>
              <a:buSzPct val="100000"/>
              <a:buFont typeface="Arial"/>
              <a:buNone/>
            </a:pPr>
            <a:r>
              <a:t/>
            </a:r>
            <a:endParaRPr sz="1800">
              <a:solidFill>
                <a:srgbClr val="0033CC"/>
              </a:solidFill>
              <a:latin typeface="Trebuchet MS"/>
              <a:ea typeface="Trebuchet MS"/>
              <a:cs typeface="Trebuchet MS"/>
              <a:sym typeface="Trebuchet MS"/>
            </a:endParaRPr>
          </a:p>
          <a:p>
            <a:pPr indent="-38100" lvl="0" marL="177800" rtl="0" algn="l">
              <a:spcBef>
                <a:spcPts val="800"/>
              </a:spcBef>
              <a:spcAft>
                <a:spcPts val="0"/>
              </a:spcAft>
              <a:buClr>
                <a:schemeClr val="dk1"/>
              </a:buClr>
              <a:buSzPct val="52380"/>
              <a:buFont typeface="Arial"/>
              <a:buNone/>
            </a:pPr>
            <a:r>
              <a:t/>
            </a:r>
            <a:endParaRPr/>
          </a:p>
          <a:p>
            <a:pPr indent="-38100" lvl="0" marL="177800" rtl="0" algn="l">
              <a:lnSpc>
                <a:spcPct val="90000"/>
              </a:lnSpc>
              <a:spcBef>
                <a:spcPts val="800"/>
              </a:spcBef>
              <a:spcAft>
                <a:spcPts val="0"/>
              </a:spcAft>
              <a:buClr>
                <a:schemeClr val="dk1"/>
              </a:buClr>
              <a:buSzPct val="100000"/>
              <a:buNone/>
            </a:pPr>
            <a:r>
              <a:t/>
            </a:r>
            <a:endParaRPr/>
          </a:p>
        </p:txBody>
      </p:sp>
      <p:pic>
        <p:nvPicPr>
          <p:cNvPr id="566" name="Google Shape;566;p71"/>
          <p:cNvPicPr preferRelativeResize="0"/>
          <p:nvPr/>
        </p:nvPicPr>
        <p:blipFill rotWithShape="1">
          <a:blip r:embed="rId3">
            <a:alphaModFix/>
          </a:blip>
          <a:srcRect b="0" l="0" r="0" t="0"/>
          <a:stretch/>
        </p:blipFill>
        <p:spPr>
          <a:xfrm>
            <a:off x="8103876" y="96238"/>
            <a:ext cx="971549" cy="768829"/>
          </a:xfrm>
          <a:prstGeom prst="rect">
            <a:avLst/>
          </a:prstGeom>
          <a:noFill/>
          <a:ln>
            <a:noFill/>
          </a:ln>
        </p:spPr>
      </p:pic>
      <p:sp>
        <p:nvSpPr>
          <p:cNvPr id="567" name="Google Shape;567;p7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568" name="Google Shape;568;p7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Sai_Nidhi_Nikita_Ria</a:t>
            </a:r>
            <a:endParaRPr/>
          </a:p>
        </p:txBody>
      </p:sp>
      <p:sp>
        <p:nvSpPr>
          <p:cNvPr id="569" name="Google Shape;569;p71"/>
          <p:cNvSpPr txBox="1"/>
          <p:nvPr/>
        </p:nvSpPr>
        <p:spPr>
          <a:xfrm>
            <a:off x="221750" y="89125"/>
            <a:ext cx="34587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900">
                <a:solidFill>
                  <a:srgbClr val="888888"/>
                </a:solidFill>
              </a:rPr>
              <a:t>Multi-Event Anomaly Detection for Enhanced Video Surveillance</a:t>
            </a:r>
            <a:endParaRPr b="0" i="0" sz="900" u="none" cap="none" strike="noStrike">
              <a:solidFill>
                <a:srgbClr val="888888"/>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2"/>
          <p:cNvSpPr txBox="1"/>
          <p:nvPr>
            <p:ph type="title"/>
          </p:nvPr>
        </p:nvSpPr>
        <p:spPr>
          <a:xfrm>
            <a:off x="628650" y="663169"/>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Design Constraints, Assumptions &amp; Dependencies</a:t>
            </a:r>
            <a:endParaRPr/>
          </a:p>
        </p:txBody>
      </p:sp>
      <p:sp>
        <p:nvSpPr>
          <p:cNvPr id="575" name="Google Shape;575;p72"/>
          <p:cNvSpPr txBox="1"/>
          <p:nvPr/>
        </p:nvSpPr>
        <p:spPr>
          <a:xfrm>
            <a:off x="1543050" y="1657350"/>
            <a:ext cx="6057900" cy="314325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576" name="Google Shape;576;p72"/>
          <p:cNvSpPr txBox="1"/>
          <p:nvPr>
            <p:ph idx="1" type="body"/>
          </p:nvPr>
        </p:nvSpPr>
        <p:spPr>
          <a:xfrm>
            <a:off x="532650" y="1777594"/>
            <a:ext cx="7886700" cy="3263400"/>
          </a:xfrm>
          <a:prstGeom prst="rect">
            <a:avLst/>
          </a:prstGeom>
          <a:noFill/>
          <a:ln>
            <a:noFill/>
          </a:ln>
        </p:spPr>
        <p:txBody>
          <a:bodyPr anchorCtr="0" anchor="t" bIns="34275" lIns="68575" spcFirstLastPara="1" rIns="68575" wrap="square" tIns="34275">
            <a:normAutofit/>
          </a:bodyPr>
          <a:lstStyle/>
          <a:p>
            <a:pPr indent="-38100" lvl="0" marL="177800" rtl="0" algn="l">
              <a:spcBef>
                <a:spcPts val="800"/>
              </a:spcBef>
              <a:spcAft>
                <a:spcPts val="0"/>
              </a:spcAft>
              <a:buClr>
                <a:schemeClr val="dk1"/>
              </a:buClr>
              <a:buSzPts val="1100"/>
              <a:buFont typeface="Arial"/>
              <a:buNone/>
            </a:pPr>
            <a:r>
              <a:rPr lang="en-GB"/>
              <a:t>1) Availability of Pre-trained LLMs and VLMs</a:t>
            </a:r>
            <a:endParaRPr/>
          </a:p>
          <a:p>
            <a:pPr indent="-38100" lvl="0" marL="177800" rtl="0" algn="l">
              <a:spcBef>
                <a:spcPts val="800"/>
              </a:spcBef>
              <a:spcAft>
                <a:spcPts val="0"/>
              </a:spcAft>
              <a:buClr>
                <a:schemeClr val="dk1"/>
              </a:buClr>
              <a:buSzPts val="1100"/>
              <a:buFont typeface="Arial"/>
              <a:buNone/>
            </a:pPr>
            <a:r>
              <a:rPr lang="en-GB"/>
              <a:t>2) Availability of Labeled Video Data</a:t>
            </a:r>
            <a:endParaRPr/>
          </a:p>
          <a:p>
            <a:pPr indent="-38100" lvl="0" marL="177800" rtl="0" algn="l">
              <a:spcBef>
                <a:spcPts val="800"/>
              </a:spcBef>
              <a:spcAft>
                <a:spcPts val="0"/>
              </a:spcAft>
              <a:buClr>
                <a:schemeClr val="dk1"/>
              </a:buClr>
              <a:buSzPts val="1100"/>
              <a:buFont typeface="Arial"/>
              <a:buNone/>
            </a:pPr>
            <a:r>
              <a:rPr lang="en-GB"/>
              <a:t>3) Transferability of Semantic Understanding</a:t>
            </a:r>
            <a:endParaRPr/>
          </a:p>
          <a:p>
            <a:pPr indent="-38100" lvl="0" marL="177800" rtl="0" algn="l">
              <a:spcBef>
                <a:spcPts val="800"/>
              </a:spcBef>
              <a:spcAft>
                <a:spcPts val="0"/>
              </a:spcAft>
              <a:buClr>
                <a:schemeClr val="dk1"/>
              </a:buClr>
              <a:buSzPts val="1100"/>
              <a:buFont typeface="Arial"/>
              <a:buNone/>
            </a:pPr>
            <a:r>
              <a:rPr lang="en-GB"/>
              <a:t>4) Interpretability of Learned Representations</a:t>
            </a:r>
            <a:endParaRPr/>
          </a:p>
          <a:p>
            <a:pPr indent="-38100" lvl="0" marL="177800" rtl="0" algn="l">
              <a:spcBef>
                <a:spcPts val="800"/>
              </a:spcBef>
              <a:spcAft>
                <a:spcPts val="0"/>
              </a:spcAft>
              <a:buClr>
                <a:schemeClr val="dk1"/>
              </a:buClr>
              <a:buSzPts val="1100"/>
              <a:buFont typeface="Arial"/>
              <a:buNone/>
            </a:pPr>
            <a:r>
              <a:t/>
            </a:r>
            <a:endParaRPr/>
          </a:p>
          <a:p>
            <a:pPr indent="-38100" lvl="0" marL="177800" rtl="0" algn="l">
              <a:lnSpc>
                <a:spcPct val="90000"/>
              </a:lnSpc>
              <a:spcBef>
                <a:spcPts val="800"/>
              </a:spcBef>
              <a:spcAft>
                <a:spcPts val="0"/>
              </a:spcAft>
              <a:buClr>
                <a:schemeClr val="dk1"/>
              </a:buClr>
              <a:buSzPts val="2100"/>
              <a:buNone/>
            </a:pPr>
            <a:r>
              <a:t/>
            </a:r>
            <a:endParaRPr/>
          </a:p>
        </p:txBody>
      </p:sp>
      <p:sp>
        <p:nvSpPr>
          <p:cNvPr id="577" name="Google Shape;577;p72"/>
          <p:cNvSpPr txBox="1"/>
          <p:nvPr/>
        </p:nvSpPr>
        <p:spPr>
          <a:xfrm>
            <a:off x="2171700" y="857250"/>
            <a:ext cx="5829300" cy="346275"/>
          </a:xfrm>
          <a:prstGeom prst="rect">
            <a:avLst/>
          </a:prstGeom>
          <a:noFill/>
          <a:ln>
            <a:noFill/>
          </a:ln>
        </p:spPr>
        <p:txBody>
          <a:bodyPr anchorCtr="0" anchor="t" bIns="34275" lIns="68575" spcFirstLastPara="1" rIns="68575" wrap="square" tIns="34275">
            <a:noAutofit/>
          </a:bodyPr>
          <a:lstStyle/>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78" name="Google Shape;578;p72"/>
          <p:cNvPicPr preferRelativeResize="0"/>
          <p:nvPr/>
        </p:nvPicPr>
        <p:blipFill rotWithShape="1">
          <a:blip r:embed="rId3">
            <a:alphaModFix/>
          </a:blip>
          <a:srcRect b="0" l="0" r="0" t="0"/>
          <a:stretch/>
        </p:blipFill>
        <p:spPr>
          <a:xfrm>
            <a:off x="8062726" y="89113"/>
            <a:ext cx="971549" cy="768829"/>
          </a:xfrm>
          <a:prstGeom prst="rect">
            <a:avLst/>
          </a:prstGeom>
          <a:noFill/>
          <a:ln>
            <a:noFill/>
          </a:ln>
        </p:spPr>
      </p:pic>
      <p:sp>
        <p:nvSpPr>
          <p:cNvPr id="579" name="Google Shape;579;p7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580" name="Google Shape;580;p72"/>
          <p:cNvSpPr txBox="1"/>
          <p:nvPr/>
        </p:nvSpPr>
        <p:spPr>
          <a:xfrm>
            <a:off x="221750" y="89125"/>
            <a:ext cx="34587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900">
                <a:solidFill>
                  <a:srgbClr val="888888"/>
                </a:solidFill>
              </a:rPr>
              <a:t>Multi-Event Anomaly Detection for Enhanced Video Surveillance</a:t>
            </a:r>
            <a:endParaRPr b="0" i="0" sz="900" u="none" cap="none" strike="noStrike">
              <a:solidFill>
                <a:srgbClr val="888888"/>
              </a:solidFill>
              <a:latin typeface="Arial"/>
              <a:ea typeface="Arial"/>
              <a:cs typeface="Arial"/>
              <a:sym typeface="Arial"/>
            </a:endParaRPr>
          </a:p>
        </p:txBody>
      </p:sp>
      <p:sp>
        <p:nvSpPr>
          <p:cNvPr id="581" name="Google Shape;581;p7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Sai_Nidhi_Nikita_Ria</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7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Design Approach</a:t>
            </a:r>
            <a:endParaRPr/>
          </a:p>
        </p:txBody>
      </p:sp>
      <p:sp>
        <p:nvSpPr>
          <p:cNvPr id="587" name="Google Shape;587;p73"/>
          <p:cNvSpPr txBox="1"/>
          <p:nvPr/>
        </p:nvSpPr>
        <p:spPr>
          <a:xfrm>
            <a:off x="1543050" y="1657350"/>
            <a:ext cx="6057900" cy="314325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588" name="Google Shape;588;p7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342900" rtl="0" algn="l">
              <a:lnSpc>
                <a:spcPct val="90000"/>
              </a:lnSpc>
              <a:spcBef>
                <a:spcPts val="800"/>
              </a:spcBef>
              <a:spcAft>
                <a:spcPts val="0"/>
              </a:spcAft>
              <a:buNone/>
            </a:pPr>
            <a:r>
              <a:rPr lang="en-GB"/>
              <a:t>Modular Approach:  The system is designed with a modular architecture that allows for the independent development, testing, deployment, and scaling of distinct and reusable components.</a:t>
            </a:r>
            <a:endParaRPr/>
          </a:p>
          <a:p>
            <a:pPr indent="0" lvl="0" marL="342900" rtl="0" algn="l">
              <a:lnSpc>
                <a:spcPct val="90000"/>
              </a:lnSpc>
              <a:spcBef>
                <a:spcPts val="800"/>
              </a:spcBef>
              <a:spcAft>
                <a:spcPts val="0"/>
              </a:spcAft>
              <a:buNone/>
            </a:pPr>
            <a:r>
              <a:t/>
            </a:r>
            <a:endParaRPr/>
          </a:p>
          <a:p>
            <a:pPr indent="0" lvl="0" marL="342900" rtl="0" algn="l">
              <a:lnSpc>
                <a:spcPct val="90000"/>
              </a:lnSpc>
              <a:spcBef>
                <a:spcPts val="800"/>
              </a:spcBef>
              <a:spcAft>
                <a:spcPts val="0"/>
              </a:spcAft>
              <a:buNone/>
            </a:pPr>
            <a:r>
              <a:rPr lang="en-GB"/>
              <a:t>Advanced ML-based Analysis:  The system leverages state-of-the-art DL models (ViTs and VLMs) for spatial and temporal analysis of video data, extracting meaningful features, patterns, and insights to detect anomalies, classify events, and generate alerts.</a:t>
            </a:r>
            <a:endParaRPr/>
          </a:p>
        </p:txBody>
      </p:sp>
      <p:sp>
        <p:nvSpPr>
          <p:cNvPr id="589" name="Google Shape;589;p73"/>
          <p:cNvSpPr txBox="1"/>
          <p:nvPr/>
        </p:nvSpPr>
        <p:spPr>
          <a:xfrm>
            <a:off x="2171700" y="857250"/>
            <a:ext cx="5829300" cy="346275"/>
          </a:xfrm>
          <a:prstGeom prst="rect">
            <a:avLst/>
          </a:prstGeom>
          <a:noFill/>
          <a:ln>
            <a:noFill/>
          </a:ln>
        </p:spPr>
        <p:txBody>
          <a:bodyPr anchorCtr="0" anchor="t" bIns="34275" lIns="68575" spcFirstLastPara="1" rIns="68575" wrap="square" tIns="34275">
            <a:noAutofit/>
          </a:bodyPr>
          <a:lstStyle/>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90" name="Google Shape;590;p73"/>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591" name="Google Shape;591;p7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592" name="Google Shape;592;p73"/>
          <p:cNvSpPr txBox="1"/>
          <p:nvPr/>
        </p:nvSpPr>
        <p:spPr>
          <a:xfrm>
            <a:off x="221750" y="89125"/>
            <a:ext cx="34587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900">
                <a:solidFill>
                  <a:srgbClr val="888888"/>
                </a:solidFill>
              </a:rPr>
              <a:t>Multi-Event Anomaly Detection for Enhanced Video Surveillance</a:t>
            </a:r>
            <a:endParaRPr b="0" i="0" sz="900" u="none" cap="none" strike="noStrike">
              <a:solidFill>
                <a:srgbClr val="888888"/>
              </a:solidFill>
              <a:latin typeface="Arial"/>
              <a:ea typeface="Arial"/>
              <a:cs typeface="Arial"/>
              <a:sym typeface="Arial"/>
            </a:endParaRPr>
          </a:p>
        </p:txBody>
      </p:sp>
      <p:sp>
        <p:nvSpPr>
          <p:cNvPr id="593" name="Google Shape;593;p7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Sai_Nidhi_Nikita_Ria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Scope</a:t>
            </a:r>
            <a:endParaRPr b="1">
              <a:solidFill>
                <a:schemeClr val="accent5"/>
              </a:solidFill>
            </a:endParaRPr>
          </a:p>
        </p:txBody>
      </p:sp>
      <p:sp>
        <p:nvSpPr>
          <p:cNvPr id="171" name="Google Shape;171;p29"/>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172" name="Google Shape;172;p2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lnSpcReduction="10000"/>
          </a:bodyPr>
          <a:lstStyle/>
          <a:p>
            <a:pPr indent="-38100" lvl="0" marL="177800" rtl="0" algn="l">
              <a:spcBef>
                <a:spcPts val="800"/>
              </a:spcBef>
              <a:spcAft>
                <a:spcPts val="0"/>
              </a:spcAft>
              <a:buClr>
                <a:schemeClr val="dk1"/>
              </a:buClr>
              <a:buSzPts val="1100"/>
              <a:buFont typeface="Arial"/>
              <a:buNone/>
            </a:pPr>
            <a:r>
              <a:rPr lang="en-GB"/>
              <a:t>The core focus will be on detecting diverse anomalies like:</a:t>
            </a:r>
            <a:endParaRPr/>
          </a:p>
          <a:p>
            <a:pPr indent="-38100" lvl="0" marL="177800" rtl="0" algn="l">
              <a:spcBef>
                <a:spcPts val="800"/>
              </a:spcBef>
              <a:spcAft>
                <a:spcPts val="0"/>
              </a:spcAft>
              <a:buClr>
                <a:schemeClr val="dk1"/>
              </a:buClr>
              <a:buSzPts val="1100"/>
              <a:buFont typeface="Arial"/>
              <a:buNone/>
            </a:pPr>
            <a:r>
              <a:rPr lang="en-GB"/>
              <a:t>a) abandoned or unidentified objects</a:t>
            </a:r>
            <a:endParaRPr/>
          </a:p>
          <a:p>
            <a:pPr indent="-38100" lvl="0" marL="177800" rtl="0" algn="l">
              <a:spcBef>
                <a:spcPts val="800"/>
              </a:spcBef>
              <a:spcAft>
                <a:spcPts val="0"/>
              </a:spcAft>
              <a:buClr>
                <a:schemeClr val="dk1"/>
              </a:buClr>
              <a:buSzPts val="1100"/>
              <a:buFont typeface="Arial"/>
              <a:buNone/>
            </a:pPr>
            <a:r>
              <a:rPr lang="en-GB"/>
              <a:t>b) objects in situations where there is no necessity</a:t>
            </a:r>
            <a:endParaRPr/>
          </a:p>
          <a:p>
            <a:pPr indent="-38100" lvl="0" marL="177800" rtl="0" algn="l">
              <a:spcBef>
                <a:spcPts val="800"/>
              </a:spcBef>
              <a:spcAft>
                <a:spcPts val="0"/>
              </a:spcAft>
              <a:buClr>
                <a:schemeClr val="dk1"/>
              </a:buClr>
              <a:buSzPts val="1100"/>
              <a:buFont typeface="Arial"/>
              <a:buNone/>
            </a:pPr>
            <a:r>
              <a:rPr lang="en-GB"/>
              <a:t>c) vandalism</a:t>
            </a:r>
            <a:endParaRPr/>
          </a:p>
          <a:p>
            <a:pPr indent="-38100" lvl="0" marL="177800" rtl="0" algn="l">
              <a:spcBef>
                <a:spcPts val="800"/>
              </a:spcBef>
              <a:spcAft>
                <a:spcPts val="0"/>
              </a:spcAft>
              <a:buClr>
                <a:schemeClr val="dk1"/>
              </a:buClr>
              <a:buSzPts val="1100"/>
              <a:buFont typeface="Arial"/>
              <a:buNone/>
            </a:pPr>
            <a:r>
              <a:rPr lang="en-GB"/>
              <a:t>d) individuals in disguise or unusual clothing</a:t>
            </a:r>
            <a:endParaRPr/>
          </a:p>
          <a:p>
            <a:pPr indent="-38100" lvl="0" marL="177800" rtl="0" algn="l">
              <a:spcBef>
                <a:spcPts val="800"/>
              </a:spcBef>
              <a:spcAft>
                <a:spcPts val="0"/>
              </a:spcAft>
              <a:buClr>
                <a:schemeClr val="dk1"/>
              </a:buClr>
              <a:buSzPts val="1100"/>
              <a:buFont typeface="Arial"/>
              <a:buNone/>
            </a:pPr>
            <a:r>
              <a:rPr lang="en-GB"/>
              <a:t>e) one person following another for a longer duration of time (tailing)</a:t>
            </a:r>
            <a:endParaRPr/>
          </a:p>
          <a:p>
            <a:pPr indent="-38100" lvl="0" marL="177800" rtl="0" algn="l">
              <a:spcBef>
                <a:spcPts val="800"/>
              </a:spcBef>
              <a:spcAft>
                <a:spcPts val="0"/>
              </a:spcAft>
              <a:buClr>
                <a:schemeClr val="dk1"/>
              </a:buClr>
              <a:buSzPts val="1100"/>
              <a:buFont typeface="Arial"/>
              <a:buNone/>
            </a:pPr>
            <a:r>
              <a:rPr lang="en-GB"/>
              <a:t>f) crowd monitoring</a:t>
            </a:r>
            <a:endParaRPr/>
          </a:p>
          <a:p>
            <a:pPr indent="-38100" lvl="0" marL="177800" rtl="0" algn="l">
              <a:spcBef>
                <a:spcPts val="800"/>
              </a:spcBef>
              <a:spcAft>
                <a:spcPts val="0"/>
              </a:spcAft>
              <a:buClr>
                <a:schemeClr val="dk1"/>
              </a:buClr>
              <a:buSzPts val="1100"/>
              <a:buFont typeface="Arial"/>
              <a:buNone/>
            </a:pPr>
            <a:r>
              <a:t/>
            </a:r>
            <a:endParaRPr/>
          </a:p>
          <a:p>
            <a:pPr indent="-38100" lvl="0" marL="177800" rtl="0" algn="l">
              <a:lnSpc>
                <a:spcPct val="90000"/>
              </a:lnSpc>
              <a:spcBef>
                <a:spcPts val="800"/>
              </a:spcBef>
              <a:spcAft>
                <a:spcPts val="0"/>
              </a:spcAft>
              <a:buClr>
                <a:schemeClr val="dk1"/>
              </a:buClr>
              <a:buSzPts val="2100"/>
              <a:buNone/>
            </a:pPr>
            <a:r>
              <a:t/>
            </a:r>
            <a:endParaRPr/>
          </a:p>
        </p:txBody>
      </p:sp>
      <p:pic>
        <p:nvPicPr>
          <p:cNvPr id="173" name="Google Shape;173;p29"/>
          <p:cNvPicPr preferRelativeResize="0"/>
          <p:nvPr/>
        </p:nvPicPr>
        <p:blipFill rotWithShape="1">
          <a:blip r:embed="rId3">
            <a:alphaModFix/>
          </a:blip>
          <a:srcRect b="0" l="0" r="0" t="0"/>
          <a:stretch/>
        </p:blipFill>
        <p:spPr>
          <a:xfrm>
            <a:off x="8103876" y="96238"/>
            <a:ext cx="971549" cy="768829"/>
          </a:xfrm>
          <a:prstGeom prst="rect">
            <a:avLst/>
          </a:prstGeom>
          <a:noFill/>
          <a:ln>
            <a:noFill/>
          </a:ln>
        </p:spPr>
      </p:pic>
      <p:sp>
        <p:nvSpPr>
          <p:cNvPr id="174" name="Google Shape;174;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75" name="Google Shape;175;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Sai_Nidhi_Nikita_Ria</a:t>
            </a:r>
            <a:endParaRPr/>
          </a:p>
        </p:txBody>
      </p:sp>
      <p:sp>
        <p:nvSpPr>
          <p:cNvPr id="176" name="Google Shape;176;p29"/>
          <p:cNvSpPr txBox="1"/>
          <p:nvPr/>
        </p:nvSpPr>
        <p:spPr>
          <a:xfrm>
            <a:off x="221750" y="89125"/>
            <a:ext cx="34587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900">
                <a:solidFill>
                  <a:srgbClr val="888888"/>
                </a:solidFill>
              </a:rPr>
              <a:t>Multi-Event Anomaly Detection for Enhanced Video Surveillance</a:t>
            </a:r>
            <a:endParaRPr b="0" i="0" sz="900" u="none" cap="none" strike="noStrike">
              <a:solidFill>
                <a:srgbClr val="888888"/>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4"/>
          <p:cNvSpPr txBox="1"/>
          <p:nvPr>
            <p:ph type="title"/>
          </p:nvPr>
        </p:nvSpPr>
        <p:spPr>
          <a:xfrm>
            <a:off x="2857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Proposed Methodology</a:t>
            </a:r>
            <a:endParaRPr/>
          </a:p>
        </p:txBody>
      </p:sp>
      <p:sp>
        <p:nvSpPr>
          <p:cNvPr id="599" name="Google Shape;599;p74"/>
          <p:cNvSpPr txBox="1"/>
          <p:nvPr/>
        </p:nvSpPr>
        <p:spPr>
          <a:xfrm>
            <a:off x="1543050" y="1657350"/>
            <a:ext cx="6057900" cy="314325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600" name="Google Shape;600;p74"/>
          <p:cNvSpPr txBox="1"/>
          <p:nvPr/>
        </p:nvSpPr>
        <p:spPr>
          <a:xfrm>
            <a:off x="2171700" y="857250"/>
            <a:ext cx="5829300" cy="346275"/>
          </a:xfrm>
          <a:prstGeom prst="rect">
            <a:avLst/>
          </a:prstGeom>
          <a:noFill/>
          <a:ln>
            <a:noFill/>
          </a:ln>
        </p:spPr>
        <p:txBody>
          <a:bodyPr anchorCtr="0" anchor="t" bIns="34275" lIns="68575" spcFirstLastPara="1" rIns="68575" wrap="square" tIns="34275">
            <a:noAutofit/>
          </a:bodyPr>
          <a:lstStyle/>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01" name="Google Shape;601;p74"/>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602" name="Google Shape;602;p7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pic>
        <p:nvPicPr>
          <p:cNvPr id="603" name="Google Shape;603;p74"/>
          <p:cNvPicPr preferRelativeResize="0"/>
          <p:nvPr/>
        </p:nvPicPr>
        <p:blipFill rotWithShape="1">
          <a:blip r:embed="rId4">
            <a:alphaModFix/>
          </a:blip>
          <a:srcRect b="0" l="0" r="0" t="0"/>
          <a:stretch/>
        </p:blipFill>
        <p:spPr>
          <a:xfrm>
            <a:off x="4285275" y="394375"/>
            <a:ext cx="3656300" cy="4310300"/>
          </a:xfrm>
          <a:prstGeom prst="rect">
            <a:avLst/>
          </a:prstGeom>
          <a:noFill/>
          <a:ln>
            <a:noFill/>
          </a:ln>
        </p:spPr>
      </p:pic>
      <p:sp>
        <p:nvSpPr>
          <p:cNvPr id="604" name="Google Shape;604;p74"/>
          <p:cNvSpPr txBox="1"/>
          <p:nvPr/>
        </p:nvSpPr>
        <p:spPr>
          <a:xfrm>
            <a:off x="628650" y="1894725"/>
            <a:ext cx="3656400" cy="1528800"/>
          </a:xfrm>
          <a:prstGeom prst="rect">
            <a:avLst/>
          </a:prstGeom>
          <a:noFill/>
          <a:ln>
            <a:noFill/>
          </a:ln>
        </p:spPr>
        <p:txBody>
          <a:bodyPr anchorCtr="0" anchor="t" bIns="91425" lIns="91425" spcFirstLastPara="1" rIns="91425" wrap="square" tIns="91425">
            <a:spAutoFit/>
          </a:bodyPr>
          <a:lstStyle/>
          <a:p>
            <a:pPr indent="0" lvl="0" marL="0" rtl="0" algn="l">
              <a:spcBef>
                <a:spcPts val="400"/>
              </a:spcBef>
              <a:spcAft>
                <a:spcPts val="0"/>
              </a:spcAft>
              <a:buClr>
                <a:schemeClr val="dk1"/>
              </a:buClr>
              <a:buSzPts val="1100"/>
              <a:buFont typeface="Arial"/>
              <a:buNone/>
            </a:pPr>
            <a:r>
              <a:rPr lang="en-GB" sz="2100">
                <a:solidFill>
                  <a:schemeClr val="dk1"/>
                </a:solidFill>
                <a:latin typeface="Calibri"/>
                <a:ea typeface="Calibri"/>
                <a:cs typeface="Calibri"/>
                <a:sym typeface="Calibri"/>
              </a:rPr>
              <a:t>Diagram depicts the potential high-level design of our proposed workflow.</a:t>
            </a:r>
            <a:endParaRPr sz="2100">
              <a:solidFill>
                <a:schemeClr val="dk1"/>
              </a:solidFill>
              <a:latin typeface="Calibri"/>
              <a:ea typeface="Calibri"/>
              <a:cs typeface="Calibri"/>
              <a:sym typeface="Calibri"/>
            </a:endParaRPr>
          </a:p>
          <a:p>
            <a:pPr indent="0" lvl="0" marL="0" rtl="0" algn="l">
              <a:spcBef>
                <a:spcPts val="400"/>
              </a:spcBef>
              <a:spcAft>
                <a:spcPts val="0"/>
              </a:spcAft>
              <a:buNone/>
            </a:pPr>
            <a:r>
              <a:t/>
            </a:r>
            <a:endParaRPr sz="2100">
              <a:solidFill>
                <a:schemeClr val="dk1"/>
              </a:solidFill>
              <a:latin typeface="Calibri"/>
              <a:ea typeface="Calibri"/>
              <a:cs typeface="Calibri"/>
              <a:sym typeface="Calibri"/>
            </a:endParaRPr>
          </a:p>
        </p:txBody>
      </p:sp>
      <p:sp>
        <p:nvSpPr>
          <p:cNvPr id="605" name="Google Shape;605;p74"/>
          <p:cNvSpPr txBox="1"/>
          <p:nvPr/>
        </p:nvSpPr>
        <p:spPr>
          <a:xfrm>
            <a:off x="221750" y="89125"/>
            <a:ext cx="34587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900">
                <a:solidFill>
                  <a:srgbClr val="888888"/>
                </a:solidFill>
              </a:rPr>
              <a:t>Multi-Event Anomaly Detection for Enhanced Video Surveillance</a:t>
            </a:r>
            <a:endParaRPr b="0" i="0" sz="900" u="none" cap="none" strike="noStrike">
              <a:solidFill>
                <a:srgbClr val="888888"/>
              </a:solidFill>
              <a:latin typeface="Arial"/>
              <a:ea typeface="Arial"/>
              <a:cs typeface="Arial"/>
              <a:sym typeface="Arial"/>
            </a:endParaRPr>
          </a:p>
        </p:txBody>
      </p:sp>
      <p:sp>
        <p:nvSpPr>
          <p:cNvPr id="606" name="Google Shape;606;p7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Sai_Nidhi_Nikita_Ria</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75"/>
          <p:cNvSpPr txBox="1"/>
          <p:nvPr>
            <p:ph type="title"/>
          </p:nvPr>
        </p:nvSpPr>
        <p:spPr>
          <a:xfrm>
            <a:off x="394313" y="2093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Architecture</a:t>
            </a:r>
            <a:r>
              <a:rPr b="1" lang="en-GB" sz="3000"/>
              <a:t> </a:t>
            </a:r>
            <a:endParaRPr/>
          </a:p>
        </p:txBody>
      </p:sp>
      <p:sp>
        <p:nvSpPr>
          <p:cNvPr id="612" name="Google Shape;612;p75"/>
          <p:cNvSpPr txBox="1"/>
          <p:nvPr/>
        </p:nvSpPr>
        <p:spPr>
          <a:xfrm>
            <a:off x="1219625" y="1573875"/>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613" name="Google Shape;613;p75"/>
          <p:cNvSpPr txBox="1"/>
          <p:nvPr/>
        </p:nvSpPr>
        <p:spPr>
          <a:xfrm>
            <a:off x="2171700" y="857250"/>
            <a:ext cx="5829300" cy="346275"/>
          </a:xfrm>
          <a:prstGeom prst="rect">
            <a:avLst/>
          </a:prstGeom>
          <a:noFill/>
          <a:ln>
            <a:noFill/>
          </a:ln>
        </p:spPr>
        <p:txBody>
          <a:bodyPr anchorCtr="0" anchor="t" bIns="34275" lIns="68575" spcFirstLastPara="1" rIns="68575" wrap="square" tIns="34275">
            <a:noAutofit/>
          </a:bodyPr>
          <a:lstStyle/>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14" name="Google Shape;614;p75"/>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615" name="Google Shape;615;p7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616" name="Google Shape;616;p75"/>
          <p:cNvSpPr txBox="1"/>
          <p:nvPr/>
        </p:nvSpPr>
        <p:spPr>
          <a:xfrm>
            <a:off x="221750" y="89125"/>
            <a:ext cx="34587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900">
                <a:solidFill>
                  <a:srgbClr val="888888"/>
                </a:solidFill>
              </a:rPr>
              <a:t>Multi-Event Anomaly Detection for Enhanced Video Surveillance</a:t>
            </a:r>
            <a:endParaRPr b="0" i="0" sz="900" u="none" cap="none" strike="noStrike">
              <a:solidFill>
                <a:srgbClr val="888888"/>
              </a:solidFill>
              <a:latin typeface="Arial"/>
              <a:ea typeface="Arial"/>
              <a:cs typeface="Arial"/>
              <a:sym typeface="Arial"/>
            </a:endParaRPr>
          </a:p>
        </p:txBody>
      </p:sp>
      <p:pic>
        <p:nvPicPr>
          <p:cNvPr id="617" name="Google Shape;617;p75"/>
          <p:cNvPicPr preferRelativeResize="0"/>
          <p:nvPr/>
        </p:nvPicPr>
        <p:blipFill>
          <a:blip r:embed="rId4">
            <a:alphaModFix/>
          </a:blip>
          <a:stretch>
            <a:fillRect/>
          </a:stretch>
        </p:blipFill>
        <p:spPr>
          <a:xfrm>
            <a:off x="863550" y="1096475"/>
            <a:ext cx="7137449" cy="3620800"/>
          </a:xfrm>
          <a:prstGeom prst="rect">
            <a:avLst/>
          </a:prstGeom>
          <a:noFill/>
          <a:ln>
            <a:noFill/>
          </a:ln>
        </p:spPr>
      </p:pic>
      <p:sp>
        <p:nvSpPr>
          <p:cNvPr id="618" name="Google Shape;618;p7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Sai_Nidhi_Nikita_Ria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7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Pseudocode Sample</a:t>
            </a:r>
            <a:endParaRPr/>
          </a:p>
        </p:txBody>
      </p:sp>
      <p:sp>
        <p:nvSpPr>
          <p:cNvPr id="624" name="Google Shape;624;p76"/>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625" name="Google Shape;625;p76"/>
          <p:cNvSpPr txBox="1"/>
          <p:nvPr/>
        </p:nvSpPr>
        <p:spPr>
          <a:xfrm>
            <a:off x="2171700" y="857250"/>
            <a:ext cx="5829300" cy="346200"/>
          </a:xfrm>
          <a:prstGeom prst="rect">
            <a:avLst/>
          </a:prstGeom>
          <a:noFill/>
          <a:ln>
            <a:noFill/>
          </a:ln>
        </p:spPr>
        <p:txBody>
          <a:bodyPr anchorCtr="0" anchor="t" bIns="34275" lIns="68575" spcFirstLastPara="1" rIns="68575" wrap="square" tIns="34275">
            <a:noAutofit/>
          </a:bodyPr>
          <a:lstStyle/>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26" name="Google Shape;626;p76"/>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627" name="Google Shape;627;p7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628" name="Google Shape;628;p76"/>
          <p:cNvSpPr txBox="1"/>
          <p:nvPr/>
        </p:nvSpPr>
        <p:spPr>
          <a:xfrm>
            <a:off x="221750" y="89125"/>
            <a:ext cx="34587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900">
                <a:solidFill>
                  <a:srgbClr val="888888"/>
                </a:solidFill>
              </a:rPr>
              <a:t>Multi-Event Anomaly Detection for Enhanced Video Surveillance</a:t>
            </a:r>
            <a:endParaRPr b="0" i="0" sz="900" u="none" cap="none" strike="noStrike">
              <a:solidFill>
                <a:srgbClr val="888888"/>
              </a:solidFill>
              <a:latin typeface="Arial"/>
              <a:ea typeface="Arial"/>
              <a:cs typeface="Arial"/>
              <a:sym typeface="Arial"/>
            </a:endParaRPr>
          </a:p>
        </p:txBody>
      </p:sp>
      <p:sp>
        <p:nvSpPr>
          <p:cNvPr id="629" name="Google Shape;629;p7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Sai_Nidhi_Nikita_Ria</a:t>
            </a:r>
            <a:endParaRPr/>
          </a:p>
        </p:txBody>
      </p:sp>
      <p:pic>
        <p:nvPicPr>
          <p:cNvPr id="630" name="Google Shape;630;p76"/>
          <p:cNvPicPr preferRelativeResize="0"/>
          <p:nvPr/>
        </p:nvPicPr>
        <p:blipFill rotWithShape="1">
          <a:blip r:embed="rId4">
            <a:alphaModFix/>
          </a:blip>
          <a:srcRect b="-2490" l="0" r="0" t="2490"/>
          <a:stretch/>
        </p:blipFill>
        <p:spPr>
          <a:xfrm>
            <a:off x="1543062" y="1203449"/>
            <a:ext cx="5671773" cy="3143400"/>
          </a:xfrm>
          <a:prstGeom prst="rect">
            <a:avLst/>
          </a:prstGeom>
          <a:noFill/>
          <a:ln>
            <a:noFill/>
          </a:ln>
        </p:spPr>
      </p:pic>
      <p:sp>
        <p:nvSpPr>
          <p:cNvPr id="631" name="Google Shape;631;p76"/>
          <p:cNvSpPr txBox="1"/>
          <p:nvPr/>
        </p:nvSpPr>
        <p:spPr>
          <a:xfrm>
            <a:off x="682850" y="4301475"/>
            <a:ext cx="76200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dk1"/>
                </a:solidFill>
                <a:latin typeface="Calibri"/>
                <a:ea typeface="Calibri"/>
                <a:cs typeface="Calibri"/>
                <a:sym typeface="Calibri"/>
              </a:rPr>
              <a:t>https://drive.google.com/file/d/1K62RdJasHKJBLqO-GHT-NRiWiFUeWCq1/view?usp=drive_link</a:t>
            </a:r>
            <a:endParaRPr sz="15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Datasets</a:t>
            </a:r>
            <a:endParaRPr/>
          </a:p>
        </p:txBody>
      </p:sp>
      <p:sp>
        <p:nvSpPr>
          <p:cNvPr id="637" name="Google Shape;637;p77"/>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638" name="Google Shape;638;p77"/>
          <p:cNvSpPr txBox="1"/>
          <p:nvPr/>
        </p:nvSpPr>
        <p:spPr>
          <a:xfrm>
            <a:off x="2171700" y="857250"/>
            <a:ext cx="5829300" cy="346200"/>
          </a:xfrm>
          <a:prstGeom prst="rect">
            <a:avLst/>
          </a:prstGeom>
          <a:noFill/>
          <a:ln>
            <a:noFill/>
          </a:ln>
        </p:spPr>
        <p:txBody>
          <a:bodyPr anchorCtr="0" anchor="t" bIns="34275" lIns="68575" spcFirstLastPara="1" rIns="68575" wrap="square" tIns="34275">
            <a:noAutofit/>
          </a:bodyPr>
          <a:lstStyle/>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39" name="Google Shape;639;p77"/>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640" name="Google Shape;640;p7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641" name="Google Shape;641;p77"/>
          <p:cNvSpPr txBox="1"/>
          <p:nvPr/>
        </p:nvSpPr>
        <p:spPr>
          <a:xfrm>
            <a:off x="221750" y="89125"/>
            <a:ext cx="34587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900">
                <a:solidFill>
                  <a:srgbClr val="888888"/>
                </a:solidFill>
              </a:rPr>
              <a:t>Multi-Event Anomaly Detection for Enhanced Video Surveillance</a:t>
            </a:r>
            <a:endParaRPr b="0" i="0" sz="900" u="none" cap="none" strike="noStrike">
              <a:solidFill>
                <a:srgbClr val="888888"/>
              </a:solidFill>
              <a:latin typeface="Arial"/>
              <a:ea typeface="Arial"/>
              <a:cs typeface="Arial"/>
              <a:sym typeface="Arial"/>
            </a:endParaRPr>
          </a:p>
        </p:txBody>
      </p:sp>
      <p:sp>
        <p:nvSpPr>
          <p:cNvPr id="642" name="Google Shape;642;p7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Sai_Nidhi_Nikita_Ria</a:t>
            </a:r>
            <a:endParaRPr/>
          </a:p>
        </p:txBody>
      </p:sp>
      <p:sp>
        <p:nvSpPr>
          <p:cNvPr id="643" name="Google Shape;643;p77"/>
          <p:cNvSpPr txBox="1"/>
          <p:nvPr/>
        </p:nvSpPr>
        <p:spPr>
          <a:xfrm>
            <a:off x="635500" y="1321300"/>
            <a:ext cx="7776900" cy="30039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Font typeface="Calibri"/>
              <a:buAutoNum type="arabicParenR"/>
            </a:pPr>
            <a:r>
              <a:rPr b="1" lang="en-GB" sz="2100">
                <a:solidFill>
                  <a:schemeClr val="dk1"/>
                </a:solidFill>
                <a:latin typeface="Calibri"/>
                <a:ea typeface="Calibri"/>
                <a:cs typeface="Calibri"/>
                <a:sym typeface="Calibri"/>
              </a:rPr>
              <a:t>Violent-Flows</a:t>
            </a:r>
            <a:r>
              <a:rPr lang="en-GB" sz="2100">
                <a:solidFill>
                  <a:schemeClr val="dk1"/>
                </a:solidFill>
                <a:latin typeface="Calibri"/>
                <a:ea typeface="Calibri"/>
                <a:cs typeface="Calibri"/>
                <a:sym typeface="Calibri"/>
              </a:rPr>
              <a:t>: Real-world, video footage of crowd violence that contains 246 videos downloaded from YouTube.</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AutoNum type="arabicParenR"/>
            </a:pPr>
            <a:r>
              <a:rPr b="1" lang="en-GB" sz="2100">
                <a:solidFill>
                  <a:schemeClr val="dk1"/>
                </a:solidFill>
                <a:latin typeface="Calibri"/>
                <a:ea typeface="Calibri"/>
                <a:cs typeface="Calibri"/>
                <a:sym typeface="Calibri"/>
              </a:rPr>
              <a:t>CUHK Avenue Dataset</a:t>
            </a:r>
            <a:r>
              <a:rPr lang="en-GB" sz="2100">
                <a:solidFill>
                  <a:schemeClr val="dk1"/>
                </a:solidFill>
                <a:latin typeface="Calibri"/>
                <a:ea typeface="Calibri"/>
                <a:cs typeface="Calibri"/>
                <a:sym typeface="Calibri"/>
              </a:rPr>
              <a:t>: Contains 16 training and 21 testing video clips with 30652 frames in total. The training videos are normal situations while testing videos contain both standard and abnormal events.</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AutoNum type="arabicParenR"/>
            </a:pPr>
            <a:r>
              <a:rPr b="1" lang="en-GB" sz="2100">
                <a:solidFill>
                  <a:schemeClr val="dk1"/>
                </a:solidFill>
                <a:latin typeface="Calibri"/>
                <a:ea typeface="Calibri"/>
                <a:cs typeface="Calibri"/>
                <a:sym typeface="Calibri"/>
              </a:rPr>
              <a:t>UCSD Pedestrian Dataset</a:t>
            </a:r>
            <a:r>
              <a:rPr lang="en-GB" sz="2100">
                <a:solidFill>
                  <a:schemeClr val="dk1"/>
                </a:solidFill>
                <a:latin typeface="Calibri"/>
                <a:ea typeface="Calibri"/>
                <a:cs typeface="Calibri"/>
                <a:sym typeface="Calibri"/>
              </a:rPr>
              <a:t>: Contains videos with pedestrians, includes groups of people walking towards, away, and parallel to the camera. </a:t>
            </a:r>
            <a:endParaRPr sz="210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7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Datasets</a:t>
            </a:r>
            <a:endParaRPr/>
          </a:p>
        </p:txBody>
      </p:sp>
      <p:sp>
        <p:nvSpPr>
          <p:cNvPr id="649" name="Google Shape;649;p78"/>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650" name="Google Shape;650;p78"/>
          <p:cNvSpPr txBox="1"/>
          <p:nvPr/>
        </p:nvSpPr>
        <p:spPr>
          <a:xfrm>
            <a:off x="2171700" y="857250"/>
            <a:ext cx="5829300" cy="346200"/>
          </a:xfrm>
          <a:prstGeom prst="rect">
            <a:avLst/>
          </a:prstGeom>
          <a:noFill/>
          <a:ln>
            <a:noFill/>
          </a:ln>
        </p:spPr>
        <p:txBody>
          <a:bodyPr anchorCtr="0" anchor="t" bIns="34275" lIns="68575" spcFirstLastPara="1" rIns="68575" wrap="square" tIns="34275">
            <a:noAutofit/>
          </a:bodyPr>
          <a:lstStyle/>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51" name="Google Shape;651;p78"/>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652" name="Google Shape;652;p7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653" name="Google Shape;653;p78"/>
          <p:cNvSpPr txBox="1"/>
          <p:nvPr/>
        </p:nvSpPr>
        <p:spPr>
          <a:xfrm>
            <a:off x="221750" y="89125"/>
            <a:ext cx="34587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900">
                <a:solidFill>
                  <a:srgbClr val="888888"/>
                </a:solidFill>
              </a:rPr>
              <a:t>Multi-Event Anomaly Detection for Enhanced Video Surveillance</a:t>
            </a:r>
            <a:endParaRPr b="0" i="0" sz="900" u="none" cap="none" strike="noStrike">
              <a:solidFill>
                <a:srgbClr val="888888"/>
              </a:solidFill>
              <a:latin typeface="Arial"/>
              <a:ea typeface="Arial"/>
              <a:cs typeface="Arial"/>
              <a:sym typeface="Arial"/>
            </a:endParaRPr>
          </a:p>
        </p:txBody>
      </p:sp>
      <p:sp>
        <p:nvSpPr>
          <p:cNvPr id="654" name="Google Shape;654;p7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Sai_Nidhi_Nikita_Ria</a:t>
            </a:r>
            <a:endParaRPr/>
          </a:p>
        </p:txBody>
      </p:sp>
      <p:sp>
        <p:nvSpPr>
          <p:cNvPr id="655" name="Google Shape;655;p78"/>
          <p:cNvSpPr txBox="1"/>
          <p:nvPr/>
        </p:nvSpPr>
        <p:spPr>
          <a:xfrm>
            <a:off x="635500" y="1321300"/>
            <a:ext cx="7776900" cy="30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dk1"/>
                </a:solidFill>
                <a:latin typeface="Calibri"/>
                <a:ea typeface="Calibri"/>
                <a:cs typeface="Calibri"/>
                <a:sym typeface="Calibri"/>
              </a:rPr>
              <a:t>4) </a:t>
            </a:r>
            <a:r>
              <a:rPr b="1" lang="en-GB" sz="2100">
                <a:solidFill>
                  <a:schemeClr val="dk1"/>
                </a:solidFill>
                <a:latin typeface="Calibri"/>
                <a:ea typeface="Calibri"/>
                <a:cs typeface="Calibri"/>
                <a:sym typeface="Calibri"/>
              </a:rPr>
              <a:t>ShanghaiTech Campus</a:t>
            </a:r>
            <a:r>
              <a:rPr lang="en-GB" sz="2100">
                <a:solidFill>
                  <a:schemeClr val="dk1"/>
                </a:solidFill>
                <a:latin typeface="Calibri"/>
                <a:ea typeface="Calibri"/>
                <a:cs typeface="Calibri"/>
                <a:sym typeface="Calibri"/>
              </a:rPr>
              <a:t>: 13 scenes with complex lighting and camera angles, contains 130 abnormal events and over 270,000 annotated ground truth training frames.</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GB" sz="2100">
                <a:solidFill>
                  <a:schemeClr val="dk1"/>
                </a:solidFill>
                <a:latin typeface="Calibri"/>
                <a:ea typeface="Calibri"/>
                <a:cs typeface="Calibri"/>
                <a:sym typeface="Calibri"/>
              </a:rPr>
              <a:t>5) </a:t>
            </a:r>
            <a:r>
              <a:rPr b="1" lang="en-GB" sz="2100">
                <a:solidFill>
                  <a:schemeClr val="dk1"/>
                </a:solidFill>
                <a:latin typeface="Calibri"/>
                <a:ea typeface="Calibri"/>
                <a:cs typeface="Calibri"/>
                <a:sym typeface="Calibri"/>
              </a:rPr>
              <a:t>UCF-Crime Dataset</a:t>
            </a:r>
            <a:r>
              <a:rPr lang="en-GB" sz="2100">
                <a:solidFill>
                  <a:schemeClr val="dk1"/>
                </a:solidFill>
                <a:latin typeface="Calibri"/>
                <a:ea typeface="Calibri"/>
                <a:cs typeface="Calibri"/>
                <a:sym typeface="Calibri"/>
              </a:rPr>
              <a:t>: Consists of 1900 real-world footage with 13 realistic anomalies including abuse, arson, assault, accidents, etc.</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GB" sz="2100">
                <a:solidFill>
                  <a:schemeClr val="dk1"/>
                </a:solidFill>
                <a:latin typeface="Calibri"/>
                <a:ea typeface="Calibri"/>
                <a:cs typeface="Calibri"/>
                <a:sym typeface="Calibri"/>
              </a:rPr>
              <a:t>6) </a:t>
            </a:r>
            <a:r>
              <a:rPr b="1" lang="en-GB" sz="2100">
                <a:solidFill>
                  <a:schemeClr val="dk1"/>
                </a:solidFill>
                <a:latin typeface="Calibri"/>
                <a:ea typeface="Calibri"/>
                <a:cs typeface="Calibri"/>
                <a:sym typeface="Calibri"/>
              </a:rPr>
              <a:t>XD-Violence Dataset</a:t>
            </a:r>
            <a:r>
              <a:rPr lang="en-GB" sz="2100">
                <a:solidFill>
                  <a:schemeClr val="dk1"/>
                </a:solidFill>
                <a:latin typeface="Calibri"/>
                <a:ea typeface="Calibri"/>
                <a:cs typeface="Calibri"/>
                <a:sym typeface="Calibri"/>
              </a:rPr>
              <a:t>: Contains audio signals, leveraging multimodal information, multi violent labels (1 ≤ #labels ≤ 3) to each violent video owing to the co-occurrence of violent events.</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7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Datasets Snapshots </a:t>
            </a:r>
            <a:endParaRPr/>
          </a:p>
        </p:txBody>
      </p:sp>
      <p:sp>
        <p:nvSpPr>
          <p:cNvPr id="661" name="Google Shape;661;p79"/>
          <p:cNvSpPr txBox="1"/>
          <p:nvPr/>
        </p:nvSpPr>
        <p:spPr>
          <a:xfrm>
            <a:off x="1543050" y="1657350"/>
            <a:ext cx="6057900" cy="314325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662" name="Google Shape;662;p79"/>
          <p:cNvSpPr txBox="1"/>
          <p:nvPr/>
        </p:nvSpPr>
        <p:spPr>
          <a:xfrm>
            <a:off x="2171700" y="857250"/>
            <a:ext cx="5829300" cy="346275"/>
          </a:xfrm>
          <a:prstGeom prst="rect">
            <a:avLst/>
          </a:prstGeom>
          <a:noFill/>
          <a:ln>
            <a:noFill/>
          </a:ln>
        </p:spPr>
        <p:txBody>
          <a:bodyPr anchorCtr="0" anchor="t" bIns="34275" lIns="68575" spcFirstLastPara="1" rIns="68575" wrap="square" tIns="34275">
            <a:noAutofit/>
          </a:bodyPr>
          <a:lstStyle/>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63" name="Google Shape;663;p79"/>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664" name="Google Shape;664;p7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pic>
        <p:nvPicPr>
          <p:cNvPr id="665" name="Google Shape;665;p79" title="highlighted_video_21.avi">
            <a:hlinkClick r:id="rId4"/>
          </p:cNvPr>
          <p:cNvPicPr preferRelativeResize="0"/>
          <p:nvPr/>
        </p:nvPicPr>
        <p:blipFill>
          <a:blip r:embed="rId5">
            <a:alphaModFix/>
          </a:blip>
          <a:stretch>
            <a:fillRect/>
          </a:stretch>
        </p:blipFill>
        <p:spPr>
          <a:xfrm>
            <a:off x="1977150" y="1109250"/>
            <a:ext cx="5023900" cy="3767925"/>
          </a:xfrm>
          <a:prstGeom prst="rect">
            <a:avLst/>
          </a:prstGeom>
          <a:noFill/>
          <a:ln>
            <a:noFill/>
          </a:ln>
        </p:spPr>
      </p:pic>
      <p:sp>
        <p:nvSpPr>
          <p:cNvPr id="666" name="Google Shape;666;p79"/>
          <p:cNvSpPr txBox="1"/>
          <p:nvPr/>
        </p:nvSpPr>
        <p:spPr>
          <a:xfrm>
            <a:off x="221750" y="89125"/>
            <a:ext cx="34587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900">
                <a:solidFill>
                  <a:srgbClr val="888888"/>
                </a:solidFill>
              </a:rPr>
              <a:t>Multi-Event Anomaly Detection for Enhanced Video Surveillance</a:t>
            </a:r>
            <a:endParaRPr b="0" i="0" sz="900" u="none" cap="none" strike="noStrike">
              <a:solidFill>
                <a:srgbClr val="888888"/>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80"/>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Implementation</a:t>
            </a:r>
            <a:endParaRPr/>
          </a:p>
        </p:txBody>
      </p:sp>
      <p:sp>
        <p:nvSpPr>
          <p:cNvPr id="672" name="Google Shape;672;p80"/>
          <p:cNvSpPr txBox="1"/>
          <p:nvPr/>
        </p:nvSpPr>
        <p:spPr>
          <a:xfrm>
            <a:off x="1543050" y="1657350"/>
            <a:ext cx="6057900" cy="314325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673" name="Google Shape;673;p80"/>
          <p:cNvSpPr txBox="1"/>
          <p:nvPr>
            <p:ph idx="1" type="body"/>
          </p:nvPr>
        </p:nvSpPr>
        <p:spPr>
          <a:xfrm>
            <a:off x="1494575" y="926544"/>
            <a:ext cx="7886700" cy="32634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dk1"/>
              </a:buClr>
              <a:buSzPts val="1500"/>
              <a:buFont typeface="Arial"/>
              <a:buNone/>
            </a:pPr>
            <a:r>
              <a:t/>
            </a:r>
            <a:endParaRPr sz="1100"/>
          </a:p>
          <a:p>
            <a:pPr indent="0" lvl="0" marL="139700" rtl="0" algn="l">
              <a:lnSpc>
                <a:spcPct val="90000"/>
              </a:lnSpc>
              <a:spcBef>
                <a:spcPts val="800"/>
              </a:spcBef>
              <a:spcAft>
                <a:spcPts val="0"/>
              </a:spcAft>
              <a:buClr>
                <a:schemeClr val="dk1"/>
              </a:buClr>
              <a:buSzPts val="2100"/>
              <a:buNone/>
            </a:pPr>
            <a:r>
              <a:t/>
            </a:r>
            <a:endParaRPr/>
          </a:p>
        </p:txBody>
      </p:sp>
      <p:pic>
        <p:nvPicPr>
          <p:cNvPr id="674" name="Google Shape;674;p80"/>
          <p:cNvPicPr preferRelativeResize="0"/>
          <p:nvPr/>
        </p:nvPicPr>
        <p:blipFill rotWithShape="1">
          <a:blip r:embed="rId3">
            <a:alphaModFix/>
          </a:blip>
          <a:srcRect b="0" l="0" r="0" t="0"/>
          <a:stretch/>
        </p:blipFill>
        <p:spPr>
          <a:xfrm>
            <a:off x="8041951" y="-12"/>
            <a:ext cx="971549" cy="768830"/>
          </a:xfrm>
          <a:prstGeom prst="rect">
            <a:avLst/>
          </a:prstGeom>
          <a:noFill/>
          <a:ln>
            <a:noFill/>
          </a:ln>
        </p:spPr>
      </p:pic>
      <p:sp>
        <p:nvSpPr>
          <p:cNvPr id="675" name="Google Shape;675;p80"/>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pic>
        <p:nvPicPr>
          <p:cNvPr id="676" name="Google Shape;676;p80"/>
          <p:cNvPicPr preferRelativeResize="0"/>
          <p:nvPr/>
        </p:nvPicPr>
        <p:blipFill rotWithShape="1">
          <a:blip r:embed="rId4">
            <a:alphaModFix/>
          </a:blip>
          <a:srcRect b="0" l="0" r="0" t="0"/>
          <a:stretch/>
        </p:blipFill>
        <p:spPr>
          <a:xfrm>
            <a:off x="532075" y="1142075"/>
            <a:ext cx="7719324" cy="1193275"/>
          </a:xfrm>
          <a:prstGeom prst="rect">
            <a:avLst/>
          </a:prstGeom>
          <a:noFill/>
          <a:ln>
            <a:noFill/>
          </a:ln>
        </p:spPr>
      </p:pic>
      <p:sp>
        <p:nvSpPr>
          <p:cNvPr id="677" name="Google Shape;677;p80"/>
          <p:cNvSpPr txBox="1"/>
          <p:nvPr/>
        </p:nvSpPr>
        <p:spPr>
          <a:xfrm>
            <a:off x="628650" y="2496963"/>
            <a:ext cx="4413300" cy="210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50"/>
              <a:buFont typeface="Arial"/>
              <a:buNone/>
            </a:pPr>
            <a:r>
              <a:rPr b="0" i="0" lang="en-GB" sz="1250" u="none" cap="none" strike="noStrike">
                <a:solidFill>
                  <a:srgbClr val="D5D5D5"/>
                </a:solidFill>
                <a:highlight>
                  <a:srgbClr val="383838"/>
                </a:highlight>
                <a:latin typeface="Roboto Mono"/>
                <a:ea typeface="Roboto Mono"/>
                <a:cs typeface="Roboto Mono"/>
                <a:sym typeface="Roboto Mono"/>
              </a:rPr>
              <a:t>0: #O A man Y walks around the park</a:t>
            </a:r>
            <a:endParaRPr b="0" i="0" sz="1250" u="none" cap="none" strike="noStrike">
              <a:solidFill>
                <a:srgbClr val="D5D5D5"/>
              </a:solidFill>
              <a:highlight>
                <a:srgbClr val="383838"/>
              </a:highlight>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50"/>
              <a:buFont typeface="Arial"/>
              <a:buNone/>
            </a:pPr>
            <a:r>
              <a:rPr b="0" i="0" lang="en-GB" sz="1250" u="none" cap="none" strike="noStrike">
                <a:solidFill>
                  <a:srgbClr val="D5D5D5"/>
                </a:solidFill>
                <a:highlight>
                  <a:srgbClr val="383838"/>
                </a:highlight>
                <a:latin typeface="Roboto Mono"/>
                <a:ea typeface="Roboto Mono"/>
                <a:cs typeface="Roboto Mono"/>
                <a:sym typeface="Roboto Mono"/>
              </a:rPr>
              <a:t>1: #O The man X runs towards a gate</a:t>
            </a:r>
            <a:endParaRPr b="0" i="0" sz="1250" u="none" cap="none" strike="noStrike">
              <a:solidFill>
                <a:srgbClr val="D5D5D5"/>
              </a:solidFill>
              <a:highlight>
                <a:srgbClr val="383838"/>
              </a:highlight>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50"/>
              <a:buFont typeface="Arial"/>
              <a:buNone/>
            </a:pPr>
            <a:r>
              <a:rPr b="0" i="0" lang="en-GB" sz="1250" u="none" cap="none" strike="noStrike">
                <a:solidFill>
                  <a:srgbClr val="D5D5D5"/>
                </a:solidFill>
                <a:highlight>
                  <a:srgbClr val="383838"/>
                </a:highlight>
                <a:latin typeface="Roboto Mono"/>
                <a:ea typeface="Roboto Mono"/>
                <a:cs typeface="Roboto Mono"/>
                <a:sym typeface="Roboto Mono"/>
              </a:rPr>
              <a:t>2: #O man Y walks out of the store</a:t>
            </a:r>
            <a:endParaRPr b="0" i="0" sz="1250" u="none" cap="none" strike="noStrike">
              <a:solidFill>
                <a:srgbClr val="D5D5D5"/>
              </a:solidFill>
              <a:highlight>
                <a:srgbClr val="383838"/>
              </a:highlight>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50"/>
              <a:buFont typeface="Arial"/>
              <a:buNone/>
            </a:pPr>
            <a:r>
              <a:rPr b="0" i="0" lang="en-GB" sz="1250" u="none" cap="none" strike="noStrike">
                <a:solidFill>
                  <a:srgbClr val="D5D5D5"/>
                </a:solidFill>
                <a:highlight>
                  <a:srgbClr val="383838"/>
                </a:highlight>
                <a:latin typeface="Roboto Mono"/>
                <a:ea typeface="Roboto Mono"/>
                <a:cs typeface="Roboto Mono"/>
                <a:sym typeface="Roboto Mono"/>
              </a:rPr>
              <a:t>3: #O man Y walks out of the building</a:t>
            </a:r>
            <a:endParaRPr b="0" i="0" sz="1250" u="none" cap="none" strike="noStrike">
              <a:solidFill>
                <a:srgbClr val="D5D5D5"/>
              </a:solidFill>
              <a:highlight>
                <a:srgbClr val="383838"/>
              </a:highlight>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50"/>
              <a:buFont typeface="Arial"/>
              <a:buNone/>
            </a:pPr>
            <a:r>
              <a:rPr b="0" i="0" lang="en-GB" sz="1250" u="none" cap="none" strike="noStrike">
                <a:solidFill>
                  <a:srgbClr val="D5D5D5"/>
                </a:solidFill>
                <a:highlight>
                  <a:srgbClr val="383838"/>
                </a:highlight>
                <a:latin typeface="Roboto Mono"/>
                <a:ea typeface="Roboto Mono"/>
                <a:cs typeface="Roboto Mono"/>
                <a:sym typeface="Roboto Mono"/>
              </a:rPr>
              <a:t>4: #O The man B walks towards the building</a:t>
            </a:r>
            <a:endParaRPr b="0" i="0" sz="1250" u="none" cap="none" strike="noStrike">
              <a:solidFill>
                <a:srgbClr val="D5D5D5"/>
              </a:solidFill>
              <a:highlight>
                <a:srgbClr val="383838"/>
              </a:highlight>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50"/>
              <a:buFont typeface="Arial"/>
              <a:buNone/>
            </a:pPr>
            <a:r>
              <a:rPr b="0" i="0" lang="en-GB" sz="1250" u="none" cap="none" strike="noStrike">
                <a:solidFill>
                  <a:srgbClr val="D5D5D5"/>
                </a:solidFill>
                <a:highlight>
                  <a:srgbClr val="383838"/>
                </a:highlight>
                <a:latin typeface="Roboto Mono"/>
                <a:ea typeface="Roboto Mono"/>
                <a:cs typeface="Roboto Mono"/>
                <a:sym typeface="Roboto Mono"/>
              </a:rPr>
              <a:t>5: #O a person H walks in the area</a:t>
            </a:r>
            <a:endParaRPr b="0" i="0" sz="1250" u="none" cap="none" strike="noStrike">
              <a:solidFill>
                <a:srgbClr val="D5D5D5"/>
              </a:solidFill>
              <a:highlight>
                <a:srgbClr val="383838"/>
              </a:highlight>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50"/>
              <a:buFont typeface="Arial"/>
              <a:buNone/>
            </a:pPr>
            <a:r>
              <a:rPr b="0" i="0" lang="en-GB" sz="1250" u="none" cap="none" strike="noStrike">
                <a:solidFill>
                  <a:srgbClr val="D5D5D5"/>
                </a:solidFill>
                <a:highlight>
                  <a:srgbClr val="383838"/>
                </a:highlight>
                <a:latin typeface="Roboto Mono"/>
                <a:ea typeface="Roboto Mono"/>
                <a:cs typeface="Roboto Mono"/>
                <a:sym typeface="Roboto Mono"/>
              </a:rPr>
              <a:t>6: #O A man T walks on a sidewalk</a:t>
            </a:r>
            <a:endParaRPr b="0" i="0" sz="1250" u="none" cap="none" strike="noStrike">
              <a:solidFill>
                <a:srgbClr val="D5D5D5"/>
              </a:solidFill>
              <a:highlight>
                <a:srgbClr val="383838"/>
              </a:highlight>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50"/>
              <a:buFont typeface="Arial"/>
              <a:buNone/>
            </a:pPr>
            <a:r>
              <a:rPr b="0" i="0" lang="en-GB" sz="1250" u="none" cap="none" strike="noStrike">
                <a:solidFill>
                  <a:srgbClr val="D5D5D5"/>
                </a:solidFill>
                <a:highlight>
                  <a:srgbClr val="383838"/>
                </a:highlight>
                <a:latin typeface="Roboto Mono"/>
                <a:ea typeface="Roboto Mono"/>
                <a:cs typeface="Roboto Mono"/>
                <a:sym typeface="Roboto Mono"/>
              </a:rPr>
              <a:t>7: #C C walks on the pavement</a:t>
            </a:r>
            <a:endParaRPr b="0" i="0" sz="1250" u="none" cap="none" strike="noStrike">
              <a:solidFill>
                <a:srgbClr val="D5D5D5"/>
              </a:solidFill>
              <a:highlight>
                <a:srgbClr val="383838"/>
              </a:highlight>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50"/>
              <a:buFont typeface="Arial"/>
              <a:buNone/>
            </a:pPr>
            <a:r>
              <a:rPr b="0" i="0" lang="en-GB" sz="1250" u="none" cap="none" strike="noStrike">
                <a:solidFill>
                  <a:srgbClr val="D5D5D5"/>
                </a:solidFill>
                <a:highlight>
                  <a:srgbClr val="383838"/>
                </a:highlight>
                <a:latin typeface="Roboto Mono"/>
                <a:ea typeface="Roboto Mono"/>
                <a:cs typeface="Roboto Mono"/>
                <a:sym typeface="Roboto Mono"/>
              </a:rPr>
              <a:t>8: #O A man W walks on the pavement</a:t>
            </a:r>
            <a:endParaRPr b="0" i="0" sz="1250" u="none" cap="none" strike="noStrike">
              <a:solidFill>
                <a:srgbClr val="D5D5D5"/>
              </a:solidFill>
              <a:highlight>
                <a:srgbClr val="383838"/>
              </a:highlight>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250"/>
              <a:buFont typeface="Arial"/>
              <a:buNone/>
            </a:pPr>
            <a:r>
              <a:rPr b="0" i="0" lang="en-GB" sz="1250" u="none" cap="none" strike="noStrike">
                <a:solidFill>
                  <a:srgbClr val="D5D5D5"/>
                </a:solidFill>
                <a:highlight>
                  <a:srgbClr val="383838"/>
                </a:highlight>
                <a:latin typeface="Roboto Mono"/>
                <a:ea typeface="Roboto Mono"/>
                <a:cs typeface="Roboto Mono"/>
                <a:sym typeface="Roboto Mono"/>
              </a:rPr>
              <a:t>9: #C C walks down the street</a:t>
            </a:r>
            <a:endParaRPr b="0" i="0" sz="2300" u="none" cap="none" strike="noStrike">
              <a:solidFill>
                <a:srgbClr val="000000"/>
              </a:solidFill>
              <a:latin typeface="Roboto Mono"/>
              <a:ea typeface="Roboto Mono"/>
              <a:cs typeface="Roboto Mono"/>
              <a:sym typeface="Roboto Mono"/>
            </a:endParaRPr>
          </a:p>
        </p:txBody>
      </p:sp>
      <p:sp>
        <p:nvSpPr>
          <p:cNvPr id="678" name="Google Shape;678;p80"/>
          <p:cNvSpPr txBox="1"/>
          <p:nvPr/>
        </p:nvSpPr>
        <p:spPr>
          <a:xfrm>
            <a:off x="5041950" y="2546800"/>
            <a:ext cx="3000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latin typeface="Calibri"/>
                <a:ea typeface="Calibri"/>
                <a:cs typeface="Calibri"/>
                <a:sym typeface="Calibri"/>
              </a:rPr>
              <a:t>Stills from the input sent to the VLM LaViLa and the description generated by the model.</a:t>
            </a:r>
            <a:endParaRPr sz="1100">
              <a:solidFill>
                <a:schemeClr val="dk1"/>
              </a:solidFill>
              <a:latin typeface="Calibri"/>
              <a:ea typeface="Calibri"/>
              <a:cs typeface="Calibri"/>
              <a:sym typeface="Calibri"/>
            </a:endParaRPr>
          </a:p>
        </p:txBody>
      </p:sp>
      <p:sp>
        <p:nvSpPr>
          <p:cNvPr id="679" name="Google Shape;679;p80"/>
          <p:cNvSpPr txBox="1"/>
          <p:nvPr/>
        </p:nvSpPr>
        <p:spPr>
          <a:xfrm>
            <a:off x="221750" y="89125"/>
            <a:ext cx="34587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900">
                <a:solidFill>
                  <a:srgbClr val="888888"/>
                </a:solidFill>
              </a:rPr>
              <a:t>Multi-Event Anomaly Detection for Enhanced Video Surveillance</a:t>
            </a:r>
            <a:endParaRPr b="0" i="0" sz="900" u="none" cap="none" strike="noStrike">
              <a:solidFill>
                <a:srgbClr val="888888"/>
              </a:solidFill>
              <a:latin typeface="Arial"/>
              <a:ea typeface="Arial"/>
              <a:cs typeface="Arial"/>
              <a:sym typeface="Arial"/>
            </a:endParaRPr>
          </a:p>
        </p:txBody>
      </p:sp>
      <p:sp>
        <p:nvSpPr>
          <p:cNvPr id="680" name="Google Shape;680;p8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Sai_Nidhi_Nikita_Ria</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8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CLIP (Contrastive Language-Image Pre-Training)</a:t>
            </a:r>
            <a:endParaRPr/>
          </a:p>
        </p:txBody>
      </p:sp>
      <p:sp>
        <p:nvSpPr>
          <p:cNvPr id="686" name="Google Shape;686;p81"/>
          <p:cNvSpPr txBox="1"/>
          <p:nvPr/>
        </p:nvSpPr>
        <p:spPr>
          <a:xfrm>
            <a:off x="1543050" y="1897775"/>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687" name="Google Shape;687;p81"/>
          <p:cNvSpPr txBox="1"/>
          <p:nvPr>
            <p:ph idx="1" type="body"/>
          </p:nvPr>
        </p:nvSpPr>
        <p:spPr>
          <a:xfrm>
            <a:off x="4645950" y="1370975"/>
            <a:ext cx="3526500" cy="3534000"/>
          </a:xfrm>
          <a:prstGeom prst="rect">
            <a:avLst/>
          </a:prstGeom>
          <a:noFill/>
          <a:ln>
            <a:noFill/>
          </a:ln>
        </p:spPr>
        <p:txBody>
          <a:bodyPr anchorCtr="0" anchor="t" bIns="34275" lIns="68575" spcFirstLastPara="1" rIns="68575" wrap="square" tIns="34275">
            <a:normAutofit lnSpcReduction="20000"/>
          </a:bodyPr>
          <a:lstStyle/>
          <a:p>
            <a:pPr indent="0" lvl="0" marL="139700" rtl="0" algn="l">
              <a:lnSpc>
                <a:spcPct val="80000"/>
              </a:lnSpc>
              <a:spcBef>
                <a:spcPts val="800"/>
              </a:spcBef>
              <a:spcAft>
                <a:spcPts val="0"/>
              </a:spcAft>
              <a:buClr>
                <a:schemeClr val="dk1"/>
              </a:buClr>
              <a:buSzPts val="1100"/>
              <a:buNone/>
            </a:pPr>
            <a:r>
              <a:rPr lang="en-GB" sz="2000"/>
              <a:t>&gt; A multi-modal vision and language model used for image-text similarity and zero-shot image classification</a:t>
            </a:r>
            <a:endParaRPr sz="2000"/>
          </a:p>
          <a:p>
            <a:pPr indent="0" lvl="0" marL="139700" rtl="0" algn="l">
              <a:lnSpc>
                <a:spcPct val="80000"/>
              </a:lnSpc>
              <a:spcBef>
                <a:spcPts val="800"/>
              </a:spcBef>
              <a:spcAft>
                <a:spcPts val="0"/>
              </a:spcAft>
              <a:buClr>
                <a:schemeClr val="dk1"/>
              </a:buClr>
              <a:buSzPts val="1100"/>
              <a:buNone/>
            </a:pPr>
            <a:r>
              <a:rPr lang="en-GB" sz="2000"/>
              <a:t>&gt; Uses a ViT-like model to get visual features and a causal language model to get text features </a:t>
            </a:r>
            <a:endParaRPr sz="2000"/>
          </a:p>
          <a:p>
            <a:pPr indent="0" lvl="0" marL="139700" rtl="0" algn="l">
              <a:lnSpc>
                <a:spcPct val="80000"/>
              </a:lnSpc>
              <a:spcBef>
                <a:spcPts val="800"/>
              </a:spcBef>
              <a:spcAft>
                <a:spcPts val="0"/>
              </a:spcAft>
              <a:buClr>
                <a:schemeClr val="dk1"/>
              </a:buClr>
              <a:buSzPts val="1100"/>
              <a:buNone/>
            </a:pPr>
            <a:r>
              <a:rPr lang="en-GB" sz="2000"/>
              <a:t>&gt; Both are then projected to a latent space with identical dimension</a:t>
            </a:r>
            <a:endParaRPr sz="2000"/>
          </a:p>
          <a:p>
            <a:pPr indent="0" lvl="0" marL="139700" rtl="0" algn="l">
              <a:lnSpc>
                <a:spcPct val="80000"/>
              </a:lnSpc>
              <a:spcBef>
                <a:spcPts val="800"/>
              </a:spcBef>
              <a:spcAft>
                <a:spcPts val="0"/>
              </a:spcAft>
              <a:buClr>
                <a:schemeClr val="dk1"/>
              </a:buClr>
              <a:buSzPts val="1100"/>
              <a:buNone/>
            </a:pPr>
            <a:r>
              <a:rPr lang="en-GB" sz="2000"/>
              <a:t>&gt; Dot product between the projected image and text features is used as similarity score</a:t>
            </a:r>
            <a:endParaRPr sz="2000"/>
          </a:p>
        </p:txBody>
      </p:sp>
      <p:sp>
        <p:nvSpPr>
          <p:cNvPr id="688" name="Google Shape;688;p81"/>
          <p:cNvSpPr txBox="1"/>
          <p:nvPr/>
        </p:nvSpPr>
        <p:spPr>
          <a:xfrm>
            <a:off x="2171700" y="857250"/>
            <a:ext cx="5829300" cy="346200"/>
          </a:xfrm>
          <a:prstGeom prst="rect">
            <a:avLst/>
          </a:prstGeom>
          <a:noFill/>
          <a:ln>
            <a:noFill/>
          </a:ln>
        </p:spPr>
        <p:txBody>
          <a:bodyPr anchorCtr="0" anchor="t" bIns="34275" lIns="68575" spcFirstLastPara="1" rIns="68575" wrap="square" tIns="34275">
            <a:noAutofit/>
          </a:bodyPr>
          <a:lstStyle/>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89" name="Google Shape;689;p81"/>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690" name="Google Shape;690;p8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pic>
        <p:nvPicPr>
          <p:cNvPr id="691" name="Google Shape;691;p81"/>
          <p:cNvPicPr preferRelativeResize="0"/>
          <p:nvPr/>
        </p:nvPicPr>
        <p:blipFill>
          <a:blip r:embed="rId4">
            <a:alphaModFix/>
          </a:blip>
          <a:stretch>
            <a:fillRect/>
          </a:stretch>
        </p:blipFill>
        <p:spPr>
          <a:xfrm>
            <a:off x="482575" y="1203450"/>
            <a:ext cx="3692725" cy="3082450"/>
          </a:xfrm>
          <a:prstGeom prst="rect">
            <a:avLst/>
          </a:prstGeom>
          <a:noFill/>
          <a:ln>
            <a:noFill/>
          </a:ln>
        </p:spPr>
      </p:pic>
      <p:sp>
        <p:nvSpPr>
          <p:cNvPr id="692" name="Google Shape;692;p81"/>
          <p:cNvSpPr txBox="1"/>
          <p:nvPr/>
        </p:nvSpPr>
        <p:spPr>
          <a:xfrm>
            <a:off x="221750" y="89125"/>
            <a:ext cx="34587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900">
                <a:solidFill>
                  <a:srgbClr val="888888"/>
                </a:solidFill>
              </a:rPr>
              <a:t>Multi-Event Anomaly Detection for Enhanced Video Surveillance</a:t>
            </a:r>
            <a:endParaRPr b="0" i="0" sz="900" u="none" cap="none" strike="noStrike">
              <a:solidFill>
                <a:srgbClr val="888888"/>
              </a:solidFill>
              <a:latin typeface="Arial"/>
              <a:ea typeface="Arial"/>
              <a:cs typeface="Arial"/>
              <a:sym typeface="Arial"/>
            </a:endParaRPr>
          </a:p>
        </p:txBody>
      </p:sp>
      <p:sp>
        <p:nvSpPr>
          <p:cNvPr id="693" name="Google Shape;693;p8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Sai_Nidhi_Nikita_Ria</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8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Contrastive Learning</a:t>
            </a:r>
            <a:endParaRPr/>
          </a:p>
        </p:txBody>
      </p:sp>
      <p:sp>
        <p:nvSpPr>
          <p:cNvPr id="699" name="Google Shape;699;p82"/>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700" name="Google Shape;700;p82"/>
          <p:cNvSpPr txBox="1"/>
          <p:nvPr>
            <p:ph idx="1" type="body"/>
          </p:nvPr>
        </p:nvSpPr>
        <p:spPr>
          <a:xfrm>
            <a:off x="388700" y="1353663"/>
            <a:ext cx="4026600" cy="3263400"/>
          </a:xfrm>
          <a:prstGeom prst="rect">
            <a:avLst/>
          </a:prstGeom>
          <a:noFill/>
          <a:ln>
            <a:noFill/>
          </a:ln>
        </p:spPr>
        <p:txBody>
          <a:bodyPr anchorCtr="0" anchor="t" bIns="34275" lIns="68575" spcFirstLastPara="1" rIns="68575" wrap="square" tIns="34275">
            <a:normAutofit/>
          </a:bodyPr>
          <a:lstStyle/>
          <a:p>
            <a:pPr indent="0" lvl="0" marL="139700" rtl="0" algn="l">
              <a:lnSpc>
                <a:spcPct val="80000"/>
              </a:lnSpc>
              <a:spcBef>
                <a:spcPts val="800"/>
              </a:spcBef>
              <a:spcAft>
                <a:spcPts val="0"/>
              </a:spcAft>
              <a:buClr>
                <a:schemeClr val="dk1"/>
              </a:buClr>
              <a:buSzPts val="2100"/>
              <a:buNone/>
            </a:pPr>
            <a:r>
              <a:rPr lang="en-GB" sz="2000"/>
              <a:t>The LaVila video description model is builds upon OpenAI’s breakthrough CLIP model.</a:t>
            </a:r>
            <a:br>
              <a:rPr lang="en-GB" sz="2000"/>
            </a:br>
            <a:r>
              <a:rPr lang="en-GB" sz="2000"/>
              <a:t>Both of these models use the concept of </a:t>
            </a:r>
            <a:r>
              <a:rPr b="1" lang="en-GB" sz="2000"/>
              <a:t>Contrastive Learning</a:t>
            </a:r>
            <a:r>
              <a:rPr lang="en-GB" sz="2000"/>
              <a:t>.</a:t>
            </a:r>
            <a:br>
              <a:rPr lang="en-GB" sz="2000"/>
            </a:br>
            <a:endParaRPr sz="2000"/>
          </a:p>
          <a:p>
            <a:pPr indent="0" lvl="0" marL="139700" rtl="0" algn="l">
              <a:lnSpc>
                <a:spcPct val="80000"/>
              </a:lnSpc>
              <a:spcBef>
                <a:spcPts val="800"/>
              </a:spcBef>
              <a:spcAft>
                <a:spcPts val="0"/>
              </a:spcAft>
              <a:buClr>
                <a:schemeClr val="dk1"/>
              </a:buClr>
              <a:buSzPts val="2100"/>
              <a:buNone/>
            </a:pPr>
            <a:r>
              <a:rPr b="1" lang="en-GB" sz="2000"/>
              <a:t>Contrastive learning</a:t>
            </a:r>
            <a:r>
              <a:rPr lang="en-GB" sz="2000"/>
              <a:t> is a machine learning technique used to learn the general features of a dataset without labels by teaching the model which data points are similar or different.</a:t>
            </a:r>
            <a:endParaRPr sz="2000"/>
          </a:p>
        </p:txBody>
      </p:sp>
      <p:sp>
        <p:nvSpPr>
          <p:cNvPr id="701" name="Google Shape;701;p82"/>
          <p:cNvSpPr txBox="1"/>
          <p:nvPr/>
        </p:nvSpPr>
        <p:spPr>
          <a:xfrm>
            <a:off x="2171700" y="857250"/>
            <a:ext cx="5829300" cy="346200"/>
          </a:xfrm>
          <a:prstGeom prst="rect">
            <a:avLst/>
          </a:prstGeom>
          <a:noFill/>
          <a:ln>
            <a:noFill/>
          </a:ln>
        </p:spPr>
        <p:txBody>
          <a:bodyPr anchorCtr="0" anchor="t" bIns="34275" lIns="68575" spcFirstLastPara="1" rIns="68575" wrap="square" tIns="34275">
            <a:noAutofit/>
          </a:bodyPr>
          <a:lstStyle/>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02" name="Google Shape;702;p82"/>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703" name="Google Shape;703;p8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pic>
        <p:nvPicPr>
          <p:cNvPr id="704" name="Google Shape;704;p82"/>
          <p:cNvPicPr preferRelativeResize="0"/>
          <p:nvPr/>
        </p:nvPicPr>
        <p:blipFill rotWithShape="1">
          <a:blip r:embed="rId4">
            <a:alphaModFix/>
          </a:blip>
          <a:srcRect b="6037" l="15906" r="11461" t="3709"/>
          <a:stretch/>
        </p:blipFill>
        <p:spPr>
          <a:xfrm>
            <a:off x="4572000" y="1268050"/>
            <a:ext cx="3642426" cy="3098625"/>
          </a:xfrm>
          <a:prstGeom prst="rect">
            <a:avLst/>
          </a:prstGeom>
          <a:noFill/>
          <a:ln>
            <a:noFill/>
          </a:ln>
        </p:spPr>
      </p:pic>
      <p:sp>
        <p:nvSpPr>
          <p:cNvPr id="705" name="Google Shape;705;p82"/>
          <p:cNvSpPr txBox="1"/>
          <p:nvPr/>
        </p:nvSpPr>
        <p:spPr>
          <a:xfrm>
            <a:off x="221750" y="89125"/>
            <a:ext cx="34587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900">
                <a:solidFill>
                  <a:srgbClr val="888888"/>
                </a:solidFill>
              </a:rPr>
              <a:t>Multi-Event Anomaly Detection for Enhanced Video Surveillance</a:t>
            </a:r>
            <a:endParaRPr b="0" i="0" sz="900" u="none" cap="none" strike="noStrike">
              <a:solidFill>
                <a:srgbClr val="888888"/>
              </a:solidFill>
              <a:latin typeface="Arial"/>
              <a:ea typeface="Arial"/>
              <a:cs typeface="Arial"/>
              <a:sym typeface="Arial"/>
            </a:endParaRPr>
          </a:p>
        </p:txBody>
      </p:sp>
      <p:sp>
        <p:nvSpPr>
          <p:cNvPr id="706" name="Google Shape;706;p8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Sai_Nidhi_Nikita_Ria</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8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Technologies Used</a:t>
            </a:r>
            <a:endParaRPr/>
          </a:p>
        </p:txBody>
      </p:sp>
      <p:sp>
        <p:nvSpPr>
          <p:cNvPr id="712" name="Google Shape;712;p83"/>
          <p:cNvSpPr txBox="1"/>
          <p:nvPr/>
        </p:nvSpPr>
        <p:spPr>
          <a:xfrm>
            <a:off x="1543050" y="1657350"/>
            <a:ext cx="6057900" cy="314325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713" name="Google Shape;713;p8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298450" lvl="0" marL="342900" rtl="0" algn="l">
              <a:spcBef>
                <a:spcPts val="0"/>
              </a:spcBef>
              <a:spcAft>
                <a:spcPts val="0"/>
              </a:spcAft>
              <a:buSzPts val="2100"/>
              <a:buChar char="•"/>
            </a:pPr>
            <a:r>
              <a:rPr lang="en-GB"/>
              <a:t>Programming Languages: Python</a:t>
            </a:r>
            <a:endParaRPr/>
          </a:p>
          <a:p>
            <a:pPr indent="-298450" lvl="0" marL="342900" rtl="0" algn="l">
              <a:spcBef>
                <a:spcPts val="0"/>
              </a:spcBef>
              <a:spcAft>
                <a:spcPts val="0"/>
              </a:spcAft>
              <a:buSzPts val="2100"/>
              <a:buChar char="•"/>
            </a:pPr>
            <a:r>
              <a:rPr lang="en-GB"/>
              <a:t>Machine Learning Libraries/Frameworks: PyTorch, Transformers</a:t>
            </a:r>
            <a:endParaRPr/>
          </a:p>
          <a:p>
            <a:pPr indent="-298450" lvl="0" marL="342900" rtl="0" algn="l">
              <a:spcBef>
                <a:spcPts val="0"/>
              </a:spcBef>
              <a:spcAft>
                <a:spcPts val="0"/>
              </a:spcAft>
              <a:buSzPts val="2100"/>
              <a:buChar char="•"/>
            </a:pPr>
            <a:r>
              <a:rPr lang="en-GB"/>
              <a:t>Computer Vision Libraries: OpenCV</a:t>
            </a:r>
            <a:endParaRPr/>
          </a:p>
          <a:p>
            <a:pPr indent="-298450" lvl="0" marL="342900" rtl="0" algn="l">
              <a:spcBef>
                <a:spcPts val="0"/>
              </a:spcBef>
              <a:spcAft>
                <a:spcPts val="0"/>
              </a:spcAft>
              <a:buSzPts val="2100"/>
              <a:buChar char="•"/>
            </a:pPr>
            <a:r>
              <a:rPr lang="en-GB"/>
              <a:t>Infrastructure: GPUs for accelerated processing, Memory Storage devices</a:t>
            </a:r>
            <a:endParaRPr/>
          </a:p>
          <a:p>
            <a:pPr indent="-298450" lvl="0" marL="342900" rtl="0" algn="l">
              <a:spcBef>
                <a:spcPts val="0"/>
              </a:spcBef>
              <a:spcAft>
                <a:spcPts val="0"/>
              </a:spcAft>
              <a:buSzPts val="2100"/>
              <a:buChar char="•"/>
            </a:pPr>
            <a:r>
              <a:rPr lang="en-GB"/>
              <a:t>Front-end: Streamlit UI for dashboard development.</a:t>
            </a:r>
            <a:endParaRPr/>
          </a:p>
          <a:p>
            <a:pPr indent="0" lvl="0" marL="342900" rtl="0" algn="l">
              <a:spcBef>
                <a:spcPts val="0"/>
              </a:spcBef>
              <a:spcAft>
                <a:spcPts val="0"/>
              </a:spcAft>
              <a:buNone/>
            </a:pPr>
            <a:r>
              <a:t/>
            </a:r>
            <a:endParaRPr/>
          </a:p>
        </p:txBody>
      </p:sp>
      <p:sp>
        <p:nvSpPr>
          <p:cNvPr id="714" name="Google Shape;714;p83"/>
          <p:cNvSpPr txBox="1"/>
          <p:nvPr/>
        </p:nvSpPr>
        <p:spPr>
          <a:xfrm>
            <a:off x="2171700" y="857250"/>
            <a:ext cx="5829300" cy="346275"/>
          </a:xfrm>
          <a:prstGeom prst="rect">
            <a:avLst/>
          </a:prstGeom>
          <a:noFill/>
          <a:ln>
            <a:noFill/>
          </a:ln>
        </p:spPr>
        <p:txBody>
          <a:bodyPr anchorCtr="0" anchor="t" bIns="34275" lIns="68575" spcFirstLastPara="1" rIns="68575" wrap="square" tIns="34275">
            <a:noAutofit/>
          </a:bodyPr>
          <a:lstStyle/>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15" name="Google Shape;715;p83"/>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716" name="Google Shape;716;p8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717" name="Google Shape;717;p83"/>
          <p:cNvSpPr txBox="1"/>
          <p:nvPr/>
        </p:nvSpPr>
        <p:spPr>
          <a:xfrm>
            <a:off x="221750" y="89125"/>
            <a:ext cx="34587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900">
                <a:solidFill>
                  <a:srgbClr val="888888"/>
                </a:solidFill>
              </a:rPr>
              <a:t>Multi-Event Anomaly Detection for Enhanced Video Surveillance</a:t>
            </a:r>
            <a:endParaRPr b="0" i="0" sz="900" u="none" cap="none" strike="noStrike">
              <a:solidFill>
                <a:srgbClr val="888888"/>
              </a:solidFill>
              <a:latin typeface="Arial"/>
              <a:ea typeface="Arial"/>
              <a:cs typeface="Arial"/>
              <a:sym typeface="Arial"/>
            </a:endParaRPr>
          </a:p>
        </p:txBody>
      </p:sp>
      <p:sp>
        <p:nvSpPr>
          <p:cNvPr id="718" name="Google Shape;718;p8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Sai_Nidhi_Nikita_Ria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628650" y="1035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accent5"/>
              </a:buClr>
              <a:buSzPts val="3000"/>
              <a:buFont typeface="Calibri"/>
              <a:buNone/>
            </a:pPr>
            <a:r>
              <a:rPr b="1" lang="en-GB" sz="3000">
                <a:solidFill>
                  <a:schemeClr val="accent5"/>
                </a:solidFill>
              </a:rPr>
              <a:t>Literature Survey</a:t>
            </a:r>
            <a:endParaRPr/>
          </a:p>
        </p:txBody>
      </p:sp>
      <p:sp>
        <p:nvSpPr>
          <p:cNvPr id="182" name="Google Shape;182;p30"/>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183" name="Google Shape;183;p30"/>
          <p:cNvSpPr txBox="1"/>
          <p:nvPr>
            <p:ph idx="1" type="body"/>
          </p:nvPr>
        </p:nvSpPr>
        <p:spPr>
          <a:xfrm>
            <a:off x="628650" y="2204496"/>
            <a:ext cx="7886700" cy="12891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800"/>
              </a:spcBef>
              <a:spcAft>
                <a:spcPts val="0"/>
              </a:spcAft>
              <a:buNone/>
            </a:pPr>
            <a:r>
              <a:rPr b="1" lang="en-GB"/>
              <a:t> </a:t>
            </a:r>
            <a:r>
              <a:rPr b="1" lang="en-GB"/>
              <a:t>Anomaly Detection in Surveillance Videos using Transformer-based Attention Model</a:t>
            </a:r>
            <a:endParaRPr sz="2800">
              <a:solidFill>
                <a:srgbClr val="0033CC"/>
              </a:solidFill>
              <a:latin typeface="Trebuchet MS"/>
              <a:ea typeface="Trebuchet MS"/>
              <a:cs typeface="Trebuchet MS"/>
              <a:sym typeface="Trebuchet MS"/>
            </a:endParaRPr>
          </a:p>
          <a:p>
            <a:pPr indent="0" lvl="0" marL="0" rtl="0" algn="ctr">
              <a:lnSpc>
                <a:spcPct val="90000"/>
              </a:lnSpc>
              <a:spcBef>
                <a:spcPts val="800"/>
              </a:spcBef>
              <a:spcAft>
                <a:spcPts val="0"/>
              </a:spcAft>
              <a:buNone/>
            </a:pPr>
            <a:r>
              <a:t/>
            </a:r>
            <a:endParaRPr b="1"/>
          </a:p>
        </p:txBody>
      </p:sp>
      <p:pic>
        <p:nvPicPr>
          <p:cNvPr id="184" name="Google Shape;184;p30"/>
          <p:cNvPicPr preferRelativeResize="0"/>
          <p:nvPr/>
        </p:nvPicPr>
        <p:blipFill rotWithShape="1">
          <a:blip r:embed="rId3">
            <a:alphaModFix/>
          </a:blip>
          <a:srcRect b="0" l="0" r="0" t="0"/>
          <a:stretch/>
        </p:blipFill>
        <p:spPr>
          <a:xfrm>
            <a:off x="8090151" y="92563"/>
            <a:ext cx="971549" cy="768829"/>
          </a:xfrm>
          <a:prstGeom prst="rect">
            <a:avLst/>
          </a:prstGeom>
          <a:noFill/>
          <a:ln>
            <a:noFill/>
          </a:ln>
        </p:spPr>
      </p:pic>
      <p:sp>
        <p:nvSpPr>
          <p:cNvPr id="185" name="Google Shape;185;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8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Project Progress</a:t>
            </a:r>
            <a:endParaRPr/>
          </a:p>
        </p:txBody>
      </p:sp>
      <p:sp>
        <p:nvSpPr>
          <p:cNvPr id="724" name="Google Shape;724;p84"/>
          <p:cNvSpPr txBox="1"/>
          <p:nvPr/>
        </p:nvSpPr>
        <p:spPr>
          <a:xfrm>
            <a:off x="1543050" y="1657350"/>
            <a:ext cx="6057900" cy="314325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725" name="Google Shape;725;p8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800"/>
              </a:spcBef>
              <a:spcAft>
                <a:spcPts val="0"/>
              </a:spcAft>
              <a:buNone/>
            </a:pPr>
            <a:r>
              <a:rPr lang="en-GB"/>
              <a:t>Progress:</a:t>
            </a:r>
            <a:endParaRPr/>
          </a:p>
          <a:p>
            <a:pPr indent="0" lvl="0" marL="0" rtl="0" algn="l">
              <a:spcBef>
                <a:spcPts val="800"/>
              </a:spcBef>
              <a:spcAft>
                <a:spcPts val="0"/>
              </a:spcAft>
              <a:buNone/>
            </a:pPr>
            <a:r>
              <a:rPr lang="en-GB"/>
              <a:t>1) Extensive literature survey conducted.</a:t>
            </a:r>
            <a:endParaRPr/>
          </a:p>
          <a:p>
            <a:pPr indent="0" lvl="0" marL="0" rtl="0" algn="l">
              <a:spcBef>
                <a:spcPts val="800"/>
              </a:spcBef>
              <a:spcAft>
                <a:spcPts val="0"/>
              </a:spcAft>
              <a:buNone/>
            </a:pPr>
            <a:r>
              <a:rPr lang="en-GB"/>
              <a:t>2) Previous implementations researched and applied.</a:t>
            </a:r>
            <a:endParaRPr/>
          </a:p>
          <a:p>
            <a:pPr indent="0" lvl="0" marL="0" rtl="0" algn="l">
              <a:spcBef>
                <a:spcPts val="800"/>
              </a:spcBef>
              <a:spcAft>
                <a:spcPts val="0"/>
              </a:spcAft>
              <a:buNone/>
            </a:pPr>
            <a:r>
              <a:rPr lang="en-GB"/>
              <a:t>3) Potential proposed methodology designed.</a:t>
            </a:r>
            <a:endParaRPr/>
          </a:p>
          <a:p>
            <a:pPr indent="0" lvl="0" marL="0" rtl="0" algn="l">
              <a:spcBef>
                <a:spcPts val="800"/>
              </a:spcBef>
              <a:spcAft>
                <a:spcPts val="0"/>
              </a:spcAft>
              <a:buNone/>
            </a:pPr>
            <a:r>
              <a:rPr lang="en-GB"/>
              <a:t>4) Datasets finalized.</a:t>
            </a:r>
            <a:endParaRPr/>
          </a:p>
          <a:p>
            <a:pPr indent="0" lvl="0" marL="0" rtl="0" algn="l">
              <a:spcBef>
                <a:spcPts val="800"/>
              </a:spcBef>
              <a:spcAft>
                <a:spcPts val="0"/>
              </a:spcAft>
              <a:buNone/>
            </a:pPr>
            <a:r>
              <a:rPr lang="en-GB"/>
              <a:t>5) Started on initial bit of implementation.</a:t>
            </a:r>
            <a:endParaRPr/>
          </a:p>
          <a:p>
            <a:pPr indent="0" lvl="0" marL="0" rtl="0" algn="l">
              <a:spcBef>
                <a:spcPts val="800"/>
              </a:spcBef>
              <a:spcAft>
                <a:spcPts val="0"/>
              </a:spcAft>
              <a:buNone/>
            </a:pPr>
            <a:r>
              <a:rPr lang="en-GB"/>
              <a:t>Percentage completion: 30%</a:t>
            </a:r>
            <a:endParaRPr/>
          </a:p>
          <a:p>
            <a:pPr indent="0" lvl="0" marL="342900" rtl="0" algn="l">
              <a:spcBef>
                <a:spcPts val="800"/>
              </a:spcBef>
              <a:spcAft>
                <a:spcPts val="0"/>
              </a:spcAft>
              <a:buNone/>
            </a:pPr>
            <a:r>
              <a:t/>
            </a:r>
            <a:endParaRPr/>
          </a:p>
          <a:p>
            <a:pPr indent="0" lvl="0" marL="0" rtl="0" algn="l">
              <a:lnSpc>
                <a:spcPct val="90000"/>
              </a:lnSpc>
              <a:spcBef>
                <a:spcPts val="800"/>
              </a:spcBef>
              <a:spcAft>
                <a:spcPts val="0"/>
              </a:spcAft>
              <a:buNone/>
            </a:pPr>
            <a:r>
              <a:t/>
            </a:r>
            <a:endParaRPr/>
          </a:p>
        </p:txBody>
      </p:sp>
      <p:sp>
        <p:nvSpPr>
          <p:cNvPr id="726" name="Google Shape;726;p84"/>
          <p:cNvSpPr txBox="1"/>
          <p:nvPr/>
        </p:nvSpPr>
        <p:spPr>
          <a:xfrm>
            <a:off x="2171700" y="857250"/>
            <a:ext cx="5829300" cy="346275"/>
          </a:xfrm>
          <a:prstGeom prst="rect">
            <a:avLst/>
          </a:prstGeom>
          <a:noFill/>
          <a:ln>
            <a:noFill/>
          </a:ln>
        </p:spPr>
        <p:txBody>
          <a:bodyPr anchorCtr="0" anchor="t" bIns="34275" lIns="68575" spcFirstLastPara="1" rIns="68575" wrap="square" tIns="34275">
            <a:noAutofit/>
          </a:bodyPr>
          <a:lstStyle/>
          <a:p>
            <a:pPr indent="-254000" lvl="0" marL="25400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27" name="Google Shape;727;p84"/>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728" name="Google Shape;728;p8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729" name="Google Shape;729;p84"/>
          <p:cNvSpPr txBox="1"/>
          <p:nvPr/>
        </p:nvSpPr>
        <p:spPr>
          <a:xfrm>
            <a:off x="221750" y="89125"/>
            <a:ext cx="34587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900">
                <a:solidFill>
                  <a:srgbClr val="888888"/>
                </a:solidFill>
              </a:rPr>
              <a:t>Multi-Event Anomaly Detection for Enhanced Video Surveillance</a:t>
            </a:r>
            <a:endParaRPr b="0" i="0" sz="900" u="none" cap="none" strike="noStrike">
              <a:solidFill>
                <a:srgbClr val="888888"/>
              </a:solidFill>
              <a:latin typeface="Arial"/>
              <a:ea typeface="Arial"/>
              <a:cs typeface="Arial"/>
              <a:sym typeface="Arial"/>
            </a:endParaRPr>
          </a:p>
        </p:txBody>
      </p:sp>
      <p:sp>
        <p:nvSpPr>
          <p:cNvPr id="730" name="Google Shape;730;p8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Sai_Nidhi_Nikita_Ria</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85"/>
          <p:cNvSpPr txBox="1"/>
          <p:nvPr>
            <p:ph type="title"/>
          </p:nvPr>
        </p:nvSpPr>
        <p:spPr>
          <a:xfrm>
            <a:off x="628650" y="506983"/>
            <a:ext cx="7886700" cy="62865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Summary of Work Done in Capstone Phase-I</a:t>
            </a:r>
            <a:endParaRPr/>
          </a:p>
        </p:txBody>
      </p:sp>
      <p:sp>
        <p:nvSpPr>
          <p:cNvPr id="736" name="Google Shape;736;p8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0" lvl="0" marL="0" rtl="0" algn="l">
              <a:lnSpc>
                <a:spcPct val="80000"/>
              </a:lnSpc>
              <a:spcBef>
                <a:spcPts val="0"/>
              </a:spcBef>
              <a:spcAft>
                <a:spcPts val="0"/>
              </a:spcAft>
              <a:buClr>
                <a:schemeClr val="dk1"/>
              </a:buClr>
              <a:buSzPts val="852"/>
              <a:buFont typeface="Arial"/>
              <a:buNone/>
            </a:pPr>
            <a:r>
              <a:rPr lang="en-GB" sz="2027"/>
              <a:t>In phase 1, through extensive research and studies, we were able to lay the foundational groundwork for further development stages.</a:t>
            </a:r>
            <a:endParaRPr sz="2027"/>
          </a:p>
          <a:p>
            <a:pPr indent="0" lvl="0" marL="0" rtl="0" algn="l">
              <a:lnSpc>
                <a:spcPct val="80000"/>
              </a:lnSpc>
              <a:spcBef>
                <a:spcPts val="0"/>
              </a:spcBef>
              <a:spcAft>
                <a:spcPts val="0"/>
              </a:spcAft>
              <a:buClr>
                <a:schemeClr val="dk1"/>
              </a:buClr>
              <a:buSzPts val="852"/>
              <a:buFont typeface="Arial"/>
              <a:buNone/>
            </a:pPr>
            <a:r>
              <a:t/>
            </a:r>
            <a:endParaRPr sz="2027"/>
          </a:p>
          <a:p>
            <a:pPr indent="0" lvl="0" marL="0" rtl="0" algn="l">
              <a:lnSpc>
                <a:spcPct val="80000"/>
              </a:lnSpc>
              <a:spcBef>
                <a:spcPts val="0"/>
              </a:spcBef>
              <a:spcAft>
                <a:spcPts val="0"/>
              </a:spcAft>
              <a:buClr>
                <a:schemeClr val="dk1"/>
              </a:buClr>
              <a:buSzPts val="852"/>
              <a:buFont typeface="Arial"/>
              <a:buNone/>
            </a:pPr>
            <a:r>
              <a:rPr lang="en-GB" sz="2027"/>
              <a:t>Summarily,</a:t>
            </a:r>
            <a:endParaRPr sz="2027"/>
          </a:p>
          <a:p>
            <a:pPr indent="0" lvl="0" marL="0" rtl="0" algn="l">
              <a:lnSpc>
                <a:spcPct val="80000"/>
              </a:lnSpc>
              <a:spcBef>
                <a:spcPts val="0"/>
              </a:spcBef>
              <a:spcAft>
                <a:spcPts val="0"/>
              </a:spcAft>
              <a:buClr>
                <a:schemeClr val="dk1"/>
              </a:buClr>
              <a:buSzPts val="852"/>
              <a:buFont typeface="Arial"/>
              <a:buNone/>
            </a:pPr>
            <a:r>
              <a:rPr lang="en-GB" sz="2027"/>
              <a:t>&gt; definition of project objectives</a:t>
            </a:r>
            <a:endParaRPr sz="2027"/>
          </a:p>
          <a:p>
            <a:pPr indent="0" lvl="0" marL="0" rtl="0" algn="l">
              <a:lnSpc>
                <a:spcPct val="80000"/>
              </a:lnSpc>
              <a:spcBef>
                <a:spcPts val="0"/>
              </a:spcBef>
              <a:spcAft>
                <a:spcPts val="0"/>
              </a:spcAft>
              <a:buClr>
                <a:schemeClr val="dk1"/>
              </a:buClr>
              <a:buSzPts val="852"/>
              <a:buFont typeface="Arial"/>
              <a:buNone/>
            </a:pPr>
            <a:r>
              <a:rPr lang="en-GB" sz="2027"/>
              <a:t>&gt; in-depth understanding of problem domain through extensive literature survey</a:t>
            </a:r>
            <a:endParaRPr sz="2027"/>
          </a:p>
          <a:p>
            <a:pPr indent="0" lvl="0" marL="0" rtl="0" algn="l">
              <a:lnSpc>
                <a:spcPct val="80000"/>
              </a:lnSpc>
              <a:spcBef>
                <a:spcPts val="0"/>
              </a:spcBef>
              <a:spcAft>
                <a:spcPts val="0"/>
              </a:spcAft>
              <a:buClr>
                <a:schemeClr val="dk1"/>
              </a:buClr>
              <a:buSzPts val="852"/>
              <a:buFont typeface="Arial"/>
              <a:buNone/>
            </a:pPr>
            <a:r>
              <a:rPr lang="en-GB" sz="2027"/>
              <a:t>&gt; identification of system requirements</a:t>
            </a:r>
            <a:endParaRPr sz="2027"/>
          </a:p>
          <a:p>
            <a:pPr indent="0" lvl="0" marL="0" rtl="0" algn="l">
              <a:lnSpc>
                <a:spcPct val="80000"/>
              </a:lnSpc>
              <a:spcBef>
                <a:spcPts val="0"/>
              </a:spcBef>
              <a:spcAft>
                <a:spcPts val="0"/>
              </a:spcAft>
              <a:buClr>
                <a:schemeClr val="dk1"/>
              </a:buClr>
              <a:buSzPts val="852"/>
              <a:buFont typeface="Arial"/>
              <a:buNone/>
            </a:pPr>
            <a:r>
              <a:rPr lang="en-GB" sz="2027"/>
              <a:t>&gt; clear high-level system design</a:t>
            </a:r>
            <a:endParaRPr sz="2027"/>
          </a:p>
          <a:p>
            <a:pPr indent="0" lvl="0" marL="0" rtl="0" algn="l">
              <a:lnSpc>
                <a:spcPct val="80000"/>
              </a:lnSpc>
              <a:spcBef>
                <a:spcPts val="0"/>
              </a:spcBef>
              <a:spcAft>
                <a:spcPts val="0"/>
              </a:spcAft>
              <a:buClr>
                <a:schemeClr val="dk1"/>
              </a:buClr>
              <a:buSzPts val="852"/>
              <a:buFont typeface="Arial"/>
              <a:buNone/>
            </a:pPr>
            <a:r>
              <a:rPr lang="en-GB" sz="2027"/>
              <a:t>&gt; resources and frameworks identified for implementation</a:t>
            </a:r>
            <a:endParaRPr sz="2027"/>
          </a:p>
          <a:p>
            <a:pPr indent="0" lvl="0" marL="0" rtl="0" algn="l">
              <a:lnSpc>
                <a:spcPct val="80000"/>
              </a:lnSpc>
              <a:spcBef>
                <a:spcPts val="0"/>
              </a:spcBef>
              <a:spcAft>
                <a:spcPts val="0"/>
              </a:spcAft>
              <a:buClr>
                <a:schemeClr val="dk1"/>
              </a:buClr>
              <a:buSzPts val="852"/>
              <a:buFont typeface="Arial"/>
              <a:buNone/>
            </a:pPr>
            <a:r>
              <a:t/>
            </a:r>
            <a:endParaRPr sz="1927"/>
          </a:p>
          <a:p>
            <a:pPr indent="0" lvl="0" marL="0" rtl="0" algn="l">
              <a:lnSpc>
                <a:spcPct val="80000"/>
              </a:lnSpc>
              <a:spcBef>
                <a:spcPts val="0"/>
              </a:spcBef>
              <a:spcAft>
                <a:spcPts val="0"/>
              </a:spcAft>
              <a:buClr>
                <a:schemeClr val="dk1"/>
              </a:buClr>
              <a:buSzPts val="852"/>
              <a:buFont typeface="Arial"/>
              <a:buNone/>
            </a:pPr>
            <a:r>
              <a:t/>
            </a:r>
            <a:endParaRPr sz="1927"/>
          </a:p>
          <a:p>
            <a:pPr indent="0" lvl="0" marL="0" rtl="0" algn="l">
              <a:lnSpc>
                <a:spcPct val="80000"/>
              </a:lnSpc>
              <a:spcBef>
                <a:spcPts val="0"/>
              </a:spcBef>
              <a:spcAft>
                <a:spcPts val="0"/>
              </a:spcAft>
              <a:buClr>
                <a:schemeClr val="dk1"/>
              </a:buClr>
              <a:buSzPts val="852"/>
              <a:buFont typeface="Arial"/>
              <a:buNone/>
            </a:pPr>
            <a:r>
              <a:t/>
            </a:r>
            <a:endParaRPr sz="1927"/>
          </a:p>
          <a:p>
            <a:pPr indent="0" lvl="0" marL="0" rtl="0" algn="l">
              <a:lnSpc>
                <a:spcPct val="80000"/>
              </a:lnSpc>
              <a:spcBef>
                <a:spcPts val="0"/>
              </a:spcBef>
              <a:spcAft>
                <a:spcPts val="0"/>
              </a:spcAft>
              <a:buSzPts val="852"/>
              <a:buNone/>
            </a:pPr>
            <a:r>
              <a:t/>
            </a:r>
            <a:endParaRPr sz="1927"/>
          </a:p>
          <a:p>
            <a:pPr indent="-38100" lvl="0" marL="177800" rtl="0" algn="l">
              <a:lnSpc>
                <a:spcPct val="80000"/>
              </a:lnSpc>
              <a:spcBef>
                <a:spcPts val="800"/>
              </a:spcBef>
              <a:spcAft>
                <a:spcPts val="0"/>
              </a:spcAft>
              <a:buClr>
                <a:schemeClr val="dk1"/>
              </a:buClr>
              <a:buSzPts val="1628"/>
              <a:buNone/>
            </a:pPr>
            <a:r>
              <a:t/>
            </a:r>
            <a:endParaRPr sz="1927"/>
          </a:p>
        </p:txBody>
      </p:sp>
      <p:pic>
        <p:nvPicPr>
          <p:cNvPr id="737" name="Google Shape;737;p85"/>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738" name="Google Shape;738;p8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739" name="Google Shape;739;p85"/>
          <p:cNvSpPr txBox="1"/>
          <p:nvPr/>
        </p:nvSpPr>
        <p:spPr>
          <a:xfrm>
            <a:off x="221750" y="89125"/>
            <a:ext cx="34587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900">
                <a:solidFill>
                  <a:srgbClr val="888888"/>
                </a:solidFill>
              </a:rPr>
              <a:t>Multi-Event Anomaly Detection for Enhanced Video Surveillance</a:t>
            </a:r>
            <a:endParaRPr b="0" i="0" sz="900" u="none" cap="none" strike="noStrike">
              <a:solidFill>
                <a:srgbClr val="888888"/>
              </a:solidFill>
              <a:latin typeface="Arial"/>
              <a:ea typeface="Arial"/>
              <a:cs typeface="Arial"/>
              <a:sym typeface="Arial"/>
            </a:endParaRPr>
          </a:p>
        </p:txBody>
      </p:sp>
      <p:sp>
        <p:nvSpPr>
          <p:cNvPr id="740" name="Google Shape;740;p8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Sai_Nidhi_Nikita_Ria</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86"/>
          <p:cNvSpPr txBox="1"/>
          <p:nvPr>
            <p:ph type="title"/>
          </p:nvPr>
        </p:nvSpPr>
        <p:spPr>
          <a:xfrm>
            <a:off x="628650" y="399343"/>
            <a:ext cx="7886700" cy="628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Project Plan for Capstone Phase-II</a:t>
            </a:r>
            <a:endParaRPr/>
          </a:p>
        </p:txBody>
      </p:sp>
      <p:sp>
        <p:nvSpPr>
          <p:cNvPr id="746" name="Google Shape;746;p86"/>
          <p:cNvSpPr txBox="1"/>
          <p:nvPr>
            <p:ph idx="1" type="body"/>
          </p:nvPr>
        </p:nvSpPr>
        <p:spPr>
          <a:xfrm>
            <a:off x="628650" y="1162475"/>
            <a:ext cx="7886700" cy="3604800"/>
          </a:xfrm>
          <a:prstGeom prst="rect">
            <a:avLst/>
          </a:prstGeom>
          <a:noFill/>
          <a:ln>
            <a:noFill/>
          </a:ln>
        </p:spPr>
        <p:txBody>
          <a:bodyPr anchorCtr="0" anchor="t" bIns="34275" lIns="68575" spcFirstLastPara="1" rIns="68575" wrap="square" tIns="34275">
            <a:noAutofit/>
          </a:bodyPr>
          <a:lstStyle/>
          <a:p>
            <a:pPr indent="0" lvl="0" marL="0" rtl="0" algn="just">
              <a:lnSpc>
                <a:spcPct val="150000"/>
              </a:lnSpc>
              <a:spcBef>
                <a:spcPts val="0"/>
              </a:spcBef>
              <a:spcAft>
                <a:spcPts val="0"/>
              </a:spcAft>
              <a:buNone/>
            </a:pPr>
            <a:r>
              <a:rPr lang="en-GB" sz="1900">
                <a:solidFill>
                  <a:srgbClr val="0D0D0D"/>
                </a:solidFill>
              </a:rPr>
              <a:t>As depicted by </a:t>
            </a:r>
            <a:r>
              <a:rPr lang="en-GB" sz="1900">
                <a:solidFill>
                  <a:srgbClr val="0D0D0D"/>
                </a:solidFill>
              </a:rPr>
              <a:t>the Gantt chart, our plan for Phase-II includes:</a:t>
            </a:r>
            <a:endParaRPr sz="1900">
              <a:solidFill>
                <a:srgbClr val="0D0D0D"/>
              </a:solidFill>
            </a:endParaRPr>
          </a:p>
          <a:p>
            <a:pPr indent="-349250" lvl="0" marL="520700" rtl="0" algn="just">
              <a:lnSpc>
                <a:spcPct val="150000"/>
              </a:lnSpc>
              <a:spcBef>
                <a:spcPts val="0"/>
              </a:spcBef>
              <a:spcAft>
                <a:spcPts val="0"/>
              </a:spcAft>
              <a:buClr>
                <a:srgbClr val="0D0D0D"/>
              </a:buClr>
              <a:buSzPts val="1900"/>
              <a:buFont typeface="Calibri"/>
              <a:buAutoNum type="arabicPeriod"/>
            </a:pPr>
            <a:r>
              <a:rPr lang="en-GB" sz="1900">
                <a:solidFill>
                  <a:srgbClr val="0D0D0D"/>
                </a:solidFill>
              </a:rPr>
              <a:t>Implementation</a:t>
            </a:r>
            <a:endParaRPr sz="1900">
              <a:solidFill>
                <a:srgbClr val="0D0D0D"/>
              </a:solidFill>
            </a:endParaRPr>
          </a:p>
          <a:p>
            <a:pPr indent="-349250" lvl="0" marL="520700" rtl="0" algn="just">
              <a:lnSpc>
                <a:spcPct val="150000"/>
              </a:lnSpc>
              <a:spcBef>
                <a:spcPts val="0"/>
              </a:spcBef>
              <a:spcAft>
                <a:spcPts val="0"/>
              </a:spcAft>
              <a:buClr>
                <a:srgbClr val="0D0D0D"/>
              </a:buClr>
              <a:buSzPts val="1900"/>
              <a:buFont typeface="Times New Roman"/>
              <a:buAutoNum type="arabicPeriod"/>
            </a:pPr>
            <a:r>
              <a:rPr lang="en-GB" sz="1900">
                <a:solidFill>
                  <a:srgbClr val="0D0D0D"/>
                </a:solidFill>
              </a:rPr>
              <a:t>Unit Testing and Integration</a:t>
            </a:r>
            <a:endParaRPr sz="1900">
              <a:solidFill>
                <a:srgbClr val="0D0D0D"/>
              </a:solidFill>
            </a:endParaRPr>
          </a:p>
          <a:p>
            <a:pPr indent="-349250" lvl="0" marL="520700" rtl="0" algn="just">
              <a:lnSpc>
                <a:spcPct val="150000"/>
              </a:lnSpc>
              <a:spcBef>
                <a:spcPts val="0"/>
              </a:spcBef>
              <a:spcAft>
                <a:spcPts val="0"/>
              </a:spcAft>
              <a:buClr>
                <a:srgbClr val="0D0D0D"/>
              </a:buClr>
              <a:buSzPts val="1900"/>
              <a:buFont typeface="Times New Roman"/>
              <a:buAutoNum type="arabicPeriod"/>
            </a:pPr>
            <a:r>
              <a:rPr lang="en-GB" sz="1900">
                <a:solidFill>
                  <a:srgbClr val="0D0D0D"/>
                </a:solidFill>
              </a:rPr>
              <a:t>Model Deployment</a:t>
            </a:r>
            <a:endParaRPr sz="1900">
              <a:solidFill>
                <a:srgbClr val="0D0D0D"/>
              </a:solidFill>
            </a:endParaRPr>
          </a:p>
          <a:p>
            <a:pPr indent="-349250" lvl="0" marL="520700" rtl="0" algn="just">
              <a:lnSpc>
                <a:spcPct val="150000"/>
              </a:lnSpc>
              <a:spcBef>
                <a:spcPts val="0"/>
              </a:spcBef>
              <a:spcAft>
                <a:spcPts val="0"/>
              </a:spcAft>
              <a:buClr>
                <a:srgbClr val="0D0D0D"/>
              </a:buClr>
              <a:buSzPts val="1900"/>
              <a:buFont typeface="Times New Roman"/>
              <a:buAutoNum type="arabicPeriod"/>
            </a:pPr>
            <a:r>
              <a:rPr lang="en-GB" sz="1900"/>
              <a:t>End-to-End Testing and Validation</a:t>
            </a:r>
            <a:endParaRPr sz="1900"/>
          </a:p>
          <a:p>
            <a:pPr indent="-349250" lvl="0" marL="520700" rtl="0" algn="just">
              <a:lnSpc>
                <a:spcPct val="150000"/>
              </a:lnSpc>
              <a:spcBef>
                <a:spcPts val="0"/>
              </a:spcBef>
              <a:spcAft>
                <a:spcPts val="0"/>
              </a:spcAft>
              <a:buClr>
                <a:srgbClr val="0D0D0D"/>
              </a:buClr>
              <a:buSzPts val="1900"/>
              <a:buFont typeface="Times New Roman"/>
              <a:buAutoNum type="arabicPeriod"/>
            </a:pPr>
            <a:r>
              <a:rPr lang="en-GB" sz="1900"/>
              <a:t>Documentation</a:t>
            </a:r>
            <a:endParaRPr sz="1900"/>
          </a:p>
          <a:p>
            <a:pPr indent="-349250" lvl="0" marL="520700" rtl="0" algn="just">
              <a:lnSpc>
                <a:spcPct val="150000"/>
              </a:lnSpc>
              <a:spcBef>
                <a:spcPts val="0"/>
              </a:spcBef>
              <a:spcAft>
                <a:spcPts val="0"/>
              </a:spcAft>
              <a:buClr>
                <a:srgbClr val="0D0D0D"/>
              </a:buClr>
              <a:buSzPts val="1900"/>
              <a:buFont typeface="Times New Roman"/>
              <a:buAutoNum type="arabicPeriod"/>
            </a:pPr>
            <a:r>
              <a:rPr lang="en-GB" sz="1900"/>
              <a:t>Research Paper Writing </a:t>
            </a:r>
            <a:endParaRPr sz="1900"/>
          </a:p>
          <a:p>
            <a:pPr indent="0" lvl="0" marL="977900" marR="165735" rtl="0" algn="just">
              <a:lnSpc>
                <a:spcPct val="150000"/>
              </a:lnSpc>
              <a:spcBef>
                <a:spcPts val="0"/>
              </a:spcBef>
              <a:spcAft>
                <a:spcPts val="0"/>
              </a:spcAft>
              <a:buNone/>
            </a:pPr>
            <a:r>
              <a:t/>
            </a:r>
            <a:endParaRPr sz="1100">
              <a:solidFill>
                <a:srgbClr val="0D0D0D"/>
              </a:solidFill>
            </a:endParaRPr>
          </a:p>
          <a:p>
            <a:pPr indent="0" lvl="0" marL="342900" rtl="0" algn="l">
              <a:lnSpc>
                <a:spcPct val="90000"/>
              </a:lnSpc>
              <a:spcBef>
                <a:spcPts val="0"/>
              </a:spcBef>
              <a:spcAft>
                <a:spcPts val="0"/>
              </a:spcAft>
              <a:buNone/>
            </a:pPr>
            <a:r>
              <a:t/>
            </a:r>
            <a:endParaRPr sz="1100"/>
          </a:p>
          <a:p>
            <a:pPr indent="0" lvl="0" marL="0" rtl="0" algn="l">
              <a:lnSpc>
                <a:spcPct val="90000"/>
              </a:lnSpc>
              <a:spcBef>
                <a:spcPts val="800"/>
              </a:spcBef>
              <a:spcAft>
                <a:spcPts val="0"/>
              </a:spcAft>
              <a:buClr>
                <a:schemeClr val="dk1"/>
              </a:buClr>
              <a:buSzPts val="2100"/>
              <a:buNone/>
            </a:pPr>
            <a:r>
              <a:t/>
            </a:r>
            <a:endParaRPr sz="1100"/>
          </a:p>
        </p:txBody>
      </p:sp>
      <p:pic>
        <p:nvPicPr>
          <p:cNvPr id="747" name="Google Shape;747;p86"/>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748" name="Google Shape;748;p8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749" name="Google Shape;749;p86"/>
          <p:cNvSpPr txBox="1"/>
          <p:nvPr/>
        </p:nvSpPr>
        <p:spPr>
          <a:xfrm>
            <a:off x="221750" y="89125"/>
            <a:ext cx="34587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900">
                <a:solidFill>
                  <a:srgbClr val="888888"/>
                </a:solidFill>
              </a:rPr>
              <a:t>Multi-Event Anomaly Detection for Enhanced Video Surveillance</a:t>
            </a:r>
            <a:endParaRPr b="0" i="0" sz="900" u="none" cap="none" strike="noStrike">
              <a:solidFill>
                <a:srgbClr val="888888"/>
              </a:solidFill>
              <a:latin typeface="Arial"/>
              <a:ea typeface="Arial"/>
              <a:cs typeface="Arial"/>
              <a:sym typeface="Arial"/>
            </a:endParaRPr>
          </a:p>
        </p:txBody>
      </p:sp>
      <p:sp>
        <p:nvSpPr>
          <p:cNvPr id="750" name="Google Shape;750;p8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Sai_Nidhi_Nikita_Ria</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87"/>
          <p:cNvSpPr txBox="1"/>
          <p:nvPr>
            <p:ph type="title"/>
          </p:nvPr>
        </p:nvSpPr>
        <p:spPr>
          <a:xfrm>
            <a:off x="628650" y="302353"/>
            <a:ext cx="7886700" cy="62865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References</a:t>
            </a:r>
            <a:endParaRPr b="1">
              <a:solidFill>
                <a:schemeClr val="accent5"/>
              </a:solidFill>
            </a:endParaRPr>
          </a:p>
        </p:txBody>
      </p:sp>
      <p:grpSp>
        <p:nvGrpSpPr>
          <p:cNvPr id="756" name="Google Shape;756;p87"/>
          <p:cNvGrpSpPr/>
          <p:nvPr/>
        </p:nvGrpSpPr>
        <p:grpSpPr>
          <a:xfrm>
            <a:off x="628650" y="973337"/>
            <a:ext cx="7886700" cy="3657673"/>
            <a:chOff x="0" y="2383"/>
            <a:chExt cx="10515600" cy="4876897"/>
          </a:xfrm>
        </p:grpSpPr>
        <p:cxnSp>
          <p:nvCxnSpPr>
            <p:cNvPr id="757" name="Google Shape;757;p87"/>
            <p:cNvCxnSpPr/>
            <p:nvPr/>
          </p:nvCxnSpPr>
          <p:spPr>
            <a:xfrm>
              <a:off x="0" y="2383"/>
              <a:ext cx="1051560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758" name="Google Shape;758;p87"/>
            <p:cNvSpPr/>
            <p:nvPr/>
          </p:nvSpPr>
          <p:spPr>
            <a:xfrm>
              <a:off x="0" y="2383"/>
              <a:ext cx="10515600" cy="1625598"/>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59" name="Google Shape;759;p87"/>
            <p:cNvSpPr txBox="1"/>
            <p:nvPr/>
          </p:nvSpPr>
          <p:spPr>
            <a:xfrm>
              <a:off x="0" y="2383"/>
              <a:ext cx="10515600" cy="1625598"/>
            </a:xfrm>
            <a:prstGeom prst="rect">
              <a:avLst/>
            </a:prstGeom>
            <a:noFill/>
            <a:ln>
              <a:noFill/>
            </a:ln>
          </p:spPr>
          <p:txBody>
            <a:bodyPr anchorCtr="0" anchor="t" bIns="77150" lIns="77150" spcFirstLastPara="1" rIns="77150" wrap="square" tIns="77150">
              <a:noAutofit/>
            </a:bodyPr>
            <a:lstStyle/>
            <a:p>
              <a:pPr indent="0" lvl="0" marL="0" marR="0" rtl="0" algn="l">
                <a:lnSpc>
                  <a:spcPct val="90000"/>
                </a:lnSpc>
                <a:spcBef>
                  <a:spcPts val="0"/>
                </a:spcBef>
                <a:spcAft>
                  <a:spcPts val="0"/>
                </a:spcAft>
                <a:buClr>
                  <a:srgbClr val="000000"/>
                </a:buClr>
                <a:buSzPts val="2000"/>
                <a:buFont typeface="Arial"/>
                <a:buNone/>
              </a:pPr>
              <a:r>
                <a:rPr lang="en-GB" sz="2000">
                  <a:solidFill>
                    <a:schemeClr val="dk1"/>
                  </a:solidFill>
                  <a:latin typeface="Calibri"/>
                  <a:ea typeface="Calibri"/>
                  <a:cs typeface="Calibri"/>
                  <a:sym typeface="Calibri"/>
                </a:rPr>
                <a:t>Zuo, Y., Hamrouni, A., Ghazzai, H., &amp; Massoud, Y. (May 2023). V3Trans-Crowd: A Videobased Visual Transformer for Crowd Management Monitoring. 2023 IEEE International Conference on Smart Mobility (SM), pp. 154-159. doi: 10.1109/SM57895.2023.10112514.</a:t>
              </a:r>
              <a:endParaRPr b="0" i="0" sz="2000" u="none" cap="none" strike="noStrike">
                <a:solidFill>
                  <a:schemeClr val="dk1"/>
                </a:solidFill>
                <a:latin typeface="Calibri"/>
                <a:ea typeface="Calibri"/>
                <a:cs typeface="Calibri"/>
                <a:sym typeface="Calibri"/>
              </a:endParaRPr>
            </a:p>
          </p:txBody>
        </p:sp>
        <p:cxnSp>
          <p:nvCxnSpPr>
            <p:cNvPr id="760" name="Google Shape;760;p87"/>
            <p:cNvCxnSpPr/>
            <p:nvPr/>
          </p:nvCxnSpPr>
          <p:spPr>
            <a:xfrm>
              <a:off x="0" y="1627982"/>
              <a:ext cx="1051560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761" name="Google Shape;761;p87"/>
            <p:cNvSpPr/>
            <p:nvPr/>
          </p:nvSpPr>
          <p:spPr>
            <a:xfrm>
              <a:off x="0" y="1627982"/>
              <a:ext cx="10515600" cy="1625598"/>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62" name="Google Shape;762;p87"/>
            <p:cNvSpPr txBox="1"/>
            <p:nvPr/>
          </p:nvSpPr>
          <p:spPr>
            <a:xfrm>
              <a:off x="0" y="1627973"/>
              <a:ext cx="10515600" cy="944400"/>
            </a:xfrm>
            <a:prstGeom prst="rect">
              <a:avLst/>
            </a:prstGeom>
            <a:noFill/>
            <a:ln>
              <a:noFill/>
            </a:ln>
          </p:spPr>
          <p:txBody>
            <a:bodyPr anchorCtr="0" anchor="t" bIns="77150" lIns="77150" spcFirstLastPara="1" rIns="77150" wrap="square" tIns="77150">
              <a:noAutofit/>
            </a:bodyPr>
            <a:lstStyle/>
            <a:p>
              <a:pPr indent="0" lvl="0" marL="0" marR="0" rtl="0" algn="l">
                <a:lnSpc>
                  <a:spcPct val="90000"/>
                </a:lnSpc>
                <a:spcBef>
                  <a:spcPts val="0"/>
                </a:spcBef>
                <a:spcAft>
                  <a:spcPts val="0"/>
                </a:spcAft>
                <a:buClr>
                  <a:srgbClr val="000000"/>
                </a:buClr>
                <a:buSzPts val="2000"/>
                <a:buFont typeface="Arial"/>
                <a:buNone/>
              </a:pPr>
              <a:r>
                <a:rPr lang="en-GB" sz="2000">
                  <a:solidFill>
                    <a:schemeClr val="dk1"/>
                  </a:solidFill>
                  <a:latin typeface="Calibri"/>
                  <a:ea typeface="Calibri"/>
                  <a:cs typeface="Calibri"/>
                  <a:sym typeface="Calibri"/>
                </a:rPr>
                <a:t>Zhao, Y. et al. (2024). Learning Video Representations from Large Language Models.</a:t>
              </a:r>
              <a:endParaRPr b="0" i="0" sz="2000" u="none" cap="none" strike="noStrike">
                <a:solidFill>
                  <a:schemeClr val="dk1"/>
                </a:solidFill>
                <a:latin typeface="Calibri"/>
                <a:ea typeface="Calibri"/>
                <a:cs typeface="Calibri"/>
                <a:sym typeface="Calibri"/>
              </a:endParaRPr>
            </a:p>
          </p:txBody>
        </p:sp>
        <p:cxnSp>
          <p:nvCxnSpPr>
            <p:cNvPr id="763" name="Google Shape;763;p87"/>
            <p:cNvCxnSpPr/>
            <p:nvPr/>
          </p:nvCxnSpPr>
          <p:spPr>
            <a:xfrm>
              <a:off x="0" y="3253580"/>
              <a:ext cx="1051560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764" name="Google Shape;764;p87"/>
            <p:cNvSpPr/>
            <p:nvPr/>
          </p:nvSpPr>
          <p:spPr>
            <a:xfrm>
              <a:off x="0" y="3253580"/>
              <a:ext cx="10515600" cy="1625598"/>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65" name="Google Shape;765;p87"/>
            <p:cNvSpPr txBox="1"/>
            <p:nvPr/>
          </p:nvSpPr>
          <p:spPr>
            <a:xfrm>
              <a:off x="0" y="3253580"/>
              <a:ext cx="10515600" cy="1625700"/>
            </a:xfrm>
            <a:prstGeom prst="rect">
              <a:avLst/>
            </a:prstGeom>
            <a:noFill/>
            <a:ln>
              <a:noFill/>
            </a:ln>
          </p:spPr>
          <p:txBody>
            <a:bodyPr anchorCtr="0" anchor="t" bIns="77150" lIns="77150" spcFirstLastPara="1" rIns="77150" wrap="square" tIns="77150">
              <a:noAutofit/>
            </a:bodyPr>
            <a:lstStyle/>
            <a:p>
              <a:pPr indent="0" lvl="0" marL="0" marR="0" rtl="0" algn="l">
                <a:lnSpc>
                  <a:spcPct val="90000"/>
                </a:lnSpc>
                <a:spcBef>
                  <a:spcPts val="0"/>
                </a:spcBef>
                <a:spcAft>
                  <a:spcPts val="0"/>
                </a:spcAft>
                <a:buClr>
                  <a:srgbClr val="000000"/>
                </a:buClr>
                <a:buSzPts val="2000"/>
                <a:buFont typeface="Arial"/>
                <a:buNone/>
              </a:pPr>
              <a:r>
                <a:rPr lang="en-GB" sz="2000">
                  <a:solidFill>
                    <a:schemeClr val="dk1"/>
                  </a:solidFill>
                  <a:latin typeface="Calibri"/>
                  <a:ea typeface="Calibri"/>
                  <a:cs typeface="Calibri"/>
                  <a:sym typeface="Calibri"/>
                </a:rPr>
                <a:t>Lee, J., Lee, S., Cho, W., Siddiqui, Z.A., &amp; Park, U. (December 2021). Vision Transformer-Based Tailing Detection in Videos. Appl. Sci., 11, 11591. https://doi.org/10.3390/app112411591</a:t>
              </a:r>
              <a:endParaRPr b="0" i="0" sz="2000" u="none" cap="none" strike="noStrike">
                <a:solidFill>
                  <a:schemeClr val="dk1"/>
                </a:solidFill>
                <a:latin typeface="Calibri"/>
                <a:ea typeface="Calibri"/>
                <a:cs typeface="Calibri"/>
                <a:sym typeface="Calibri"/>
              </a:endParaRPr>
            </a:p>
          </p:txBody>
        </p:sp>
      </p:grpSp>
      <p:pic>
        <p:nvPicPr>
          <p:cNvPr id="766" name="Google Shape;766;p87"/>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767" name="Google Shape;767;p8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768" name="Google Shape;768;p87"/>
          <p:cNvSpPr txBox="1"/>
          <p:nvPr/>
        </p:nvSpPr>
        <p:spPr>
          <a:xfrm>
            <a:off x="221750" y="89125"/>
            <a:ext cx="34587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900">
                <a:solidFill>
                  <a:srgbClr val="888888"/>
                </a:solidFill>
              </a:rPr>
              <a:t>Multi-Event Anomaly Detection for Enhanced Video Surveillance</a:t>
            </a:r>
            <a:endParaRPr b="0" i="0" sz="900" u="none" cap="none" strike="noStrike">
              <a:solidFill>
                <a:srgbClr val="888888"/>
              </a:solidFill>
              <a:latin typeface="Arial"/>
              <a:ea typeface="Arial"/>
              <a:cs typeface="Arial"/>
              <a:sym typeface="Arial"/>
            </a:endParaRPr>
          </a:p>
        </p:txBody>
      </p:sp>
      <p:sp>
        <p:nvSpPr>
          <p:cNvPr id="769" name="Google Shape;769;p8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Sai_Nidhi_Nikita_Ria</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88"/>
          <p:cNvSpPr txBox="1"/>
          <p:nvPr>
            <p:ph type="title"/>
          </p:nvPr>
        </p:nvSpPr>
        <p:spPr>
          <a:xfrm>
            <a:off x="628650" y="302353"/>
            <a:ext cx="7886700" cy="628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GB" sz="3000">
                <a:solidFill>
                  <a:schemeClr val="accent5"/>
                </a:solidFill>
              </a:rPr>
              <a:t>References</a:t>
            </a:r>
            <a:endParaRPr b="1">
              <a:solidFill>
                <a:schemeClr val="accent5"/>
              </a:solidFill>
            </a:endParaRPr>
          </a:p>
        </p:txBody>
      </p:sp>
      <p:grpSp>
        <p:nvGrpSpPr>
          <p:cNvPr id="775" name="Google Shape;775;p88"/>
          <p:cNvGrpSpPr/>
          <p:nvPr/>
        </p:nvGrpSpPr>
        <p:grpSpPr>
          <a:xfrm>
            <a:off x="628650" y="973337"/>
            <a:ext cx="7886700" cy="3657673"/>
            <a:chOff x="0" y="2383"/>
            <a:chExt cx="10515600" cy="4876897"/>
          </a:xfrm>
        </p:grpSpPr>
        <p:cxnSp>
          <p:nvCxnSpPr>
            <p:cNvPr id="776" name="Google Shape;776;p88"/>
            <p:cNvCxnSpPr/>
            <p:nvPr/>
          </p:nvCxnSpPr>
          <p:spPr>
            <a:xfrm>
              <a:off x="0" y="2383"/>
              <a:ext cx="1051560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777" name="Google Shape;777;p88"/>
            <p:cNvSpPr/>
            <p:nvPr/>
          </p:nvSpPr>
          <p:spPr>
            <a:xfrm>
              <a:off x="0" y="2383"/>
              <a:ext cx="10515600" cy="16257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78" name="Google Shape;778;p88"/>
            <p:cNvSpPr txBox="1"/>
            <p:nvPr/>
          </p:nvSpPr>
          <p:spPr>
            <a:xfrm>
              <a:off x="0" y="2383"/>
              <a:ext cx="10515600" cy="1625700"/>
            </a:xfrm>
            <a:prstGeom prst="rect">
              <a:avLst/>
            </a:prstGeom>
            <a:noFill/>
            <a:ln>
              <a:noFill/>
            </a:ln>
          </p:spPr>
          <p:txBody>
            <a:bodyPr anchorCtr="0" anchor="t" bIns="77150" lIns="77150" spcFirstLastPara="1" rIns="77150" wrap="square" tIns="77150">
              <a:noAutofit/>
            </a:bodyPr>
            <a:lstStyle/>
            <a:p>
              <a:pPr indent="0" lvl="0" marL="0" marR="0" rtl="0" algn="l">
                <a:lnSpc>
                  <a:spcPct val="90000"/>
                </a:lnSpc>
                <a:spcBef>
                  <a:spcPts val="0"/>
                </a:spcBef>
                <a:spcAft>
                  <a:spcPts val="0"/>
                </a:spcAft>
                <a:buClr>
                  <a:srgbClr val="000000"/>
                </a:buClr>
                <a:buSzPts val="2000"/>
                <a:buFont typeface="Arial"/>
                <a:buNone/>
              </a:pPr>
              <a:r>
                <a:rPr lang="en-GB" sz="2000">
                  <a:solidFill>
                    <a:schemeClr val="dk1"/>
                  </a:solidFill>
                  <a:latin typeface="Calibri"/>
                  <a:ea typeface="Calibri"/>
                  <a:cs typeface="Calibri"/>
                  <a:sym typeface="Calibri"/>
                </a:rPr>
                <a:t>Deshpande, K., Sonbhadra, S. K., Punn, N. S., &amp; Agarwal, S. (June 2022). Anomaly detection in surveillance videos using transformer-based attention model.</a:t>
              </a:r>
              <a:endParaRPr b="0" i="0" sz="2000" u="none" cap="none" strike="noStrike">
                <a:solidFill>
                  <a:schemeClr val="dk1"/>
                </a:solidFill>
                <a:latin typeface="Calibri"/>
                <a:ea typeface="Calibri"/>
                <a:cs typeface="Calibri"/>
                <a:sym typeface="Calibri"/>
              </a:endParaRPr>
            </a:p>
          </p:txBody>
        </p:sp>
        <p:cxnSp>
          <p:nvCxnSpPr>
            <p:cNvPr id="779" name="Google Shape;779;p88"/>
            <p:cNvCxnSpPr/>
            <p:nvPr/>
          </p:nvCxnSpPr>
          <p:spPr>
            <a:xfrm>
              <a:off x="0" y="1627982"/>
              <a:ext cx="1051560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780" name="Google Shape;780;p88"/>
            <p:cNvSpPr/>
            <p:nvPr/>
          </p:nvSpPr>
          <p:spPr>
            <a:xfrm>
              <a:off x="0" y="1627982"/>
              <a:ext cx="10515600" cy="16257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81" name="Google Shape;781;p88"/>
            <p:cNvSpPr txBox="1"/>
            <p:nvPr/>
          </p:nvSpPr>
          <p:spPr>
            <a:xfrm>
              <a:off x="0" y="1627973"/>
              <a:ext cx="10515600" cy="944400"/>
            </a:xfrm>
            <a:prstGeom prst="rect">
              <a:avLst/>
            </a:prstGeom>
            <a:noFill/>
            <a:ln>
              <a:noFill/>
            </a:ln>
          </p:spPr>
          <p:txBody>
            <a:bodyPr anchorCtr="0" anchor="t" bIns="77150" lIns="77150" spcFirstLastPara="1" rIns="77150" wrap="square" tIns="77150">
              <a:noAutofit/>
            </a:bodyPr>
            <a:lstStyle/>
            <a:p>
              <a:pPr indent="0" lvl="0" marL="0" marR="0" rtl="0" algn="l">
                <a:lnSpc>
                  <a:spcPct val="90000"/>
                </a:lnSpc>
                <a:spcBef>
                  <a:spcPts val="0"/>
                </a:spcBef>
                <a:spcAft>
                  <a:spcPts val="0"/>
                </a:spcAft>
                <a:buClr>
                  <a:srgbClr val="000000"/>
                </a:buClr>
                <a:buSzPts val="2000"/>
                <a:buFont typeface="Arial"/>
                <a:buNone/>
              </a:pPr>
              <a:r>
                <a:rPr lang="en-GB" sz="2000">
                  <a:solidFill>
                    <a:schemeClr val="dk1"/>
                  </a:solidFill>
                  <a:latin typeface="Calibri"/>
                  <a:ea typeface="Calibri"/>
                  <a:cs typeface="Calibri"/>
                  <a:sym typeface="Calibri"/>
                </a:rPr>
                <a:t>Bajgoti, A., Gupta, R., &amp; Balaji, P. (October 2023). SwinAnomaly: Real-Time Video Anomaly Detection Using Video Swin Transformer and SORT. IEEE Access, 111093-111105. DOI: 10.1109/ACCESS.2023.3321801</a:t>
              </a:r>
              <a:endParaRPr b="0" i="0" sz="2000" u="none" cap="none" strike="noStrike">
                <a:solidFill>
                  <a:schemeClr val="dk1"/>
                </a:solidFill>
                <a:latin typeface="Calibri"/>
                <a:ea typeface="Calibri"/>
                <a:cs typeface="Calibri"/>
                <a:sym typeface="Calibri"/>
              </a:endParaRPr>
            </a:p>
          </p:txBody>
        </p:sp>
        <p:cxnSp>
          <p:nvCxnSpPr>
            <p:cNvPr id="782" name="Google Shape;782;p88"/>
            <p:cNvCxnSpPr/>
            <p:nvPr/>
          </p:nvCxnSpPr>
          <p:spPr>
            <a:xfrm>
              <a:off x="0" y="3253580"/>
              <a:ext cx="1051560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783" name="Google Shape;783;p88"/>
            <p:cNvSpPr/>
            <p:nvPr/>
          </p:nvSpPr>
          <p:spPr>
            <a:xfrm>
              <a:off x="0" y="3253580"/>
              <a:ext cx="10515600" cy="16257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84" name="Google Shape;784;p88"/>
            <p:cNvSpPr txBox="1"/>
            <p:nvPr/>
          </p:nvSpPr>
          <p:spPr>
            <a:xfrm>
              <a:off x="0" y="3253580"/>
              <a:ext cx="10515600" cy="1625700"/>
            </a:xfrm>
            <a:prstGeom prst="rect">
              <a:avLst/>
            </a:prstGeom>
            <a:noFill/>
            <a:ln>
              <a:noFill/>
            </a:ln>
          </p:spPr>
          <p:txBody>
            <a:bodyPr anchorCtr="0" anchor="t" bIns="77150" lIns="77150" spcFirstLastPara="1" rIns="77150" wrap="square" tIns="77150">
              <a:noAutofit/>
            </a:bodyPr>
            <a:lstStyle/>
            <a:p>
              <a:pPr indent="0" lvl="0" marL="0" marR="0" rtl="0" algn="l">
                <a:lnSpc>
                  <a:spcPct val="90000"/>
                </a:lnSpc>
                <a:spcBef>
                  <a:spcPts val="0"/>
                </a:spcBef>
                <a:spcAft>
                  <a:spcPts val="0"/>
                </a:spcAft>
                <a:buClr>
                  <a:srgbClr val="000000"/>
                </a:buClr>
                <a:buSzPts val="2000"/>
                <a:buFont typeface="Arial"/>
                <a:buNone/>
              </a:pPr>
              <a:r>
                <a:rPr lang="en-GB" sz="2000">
                  <a:solidFill>
                    <a:schemeClr val="dk1"/>
                  </a:solidFill>
                  <a:latin typeface="Calibri"/>
                  <a:ea typeface="Calibri"/>
                  <a:cs typeface="Calibri"/>
                  <a:sym typeface="Calibri"/>
                </a:rPr>
                <a:t>Lu, H. et al. (2024). Enhancing Video Transformers for Action Understanding with VLM-aided Training. arXiv:2403.09876.</a:t>
              </a:r>
              <a:endParaRPr sz="20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000"/>
                <a:buFont typeface="Arial"/>
                <a:buNone/>
              </a:pPr>
              <a:r>
                <a:t/>
              </a:r>
              <a:endParaRPr sz="20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000"/>
                <a:buFont typeface="Arial"/>
                <a:buNone/>
              </a:pPr>
              <a:r>
                <a:rPr lang="en-GB" sz="2000">
                  <a:solidFill>
                    <a:schemeClr val="dk1"/>
                  </a:solidFill>
                  <a:latin typeface="Calibri"/>
                  <a:ea typeface="Calibri"/>
                  <a:cs typeface="Calibri"/>
                  <a:sym typeface="Calibri"/>
                </a:rPr>
                <a:t>And several others.</a:t>
              </a:r>
              <a:endParaRPr sz="2000">
                <a:solidFill>
                  <a:schemeClr val="dk1"/>
                </a:solidFill>
                <a:latin typeface="Calibri"/>
                <a:ea typeface="Calibri"/>
                <a:cs typeface="Calibri"/>
                <a:sym typeface="Calibri"/>
              </a:endParaRPr>
            </a:p>
          </p:txBody>
        </p:sp>
      </p:grpSp>
      <p:pic>
        <p:nvPicPr>
          <p:cNvPr id="785" name="Google Shape;785;p88"/>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786" name="Google Shape;786;p8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787" name="Google Shape;787;p88"/>
          <p:cNvSpPr txBox="1"/>
          <p:nvPr/>
        </p:nvSpPr>
        <p:spPr>
          <a:xfrm>
            <a:off x="221750" y="89125"/>
            <a:ext cx="34587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lang="en-GB" sz="900">
                <a:solidFill>
                  <a:srgbClr val="888888"/>
                </a:solidFill>
              </a:rPr>
              <a:t>Multi-Event Anomaly Detection for Enhanced Video Surveillance</a:t>
            </a:r>
            <a:endParaRPr b="0" i="0" sz="900" u="none" cap="none" strike="noStrike">
              <a:solidFill>
                <a:srgbClr val="888888"/>
              </a:solidFill>
              <a:latin typeface="Arial"/>
              <a:ea typeface="Arial"/>
              <a:cs typeface="Arial"/>
              <a:sym typeface="Arial"/>
            </a:endParaRPr>
          </a:p>
        </p:txBody>
      </p:sp>
      <p:sp>
        <p:nvSpPr>
          <p:cNvPr id="788" name="Google Shape;788;p8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100"/>
              <a:buNone/>
            </a:pPr>
            <a:r>
              <a:rPr lang="en-GB"/>
              <a:t>Sai_Nidhi_Nikita_Ria</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89"/>
          <p:cNvSpPr/>
          <p:nvPr/>
        </p:nvSpPr>
        <p:spPr>
          <a:xfrm>
            <a:off x="2014553" y="2142750"/>
            <a:ext cx="4511400" cy="8310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000000"/>
              </a:buClr>
              <a:buSzPts val="5000"/>
              <a:buFont typeface="Arial"/>
              <a:buNone/>
            </a:pPr>
            <a:r>
              <a:rPr b="1" i="0" lang="en-GB" sz="5000" u="none" cap="none" strike="noStrike">
                <a:solidFill>
                  <a:schemeClr val="accent1"/>
                </a:solidFill>
                <a:latin typeface="Arial"/>
                <a:ea typeface="Arial"/>
                <a:cs typeface="Arial"/>
                <a:sym typeface="Arial"/>
              </a:rPr>
              <a:t>Thank</a:t>
            </a:r>
            <a:r>
              <a:rPr b="1" lang="en-GB" sz="5000">
                <a:solidFill>
                  <a:schemeClr val="accent1"/>
                </a:solidFill>
              </a:rPr>
              <a:t> y</a:t>
            </a:r>
            <a:r>
              <a:rPr b="1" i="0" lang="en-GB" sz="5000" u="none" cap="none" strike="noStrike">
                <a:solidFill>
                  <a:schemeClr val="accent1"/>
                </a:solidFill>
                <a:latin typeface="Arial"/>
                <a:ea typeface="Arial"/>
                <a:cs typeface="Arial"/>
                <a:sym typeface="Arial"/>
              </a:rPr>
              <a:t>ou!</a:t>
            </a:r>
            <a:endParaRPr b="0" i="0" sz="1100" u="none" cap="none" strike="noStrike">
              <a:solidFill>
                <a:srgbClr val="000000"/>
              </a:solidFill>
              <a:latin typeface="Arial"/>
              <a:ea typeface="Arial"/>
              <a:cs typeface="Arial"/>
              <a:sym typeface="Arial"/>
            </a:endParaRPr>
          </a:p>
        </p:txBody>
      </p:sp>
      <p:pic>
        <p:nvPicPr>
          <p:cNvPr id="795" name="Google Shape;795;p89"/>
          <p:cNvPicPr preferRelativeResize="0"/>
          <p:nvPr/>
        </p:nvPicPr>
        <p:blipFill rotWithShape="1">
          <a:blip r:embed="rId3">
            <a:alphaModFix/>
          </a:blip>
          <a:srcRect b="0" l="0" r="0" t="0"/>
          <a:stretch/>
        </p:blipFill>
        <p:spPr>
          <a:xfrm>
            <a:off x="8103876" y="75388"/>
            <a:ext cx="971549" cy="768829"/>
          </a:xfrm>
          <a:prstGeom prst="rect">
            <a:avLst/>
          </a:prstGeom>
          <a:noFill/>
          <a:ln>
            <a:noFill/>
          </a:ln>
        </p:spPr>
      </p:pic>
      <p:sp>
        <p:nvSpPr>
          <p:cNvPr id="796" name="Google Shape;796;p8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Paper-1</a:t>
            </a:r>
            <a:endParaRPr/>
          </a:p>
          <a:p>
            <a:pPr indent="0" lvl="0" marL="0" rtl="0" algn="l">
              <a:lnSpc>
                <a:spcPct val="90000"/>
              </a:lnSpc>
              <a:spcBef>
                <a:spcPts val="0"/>
              </a:spcBef>
              <a:spcAft>
                <a:spcPts val="0"/>
              </a:spcAft>
              <a:buClr>
                <a:schemeClr val="accent5"/>
              </a:buClr>
              <a:buSzPts val="3000"/>
              <a:buFont typeface="Calibri"/>
              <a:buNone/>
            </a:pPr>
            <a:r>
              <a:t/>
            </a:r>
            <a:endParaRPr b="1" sz="3000">
              <a:solidFill>
                <a:schemeClr val="accent5"/>
              </a:solidFill>
            </a:endParaRPr>
          </a:p>
        </p:txBody>
      </p:sp>
      <p:sp>
        <p:nvSpPr>
          <p:cNvPr id="191" name="Google Shape;191;p31"/>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192" name="Google Shape;192;p31"/>
          <p:cNvSpPr txBox="1"/>
          <p:nvPr>
            <p:ph idx="1" type="body"/>
          </p:nvPr>
        </p:nvSpPr>
        <p:spPr>
          <a:xfrm>
            <a:off x="477775" y="1095276"/>
            <a:ext cx="7886700" cy="3672000"/>
          </a:xfrm>
          <a:prstGeom prst="rect">
            <a:avLst/>
          </a:prstGeom>
          <a:noFill/>
          <a:ln>
            <a:noFill/>
          </a:ln>
        </p:spPr>
        <p:txBody>
          <a:bodyPr anchorCtr="0" anchor="t" bIns="34275" lIns="68575" spcFirstLastPara="1" rIns="68575" wrap="square" tIns="34275">
            <a:normAutofit/>
          </a:bodyPr>
          <a:lstStyle/>
          <a:p>
            <a:pPr indent="0" lvl="0" marL="457200" rtl="0" algn="l">
              <a:spcBef>
                <a:spcPts val="800"/>
              </a:spcBef>
              <a:spcAft>
                <a:spcPts val="0"/>
              </a:spcAft>
              <a:buClr>
                <a:schemeClr val="dk1"/>
              </a:buClr>
              <a:buSzPts val="1100"/>
              <a:buFont typeface="Arial"/>
              <a:buNone/>
            </a:pPr>
            <a:r>
              <a:rPr b="1" lang="en-GB" u="sng"/>
              <a:t>Algorithm/model:</a:t>
            </a:r>
            <a:r>
              <a:rPr b="1" lang="en-GB"/>
              <a:t>  Videoswin</a:t>
            </a:r>
            <a:r>
              <a:rPr lang="en-GB"/>
              <a:t> utilizes transformer architecture to capture long range dependencies in sequential data &amp; incorporates attention layer to focus on relevant frames and enhance feature extraction.</a:t>
            </a:r>
            <a:endParaRPr/>
          </a:p>
          <a:p>
            <a:pPr indent="0" lvl="0" marL="457200" rtl="0" algn="l">
              <a:spcBef>
                <a:spcPts val="800"/>
              </a:spcBef>
              <a:spcAft>
                <a:spcPts val="0"/>
              </a:spcAft>
              <a:buClr>
                <a:schemeClr val="dk1"/>
              </a:buClr>
              <a:buSzPts val="1100"/>
              <a:buFont typeface="Arial"/>
              <a:buNone/>
            </a:pPr>
            <a:r>
              <a:rPr b="1" lang="en-GB"/>
              <a:t>Robust Temporal Feature Magnitude Learning</a:t>
            </a:r>
            <a:r>
              <a:rPr lang="en-GB"/>
              <a:t> to recognize positive instances (abnormal snippets) in videos.</a:t>
            </a:r>
            <a:endParaRPr/>
          </a:p>
          <a:p>
            <a:pPr indent="0" lvl="0" marL="457200" rtl="0" algn="l">
              <a:lnSpc>
                <a:spcPct val="90000"/>
              </a:lnSpc>
              <a:spcBef>
                <a:spcPts val="800"/>
              </a:spcBef>
              <a:spcAft>
                <a:spcPts val="0"/>
              </a:spcAft>
              <a:buNone/>
            </a:pPr>
            <a:r>
              <a:rPr b="1" lang="en-GB" u="sng"/>
              <a:t>Dataset: </a:t>
            </a:r>
            <a:r>
              <a:rPr b="1" lang="en-GB"/>
              <a:t>ShanghaiTech Campus</a:t>
            </a:r>
            <a:r>
              <a:rPr lang="en-GB"/>
              <a:t> - 13 scenes with complex light conditions and camera angles. It contains 130 abnormal events and over 270, 000 training frames.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p:txBody>
      </p:sp>
      <p:pic>
        <p:nvPicPr>
          <p:cNvPr id="193" name="Google Shape;193;p31"/>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194" name="Google Shape;194;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Paper-1</a:t>
            </a:r>
            <a:endParaRPr b="1" sz="3000">
              <a:solidFill>
                <a:schemeClr val="accent5"/>
              </a:solidFill>
            </a:endParaRPr>
          </a:p>
        </p:txBody>
      </p:sp>
      <p:pic>
        <p:nvPicPr>
          <p:cNvPr id="200" name="Google Shape;200;p32"/>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201" name="Google Shape;201;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pic>
        <p:nvPicPr>
          <p:cNvPr id="202" name="Google Shape;202;p32"/>
          <p:cNvPicPr preferRelativeResize="0"/>
          <p:nvPr/>
        </p:nvPicPr>
        <p:blipFill rotWithShape="1">
          <a:blip r:embed="rId4">
            <a:alphaModFix/>
          </a:blip>
          <a:srcRect b="0" l="0" r="0" t="0"/>
          <a:stretch/>
        </p:blipFill>
        <p:spPr>
          <a:xfrm>
            <a:off x="1060438" y="1137150"/>
            <a:ext cx="7023125" cy="352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accent5"/>
              </a:buClr>
              <a:buSzPts val="3000"/>
              <a:buFont typeface="Calibri"/>
              <a:buNone/>
            </a:pPr>
            <a:r>
              <a:rPr b="1" lang="en-GB" sz="3000">
                <a:solidFill>
                  <a:schemeClr val="accent5"/>
                </a:solidFill>
              </a:rPr>
              <a:t>Paper-1</a:t>
            </a:r>
            <a:endParaRPr b="1" sz="3000">
              <a:solidFill>
                <a:schemeClr val="accent5"/>
              </a:solidFill>
            </a:endParaRPr>
          </a:p>
        </p:txBody>
      </p:sp>
      <p:sp>
        <p:nvSpPr>
          <p:cNvPr id="208" name="Google Shape;208;p33"/>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209" name="Google Shape;209;p33"/>
          <p:cNvSpPr txBox="1"/>
          <p:nvPr>
            <p:ph idx="1" type="body"/>
          </p:nvPr>
        </p:nvSpPr>
        <p:spPr>
          <a:xfrm>
            <a:off x="628650" y="1369226"/>
            <a:ext cx="7886700" cy="3672000"/>
          </a:xfrm>
          <a:prstGeom prst="rect">
            <a:avLst/>
          </a:prstGeom>
          <a:noFill/>
          <a:ln>
            <a:noFill/>
          </a:ln>
        </p:spPr>
        <p:txBody>
          <a:bodyPr anchorCtr="0" anchor="t" bIns="34275" lIns="68575" spcFirstLastPara="1" rIns="68575" wrap="square" tIns="34275">
            <a:normAutofit/>
          </a:bodyPr>
          <a:lstStyle/>
          <a:p>
            <a:pPr indent="0" lvl="0" marL="457200" rtl="0" algn="l">
              <a:spcBef>
                <a:spcPts val="800"/>
              </a:spcBef>
              <a:spcAft>
                <a:spcPts val="0"/>
              </a:spcAft>
              <a:buClr>
                <a:schemeClr val="dk1"/>
              </a:buClr>
              <a:buSzPts val="1100"/>
              <a:buFont typeface="Arial"/>
              <a:buNone/>
            </a:pPr>
            <a:r>
              <a:rPr b="1" lang="en-GB" sz="1800" u="sng"/>
              <a:t>Attention layer:</a:t>
            </a:r>
            <a:endParaRPr b="1" sz="1800" u="sng"/>
          </a:p>
          <a:p>
            <a:pPr indent="-298450" lvl="0" marL="457200" rtl="0" algn="l">
              <a:spcBef>
                <a:spcPts val="800"/>
              </a:spcBef>
              <a:spcAft>
                <a:spcPts val="0"/>
              </a:spcAft>
              <a:buSzPts val="1100"/>
              <a:buChar char="•"/>
            </a:pPr>
            <a:r>
              <a:rPr lang="en-GB" sz="1800"/>
              <a:t>Global temporal Context M: </a:t>
            </a:r>
            <a:endParaRPr sz="1800"/>
          </a:p>
          <a:p>
            <a:pPr indent="-298450" lvl="0" marL="457200" rtl="0" algn="l">
              <a:spcBef>
                <a:spcPts val="0"/>
              </a:spcBef>
              <a:spcAft>
                <a:spcPts val="0"/>
              </a:spcAft>
              <a:buSzPts val="1100"/>
              <a:buChar char="•"/>
            </a:pPr>
            <a:r>
              <a:rPr lang="en-GB" sz="1800"/>
              <a:t>M = conv1D(conv1D(F) || conv1D(conv1D(conv1D(F)))) + F</a:t>
            </a:r>
            <a:endParaRPr sz="1800"/>
          </a:p>
          <a:p>
            <a:pPr indent="-298450" lvl="0" marL="457200" rtl="0" algn="l">
              <a:spcBef>
                <a:spcPts val="0"/>
              </a:spcBef>
              <a:spcAft>
                <a:spcPts val="0"/>
              </a:spcAft>
              <a:buSzPts val="1100"/>
              <a:buChar char="•"/>
            </a:pPr>
            <a:r>
              <a:rPr lang="en-GB" sz="1800"/>
              <a:t>Short-term temporal dependencies K: K = conv1D(F)</a:t>
            </a:r>
            <a:endParaRPr sz="1800"/>
          </a:p>
          <a:p>
            <a:pPr indent="-298450" lvl="0" marL="457200" rtl="0" algn="l">
              <a:spcBef>
                <a:spcPts val="0"/>
              </a:spcBef>
              <a:spcAft>
                <a:spcPts val="0"/>
              </a:spcAft>
              <a:buSzPts val="1100"/>
              <a:buChar char="•"/>
            </a:pPr>
            <a:r>
              <a:rPr lang="en-GB" sz="1800"/>
              <a:t>Attention feature map F’: F' = concat(M, K) + F</a:t>
            </a:r>
            <a:endParaRPr sz="1800"/>
          </a:p>
          <a:p>
            <a:pPr indent="0" lvl="0" marL="457200" rtl="0" algn="l">
              <a:spcBef>
                <a:spcPts val="800"/>
              </a:spcBef>
              <a:spcAft>
                <a:spcPts val="0"/>
              </a:spcAft>
              <a:buClr>
                <a:schemeClr val="dk1"/>
              </a:buClr>
              <a:buSzPts val="1100"/>
              <a:buFont typeface="Arial"/>
              <a:buNone/>
            </a:pPr>
            <a:r>
              <a:t/>
            </a:r>
            <a:endParaRPr b="1" sz="1800" u="sng"/>
          </a:p>
          <a:p>
            <a:pPr indent="0" lvl="0" marL="457200" rtl="0" algn="l">
              <a:spcBef>
                <a:spcPts val="800"/>
              </a:spcBef>
              <a:spcAft>
                <a:spcPts val="0"/>
              </a:spcAft>
              <a:buClr>
                <a:schemeClr val="dk1"/>
              </a:buClr>
              <a:buSzPts val="1100"/>
              <a:buFont typeface="Arial"/>
              <a:buNone/>
            </a:pPr>
            <a:r>
              <a:rPr b="1" lang="en-GB" sz="1800" u="sng"/>
              <a:t>Anomaly detection:</a:t>
            </a:r>
            <a:endParaRPr b="1" sz="1800" u="sng"/>
          </a:p>
          <a:p>
            <a:pPr indent="0" lvl="0" marL="457200" rtl="0" algn="l">
              <a:spcBef>
                <a:spcPts val="800"/>
              </a:spcBef>
              <a:spcAft>
                <a:spcPts val="0"/>
              </a:spcAft>
              <a:buClr>
                <a:schemeClr val="dk1"/>
              </a:buClr>
              <a:buSzPts val="1100"/>
              <a:buFont typeface="Arial"/>
              <a:buNone/>
            </a:pPr>
            <a:r>
              <a:rPr lang="en-GB" sz="1800"/>
              <a:t>1. Anomaly Score (score(X+, X-)):</a:t>
            </a:r>
            <a:endParaRPr sz="1800"/>
          </a:p>
          <a:p>
            <a:pPr indent="0" lvl="0" marL="457200" rtl="0" algn="l">
              <a:spcBef>
                <a:spcPts val="800"/>
              </a:spcBef>
              <a:spcAft>
                <a:spcPts val="0"/>
              </a:spcAft>
              <a:buClr>
                <a:schemeClr val="dk1"/>
              </a:buClr>
              <a:buSzPts val="1100"/>
              <a:buFont typeface="Arial"/>
              <a:buNone/>
            </a:pPr>
            <a:r>
              <a:rPr lang="en-GB" sz="1800"/>
              <a:t>score(X+, X-) = max(0, m + mean(topK(X+)) - mean(topK(X-)))</a:t>
            </a:r>
            <a:endParaRPr sz="1800"/>
          </a:p>
          <a:p>
            <a:pPr indent="-38100" lvl="0" marL="177800" rtl="0" algn="l">
              <a:lnSpc>
                <a:spcPct val="90000"/>
              </a:lnSpc>
              <a:spcBef>
                <a:spcPts val="800"/>
              </a:spcBef>
              <a:spcAft>
                <a:spcPts val="0"/>
              </a:spcAft>
              <a:buClr>
                <a:schemeClr val="dk1"/>
              </a:buClr>
              <a:buSzPts val="2100"/>
              <a:buNone/>
            </a:pPr>
            <a:r>
              <a:t/>
            </a:r>
            <a:endParaRPr sz="1800"/>
          </a:p>
        </p:txBody>
      </p:sp>
      <p:pic>
        <p:nvPicPr>
          <p:cNvPr id="210" name="Google Shape;210;p33"/>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211" name="Google Shape;211;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