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p:scale>
          <a:sx n="66" d="100"/>
          <a:sy n="66" d="100"/>
        </p:scale>
        <p:origin x="1528"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415A90-E768-4572-9A6F-B326D0FE43B5}" type="datetimeFigureOut">
              <a:rPr lang="en-SG" smtClean="0"/>
              <a:t>6/9/2024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44D6975-5C69-4A0D-8CC4-5EDC86A75AA0}" type="slidenum">
              <a:rPr lang="en-SG" smtClean="0"/>
              <a:t>‹#›</a:t>
            </a:fld>
            <a:endParaRPr lang="en-SG"/>
          </a:p>
        </p:txBody>
      </p:sp>
    </p:spTree>
    <p:extLst>
      <p:ext uri="{BB962C8B-B14F-4D97-AF65-F5344CB8AC3E}">
        <p14:creationId xmlns:p14="http://schemas.microsoft.com/office/powerpoint/2010/main" val="196044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15A90-E768-4572-9A6F-B326D0FE43B5}" type="datetimeFigureOut">
              <a:rPr lang="en-SG" smtClean="0"/>
              <a:t>6/9/2024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44D6975-5C69-4A0D-8CC4-5EDC86A75AA0}" type="slidenum">
              <a:rPr lang="en-SG" smtClean="0"/>
              <a:t>‹#›</a:t>
            </a:fld>
            <a:endParaRPr lang="en-SG"/>
          </a:p>
        </p:txBody>
      </p:sp>
    </p:spTree>
    <p:extLst>
      <p:ext uri="{BB962C8B-B14F-4D97-AF65-F5344CB8AC3E}">
        <p14:creationId xmlns:p14="http://schemas.microsoft.com/office/powerpoint/2010/main" val="184933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15A90-E768-4572-9A6F-B326D0FE43B5}" type="datetimeFigureOut">
              <a:rPr lang="en-SG" smtClean="0"/>
              <a:t>6/9/2024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44D6975-5C69-4A0D-8CC4-5EDC86A75AA0}" type="slidenum">
              <a:rPr lang="en-SG" smtClean="0"/>
              <a:t>‹#›</a:t>
            </a:fld>
            <a:endParaRPr lang="en-SG"/>
          </a:p>
        </p:txBody>
      </p:sp>
    </p:spTree>
    <p:extLst>
      <p:ext uri="{BB962C8B-B14F-4D97-AF65-F5344CB8AC3E}">
        <p14:creationId xmlns:p14="http://schemas.microsoft.com/office/powerpoint/2010/main" val="73737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15A90-E768-4572-9A6F-B326D0FE43B5}" type="datetimeFigureOut">
              <a:rPr lang="en-SG" smtClean="0"/>
              <a:t>6/9/2024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44D6975-5C69-4A0D-8CC4-5EDC86A75AA0}" type="slidenum">
              <a:rPr lang="en-SG" smtClean="0"/>
              <a:t>‹#›</a:t>
            </a:fld>
            <a:endParaRPr lang="en-SG"/>
          </a:p>
        </p:txBody>
      </p:sp>
    </p:spTree>
    <p:extLst>
      <p:ext uri="{BB962C8B-B14F-4D97-AF65-F5344CB8AC3E}">
        <p14:creationId xmlns:p14="http://schemas.microsoft.com/office/powerpoint/2010/main" val="232486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tint val="82000"/>
                  </a:schemeClr>
                </a:solidFill>
              </a:defRPr>
            </a:lvl1pPr>
            <a:lvl2pPr marL="640080" indent="0">
              <a:buNone/>
              <a:defRPr sz="2800">
                <a:solidFill>
                  <a:schemeClr val="tx1">
                    <a:tint val="82000"/>
                  </a:schemeClr>
                </a:solidFill>
              </a:defRPr>
            </a:lvl2pPr>
            <a:lvl3pPr marL="1280160" indent="0">
              <a:buNone/>
              <a:defRPr sz="2520">
                <a:solidFill>
                  <a:schemeClr val="tx1">
                    <a:tint val="82000"/>
                  </a:schemeClr>
                </a:solidFill>
              </a:defRPr>
            </a:lvl3pPr>
            <a:lvl4pPr marL="1920240" indent="0">
              <a:buNone/>
              <a:defRPr sz="2240">
                <a:solidFill>
                  <a:schemeClr val="tx1">
                    <a:tint val="82000"/>
                  </a:schemeClr>
                </a:solidFill>
              </a:defRPr>
            </a:lvl4pPr>
            <a:lvl5pPr marL="2560320" indent="0">
              <a:buNone/>
              <a:defRPr sz="2240">
                <a:solidFill>
                  <a:schemeClr val="tx1">
                    <a:tint val="82000"/>
                  </a:schemeClr>
                </a:solidFill>
              </a:defRPr>
            </a:lvl5pPr>
            <a:lvl6pPr marL="3200400" indent="0">
              <a:buNone/>
              <a:defRPr sz="2240">
                <a:solidFill>
                  <a:schemeClr val="tx1">
                    <a:tint val="82000"/>
                  </a:schemeClr>
                </a:solidFill>
              </a:defRPr>
            </a:lvl6pPr>
            <a:lvl7pPr marL="3840480" indent="0">
              <a:buNone/>
              <a:defRPr sz="2240">
                <a:solidFill>
                  <a:schemeClr val="tx1">
                    <a:tint val="82000"/>
                  </a:schemeClr>
                </a:solidFill>
              </a:defRPr>
            </a:lvl7pPr>
            <a:lvl8pPr marL="4480560" indent="0">
              <a:buNone/>
              <a:defRPr sz="2240">
                <a:solidFill>
                  <a:schemeClr val="tx1">
                    <a:tint val="82000"/>
                  </a:schemeClr>
                </a:solidFill>
              </a:defRPr>
            </a:lvl8pPr>
            <a:lvl9pPr marL="5120640" indent="0">
              <a:buNone/>
              <a:defRPr sz="22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15A90-E768-4572-9A6F-B326D0FE43B5}" type="datetimeFigureOut">
              <a:rPr lang="en-SG" smtClean="0"/>
              <a:t>6/9/2024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44D6975-5C69-4A0D-8CC4-5EDC86A75AA0}" type="slidenum">
              <a:rPr lang="en-SG" smtClean="0"/>
              <a:t>‹#›</a:t>
            </a:fld>
            <a:endParaRPr lang="en-SG"/>
          </a:p>
        </p:txBody>
      </p:sp>
    </p:spTree>
    <p:extLst>
      <p:ext uri="{BB962C8B-B14F-4D97-AF65-F5344CB8AC3E}">
        <p14:creationId xmlns:p14="http://schemas.microsoft.com/office/powerpoint/2010/main" val="370113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415A90-E768-4572-9A6F-B326D0FE43B5}" type="datetimeFigureOut">
              <a:rPr lang="en-SG" smtClean="0"/>
              <a:t>6/9/2024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44D6975-5C69-4A0D-8CC4-5EDC86A75AA0}" type="slidenum">
              <a:rPr lang="en-SG" smtClean="0"/>
              <a:t>‹#›</a:t>
            </a:fld>
            <a:endParaRPr lang="en-SG"/>
          </a:p>
        </p:txBody>
      </p:sp>
    </p:spTree>
    <p:extLst>
      <p:ext uri="{BB962C8B-B14F-4D97-AF65-F5344CB8AC3E}">
        <p14:creationId xmlns:p14="http://schemas.microsoft.com/office/powerpoint/2010/main" val="63808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415A90-E768-4572-9A6F-B326D0FE43B5}" type="datetimeFigureOut">
              <a:rPr lang="en-SG" smtClean="0"/>
              <a:t>6/9/2024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44D6975-5C69-4A0D-8CC4-5EDC86A75AA0}" type="slidenum">
              <a:rPr lang="en-SG" smtClean="0"/>
              <a:t>‹#›</a:t>
            </a:fld>
            <a:endParaRPr lang="en-SG"/>
          </a:p>
        </p:txBody>
      </p:sp>
    </p:spTree>
    <p:extLst>
      <p:ext uri="{BB962C8B-B14F-4D97-AF65-F5344CB8AC3E}">
        <p14:creationId xmlns:p14="http://schemas.microsoft.com/office/powerpoint/2010/main" val="392934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415A90-E768-4572-9A6F-B326D0FE43B5}" type="datetimeFigureOut">
              <a:rPr lang="en-SG" smtClean="0"/>
              <a:t>6/9/2024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44D6975-5C69-4A0D-8CC4-5EDC86A75AA0}" type="slidenum">
              <a:rPr lang="en-SG" smtClean="0"/>
              <a:t>‹#›</a:t>
            </a:fld>
            <a:endParaRPr lang="en-SG"/>
          </a:p>
        </p:txBody>
      </p:sp>
    </p:spTree>
    <p:extLst>
      <p:ext uri="{BB962C8B-B14F-4D97-AF65-F5344CB8AC3E}">
        <p14:creationId xmlns:p14="http://schemas.microsoft.com/office/powerpoint/2010/main" val="1687279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15A90-E768-4572-9A6F-B326D0FE43B5}" type="datetimeFigureOut">
              <a:rPr lang="en-SG" smtClean="0"/>
              <a:t>6/9/2024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44D6975-5C69-4A0D-8CC4-5EDC86A75AA0}" type="slidenum">
              <a:rPr lang="en-SG" smtClean="0"/>
              <a:t>‹#›</a:t>
            </a:fld>
            <a:endParaRPr lang="en-SG"/>
          </a:p>
        </p:txBody>
      </p:sp>
    </p:spTree>
    <p:extLst>
      <p:ext uri="{BB962C8B-B14F-4D97-AF65-F5344CB8AC3E}">
        <p14:creationId xmlns:p14="http://schemas.microsoft.com/office/powerpoint/2010/main" val="4239740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42415A90-E768-4572-9A6F-B326D0FE43B5}" type="datetimeFigureOut">
              <a:rPr lang="en-SG" smtClean="0"/>
              <a:t>6/9/2024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44D6975-5C69-4A0D-8CC4-5EDC86A75AA0}" type="slidenum">
              <a:rPr lang="en-SG" smtClean="0"/>
              <a:t>‹#›</a:t>
            </a:fld>
            <a:endParaRPr lang="en-SG"/>
          </a:p>
        </p:txBody>
      </p:sp>
    </p:spTree>
    <p:extLst>
      <p:ext uri="{BB962C8B-B14F-4D97-AF65-F5344CB8AC3E}">
        <p14:creationId xmlns:p14="http://schemas.microsoft.com/office/powerpoint/2010/main" val="294852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42415A90-E768-4572-9A6F-B326D0FE43B5}" type="datetimeFigureOut">
              <a:rPr lang="en-SG" smtClean="0"/>
              <a:t>6/9/2024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44D6975-5C69-4A0D-8CC4-5EDC86A75AA0}" type="slidenum">
              <a:rPr lang="en-SG" smtClean="0"/>
              <a:t>‹#›</a:t>
            </a:fld>
            <a:endParaRPr lang="en-SG"/>
          </a:p>
        </p:txBody>
      </p:sp>
    </p:spTree>
    <p:extLst>
      <p:ext uri="{BB962C8B-B14F-4D97-AF65-F5344CB8AC3E}">
        <p14:creationId xmlns:p14="http://schemas.microsoft.com/office/powerpoint/2010/main" val="320270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82000"/>
                  </a:schemeClr>
                </a:solidFill>
              </a:defRPr>
            </a:lvl1pPr>
          </a:lstStyle>
          <a:p>
            <a:fld id="{42415A90-E768-4572-9A6F-B326D0FE43B5}" type="datetimeFigureOut">
              <a:rPr lang="en-SG" smtClean="0"/>
              <a:t>6/9/2024</a:t>
            </a:fld>
            <a:endParaRPr lang="en-SG"/>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82000"/>
                  </a:schemeClr>
                </a:solidFill>
              </a:defRPr>
            </a:lvl1pPr>
          </a:lstStyle>
          <a:p>
            <a:endParaRPr lang="en-SG"/>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82000"/>
                  </a:schemeClr>
                </a:solidFill>
              </a:defRPr>
            </a:lvl1pPr>
          </a:lstStyle>
          <a:p>
            <a:fld id="{344D6975-5C69-4A0D-8CC4-5EDC86A75AA0}" type="slidenum">
              <a:rPr lang="en-SG" smtClean="0"/>
              <a:t>‹#›</a:t>
            </a:fld>
            <a:endParaRPr lang="en-SG"/>
          </a:p>
        </p:txBody>
      </p:sp>
    </p:spTree>
    <p:extLst>
      <p:ext uri="{BB962C8B-B14F-4D97-AF65-F5344CB8AC3E}">
        <p14:creationId xmlns:p14="http://schemas.microsoft.com/office/powerpoint/2010/main" val="227009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DD533DE-B2AB-1C7B-8FE3-D1506316AE2F}"/>
                  </a:ext>
                </a:extLst>
              </p:cNvPr>
              <p:cNvSpPr txBox="1"/>
              <p:nvPr/>
            </p:nvSpPr>
            <p:spPr>
              <a:xfrm>
                <a:off x="85825" y="481267"/>
                <a:ext cx="11108268" cy="744819"/>
              </a:xfrm>
              <a:prstGeom prst="rect">
                <a:avLst/>
              </a:prstGeom>
              <a:noFill/>
            </p:spPr>
            <p:txBody>
              <a:bodyPr wrap="square" rtlCol="0">
                <a:spAutoFit/>
              </a:bodyPr>
              <a:lstStyle/>
              <a:p>
                <a:r>
                  <a:rPr lang="en-SG" sz="1100" b="1" dirty="0"/>
                  <a:t>Terms:</a:t>
                </a:r>
              </a:p>
              <a:p>
                <a:pPr>
                  <a:lnSpc>
                    <a:spcPct val="115000"/>
                  </a:lnSpc>
                  <a:spcAft>
                    <a:spcPts val="800"/>
                  </a:spcAft>
                </a:pPr>
                <a14:m>
                  <m:oMath xmlns:m="http://schemas.openxmlformats.org/officeDocument/2006/math">
                    <m:r>
                      <a:rPr lang="en-SG" sz="1100" i="1" kern="100" smtClean="0">
                        <a:effectLst/>
                        <a:latin typeface="Cambria Math" panose="02040503050406030204" pitchFamily="18" charset="0"/>
                        <a:ea typeface="DengXian" panose="02010600030101010101" pitchFamily="2" charset="-122"/>
                        <a:cs typeface="Times New Roman" panose="02020603050405020304" pitchFamily="18" charset="0"/>
                      </a:rPr>
                      <m:t>𝑐</m:t>
                    </m:r>
                    <m:r>
                      <a:rPr lang="en-SG" sz="1100" i="1" kern="100" smtClean="0">
                        <a:effectLst/>
                        <a:latin typeface="Cambria Math" panose="02040503050406030204" pitchFamily="18" charset="0"/>
                        <a:ea typeface="DengXian" panose="02010600030101010101" pitchFamily="2" charset="-122"/>
                        <a:cs typeface="Times New Roman" panose="02020603050405020304" pitchFamily="18" charset="0"/>
                      </a:rPr>
                      <m:t>=1 </m:t>
                    </m:r>
                    <m:r>
                      <a:rPr lang="en-SG" sz="1100" i="1" kern="100" smtClean="0">
                        <a:effectLst/>
                        <a:latin typeface="Cambria Math" panose="02040503050406030204" pitchFamily="18" charset="0"/>
                        <a:ea typeface="DengXian" panose="02010600030101010101" pitchFamily="2" charset="-122"/>
                        <a:cs typeface="Times New Roman" panose="02020603050405020304" pitchFamily="18" charset="0"/>
                      </a:rPr>
                      <m:t>𝑚</m:t>
                    </m:r>
                  </m:oMath>
                </a14:m>
                <a:r>
                  <a:rPr lang="en-SG" sz="1100" kern="100" dirty="0">
                    <a:effectLst/>
                    <a:latin typeface="Aptos" panose="020B0004020202020204" pitchFamily="34" charset="0"/>
                    <a:ea typeface="DengXian" panose="02010600030101010101" pitchFamily="2" charset="-122"/>
                    <a:cs typeface="Times New Roman" panose="02020603050405020304" pitchFamily="18" charset="0"/>
                  </a:rPr>
                  <a:t> </a:t>
                </a:r>
                <a14:m>
                  <m:oMath xmlns:m="http://schemas.openxmlformats.org/officeDocument/2006/math">
                    <m:r>
                      <a:rPr lang="en-SG" sz="1100" b="0" i="0" kern="100" smtClean="0">
                        <a:effectLst/>
                        <a:latin typeface="Cambria Math" panose="02040503050406030204" pitchFamily="18" charset="0"/>
                        <a:ea typeface="DengXian" panose="02010600030101010101" pitchFamily="2" charset="-122"/>
                        <a:cs typeface="Times New Roman" panose="02020603050405020304" pitchFamily="18" charset="0"/>
                      </a:rPr>
                      <m:t> ;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𝑎</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=0.1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𝑚</m:t>
                    </m:r>
                  </m:oMath>
                </a14:m>
                <a:r>
                  <a:rPr lang="en-SG" sz="1100" kern="100" dirty="0">
                    <a:effectLst/>
                    <a:latin typeface="Aptos" panose="020B0004020202020204" pitchFamily="34" charset="0"/>
                    <a:ea typeface="DengXian" panose="02010600030101010101" pitchFamily="2" charset="-122"/>
                    <a:cs typeface="Times New Roman" panose="02020603050405020304" pitchFamily="18" charset="0"/>
                  </a:rPr>
                  <a:t> </a:t>
                </a:r>
                <a14:m>
                  <m:oMath xmlns:m="http://schemas.openxmlformats.org/officeDocument/2006/math">
                    <m:r>
                      <a:rPr lang="en-SG" sz="1100" b="0" i="0" kern="100" smtClean="0">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SG" sz="11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𝑘</m:t>
                        </m:r>
                      </m:e>
                      <m:sub>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=750</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𝑁</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 </m:t>
                    </m:r>
                    <m:sSup>
                      <m:sSupPr>
                        <m:ctrlPr>
                          <a:rPr lang="en-SG" sz="1100" i="1" kern="100">
                            <a:effectLst/>
                            <a:latin typeface="Cambria Math" panose="02040503050406030204" pitchFamily="18" charset="0"/>
                            <a:ea typeface="DengXian" panose="02010600030101010101" pitchFamily="2" charset="-122"/>
                            <a:cs typeface="Times New Roman" panose="02020603050405020304" pitchFamily="18" charset="0"/>
                          </a:rPr>
                        </m:ctrlPr>
                      </m:sSupPr>
                      <m:e>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𝑚</m:t>
                        </m:r>
                      </m:e>
                      <m:sup>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−1</m:t>
                        </m:r>
                      </m:sup>
                    </m:sSup>
                  </m:oMath>
                </a14:m>
                <a:r>
                  <a:rPr lang="en-SG" sz="1100" kern="100" dirty="0">
                    <a:effectLst/>
                    <a:latin typeface="Aptos" panose="020B0004020202020204" pitchFamily="34" charset="0"/>
                    <a:ea typeface="DengXian" panose="02010600030101010101" pitchFamily="2" charset="-122"/>
                    <a:cs typeface="Times New Roman" panose="02020603050405020304" pitchFamily="18" charset="0"/>
                  </a:rPr>
                  <a:t> </a:t>
                </a:r>
                <a14:m>
                  <m:oMath xmlns:m="http://schemas.openxmlformats.org/officeDocument/2006/math">
                    <m:r>
                      <a:rPr lang="en-SG" sz="1100" b="0" i="0" kern="100" smtClean="0">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SG" sz="11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𝑘</m:t>
                        </m:r>
                      </m:e>
                      <m:sub>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2</m:t>
                        </m:r>
                      </m:sub>
                    </m:sSub>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=1500</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𝑁</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𝑟𝑎</m:t>
                    </m:r>
                    <m:sSup>
                      <m:sSupPr>
                        <m:ctrlPr>
                          <a:rPr lang="en-SG" sz="1100" i="1" kern="100">
                            <a:effectLst/>
                            <a:latin typeface="Cambria Math" panose="02040503050406030204" pitchFamily="18" charset="0"/>
                            <a:ea typeface="DengXian" panose="02010600030101010101" pitchFamily="2" charset="-122"/>
                            <a:cs typeface="Times New Roman" panose="02020603050405020304" pitchFamily="18" charset="0"/>
                          </a:rPr>
                        </m:ctrlPr>
                      </m:sSupPr>
                      <m:e>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𝑑</m:t>
                        </m:r>
                      </m:e>
                      <m:sup>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−1</m:t>
                        </m:r>
                      </m:sup>
                    </m:sSup>
                  </m:oMath>
                </a14:m>
                <a:r>
                  <a:rPr lang="en-SG" sz="1100" kern="100" dirty="0">
                    <a:effectLst/>
                    <a:latin typeface="Aptos" panose="020B0004020202020204" pitchFamily="34" charset="0"/>
                    <a:ea typeface="DengXian" panose="02010600030101010101" pitchFamily="2" charset="-122"/>
                    <a:cs typeface="Times New Roman" panose="02020603050405020304" pitchFamily="18" charset="0"/>
                  </a:rPr>
                  <a:t> ;  </a:t>
                </a:r>
                <a14:m>
                  <m:oMath xmlns:m="http://schemas.openxmlformats.org/officeDocument/2006/math">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𝑚</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=100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𝑘𝑔</m:t>
                    </m:r>
                    <m:r>
                      <a:rPr lang="en-SG" sz="1100" b="0" i="1" kern="100" smtClean="0">
                        <a:effectLst/>
                        <a:latin typeface="Cambria Math" panose="02040503050406030204" pitchFamily="18" charset="0"/>
                        <a:ea typeface="DengXian" panose="02010600030101010101" pitchFamily="2" charset="-122"/>
                        <a:cs typeface="Times New Roman" panose="02020603050405020304" pitchFamily="18" charset="0"/>
                      </a:rPr>
                      <m:t> ; </m:t>
                    </m:r>
                    <m:sSub>
                      <m:sSubPr>
                        <m:ctrlPr>
                          <a:rPr lang="en-SG" sz="11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𝑚</m:t>
                        </m:r>
                      </m:e>
                      <m:sub>
                        <m:sSub>
                          <m:sSubPr>
                            <m:ctrlPr>
                              <a:rPr lang="en-SG" sz="11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1</m:t>
                            </m:r>
                          </m:sub>
                        </m:sSub>
                      </m:sub>
                    </m:sSub>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=0−35</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𝑘𝑔</m:t>
                    </m:r>
                    <m:r>
                      <a:rPr lang="en-SG" sz="1100" b="0" i="1" kern="100" smtClean="0">
                        <a:effectLst/>
                        <a:latin typeface="Cambria Math" panose="02040503050406030204" pitchFamily="18" charset="0"/>
                        <a:ea typeface="DengXian" panose="02010600030101010101" pitchFamily="2" charset="-122"/>
                        <a:cs typeface="Times New Roman" panose="02020603050405020304" pitchFamily="18" charset="0"/>
                      </a:rPr>
                      <m:t> ; </m:t>
                    </m:r>
                    <m:sSub>
                      <m:sSubPr>
                        <m:ctrlPr>
                          <a:rPr lang="en-SG" sz="11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𝑚</m:t>
                        </m:r>
                      </m:e>
                      <m:sub>
                        <m:sSub>
                          <m:sSubPr>
                            <m:ctrlPr>
                              <a:rPr lang="en-SG" sz="11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2</m:t>
                            </m:r>
                          </m:sub>
                        </m:sSub>
                      </m:sub>
                    </m:sSub>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=10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𝑘𝑔</m:t>
                    </m:r>
                  </m:oMath>
                </a14:m>
                <a:r>
                  <a:rPr lang="en-SG" sz="1100" kern="100" dirty="0">
                    <a:effectLst/>
                    <a:latin typeface="Aptos" panose="020B0004020202020204" pitchFamily="34" charset="0"/>
                    <a:ea typeface="DengXian" panose="02010600030101010101" pitchFamily="2" charset="-122"/>
                    <a:cs typeface="Times New Roman" panose="02020603050405020304" pitchFamily="18" charset="0"/>
                  </a:rPr>
                  <a:t> ; </a:t>
                </a:r>
                <a14:m>
                  <m:oMath xmlns:m="http://schemas.openxmlformats.org/officeDocument/2006/math">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𝑝</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𝑙𝑒𝑎𝑑𝑖𝑛𝑔</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𝑒𝑑𝑔𝑒</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𝑡𝑜</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𝑡𝑟𝑎𝑖𝑙𝑖𝑛𝑔</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𝑒𝑑𝑔𝑒</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𝑤𝑖𝑡h</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𝑜𝑟𝑖𝑔𝑖𝑛</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𝑎𝑡</m:t>
                    </m:r>
                    <m:r>
                      <a:rPr lang="en-SG" sz="1100" i="1" kern="100">
                        <a:effectLst/>
                        <a:latin typeface="Cambria Math" panose="02040503050406030204" pitchFamily="18" charset="0"/>
                        <a:ea typeface="DengXian" panose="02010600030101010101" pitchFamily="2" charset="-122"/>
                        <a:cs typeface="Times New Roman" panose="02020603050405020304" pitchFamily="18" charset="0"/>
                      </a:rPr>
                      <m:t> 0</m:t>
                    </m:r>
                  </m:oMath>
                </a14:m>
                <a:r>
                  <a:rPr lang="en-SG" sz="1100" kern="100" dirty="0">
                    <a:effectLst/>
                    <a:latin typeface="Aptos" panose="020B0004020202020204" pitchFamily="34" charset="0"/>
                    <a:ea typeface="DengXian" panose="02010600030101010101" pitchFamily="2" charset="-122"/>
                    <a:cs typeface="Times New Roman" panose="02020603050405020304" pitchFamily="18" charset="0"/>
                  </a:rPr>
                  <a:t>  </a:t>
                </a:r>
              </a:p>
              <a:p>
                <a:endParaRPr lang="en-SG" sz="1100" dirty="0"/>
              </a:p>
            </p:txBody>
          </p:sp>
        </mc:Choice>
        <mc:Fallback>
          <p:sp>
            <p:nvSpPr>
              <p:cNvPr id="4" name="TextBox 3">
                <a:extLst>
                  <a:ext uri="{FF2B5EF4-FFF2-40B4-BE49-F238E27FC236}">
                    <a16:creationId xmlns:a16="http://schemas.microsoft.com/office/drawing/2014/main" id="{2DD533DE-B2AB-1C7B-8FE3-D1506316AE2F}"/>
                  </a:ext>
                </a:extLst>
              </p:cNvPr>
              <p:cNvSpPr txBox="1">
                <a:spLocks noRot="1" noChangeAspect="1" noMove="1" noResize="1" noEditPoints="1" noAdjustHandles="1" noChangeArrowheads="1" noChangeShapeType="1" noTextEdit="1"/>
              </p:cNvSpPr>
              <p:nvPr/>
            </p:nvSpPr>
            <p:spPr>
              <a:xfrm>
                <a:off x="85825" y="481267"/>
                <a:ext cx="11108268" cy="744819"/>
              </a:xfrm>
              <a:prstGeom prst="rect">
                <a:avLst/>
              </a:prstGeom>
              <a:blipFill>
                <a:blip r:embed="rId2"/>
                <a:stretch>
                  <a:fillRect t="-820"/>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A158CF6-3EA9-964A-54A5-295EB1A2A10B}"/>
                  </a:ext>
                </a:extLst>
              </p:cNvPr>
              <p:cNvSpPr txBox="1"/>
              <p:nvPr/>
            </p:nvSpPr>
            <p:spPr>
              <a:xfrm>
                <a:off x="94292" y="979831"/>
                <a:ext cx="6316134" cy="7686015"/>
              </a:xfrm>
              <a:prstGeom prst="rect">
                <a:avLst/>
              </a:prstGeom>
              <a:noFill/>
            </p:spPr>
            <p:txBody>
              <a:bodyPr wrap="square" rtlCol="0">
                <a:spAutoFit/>
              </a:bodyPr>
              <a:lstStyle>
                <a:defPPr>
                  <a:defRPr lang="en-US"/>
                </a:defPPr>
                <a:lvl1pPr>
                  <a:lnSpc>
                    <a:spcPct val="115000"/>
                  </a:lnSpc>
                  <a:spcAft>
                    <a:spcPts val="800"/>
                  </a:spcAft>
                  <a:defRPr sz="1100" b="1" i="1" kern="100">
                    <a:effectLst/>
                    <a:latin typeface="Cambria Math" panose="02040503050406030204" pitchFamily="18" charset="0"/>
                    <a:ea typeface="DengXian" panose="02010600030101010101" pitchFamily="2" charset="-122"/>
                    <a:cs typeface="Times New Roman" panose="02020603050405020304" pitchFamily="18" charset="0"/>
                  </a:defRPr>
                </a:lvl1pPr>
              </a:lstStyle>
              <a:p>
                <a14:m>
                  <m:oMath xmlns:m="http://schemas.openxmlformats.org/officeDocument/2006/math">
                    <m:r>
                      <a:rPr lang="en-SG">
                        <a:latin typeface="Cambria Math" panose="02040503050406030204" pitchFamily="18" charset="0"/>
                      </a:rPr>
                      <m:t>𝑫𝒆𝒇𝒊𝒏𝒆</m:t>
                    </m:r>
                    <m:r>
                      <a:rPr lang="en-SG">
                        <a:latin typeface="Cambria Math" panose="02040503050406030204" pitchFamily="18" charset="0"/>
                      </a:rPr>
                      <m:t> </m:t>
                    </m:r>
                    <m:r>
                      <a:rPr lang="en-SG">
                        <a:latin typeface="Cambria Math" panose="02040503050406030204" pitchFamily="18" charset="0"/>
                      </a:rPr>
                      <m:t>𝒑</m:t>
                    </m:r>
                    <m:r>
                      <a:rPr lang="en-SG">
                        <a:latin typeface="Cambria Math" panose="02040503050406030204" pitchFamily="18" charset="0"/>
                      </a:rPr>
                      <m:t>=</m:t>
                    </m:r>
                    <m:r>
                      <a:rPr lang="en-SG">
                        <a:latin typeface="Cambria Math" panose="02040503050406030204" pitchFamily="18" charset="0"/>
                      </a:rPr>
                      <m:t>𝒙</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𝒄</m:t>
                        </m:r>
                      </m:num>
                      <m:den>
                        <m:r>
                          <a:rPr lang="en-SG">
                            <a:latin typeface="Cambria Math" panose="02040503050406030204" pitchFamily="18" charset="0"/>
                          </a:rPr>
                          <m:t>𝟐</m:t>
                        </m:r>
                      </m:den>
                    </m:f>
                    <m:r>
                      <a:rPr lang="en-SG">
                        <a:latin typeface="Cambria Math" panose="02040503050406030204" pitchFamily="18" charset="0"/>
                      </a:rPr>
                      <m:t>→</m:t>
                    </m:r>
                    <m:r>
                      <a:rPr lang="en-SG">
                        <a:latin typeface="Cambria Math" panose="02040503050406030204" pitchFamily="18" charset="0"/>
                      </a:rPr>
                      <m:t>𝒙</m:t>
                    </m:r>
                    <m:r>
                      <a:rPr lang="en-SG">
                        <a:latin typeface="Cambria Math" panose="02040503050406030204" pitchFamily="18" charset="0"/>
                      </a:rPr>
                      <m:t>=</m:t>
                    </m:r>
                    <m:r>
                      <a:rPr lang="en-SG">
                        <a:latin typeface="Cambria Math" panose="02040503050406030204" pitchFamily="18" charset="0"/>
                      </a:rPr>
                      <m:t>𝒑</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𝒄</m:t>
                        </m:r>
                      </m:num>
                      <m:den>
                        <m:r>
                          <a:rPr lang="en-SG">
                            <a:latin typeface="Cambria Math" panose="02040503050406030204" pitchFamily="18" charset="0"/>
                          </a:rPr>
                          <m:t>𝟐</m:t>
                        </m:r>
                      </m:den>
                    </m:f>
                    <m:r>
                      <a:rPr lang="en-SG">
                        <a:latin typeface="Cambria Math" panose="02040503050406030204" pitchFamily="18" charset="0"/>
                      </a:rPr>
                      <m:t> (</m:t>
                    </m:r>
                    <m:r>
                      <a:rPr lang="en-SG">
                        <a:latin typeface="Cambria Math" panose="02040503050406030204" pitchFamily="18" charset="0"/>
                      </a:rPr>
                      <m:t>𝒘𝒉𝒆𝒏</m:t>
                    </m:r>
                    <m:r>
                      <a:rPr lang="en-SG">
                        <a:latin typeface="Cambria Math" panose="02040503050406030204" pitchFamily="18" charset="0"/>
                      </a:rPr>
                      <m:t> </m:t>
                    </m:r>
                    <m:r>
                      <a:rPr lang="en-SG">
                        <a:latin typeface="Cambria Math" panose="02040503050406030204" pitchFamily="18" charset="0"/>
                      </a:rPr>
                      <m:t>𝒑</m:t>
                    </m:r>
                    <m:r>
                      <a:rPr lang="en-SG">
                        <a:latin typeface="Cambria Math" panose="02040503050406030204" pitchFamily="18" charset="0"/>
                      </a:rPr>
                      <m:t> </m:t>
                    </m:r>
                    <m:r>
                      <a:rPr lang="en-SG">
                        <a:latin typeface="Cambria Math" panose="02040503050406030204" pitchFamily="18" charset="0"/>
                      </a:rPr>
                      <m:t>𝒊𝒔</m:t>
                    </m:r>
                    <m:r>
                      <a:rPr lang="en-SG">
                        <a:latin typeface="Cambria Math" panose="02040503050406030204" pitchFamily="18" charset="0"/>
                      </a:rPr>
                      <m:t> </m:t>
                    </m:r>
                    <m:r>
                      <a:rPr lang="en-SG">
                        <a:latin typeface="Cambria Math" panose="02040503050406030204" pitchFamily="18" charset="0"/>
                      </a:rPr>
                      <m:t>𝒏𝒆𝒈𝒂𝒕𝒊𝒗𝒆</m:t>
                    </m:r>
                    <m:r>
                      <a:rPr lang="en-SG">
                        <a:latin typeface="Cambria Math" panose="02040503050406030204" pitchFamily="18" charset="0"/>
                      </a:rPr>
                      <m:t>, </m:t>
                    </m:r>
                    <m:sSub>
                      <m:sSubPr>
                        <m:ctrlPr>
                          <a:rPr lang="en-SG" i="1">
                            <a:latin typeface="Cambria Math" panose="02040503050406030204" pitchFamily="18" charset="0"/>
                          </a:rPr>
                        </m:ctrlPr>
                      </m:sSubPr>
                      <m:e>
                        <m:r>
                          <a:rPr lang="en-SG">
                            <a:latin typeface="Cambria Math" panose="02040503050406030204" pitchFamily="18" charset="0"/>
                          </a:rPr>
                          <m:t>𝒎</m:t>
                        </m:r>
                      </m:e>
                      <m:sub>
                        <m:r>
                          <a:rPr lang="en-SG">
                            <a:latin typeface="Cambria Math" panose="02040503050406030204" pitchFamily="18" charset="0"/>
                          </a:rPr>
                          <m:t>𝒑</m:t>
                        </m:r>
                        <m:r>
                          <a:rPr lang="en-SG">
                            <a:latin typeface="Cambria Math" panose="02040503050406030204" pitchFamily="18" charset="0"/>
                          </a:rPr>
                          <m:t>𝟏</m:t>
                        </m:r>
                      </m:sub>
                    </m:sSub>
                    <m:r>
                      <a:rPr lang="en-SG">
                        <a:latin typeface="Cambria Math" panose="02040503050406030204" pitchFamily="18" charset="0"/>
                      </a:rPr>
                      <m:t> </m:t>
                    </m:r>
                    <m:r>
                      <a:rPr lang="en-SG">
                        <a:latin typeface="Cambria Math" panose="02040503050406030204" pitchFamily="18" charset="0"/>
                      </a:rPr>
                      <m:t>𝒊𝒔</m:t>
                    </m:r>
                    <m:r>
                      <a:rPr lang="en-SG">
                        <a:latin typeface="Cambria Math" panose="02040503050406030204" pitchFamily="18" charset="0"/>
                      </a:rPr>
                      <m:t> </m:t>
                    </m:r>
                    <m:r>
                      <a:rPr lang="en-SG">
                        <a:latin typeface="Cambria Math" panose="02040503050406030204" pitchFamily="18" charset="0"/>
                      </a:rPr>
                      <m:t>𝒄𝒍𝒐𝒔𝒆𝒓</m:t>
                    </m:r>
                    <m:r>
                      <a:rPr lang="en-SG">
                        <a:latin typeface="Cambria Math" panose="02040503050406030204" pitchFamily="18" charset="0"/>
                      </a:rPr>
                      <m:t> </m:t>
                    </m:r>
                    <m:r>
                      <a:rPr lang="en-SG">
                        <a:latin typeface="Cambria Math" panose="02040503050406030204" pitchFamily="18" charset="0"/>
                      </a:rPr>
                      <m:t>𝒕𝒐</m:t>
                    </m:r>
                    <m:r>
                      <a:rPr lang="en-SG">
                        <a:latin typeface="Cambria Math" panose="02040503050406030204" pitchFamily="18" charset="0"/>
                      </a:rPr>
                      <m:t> </m:t>
                    </m:r>
                    <m:r>
                      <a:rPr lang="en-SG">
                        <a:latin typeface="Cambria Math" panose="02040503050406030204" pitchFamily="18" charset="0"/>
                      </a:rPr>
                      <m:t>𝒍𝒆𝒂𝒅𝒊𝒏𝒈</m:t>
                    </m:r>
                    <m:r>
                      <a:rPr lang="en-SG">
                        <a:latin typeface="Cambria Math" panose="02040503050406030204" pitchFamily="18" charset="0"/>
                      </a:rPr>
                      <m:t> </m:t>
                    </m:r>
                    <m:r>
                      <a:rPr lang="en-SG">
                        <a:latin typeface="Cambria Math" panose="02040503050406030204" pitchFamily="18" charset="0"/>
                      </a:rPr>
                      <m:t>𝒆𝒅𝒈𝒆</m:t>
                    </m:r>
                    <m:r>
                      <a:rPr lang="en-SG">
                        <a:latin typeface="Cambria Math" panose="02040503050406030204" pitchFamily="18" charset="0"/>
                      </a:rPr>
                      <m:t>)</m:t>
                    </m:r>
                  </m:oMath>
                </a14:m>
                <a:r>
                  <a:rPr lang="en-SG" dirty="0"/>
                  <a:t> </a:t>
                </a:r>
              </a:p>
              <a:p>
                <a14:m>
                  <m:oMath xmlns:m="http://schemas.openxmlformats.org/officeDocument/2006/math">
                    <m:r>
                      <a:rPr lang="en-SG">
                        <a:latin typeface="Cambria Math" panose="02040503050406030204" pitchFamily="18" charset="0"/>
                      </a:rPr>
                      <m:t>𝐹𝑜𝑟</m:t>
                    </m:r>
                    <m:r>
                      <a:rPr lang="en-SG">
                        <a:latin typeface="Cambria Math" panose="02040503050406030204" pitchFamily="18" charset="0"/>
                      </a:rPr>
                      <m:t> </m:t>
                    </m:r>
                    <m:r>
                      <a:rPr lang="en-SG">
                        <a:latin typeface="Cambria Math" panose="02040503050406030204" pitchFamily="18" charset="0"/>
                      </a:rPr>
                      <m:t>𝑎𝑖𝑟𝑓𝑜𝑖𝑙</m:t>
                    </m:r>
                    <m:r>
                      <a:rPr lang="en-SG">
                        <a:latin typeface="Cambria Math" panose="02040503050406030204" pitchFamily="18" charset="0"/>
                      </a:rPr>
                      <m:t> </m:t>
                    </m:r>
                    <m:r>
                      <a:rPr lang="en-SG">
                        <a:latin typeface="Cambria Math" panose="02040503050406030204" pitchFamily="18" charset="0"/>
                      </a:rPr>
                      <m:t>𝑤𝑖𝑡h</m:t>
                    </m:r>
                    <m:r>
                      <a:rPr lang="en-SG">
                        <a:latin typeface="Cambria Math" panose="02040503050406030204" pitchFamily="18" charset="0"/>
                      </a:rPr>
                      <m:t> </m:t>
                    </m:r>
                    <m:r>
                      <a:rPr lang="en-SG">
                        <a:latin typeface="Cambria Math" panose="02040503050406030204" pitchFamily="18" charset="0"/>
                      </a:rPr>
                      <m:t>𝑚𝑎𝑠𝑠</m:t>
                    </m:r>
                    <m:r>
                      <a:rPr lang="en-SG">
                        <a:latin typeface="Cambria Math" panose="02040503050406030204" pitchFamily="18" charset="0"/>
                      </a:rPr>
                      <m:t> </m:t>
                    </m:r>
                    <m:r>
                      <a:rPr lang="en-SG">
                        <a:latin typeface="Cambria Math" panose="02040503050406030204" pitchFamily="18" charset="0"/>
                      </a:rPr>
                      <m:t>𝑚</m:t>
                    </m:r>
                    <m:r>
                      <a:rPr lang="en-SG">
                        <a:latin typeface="Cambria Math" panose="02040503050406030204" pitchFamily="18" charset="0"/>
                      </a:rPr>
                      <m:t>,  </m:t>
                    </m:r>
                    <m:sSub>
                      <m:sSubPr>
                        <m:ctrlPr>
                          <a:rPr lang="en-SG" i="1">
                            <a:latin typeface="Cambria Math" panose="02040503050406030204" pitchFamily="18" charset="0"/>
                          </a:rPr>
                        </m:ctrlPr>
                      </m:sSubPr>
                      <m:e>
                        <m:r>
                          <a:rPr lang="en-SG">
                            <a:latin typeface="Cambria Math" panose="02040503050406030204" pitchFamily="18" charset="0"/>
                          </a:rPr>
                          <m:t>𝑉</m:t>
                        </m:r>
                      </m:e>
                      <m:sub>
                        <m:r>
                          <a:rPr lang="en-SG">
                            <a:latin typeface="Cambria Math" panose="02040503050406030204" pitchFamily="18" charset="0"/>
                          </a:rPr>
                          <m:t>1</m:t>
                        </m:r>
                      </m:sub>
                    </m:sSub>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𝛼</m:t>
                        </m:r>
                      </m:e>
                    </m:acc>
                    <m:d>
                      <m:dPr>
                        <m:ctrlPr>
                          <a:rPr lang="en-SG" i="1">
                            <a:latin typeface="Cambria Math" panose="02040503050406030204" pitchFamily="18" charset="0"/>
                          </a:rPr>
                        </m:ctrlPr>
                      </m:dPr>
                      <m:e>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r>
                          <a:rPr lang="en-SG">
                            <a:latin typeface="Cambria Math" panose="02040503050406030204" pitchFamily="18" charset="0"/>
                          </a:rPr>
                          <m:t>+</m:t>
                        </m:r>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𝑥</m:t>
                        </m:r>
                      </m:e>
                    </m:d>
                    <m:r>
                      <a:rPr lang="en-SG">
                        <a:latin typeface="Cambria Math" panose="02040503050406030204" pitchFamily="18" charset="0"/>
                      </a:rPr>
                      <m:t>&amp; </m:t>
                    </m:r>
                    <m:sSub>
                      <m:sSubPr>
                        <m:ctrlPr>
                          <a:rPr lang="en-SG" i="1">
                            <a:latin typeface="Cambria Math" panose="02040503050406030204" pitchFamily="18" charset="0"/>
                          </a:rPr>
                        </m:ctrlPr>
                      </m:sSubPr>
                      <m:e>
                        <m:r>
                          <a:rPr lang="en-SG">
                            <a:latin typeface="Cambria Math" panose="02040503050406030204" pitchFamily="18" charset="0"/>
                          </a:rPr>
                          <m:t>𝑉</m:t>
                        </m:r>
                      </m:e>
                      <m:sub>
                        <m:r>
                          <a:rPr lang="en-SG">
                            <a:latin typeface="Cambria Math" panose="02040503050406030204" pitchFamily="18" charset="0"/>
                          </a:rPr>
                          <m:t>2</m:t>
                        </m:r>
                      </m:sub>
                    </m:sSub>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h</m:t>
                        </m:r>
                      </m:e>
                    </m:acc>
                  </m:oMath>
                </a14:m>
                <a:r>
                  <a:rPr lang="en-SG" dirty="0"/>
                  <a:t> </a:t>
                </a:r>
              </a:p>
              <a:p>
                <a14:m>
                  <m:oMath xmlns:m="http://schemas.openxmlformats.org/officeDocument/2006/math">
                    <m:sSub>
                      <m:sSubPr>
                        <m:ctrlPr>
                          <a:rPr lang="en-SG" i="1">
                            <a:latin typeface="Cambria Math" panose="02040503050406030204" pitchFamily="18" charset="0"/>
                          </a:rPr>
                        </m:ctrlPr>
                      </m:sSubPr>
                      <m:e>
                        <m:r>
                          <a:rPr lang="en-SG">
                            <a:latin typeface="Cambria Math" panose="02040503050406030204" pitchFamily="18" charset="0"/>
                          </a:rPr>
                          <m:t>𝑉</m:t>
                        </m:r>
                      </m:e>
                      <m:sub>
                        <m:sSub>
                          <m:sSubPr>
                            <m:ctrlPr>
                              <a:rPr lang="en-SG" i="1">
                                <a:latin typeface="Cambria Math" panose="02040503050406030204" pitchFamily="18" charset="0"/>
                              </a:rPr>
                            </m:ctrlPr>
                          </m:sSubPr>
                          <m:e>
                            <m:r>
                              <a:rPr lang="en-SG">
                                <a:latin typeface="Cambria Math" panose="02040503050406030204" pitchFamily="18" charset="0"/>
                              </a:rPr>
                              <m:t>𝑚</m:t>
                            </m:r>
                          </m:e>
                          <m:sub>
                            <m:r>
                              <a:rPr lang="en-SG">
                                <a:latin typeface="Cambria Math" panose="02040503050406030204" pitchFamily="18" charset="0"/>
                              </a:rPr>
                              <m:t>𝑝</m:t>
                            </m:r>
                            <m:r>
                              <a:rPr lang="en-SG">
                                <a:latin typeface="Cambria Math" panose="02040503050406030204" pitchFamily="18" charset="0"/>
                              </a:rPr>
                              <m:t>1</m:t>
                            </m:r>
                          </m:sub>
                        </m:sSub>
                      </m:sub>
                    </m:sSub>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𝛼</m:t>
                        </m:r>
                      </m:e>
                    </m:acc>
                    <m:d>
                      <m:dPr>
                        <m:ctrlPr>
                          <a:rPr lang="en-SG" i="1">
                            <a:latin typeface="Cambria Math" panose="02040503050406030204" pitchFamily="18" charset="0"/>
                          </a:rPr>
                        </m:ctrlPr>
                      </m:dPr>
                      <m:e>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r>
                          <a:rPr lang="en-SG">
                            <a:latin typeface="Cambria Math" panose="02040503050406030204" pitchFamily="18" charset="0"/>
                          </a:rPr>
                          <m:t>+</m:t>
                        </m:r>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𝑝</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e>
                    </m:d>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h</m:t>
                        </m:r>
                      </m:e>
                    </m:acc>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𝛼</m:t>
                        </m:r>
                      </m:e>
                    </m:acc>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𝑝</m:t>
                        </m:r>
                      </m:e>
                    </m:d>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h</m:t>
                        </m:r>
                      </m:e>
                    </m:acc>
                  </m:oMath>
                </a14:m>
                <a:r>
                  <a:rPr lang="en-SG" dirty="0"/>
                  <a:t>  ;  </a:t>
                </a:r>
                <a14:m>
                  <m:oMath xmlns:m="http://schemas.openxmlformats.org/officeDocument/2006/math">
                    <m:sSub>
                      <m:sSubPr>
                        <m:ctrlPr>
                          <a:rPr lang="en-SG" i="1">
                            <a:latin typeface="Cambria Math" panose="02040503050406030204" pitchFamily="18" charset="0"/>
                          </a:rPr>
                        </m:ctrlPr>
                      </m:sSubPr>
                      <m:e>
                        <m:r>
                          <a:rPr lang="en-SG">
                            <a:latin typeface="Cambria Math" panose="02040503050406030204" pitchFamily="18" charset="0"/>
                          </a:rPr>
                          <m:t>𝑉</m:t>
                        </m:r>
                      </m:e>
                      <m:sub>
                        <m:sSub>
                          <m:sSubPr>
                            <m:ctrlPr>
                              <a:rPr lang="en-SG" i="1">
                                <a:latin typeface="Cambria Math" panose="02040503050406030204" pitchFamily="18" charset="0"/>
                              </a:rPr>
                            </m:ctrlPr>
                          </m:sSubPr>
                          <m:e>
                            <m:r>
                              <a:rPr lang="en-SG">
                                <a:latin typeface="Cambria Math" panose="02040503050406030204" pitchFamily="18" charset="0"/>
                              </a:rPr>
                              <m:t>𝑚</m:t>
                            </m:r>
                          </m:e>
                          <m:sub>
                            <m:r>
                              <a:rPr lang="en-SG">
                                <a:latin typeface="Cambria Math" panose="02040503050406030204" pitchFamily="18" charset="0"/>
                              </a:rPr>
                              <m:t>𝑝</m:t>
                            </m:r>
                            <m:r>
                              <a:rPr lang="en-SG">
                                <a:latin typeface="Cambria Math" panose="02040503050406030204" pitchFamily="18" charset="0"/>
                              </a:rPr>
                              <m:t>2</m:t>
                            </m:r>
                          </m:sub>
                        </m:sSub>
                      </m:sub>
                    </m:sSub>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𝛼</m:t>
                        </m:r>
                      </m:e>
                    </m:acc>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e>
                    </m:d>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h</m:t>
                        </m:r>
                      </m:e>
                    </m:acc>
                  </m:oMath>
                </a14:m>
                <a:r>
                  <a:rPr lang="en-SG" dirty="0"/>
                  <a:t> </a:t>
                </a:r>
              </a:p>
              <a:p>
                <a14:m>
                  <m:oMath xmlns:m="http://schemas.openxmlformats.org/officeDocument/2006/math">
                    <m:r>
                      <a:rPr lang="en-SG" b="1" i="1">
                        <a:latin typeface="Cambria Math" panose="02040503050406030204" pitchFamily="18" charset="0"/>
                      </a:rPr>
                      <m:t>𝑭𝒐𝒓</m:t>
                    </m:r>
                    <m:r>
                      <a:rPr lang="en-SG" b="1">
                        <a:latin typeface="Cambria Math" panose="02040503050406030204" pitchFamily="18" charset="0"/>
                      </a:rPr>
                      <m:t> </m:t>
                    </m:r>
                    <m:r>
                      <a:rPr lang="en-SG" b="1" i="1">
                        <a:latin typeface="Cambria Math" panose="02040503050406030204" pitchFamily="18" charset="0"/>
                      </a:rPr>
                      <m:t>𝒂𝒊𝒓𝒇𝒐𝒊𝒍</m:t>
                    </m:r>
                    <m:r>
                      <a:rPr lang="en-SG" b="1">
                        <a:latin typeface="Cambria Math" panose="02040503050406030204" pitchFamily="18" charset="0"/>
                      </a:rPr>
                      <m:t> </m:t>
                    </m:r>
                    <m:r>
                      <a:rPr lang="en-SG" b="1" i="1">
                        <a:latin typeface="Cambria Math" panose="02040503050406030204" pitchFamily="18" charset="0"/>
                      </a:rPr>
                      <m:t>𝒘𝒊𝒕𝒉</m:t>
                    </m:r>
                    <m:r>
                      <a:rPr lang="en-SG" b="1">
                        <a:latin typeface="Cambria Math" panose="02040503050406030204" pitchFamily="18" charset="0"/>
                      </a:rPr>
                      <m:t> </m:t>
                    </m:r>
                    <m:r>
                      <a:rPr lang="en-SG" b="1" i="1">
                        <a:latin typeface="Cambria Math" panose="02040503050406030204" pitchFamily="18" charset="0"/>
                      </a:rPr>
                      <m:t>𝒎𝒂𝒔𝒔</m:t>
                    </m:r>
                    <m:r>
                      <a:rPr lang="en-SG" b="1">
                        <a:latin typeface="Cambria Math" panose="02040503050406030204" pitchFamily="18" charset="0"/>
                      </a:rPr>
                      <m:t> </m:t>
                    </m:r>
                    <m:r>
                      <a:rPr lang="en-SG" b="1" i="1">
                        <a:latin typeface="Cambria Math" panose="02040503050406030204" pitchFamily="18" charset="0"/>
                      </a:rPr>
                      <m:t>𝒐𝒏𝒍𝒚</m:t>
                    </m:r>
                    <m:r>
                      <a:rPr lang="en-SG">
                        <a:latin typeface="Cambria Math" panose="02040503050406030204" pitchFamily="18" charset="0"/>
                      </a:rPr>
                      <m:t>, </m:t>
                    </m:r>
                    <m:sSub>
                      <m:sSubPr>
                        <m:ctrlPr>
                          <a:rPr lang="en-SG" i="1">
                            <a:latin typeface="Cambria Math" panose="02040503050406030204" pitchFamily="18" charset="0"/>
                          </a:rPr>
                        </m:ctrlPr>
                      </m:sSubPr>
                      <m:e>
                        <m:r>
                          <a:rPr lang="en-SG">
                            <a:latin typeface="Cambria Math" panose="02040503050406030204" pitchFamily="18" charset="0"/>
                          </a:rPr>
                          <m:t>𝑑𝑇</m:t>
                        </m:r>
                      </m:e>
                      <m:sub>
                        <m:r>
                          <a:rPr lang="en-SG">
                            <a:latin typeface="Cambria Math" panose="02040503050406030204" pitchFamily="18" charset="0"/>
                          </a:rPr>
                          <m:t>𝑎𝑖𝑟𝑓𝑜𝑖𝑙</m:t>
                        </m:r>
                      </m:sub>
                    </m:sSub>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r>
                      <a:rPr lang="en-SG">
                        <a:latin typeface="Cambria Math" panose="02040503050406030204" pitchFamily="18" charset="0"/>
                      </a:rPr>
                      <m:t>𝑚</m:t>
                    </m:r>
                    <m:sSup>
                      <m:sSupPr>
                        <m:ctrlPr>
                          <a:rPr lang="en-SG" i="1">
                            <a:latin typeface="Cambria Math" panose="02040503050406030204" pitchFamily="18" charset="0"/>
                          </a:rPr>
                        </m:ctrlPr>
                      </m:sSupPr>
                      <m:e>
                        <m:d>
                          <m:dPr>
                            <m:ctrlPr>
                              <a:rPr lang="en-SG" i="1">
                                <a:latin typeface="Cambria Math" panose="02040503050406030204" pitchFamily="18" charset="0"/>
                              </a:rPr>
                            </m:ctrlPr>
                          </m:dPr>
                          <m:e>
                            <m:acc>
                              <m:accPr>
                                <m:chr m:val="̇"/>
                                <m:ctrlPr>
                                  <a:rPr lang="en-SG" i="1">
                                    <a:latin typeface="Cambria Math" panose="02040503050406030204" pitchFamily="18" charset="0"/>
                                  </a:rPr>
                                </m:ctrlPr>
                              </m:accPr>
                              <m:e>
                                <m:r>
                                  <a:rPr lang="en-SG">
                                    <a:latin typeface="Cambria Math" panose="02040503050406030204" pitchFamily="18" charset="0"/>
                                  </a:rPr>
                                  <m:t>𝛼</m:t>
                                </m:r>
                              </m:e>
                            </m:acc>
                            <m:d>
                              <m:dPr>
                                <m:ctrlPr>
                                  <a:rPr lang="en-SG" i="1">
                                    <a:latin typeface="Cambria Math" panose="02040503050406030204" pitchFamily="18" charset="0"/>
                                  </a:rPr>
                                </m:ctrlPr>
                              </m:dPr>
                              <m:e>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r>
                                  <a:rPr lang="en-SG">
                                    <a:latin typeface="Cambria Math" panose="02040503050406030204" pitchFamily="18" charset="0"/>
                                  </a:rPr>
                                  <m:t>+</m:t>
                                </m:r>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𝑥</m:t>
                                </m:r>
                              </m:e>
                            </m:d>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h</m:t>
                                </m:r>
                              </m:e>
                            </m:acc>
                          </m:e>
                        </m:d>
                      </m:e>
                      <m:sup>
                        <m:r>
                          <a:rPr lang="en-SG">
                            <a:latin typeface="Cambria Math" panose="02040503050406030204" pitchFamily="18" charset="0"/>
                          </a:rPr>
                          <m:t>2</m:t>
                        </m:r>
                      </m:sup>
                    </m:sSup>
                  </m:oMath>
                </a14:m>
                <a:r>
                  <a:rPr lang="en-SG" dirty="0"/>
                  <a:t> </a:t>
                </a:r>
              </a:p>
              <a:p>
                <a14:m>
                  <m:oMath xmlns:m="http://schemas.openxmlformats.org/officeDocument/2006/math">
                    <m:r>
                      <a:rPr lang="en-SG" b="1" i="1">
                        <a:latin typeface="Cambria Math" panose="02040503050406030204" pitchFamily="18" charset="0"/>
                      </a:rPr>
                      <m:t>𝑰𝒏𝒕𝒆𝒈𝒓𝒂𝒕𝒊𝒏𝒈</m:t>
                    </m:r>
                    <m:r>
                      <a:rPr lang="en-SG" b="1">
                        <a:latin typeface="Cambria Math" panose="02040503050406030204" pitchFamily="18" charset="0"/>
                      </a:rPr>
                      <m:t> </m:t>
                    </m:r>
                    <m:r>
                      <a:rPr lang="en-SG" b="1" i="1">
                        <a:latin typeface="Cambria Math" panose="02040503050406030204" pitchFamily="18" charset="0"/>
                      </a:rPr>
                      <m:t>𝒂𝒄𝒓𝒐𝒔𝒔</m:t>
                    </m:r>
                    <m:r>
                      <a:rPr lang="en-SG" b="1">
                        <a:latin typeface="Cambria Math" panose="02040503050406030204" pitchFamily="18" charset="0"/>
                      </a:rPr>
                      <m:t> </m:t>
                    </m:r>
                    <m:r>
                      <a:rPr lang="en-SG" b="1" i="1">
                        <a:latin typeface="Cambria Math" panose="02040503050406030204" pitchFamily="18" charset="0"/>
                      </a:rPr>
                      <m:t>𝒕𝒉𝒆</m:t>
                    </m:r>
                    <m:r>
                      <a:rPr lang="en-SG" b="1">
                        <a:latin typeface="Cambria Math" panose="02040503050406030204" pitchFamily="18" charset="0"/>
                      </a:rPr>
                      <m:t> </m:t>
                    </m:r>
                    <m:r>
                      <a:rPr lang="en-SG" b="1" i="1">
                        <a:latin typeface="Cambria Math" panose="02040503050406030204" pitchFamily="18" charset="0"/>
                      </a:rPr>
                      <m:t>𝒘𝒉𝒐𝒍𝒆</m:t>
                    </m:r>
                    <m:r>
                      <a:rPr lang="en-SG" b="1">
                        <a:latin typeface="Cambria Math" panose="02040503050406030204" pitchFamily="18" charset="0"/>
                      </a:rPr>
                      <m:t> </m:t>
                    </m:r>
                    <m:r>
                      <a:rPr lang="en-SG" b="1" i="1">
                        <a:latin typeface="Cambria Math" panose="02040503050406030204" pitchFamily="18" charset="0"/>
                      </a:rPr>
                      <m:t>𝒄𝒉𝒐𝒓𝒅</m:t>
                    </m:r>
                    <m:r>
                      <a:rPr lang="en-SG" b="1">
                        <a:latin typeface="Cambria Math" panose="02040503050406030204" pitchFamily="18" charset="0"/>
                      </a:rPr>
                      <m:t> </m:t>
                    </m:r>
                    <m:r>
                      <a:rPr lang="en-SG" b="1" i="1">
                        <a:latin typeface="Cambria Math" panose="02040503050406030204" pitchFamily="18" charset="0"/>
                      </a:rPr>
                      <m:t>𝒍𝒆𝒏𝒈𝒕𝒉</m:t>
                    </m:r>
                    <m:r>
                      <a:rPr lang="en-SG">
                        <a:latin typeface="Cambria Math" panose="02040503050406030204" pitchFamily="18" charset="0"/>
                      </a:rPr>
                      <m:t>, </m:t>
                    </m:r>
                    <m:sSub>
                      <m:sSubPr>
                        <m:ctrlPr>
                          <a:rPr lang="en-SG" i="1">
                            <a:latin typeface="Cambria Math" panose="02040503050406030204" pitchFamily="18" charset="0"/>
                          </a:rPr>
                        </m:ctrlPr>
                      </m:sSubPr>
                      <m:e>
                        <m:r>
                          <a:rPr lang="en-SG">
                            <a:latin typeface="Cambria Math" panose="02040503050406030204" pitchFamily="18" charset="0"/>
                          </a:rPr>
                          <m:t>𝑇</m:t>
                        </m:r>
                      </m:e>
                      <m:sub>
                        <m:r>
                          <a:rPr lang="en-SG">
                            <a:latin typeface="Cambria Math" panose="02040503050406030204" pitchFamily="18" charset="0"/>
                          </a:rPr>
                          <m:t>𝑎𝑖𝑟𝑓𝑜𝑖𝑙</m:t>
                        </m:r>
                      </m:sub>
                    </m:sSub>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r>
                      <a:rPr lang="en-SG">
                        <a:latin typeface="Cambria Math" panose="02040503050406030204" pitchFamily="18" charset="0"/>
                      </a:rPr>
                      <m:t>𝑚</m:t>
                    </m:r>
                    <m:sSup>
                      <m:sSupPr>
                        <m:ctrlPr>
                          <a:rPr lang="en-SG" i="1">
                            <a:latin typeface="Cambria Math" panose="02040503050406030204" pitchFamily="18" charset="0"/>
                          </a:rPr>
                        </m:ctrlPr>
                      </m:sSupPr>
                      <m:e>
                        <m:acc>
                          <m:accPr>
                            <m:chr m:val="̇"/>
                            <m:ctrlPr>
                              <a:rPr lang="en-SG" i="1">
                                <a:latin typeface="Cambria Math" panose="02040503050406030204" pitchFamily="18" charset="0"/>
                              </a:rPr>
                            </m:ctrlPr>
                          </m:accPr>
                          <m:e>
                            <m:r>
                              <a:rPr lang="en-SG">
                                <a:latin typeface="Cambria Math" panose="02040503050406030204" pitchFamily="18" charset="0"/>
                              </a:rPr>
                              <m:t>h</m:t>
                            </m:r>
                          </m:e>
                        </m:acc>
                      </m:e>
                      <m:sup>
                        <m:r>
                          <a:rPr lang="en-SG">
                            <a:latin typeface="Cambria Math" panose="02040503050406030204" pitchFamily="18" charset="0"/>
                          </a:rPr>
                          <m:t>2</m:t>
                        </m:r>
                      </m:sup>
                    </m:sSup>
                    <m:r>
                      <a:rPr lang="en-SG">
                        <a:latin typeface="Cambria Math" panose="02040503050406030204" pitchFamily="18" charset="0"/>
                      </a:rPr>
                      <m:t>+</m:t>
                    </m:r>
                    <m:r>
                      <a:rPr lang="en-SG">
                        <a:latin typeface="Cambria Math" panose="02040503050406030204" pitchFamily="18" charset="0"/>
                      </a:rPr>
                      <m:t>𝑆</m:t>
                    </m:r>
                    <m:acc>
                      <m:accPr>
                        <m:chr m:val="̇"/>
                        <m:ctrlPr>
                          <a:rPr lang="en-SG" i="1">
                            <a:latin typeface="Cambria Math" panose="02040503050406030204" pitchFamily="18" charset="0"/>
                          </a:rPr>
                        </m:ctrlPr>
                      </m:accPr>
                      <m:e>
                        <m:r>
                          <a:rPr lang="en-SG">
                            <a:latin typeface="Cambria Math" panose="02040503050406030204" pitchFamily="18" charset="0"/>
                          </a:rPr>
                          <m:t>h</m:t>
                        </m:r>
                      </m:e>
                    </m:acc>
                    <m:acc>
                      <m:accPr>
                        <m:chr m:val="̇"/>
                        <m:ctrlPr>
                          <a:rPr lang="en-SG" i="1">
                            <a:latin typeface="Cambria Math" panose="02040503050406030204" pitchFamily="18" charset="0"/>
                          </a:rPr>
                        </m:ctrlPr>
                      </m:accPr>
                      <m:e>
                        <m:r>
                          <a:rPr lang="en-SG">
                            <a:latin typeface="Cambria Math" panose="02040503050406030204" pitchFamily="18" charset="0"/>
                          </a:rPr>
                          <m:t>𝛼</m:t>
                        </m:r>
                      </m:e>
                    </m:acc>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sSub>
                      <m:sSubPr>
                        <m:ctrlPr>
                          <a:rPr lang="en-SG" i="1">
                            <a:latin typeface="Cambria Math" panose="02040503050406030204" pitchFamily="18" charset="0"/>
                          </a:rPr>
                        </m:ctrlPr>
                      </m:sSubPr>
                      <m:e>
                        <m:r>
                          <a:rPr lang="en-SG">
                            <a:latin typeface="Cambria Math" panose="02040503050406030204" pitchFamily="18" charset="0"/>
                          </a:rPr>
                          <m:t>𝐼</m:t>
                        </m:r>
                      </m:e>
                      <m:sub>
                        <m:r>
                          <a:rPr lang="en-SG">
                            <a:latin typeface="Cambria Math" panose="02040503050406030204" pitchFamily="18" charset="0"/>
                          </a:rPr>
                          <m:t>𝛼</m:t>
                        </m:r>
                      </m:sub>
                    </m:sSub>
                    <m:sSup>
                      <m:sSupPr>
                        <m:ctrlPr>
                          <a:rPr lang="en-SG" i="1">
                            <a:latin typeface="Cambria Math" panose="02040503050406030204" pitchFamily="18" charset="0"/>
                          </a:rPr>
                        </m:ctrlPr>
                      </m:sSupPr>
                      <m:e>
                        <m:acc>
                          <m:accPr>
                            <m:chr m:val="̇"/>
                            <m:ctrlPr>
                              <a:rPr lang="en-SG" i="1">
                                <a:latin typeface="Cambria Math" panose="02040503050406030204" pitchFamily="18" charset="0"/>
                              </a:rPr>
                            </m:ctrlPr>
                          </m:accPr>
                          <m:e>
                            <m:r>
                              <a:rPr lang="en-SG">
                                <a:latin typeface="Cambria Math" panose="02040503050406030204" pitchFamily="18" charset="0"/>
                              </a:rPr>
                              <m:t>𝛼</m:t>
                            </m:r>
                          </m:e>
                        </m:acc>
                      </m:e>
                      <m:sup>
                        <m:r>
                          <a:rPr lang="en-SG">
                            <a:latin typeface="Cambria Math" panose="02040503050406030204" pitchFamily="18" charset="0"/>
                          </a:rPr>
                          <m:t>2</m:t>
                        </m:r>
                      </m:sup>
                    </m:sSup>
                    <m:r>
                      <a:rPr lang="en-SG">
                        <a:latin typeface="Cambria Math" panose="02040503050406030204" pitchFamily="18" charset="0"/>
                      </a:rPr>
                      <m:t> </m:t>
                    </m:r>
                  </m:oMath>
                </a14:m>
                <a:r>
                  <a:rPr lang="en-SG" dirty="0"/>
                  <a:t> </a:t>
                </a:r>
              </a:p>
              <a:p>
                <a14:m>
                  <m:oMath xmlns:m="http://schemas.openxmlformats.org/officeDocument/2006/math">
                    <m:r>
                      <a:rPr lang="en-SG">
                        <a:latin typeface="Cambria Math" panose="02040503050406030204" pitchFamily="18" charset="0"/>
                      </a:rPr>
                      <m:t>𝑤h𝑒𝑟𝑒</m:t>
                    </m:r>
                    <m:r>
                      <a:rPr lang="en-SG">
                        <a:latin typeface="Cambria Math" panose="02040503050406030204" pitchFamily="18" charset="0"/>
                      </a:rPr>
                      <m:t> </m:t>
                    </m:r>
                    <m:r>
                      <a:rPr lang="en-SG" b="1" i="1"/>
                      <m:t>𝑺</m:t>
                    </m:r>
                    <m:r>
                      <a:rPr lang="en-SG" b="1"/>
                      <m:t>= − </m:t>
                    </m:r>
                    <m:r>
                      <a:rPr lang="en-SG" b="1" i="1"/>
                      <m:t>𝒎</m:t>
                    </m:r>
                    <m:r>
                      <a:rPr lang="en-SG" b="1"/>
                      <m:t> </m:t>
                    </m:r>
                    <m:r>
                      <a:rPr lang="en-SG" b="1" i="1"/>
                      <m:t>𝒂</m:t>
                    </m:r>
                    <m:r>
                      <a:rPr lang="en-SG" b="1"/>
                      <m:t> &amp; </m:t>
                    </m:r>
                    <m:sSub>
                      <m:sSubPr>
                        <m:ctrlPr>
                          <a:rPr lang="en-SG" i="1"/>
                        </m:ctrlPr>
                      </m:sSubPr>
                      <m:e>
                        <m:r>
                          <a:rPr lang="en-SG" b="1" i="1"/>
                          <m:t>𝑰</m:t>
                        </m:r>
                      </m:e>
                      <m:sub>
                        <m:r>
                          <a:rPr lang="en-SG" b="1" i="1"/>
                          <m:t>𝜶</m:t>
                        </m:r>
                      </m:sub>
                    </m:sSub>
                    <m:r>
                      <a:rPr lang="en-SG" b="1"/>
                      <m:t>=</m:t>
                    </m:r>
                    <m:f>
                      <m:fPr>
                        <m:ctrlPr>
                          <a:rPr lang="en-SG" i="1"/>
                        </m:ctrlPr>
                      </m:fPr>
                      <m:num>
                        <m:r>
                          <a:rPr lang="en-SG" b="1" i="1"/>
                          <m:t>𝟏</m:t>
                        </m:r>
                      </m:num>
                      <m:den>
                        <m:r>
                          <a:rPr lang="en-SG" b="1" i="1"/>
                          <m:t>𝟏𝟐</m:t>
                        </m:r>
                      </m:den>
                    </m:f>
                    <m:r>
                      <a:rPr lang="en-SG" b="1" i="1"/>
                      <m:t>𝒎</m:t>
                    </m:r>
                    <m:sSup>
                      <m:sSupPr>
                        <m:ctrlPr>
                          <a:rPr lang="en-SG" i="1"/>
                        </m:ctrlPr>
                      </m:sSupPr>
                      <m:e>
                        <m:r>
                          <a:rPr lang="en-SG" b="1" i="1"/>
                          <m:t>𝒄</m:t>
                        </m:r>
                      </m:e>
                      <m:sup>
                        <m:r>
                          <a:rPr lang="en-SG" b="1" i="1"/>
                          <m:t>𝟐</m:t>
                        </m:r>
                      </m:sup>
                    </m:sSup>
                    <m:r>
                      <a:rPr lang="en-SG" b="1"/>
                      <m:t>+</m:t>
                    </m:r>
                    <m:r>
                      <a:rPr lang="en-SG" b="1" i="1"/>
                      <m:t>𝒎</m:t>
                    </m:r>
                    <m:sSup>
                      <m:sSupPr>
                        <m:ctrlPr>
                          <a:rPr lang="en-SG" i="1"/>
                        </m:ctrlPr>
                      </m:sSupPr>
                      <m:e>
                        <m:r>
                          <a:rPr lang="en-SG" b="1" i="1"/>
                          <m:t>𝒂</m:t>
                        </m:r>
                      </m:e>
                      <m:sup>
                        <m:r>
                          <a:rPr lang="en-SG" b="1" i="1"/>
                          <m:t>𝟐</m:t>
                        </m:r>
                      </m:sup>
                    </m:sSup>
                  </m:oMath>
                </a14:m>
                <a:r>
                  <a:rPr lang="en-SG" dirty="0"/>
                  <a:t> </a:t>
                </a:r>
              </a:p>
              <a:p>
                <a14:m>
                  <m:oMath xmlns:m="http://schemas.openxmlformats.org/officeDocument/2006/math">
                    <m:r>
                      <a:rPr lang="en-SG">
                        <a:latin typeface="Cambria Math" panose="02040503050406030204" pitchFamily="18" charset="0"/>
                      </a:rPr>
                      <m:t>𝑇h𝑒𝑟𝑒𝑓𝑜𝑟𝑒</m:t>
                    </m:r>
                    <m:r>
                      <a:rPr lang="en-SG">
                        <a:latin typeface="Cambria Math" panose="02040503050406030204" pitchFamily="18" charset="0"/>
                      </a:rPr>
                      <m:t> </m:t>
                    </m:r>
                    <m:r>
                      <a:rPr lang="en-SG">
                        <a:latin typeface="Cambria Math" panose="02040503050406030204" pitchFamily="18" charset="0"/>
                      </a:rPr>
                      <m:t>𝑡𝑜𝑡𝑎𝑙</m:t>
                    </m:r>
                    <m:r>
                      <a:rPr lang="en-SG">
                        <a:latin typeface="Cambria Math" panose="02040503050406030204" pitchFamily="18" charset="0"/>
                      </a:rPr>
                      <m:t> </m:t>
                    </m:r>
                    <m:r>
                      <a:rPr lang="en-SG">
                        <a:latin typeface="Cambria Math" panose="02040503050406030204" pitchFamily="18" charset="0"/>
                      </a:rPr>
                      <m:t>𝑘𝑖𝑛𝑒𝑡𝑖𝑐</m:t>
                    </m:r>
                    <m:r>
                      <a:rPr lang="en-SG">
                        <a:latin typeface="Cambria Math" panose="02040503050406030204" pitchFamily="18" charset="0"/>
                      </a:rPr>
                      <m:t> </m:t>
                    </m:r>
                    <m:r>
                      <a:rPr lang="en-SG">
                        <a:latin typeface="Cambria Math" panose="02040503050406030204" pitchFamily="18" charset="0"/>
                      </a:rPr>
                      <m:t>𝑒𝑛𝑒𝑟𝑔𝑦</m:t>
                    </m:r>
                    <m:r>
                      <a:rPr lang="en-SG">
                        <a:latin typeface="Cambria Math" panose="02040503050406030204" pitchFamily="18" charset="0"/>
                      </a:rPr>
                      <m:t>,</m:t>
                    </m:r>
                  </m:oMath>
                </a14:m>
                <a:r>
                  <a:rPr lang="en-SG" dirty="0"/>
                  <a:t> </a:t>
                </a:r>
              </a:p>
              <a:p>
                <a14:m>
                  <m:oMath xmlns:m="http://schemas.openxmlformats.org/officeDocument/2006/math">
                    <m:r>
                      <a:rPr lang="en-SG">
                        <a:latin typeface="Cambria Math" panose="02040503050406030204" pitchFamily="18" charset="0"/>
                      </a:rPr>
                      <m:t> </m:t>
                    </m:r>
                    <m:r>
                      <a:rPr lang="en-SG">
                        <a:latin typeface="Cambria Math" panose="02040503050406030204" pitchFamily="18" charset="0"/>
                      </a:rPr>
                      <m:t>𝑇</m:t>
                    </m:r>
                    <m:r>
                      <a:rPr lang="en-SG">
                        <a:latin typeface="Cambria Math" panose="02040503050406030204" pitchFamily="18" charset="0"/>
                      </a:rPr>
                      <m:t>= </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r>
                      <a:rPr lang="en-SG">
                        <a:latin typeface="Cambria Math" panose="02040503050406030204" pitchFamily="18" charset="0"/>
                      </a:rPr>
                      <m:t>𝑚</m:t>
                    </m:r>
                    <m:sSup>
                      <m:sSupPr>
                        <m:ctrlPr>
                          <a:rPr lang="en-SG" i="1">
                            <a:latin typeface="Cambria Math" panose="02040503050406030204" pitchFamily="18" charset="0"/>
                          </a:rPr>
                        </m:ctrlPr>
                      </m:sSupPr>
                      <m:e>
                        <m:acc>
                          <m:accPr>
                            <m:chr m:val="̇"/>
                            <m:ctrlPr>
                              <a:rPr lang="en-SG" i="1">
                                <a:latin typeface="Cambria Math" panose="02040503050406030204" pitchFamily="18" charset="0"/>
                              </a:rPr>
                            </m:ctrlPr>
                          </m:accPr>
                          <m:e>
                            <m:r>
                              <a:rPr lang="en-SG">
                                <a:latin typeface="Cambria Math" panose="02040503050406030204" pitchFamily="18" charset="0"/>
                              </a:rPr>
                              <m:t>h</m:t>
                            </m:r>
                          </m:e>
                        </m:acc>
                      </m:e>
                      <m:sup>
                        <m:r>
                          <a:rPr lang="en-SG">
                            <a:latin typeface="Cambria Math" panose="02040503050406030204" pitchFamily="18" charset="0"/>
                          </a:rPr>
                          <m:t>2</m:t>
                        </m:r>
                      </m:sup>
                    </m:sSup>
                    <m:r>
                      <a:rPr lang="en-SG">
                        <a:latin typeface="Cambria Math" panose="02040503050406030204" pitchFamily="18" charset="0"/>
                      </a:rPr>
                      <m:t>+</m:t>
                    </m:r>
                    <m:r>
                      <a:rPr lang="en-SG">
                        <a:latin typeface="Cambria Math" panose="02040503050406030204" pitchFamily="18" charset="0"/>
                      </a:rPr>
                      <m:t>𝑆</m:t>
                    </m:r>
                    <m:acc>
                      <m:accPr>
                        <m:chr m:val="̇"/>
                        <m:ctrlPr>
                          <a:rPr lang="en-SG" i="1">
                            <a:latin typeface="Cambria Math" panose="02040503050406030204" pitchFamily="18" charset="0"/>
                          </a:rPr>
                        </m:ctrlPr>
                      </m:accPr>
                      <m:e>
                        <m:r>
                          <a:rPr lang="en-SG">
                            <a:latin typeface="Cambria Math" panose="02040503050406030204" pitchFamily="18" charset="0"/>
                          </a:rPr>
                          <m:t>h</m:t>
                        </m:r>
                      </m:e>
                    </m:acc>
                    <m:acc>
                      <m:accPr>
                        <m:chr m:val="̇"/>
                        <m:ctrlPr>
                          <a:rPr lang="en-SG" i="1">
                            <a:latin typeface="Cambria Math" panose="02040503050406030204" pitchFamily="18" charset="0"/>
                          </a:rPr>
                        </m:ctrlPr>
                      </m:accPr>
                      <m:e>
                        <m:r>
                          <a:rPr lang="en-SG">
                            <a:latin typeface="Cambria Math" panose="02040503050406030204" pitchFamily="18" charset="0"/>
                          </a:rPr>
                          <m:t>𝛼</m:t>
                        </m:r>
                      </m:e>
                    </m:acc>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sSub>
                      <m:sSubPr>
                        <m:ctrlPr>
                          <a:rPr lang="en-SG" i="1">
                            <a:latin typeface="Cambria Math" panose="02040503050406030204" pitchFamily="18" charset="0"/>
                          </a:rPr>
                        </m:ctrlPr>
                      </m:sSubPr>
                      <m:e>
                        <m:r>
                          <a:rPr lang="en-SG">
                            <a:latin typeface="Cambria Math" panose="02040503050406030204" pitchFamily="18" charset="0"/>
                          </a:rPr>
                          <m:t>𝐼</m:t>
                        </m:r>
                      </m:e>
                      <m:sub>
                        <m:r>
                          <a:rPr lang="en-SG">
                            <a:latin typeface="Cambria Math" panose="02040503050406030204" pitchFamily="18" charset="0"/>
                          </a:rPr>
                          <m:t>𝛼</m:t>
                        </m:r>
                      </m:sub>
                    </m:sSub>
                    <m:sSup>
                      <m:sSupPr>
                        <m:ctrlPr>
                          <a:rPr lang="en-SG" i="1">
                            <a:latin typeface="Cambria Math" panose="02040503050406030204" pitchFamily="18" charset="0"/>
                          </a:rPr>
                        </m:ctrlPr>
                      </m:sSupPr>
                      <m:e>
                        <m:acc>
                          <m:accPr>
                            <m:chr m:val="̇"/>
                            <m:ctrlPr>
                              <a:rPr lang="en-SG" i="1">
                                <a:latin typeface="Cambria Math" panose="02040503050406030204" pitchFamily="18" charset="0"/>
                              </a:rPr>
                            </m:ctrlPr>
                          </m:accPr>
                          <m:e>
                            <m:r>
                              <a:rPr lang="en-SG">
                                <a:latin typeface="Cambria Math" panose="02040503050406030204" pitchFamily="18" charset="0"/>
                              </a:rPr>
                              <m:t>𝛼</m:t>
                            </m:r>
                          </m:e>
                        </m:acc>
                      </m:e>
                      <m:sup>
                        <m:r>
                          <a:rPr lang="en-SG">
                            <a:latin typeface="Cambria Math" panose="02040503050406030204" pitchFamily="18" charset="0"/>
                          </a:rPr>
                          <m:t>2</m:t>
                        </m:r>
                      </m:sup>
                    </m:sSup>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1</m:t>
                            </m:r>
                          </m:sub>
                        </m:sSub>
                      </m:sub>
                    </m:sSub>
                    <m:sSup>
                      <m:sSupPr>
                        <m:ctrlPr>
                          <a:rPr lang="en-SG" i="1">
                            <a:latin typeface="Cambria Math" panose="02040503050406030204" pitchFamily="18" charset="0"/>
                          </a:rPr>
                        </m:ctrlPr>
                      </m:sSupPr>
                      <m:e>
                        <m:d>
                          <m:dPr>
                            <m:begChr m:val="["/>
                            <m:endChr m:val="]"/>
                            <m:ctrlPr>
                              <a:rPr lang="en-SG" i="1">
                                <a:latin typeface="Cambria Math" panose="02040503050406030204" pitchFamily="18" charset="0"/>
                              </a:rPr>
                            </m:ctrlPr>
                          </m:dPr>
                          <m:e>
                            <m:acc>
                              <m:accPr>
                                <m:chr m:val="̇"/>
                                <m:ctrlPr>
                                  <a:rPr lang="en-SG" i="1">
                                    <a:latin typeface="Cambria Math" panose="02040503050406030204" pitchFamily="18" charset="0"/>
                                  </a:rPr>
                                </m:ctrlPr>
                              </m:accPr>
                              <m:e>
                                <m:r>
                                  <a:rPr lang="en-SG">
                                    <a:latin typeface="Cambria Math" panose="02040503050406030204" pitchFamily="18" charset="0"/>
                                  </a:rPr>
                                  <m:t>𝛼</m:t>
                                </m:r>
                              </m:e>
                            </m:acc>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𝑝</m:t>
                                </m:r>
                              </m:e>
                            </m:d>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h</m:t>
                                </m:r>
                              </m:e>
                            </m:acc>
                          </m:e>
                        </m:d>
                      </m:e>
                      <m:sup>
                        <m:r>
                          <a:rPr lang="en-SG">
                            <a:latin typeface="Cambria Math" panose="02040503050406030204" pitchFamily="18" charset="0"/>
                          </a:rPr>
                          <m:t>2</m:t>
                        </m:r>
                      </m:sup>
                    </m:sSup>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2</m:t>
                            </m:r>
                          </m:sub>
                        </m:sSub>
                      </m:sub>
                    </m:sSub>
                    <m:sSup>
                      <m:sSupPr>
                        <m:ctrlPr>
                          <a:rPr lang="en-SG" i="1">
                            <a:latin typeface="Cambria Math" panose="02040503050406030204" pitchFamily="18" charset="0"/>
                          </a:rPr>
                        </m:ctrlPr>
                      </m:sSupPr>
                      <m:e>
                        <m:d>
                          <m:dPr>
                            <m:begChr m:val="["/>
                            <m:endChr m:val="]"/>
                            <m:ctrlPr>
                              <a:rPr lang="en-SG" i="1">
                                <a:latin typeface="Cambria Math" panose="02040503050406030204" pitchFamily="18" charset="0"/>
                              </a:rPr>
                            </m:ctrlPr>
                          </m:dPr>
                          <m:e>
                            <m:acc>
                              <m:accPr>
                                <m:chr m:val="̇"/>
                                <m:ctrlPr>
                                  <a:rPr lang="en-SG" i="1">
                                    <a:latin typeface="Cambria Math" panose="02040503050406030204" pitchFamily="18" charset="0"/>
                                  </a:rPr>
                                </m:ctrlPr>
                              </m:accPr>
                              <m:e>
                                <m:r>
                                  <a:rPr lang="en-SG">
                                    <a:latin typeface="Cambria Math" panose="02040503050406030204" pitchFamily="18" charset="0"/>
                                  </a:rPr>
                                  <m:t>𝛼</m:t>
                                </m:r>
                              </m:e>
                            </m:acc>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e>
                            </m:d>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h</m:t>
                                </m:r>
                              </m:e>
                            </m:acc>
                          </m:e>
                        </m:d>
                      </m:e>
                      <m:sup>
                        <m:r>
                          <a:rPr lang="en-SG">
                            <a:latin typeface="Cambria Math" panose="02040503050406030204" pitchFamily="18" charset="0"/>
                          </a:rPr>
                          <m:t>2</m:t>
                        </m:r>
                      </m:sup>
                    </m:sSup>
                  </m:oMath>
                </a14:m>
                <a:r>
                  <a:rPr lang="en-SG" dirty="0"/>
                  <a:t> </a:t>
                </a:r>
              </a:p>
              <a:p>
                <a14:m>
                  <m:oMath xmlns:m="http://schemas.openxmlformats.org/officeDocument/2006/math">
                    <m:r>
                      <a:rPr lang="en-SG">
                        <a:latin typeface="Cambria Math" panose="02040503050406030204" pitchFamily="18" charset="0"/>
                      </a:rPr>
                      <m:t>𝑃𝑜𝑡𝑒𝑛𝑡𝑖𝑎𝑙</m:t>
                    </m:r>
                    <m:r>
                      <a:rPr lang="en-SG">
                        <a:latin typeface="Cambria Math" panose="02040503050406030204" pitchFamily="18" charset="0"/>
                      </a:rPr>
                      <m:t> </m:t>
                    </m:r>
                    <m:r>
                      <a:rPr lang="en-SG">
                        <a:latin typeface="Cambria Math" panose="02040503050406030204" pitchFamily="18" charset="0"/>
                      </a:rPr>
                      <m:t>𝐸𝑛𝑒𝑟𝑔𝑦</m:t>
                    </m:r>
                    <m:r>
                      <a:rPr lang="en-SG">
                        <a:latin typeface="Cambria Math" panose="02040503050406030204" pitchFamily="18" charset="0"/>
                      </a:rPr>
                      <m:t> </m:t>
                    </m:r>
                    <m:r>
                      <a:rPr lang="en-SG">
                        <a:latin typeface="Cambria Math" panose="02040503050406030204" pitchFamily="18" charset="0"/>
                      </a:rPr>
                      <m:t>𝑖𝑠</m:t>
                    </m:r>
                    <m:r>
                      <a:rPr lang="en-SG">
                        <a:latin typeface="Cambria Math" panose="02040503050406030204" pitchFamily="18" charset="0"/>
                      </a:rPr>
                      <m:t> </m:t>
                    </m:r>
                    <m:r>
                      <a:rPr lang="en-SG">
                        <a:latin typeface="Cambria Math" panose="02040503050406030204" pitchFamily="18" charset="0"/>
                      </a:rPr>
                      <m:t>𝑡h𝑒</m:t>
                    </m:r>
                    <m:r>
                      <a:rPr lang="en-SG">
                        <a:latin typeface="Cambria Math" panose="02040503050406030204" pitchFamily="18" charset="0"/>
                      </a:rPr>
                      <m:t> </m:t>
                    </m:r>
                    <m:r>
                      <a:rPr lang="en-SG">
                        <a:latin typeface="Cambria Math" panose="02040503050406030204" pitchFamily="18" charset="0"/>
                      </a:rPr>
                      <m:t>𝑒𝑛𝑒𝑟𝑔𝑦</m:t>
                    </m:r>
                    <m:r>
                      <a:rPr lang="en-SG">
                        <a:latin typeface="Cambria Math" panose="02040503050406030204" pitchFamily="18" charset="0"/>
                      </a:rPr>
                      <m:t> </m:t>
                    </m:r>
                    <m:r>
                      <a:rPr lang="en-SG">
                        <a:latin typeface="Cambria Math" panose="02040503050406030204" pitchFamily="18" charset="0"/>
                      </a:rPr>
                      <m:t>𝑠𝑡𝑜𝑟𝑒𝑑</m:t>
                    </m:r>
                    <m:r>
                      <a:rPr lang="en-SG">
                        <a:latin typeface="Cambria Math" panose="02040503050406030204" pitchFamily="18" charset="0"/>
                      </a:rPr>
                      <m:t> </m:t>
                    </m:r>
                    <m:r>
                      <a:rPr lang="en-SG">
                        <a:latin typeface="Cambria Math" panose="02040503050406030204" pitchFamily="18" charset="0"/>
                      </a:rPr>
                      <m:t>𝑖𝑛</m:t>
                    </m:r>
                    <m:r>
                      <a:rPr lang="en-SG">
                        <a:latin typeface="Cambria Math" panose="02040503050406030204" pitchFamily="18" charset="0"/>
                      </a:rPr>
                      <m:t> </m:t>
                    </m:r>
                    <m:r>
                      <a:rPr lang="en-SG">
                        <a:latin typeface="Cambria Math" panose="02040503050406030204" pitchFamily="18" charset="0"/>
                      </a:rPr>
                      <m:t>𝑡h𝑒</m:t>
                    </m:r>
                    <m:r>
                      <a:rPr lang="en-SG">
                        <a:latin typeface="Cambria Math" panose="02040503050406030204" pitchFamily="18" charset="0"/>
                      </a:rPr>
                      <m:t> </m:t>
                    </m:r>
                    <m:r>
                      <a:rPr lang="en-SG">
                        <a:latin typeface="Cambria Math" panose="02040503050406030204" pitchFamily="18" charset="0"/>
                      </a:rPr>
                      <m:t>𝑠𝑝𝑟𝑖𝑛𝑔𝑠</m:t>
                    </m:r>
                    <m:r>
                      <a:rPr lang="en-SG">
                        <a:latin typeface="Cambria Math" panose="02040503050406030204" pitchFamily="18" charset="0"/>
                      </a:rPr>
                      <m:t>:</m:t>
                    </m:r>
                  </m:oMath>
                </a14:m>
                <a:r>
                  <a:rPr lang="en-SG" dirty="0"/>
                  <a:t>  </a:t>
                </a:r>
                <a14:m>
                  <m:oMath xmlns:m="http://schemas.openxmlformats.org/officeDocument/2006/math">
                    <m:r>
                      <a:rPr lang="en-SG">
                        <a:latin typeface="Cambria Math" panose="02040503050406030204" pitchFamily="18" charset="0"/>
                      </a:rPr>
                      <m:t>𝑉</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sSub>
                      <m:sSubPr>
                        <m:ctrlPr>
                          <a:rPr lang="en-SG" i="1">
                            <a:latin typeface="Cambria Math" panose="02040503050406030204" pitchFamily="18" charset="0"/>
                          </a:rPr>
                        </m:ctrlPr>
                      </m:sSubPr>
                      <m:e>
                        <m:r>
                          <a:rPr lang="en-SG">
                            <a:latin typeface="Cambria Math" panose="02040503050406030204" pitchFamily="18" charset="0"/>
                          </a:rPr>
                          <m:t>𝑘</m:t>
                        </m:r>
                      </m:e>
                      <m:sub>
                        <m:r>
                          <a:rPr lang="en-SG">
                            <a:latin typeface="Cambria Math" panose="02040503050406030204" pitchFamily="18" charset="0"/>
                          </a:rPr>
                          <m:t>1</m:t>
                        </m:r>
                      </m:sub>
                    </m:sSub>
                    <m:sSup>
                      <m:sSupPr>
                        <m:ctrlPr>
                          <a:rPr lang="en-SG" i="1">
                            <a:latin typeface="Cambria Math" panose="02040503050406030204" pitchFamily="18" charset="0"/>
                          </a:rPr>
                        </m:ctrlPr>
                      </m:sSupPr>
                      <m:e>
                        <m:r>
                          <a:rPr lang="en-SG">
                            <a:latin typeface="Cambria Math" panose="02040503050406030204" pitchFamily="18" charset="0"/>
                          </a:rPr>
                          <m:t>h</m:t>
                        </m:r>
                      </m:e>
                      <m:sup>
                        <m:r>
                          <a:rPr lang="en-SG">
                            <a:latin typeface="Cambria Math" panose="02040503050406030204" pitchFamily="18" charset="0"/>
                          </a:rPr>
                          <m:t>2</m:t>
                        </m:r>
                      </m:sup>
                    </m:sSup>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sSub>
                      <m:sSubPr>
                        <m:ctrlPr>
                          <a:rPr lang="en-SG" i="1">
                            <a:latin typeface="Cambria Math" panose="02040503050406030204" pitchFamily="18" charset="0"/>
                          </a:rPr>
                        </m:ctrlPr>
                      </m:sSubPr>
                      <m:e>
                        <m:r>
                          <a:rPr lang="en-SG">
                            <a:latin typeface="Cambria Math" panose="02040503050406030204" pitchFamily="18" charset="0"/>
                          </a:rPr>
                          <m:t>𝑘</m:t>
                        </m:r>
                      </m:e>
                      <m:sub>
                        <m:r>
                          <a:rPr lang="en-SG">
                            <a:latin typeface="Cambria Math" panose="02040503050406030204" pitchFamily="18" charset="0"/>
                          </a:rPr>
                          <m:t>2</m:t>
                        </m:r>
                      </m:sub>
                    </m:sSub>
                    <m:sSup>
                      <m:sSupPr>
                        <m:ctrlPr>
                          <a:rPr lang="en-SG" i="1">
                            <a:latin typeface="Cambria Math" panose="02040503050406030204" pitchFamily="18" charset="0"/>
                          </a:rPr>
                        </m:ctrlPr>
                      </m:sSupPr>
                      <m:e>
                        <m:r>
                          <a:rPr lang="en-SG">
                            <a:latin typeface="Cambria Math" panose="02040503050406030204" pitchFamily="18" charset="0"/>
                          </a:rPr>
                          <m:t>𝛼</m:t>
                        </m:r>
                      </m:e>
                      <m:sup>
                        <m:r>
                          <a:rPr lang="en-SG">
                            <a:latin typeface="Cambria Math" panose="02040503050406030204" pitchFamily="18" charset="0"/>
                          </a:rPr>
                          <m:t>2</m:t>
                        </m:r>
                      </m:sup>
                    </m:sSup>
                  </m:oMath>
                </a14:m>
                <a:r>
                  <a:rPr lang="en-SG" dirty="0"/>
                  <a:t> </a:t>
                </a:r>
              </a:p>
              <a:p>
                <a14:m>
                  <m:oMath xmlns:m="http://schemas.openxmlformats.org/officeDocument/2006/math">
                    <m:r>
                      <a:rPr lang="en-SG" b="1" i="1"/>
                      <m:t>𝑻𝒉𝒆𝒓𝒆𝒇𝒐𝒓𝒆</m:t>
                    </m:r>
                    <m:r>
                      <a:rPr lang="en-SG" b="1"/>
                      <m:t>, </m:t>
                    </m:r>
                    <m:r>
                      <a:rPr lang="en-SG" b="1" i="1"/>
                      <m:t>𝑳𝒂𝒈𝒓𝒂𝒏𝒈𝒆</m:t>
                    </m:r>
                    <m:r>
                      <a:rPr lang="en-SG" b="1"/>
                      <m:t> </m:t>
                    </m:r>
                    <m:r>
                      <a:rPr lang="en-SG" b="1" i="1"/>
                      <m:t>𝑬𝒒𝒖𝒂𝒕𝒊𝒐𝒏</m:t>
                    </m:r>
                    <m:r>
                      <a:rPr lang="en-SG" b="1"/>
                      <m:t>=</m:t>
                    </m:r>
                    <m:r>
                      <a:rPr lang="en-SG" b="1" i="1"/>
                      <m:t>𝑳</m:t>
                    </m:r>
                    <m:r>
                      <a:rPr lang="en-SG" b="1"/>
                      <m:t>=</m:t>
                    </m:r>
                    <m:r>
                      <a:rPr lang="en-SG" b="1" i="1"/>
                      <m:t>𝑻</m:t>
                    </m:r>
                    <m:r>
                      <a:rPr lang="en-SG" b="1"/>
                      <m:t>−</m:t>
                    </m:r>
                    <m:r>
                      <a:rPr lang="en-SG" b="1" i="1"/>
                      <m:t>𝑽</m:t>
                    </m:r>
                  </m:oMath>
                </a14:m>
                <a:r>
                  <a:rPr lang="en-SG" dirty="0"/>
                  <a:t> </a:t>
                </a:r>
              </a:p>
              <a:p>
                <a14:m>
                  <m:oMath xmlns:m="http://schemas.openxmlformats.org/officeDocument/2006/math">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r>
                      <a:rPr lang="en-SG">
                        <a:latin typeface="Cambria Math" panose="02040503050406030204" pitchFamily="18" charset="0"/>
                      </a:rPr>
                      <m:t>𝑚</m:t>
                    </m:r>
                    <m:sSup>
                      <m:sSupPr>
                        <m:ctrlPr>
                          <a:rPr lang="en-SG" i="1">
                            <a:latin typeface="Cambria Math" panose="02040503050406030204" pitchFamily="18" charset="0"/>
                          </a:rPr>
                        </m:ctrlPr>
                      </m:sSupPr>
                      <m:e>
                        <m:acc>
                          <m:accPr>
                            <m:chr m:val="̇"/>
                            <m:ctrlPr>
                              <a:rPr lang="en-SG" i="1">
                                <a:latin typeface="Cambria Math" panose="02040503050406030204" pitchFamily="18" charset="0"/>
                              </a:rPr>
                            </m:ctrlPr>
                          </m:accPr>
                          <m:e>
                            <m:r>
                              <a:rPr lang="en-SG">
                                <a:latin typeface="Cambria Math" panose="02040503050406030204" pitchFamily="18" charset="0"/>
                              </a:rPr>
                              <m:t>h</m:t>
                            </m:r>
                          </m:e>
                        </m:acc>
                      </m:e>
                      <m:sup>
                        <m:r>
                          <a:rPr lang="en-SG">
                            <a:latin typeface="Cambria Math" panose="02040503050406030204" pitchFamily="18" charset="0"/>
                          </a:rPr>
                          <m:t>2</m:t>
                        </m:r>
                      </m:sup>
                    </m:sSup>
                    <m:r>
                      <a:rPr lang="en-SG">
                        <a:latin typeface="Cambria Math" panose="02040503050406030204" pitchFamily="18" charset="0"/>
                      </a:rPr>
                      <m:t>+</m:t>
                    </m:r>
                    <m:r>
                      <a:rPr lang="en-SG">
                        <a:latin typeface="Cambria Math" panose="02040503050406030204" pitchFamily="18" charset="0"/>
                      </a:rPr>
                      <m:t>𝑆</m:t>
                    </m:r>
                    <m:acc>
                      <m:accPr>
                        <m:chr m:val="̇"/>
                        <m:ctrlPr>
                          <a:rPr lang="en-SG" i="1">
                            <a:latin typeface="Cambria Math" panose="02040503050406030204" pitchFamily="18" charset="0"/>
                          </a:rPr>
                        </m:ctrlPr>
                      </m:accPr>
                      <m:e>
                        <m:r>
                          <a:rPr lang="en-SG">
                            <a:latin typeface="Cambria Math" panose="02040503050406030204" pitchFamily="18" charset="0"/>
                          </a:rPr>
                          <m:t>h</m:t>
                        </m:r>
                      </m:e>
                    </m:acc>
                    <m:acc>
                      <m:accPr>
                        <m:chr m:val="̇"/>
                        <m:ctrlPr>
                          <a:rPr lang="en-SG" i="1">
                            <a:latin typeface="Cambria Math" panose="02040503050406030204" pitchFamily="18" charset="0"/>
                          </a:rPr>
                        </m:ctrlPr>
                      </m:accPr>
                      <m:e>
                        <m:r>
                          <a:rPr lang="en-SG">
                            <a:latin typeface="Cambria Math" panose="02040503050406030204" pitchFamily="18" charset="0"/>
                          </a:rPr>
                          <m:t>𝛼</m:t>
                        </m:r>
                      </m:e>
                    </m:acc>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sSub>
                      <m:sSubPr>
                        <m:ctrlPr>
                          <a:rPr lang="en-SG" i="1">
                            <a:latin typeface="Cambria Math" panose="02040503050406030204" pitchFamily="18" charset="0"/>
                          </a:rPr>
                        </m:ctrlPr>
                      </m:sSubPr>
                      <m:e>
                        <m:r>
                          <a:rPr lang="en-SG">
                            <a:latin typeface="Cambria Math" panose="02040503050406030204" pitchFamily="18" charset="0"/>
                          </a:rPr>
                          <m:t>𝐼</m:t>
                        </m:r>
                      </m:e>
                      <m:sub>
                        <m:r>
                          <a:rPr lang="en-SG">
                            <a:latin typeface="Cambria Math" panose="02040503050406030204" pitchFamily="18" charset="0"/>
                          </a:rPr>
                          <m:t>𝛼</m:t>
                        </m:r>
                      </m:sub>
                    </m:sSub>
                    <m:sSup>
                      <m:sSupPr>
                        <m:ctrlPr>
                          <a:rPr lang="en-SG" i="1">
                            <a:latin typeface="Cambria Math" panose="02040503050406030204" pitchFamily="18" charset="0"/>
                          </a:rPr>
                        </m:ctrlPr>
                      </m:sSupPr>
                      <m:e>
                        <m:acc>
                          <m:accPr>
                            <m:chr m:val="̇"/>
                            <m:ctrlPr>
                              <a:rPr lang="en-SG" i="1">
                                <a:latin typeface="Cambria Math" panose="02040503050406030204" pitchFamily="18" charset="0"/>
                              </a:rPr>
                            </m:ctrlPr>
                          </m:accPr>
                          <m:e>
                            <m:r>
                              <a:rPr lang="en-SG">
                                <a:latin typeface="Cambria Math" panose="02040503050406030204" pitchFamily="18" charset="0"/>
                              </a:rPr>
                              <m:t>𝛼</m:t>
                            </m:r>
                          </m:e>
                        </m:acc>
                      </m:e>
                      <m:sup>
                        <m:r>
                          <a:rPr lang="en-SG">
                            <a:latin typeface="Cambria Math" panose="02040503050406030204" pitchFamily="18" charset="0"/>
                          </a:rPr>
                          <m:t>2</m:t>
                        </m:r>
                      </m:sup>
                    </m:sSup>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1</m:t>
                            </m:r>
                          </m:sub>
                        </m:sSub>
                      </m:sub>
                    </m:sSub>
                    <m:sSup>
                      <m:sSupPr>
                        <m:ctrlPr>
                          <a:rPr lang="en-SG" i="1">
                            <a:latin typeface="Cambria Math" panose="02040503050406030204" pitchFamily="18" charset="0"/>
                          </a:rPr>
                        </m:ctrlPr>
                      </m:sSupPr>
                      <m:e>
                        <m:d>
                          <m:dPr>
                            <m:begChr m:val="["/>
                            <m:endChr m:val="]"/>
                            <m:ctrlPr>
                              <a:rPr lang="en-SG" i="1">
                                <a:latin typeface="Cambria Math" panose="02040503050406030204" pitchFamily="18" charset="0"/>
                              </a:rPr>
                            </m:ctrlPr>
                          </m:dPr>
                          <m:e>
                            <m:acc>
                              <m:accPr>
                                <m:chr m:val="̇"/>
                                <m:ctrlPr>
                                  <a:rPr lang="en-SG" i="1">
                                    <a:latin typeface="Cambria Math" panose="02040503050406030204" pitchFamily="18" charset="0"/>
                                  </a:rPr>
                                </m:ctrlPr>
                              </m:accPr>
                              <m:e>
                                <m:r>
                                  <a:rPr lang="en-SG">
                                    <a:latin typeface="Cambria Math" panose="02040503050406030204" pitchFamily="18" charset="0"/>
                                  </a:rPr>
                                  <m:t>𝛼</m:t>
                                </m:r>
                              </m:e>
                            </m:acc>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𝑝</m:t>
                                </m:r>
                              </m:e>
                            </m:d>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h</m:t>
                                </m:r>
                              </m:e>
                            </m:acc>
                          </m:e>
                        </m:d>
                      </m:e>
                      <m:sup>
                        <m:r>
                          <a:rPr lang="en-SG">
                            <a:latin typeface="Cambria Math" panose="02040503050406030204" pitchFamily="18" charset="0"/>
                          </a:rPr>
                          <m:t>2</m:t>
                        </m:r>
                      </m:sup>
                    </m:sSup>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2</m:t>
                            </m:r>
                          </m:sub>
                        </m:sSub>
                      </m:sub>
                    </m:sSub>
                    <m:sSup>
                      <m:sSupPr>
                        <m:ctrlPr>
                          <a:rPr lang="en-SG" i="1">
                            <a:latin typeface="Cambria Math" panose="02040503050406030204" pitchFamily="18" charset="0"/>
                          </a:rPr>
                        </m:ctrlPr>
                      </m:sSupPr>
                      <m:e>
                        <m:d>
                          <m:dPr>
                            <m:begChr m:val="["/>
                            <m:endChr m:val="]"/>
                            <m:ctrlPr>
                              <a:rPr lang="en-SG" i="1">
                                <a:latin typeface="Cambria Math" panose="02040503050406030204" pitchFamily="18" charset="0"/>
                              </a:rPr>
                            </m:ctrlPr>
                          </m:dPr>
                          <m:e>
                            <m:acc>
                              <m:accPr>
                                <m:chr m:val="̇"/>
                                <m:ctrlPr>
                                  <a:rPr lang="en-SG" i="1">
                                    <a:latin typeface="Cambria Math" panose="02040503050406030204" pitchFamily="18" charset="0"/>
                                  </a:rPr>
                                </m:ctrlPr>
                              </m:accPr>
                              <m:e>
                                <m:r>
                                  <a:rPr lang="en-SG">
                                    <a:latin typeface="Cambria Math" panose="02040503050406030204" pitchFamily="18" charset="0"/>
                                  </a:rPr>
                                  <m:t>𝛼</m:t>
                                </m:r>
                              </m:e>
                            </m:acc>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e>
                            </m:d>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h</m:t>
                                </m:r>
                              </m:e>
                            </m:acc>
                          </m:e>
                        </m:d>
                      </m:e>
                      <m:sup>
                        <m:r>
                          <a:rPr lang="en-SG">
                            <a:latin typeface="Cambria Math" panose="02040503050406030204" pitchFamily="18" charset="0"/>
                          </a:rPr>
                          <m:t>2</m:t>
                        </m:r>
                      </m:sup>
                    </m:sSup>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r>
                      <a:rPr lang="en-SG">
                        <a:latin typeface="Cambria Math" panose="02040503050406030204" pitchFamily="18" charset="0"/>
                      </a:rPr>
                      <m:t>𝑘</m:t>
                    </m:r>
                    <m:sSup>
                      <m:sSupPr>
                        <m:ctrlPr>
                          <a:rPr lang="en-SG" i="1">
                            <a:latin typeface="Cambria Math" panose="02040503050406030204" pitchFamily="18" charset="0"/>
                          </a:rPr>
                        </m:ctrlPr>
                      </m:sSupPr>
                      <m:e>
                        <m:r>
                          <a:rPr lang="en-SG">
                            <a:latin typeface="Cambria Math" panose="02040503050406030204" pitchFamily="18" charset="0"/>
                          </a:rPr>
                          <m:t>h</m:t>
                        </m:r>
                      </m:e>
                      <m:sup>
                        <m:r>
                          <a:rPr lang="en-SG">
                            <a:latin typeface="Cambria Math" panose="02040503050406030204" pitchFamily="18" charset="0"/>
                          </a:rPr>
                          <m:t>2</m:t>
                        </m:r>
                      </m:sup>
                    </m:sSup>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1</m:t>
                        </m:r>
                      </m:num>
                      <m:den>
                        <m:r>
                          <a:rPr lang="en-SG">
                            <a:latin typeface="Cambria Math" panose="02040503050406030204" pitchFamily="18" charset="0"/>
                          </a:rPr>
                          <m:t>2</m:t>
                        </m:r>
                      </m:den>
                    </m:f>
                    <m:sSub>
                      <m:sSubPr>
                        <m:ctrlPr>
                          <a:rPr lang="en-SG" i="1">
                            <a:latin typeface="Cambria Math" panose="02040503050406030204" pitchFamily="18" charset="0"/>
                          </a:rPr>
                        </m:ctrlPr>
                      </m:sSubPr>
                      <m:e>
                        <m:r>
                          <a:rPr lang="en-SG">
                            <a:latin typeface="Cambria Math" panose="02040503050406030204" pitchFamily="18" charset="0"/>
                          </a:rPr>
                          <m:t>𝑘</m:t>
                        </m:r>
                      </m:e>
                      <m:sub>
                        <m:r>
                          <a:rPr lang="en-SG">
                            <a:latin typeface="Cambria Math" panose="02040503050406030204" pitchFamily="18" charset="0"/>
                          </a:rPr>
                          <m:t>𝑇</m:t>
                        </m:r>
                      </m:sub>
                    </m:sSub>
                    <m:sSup>
                      <m:sSupPr>
                        <m:ctrlPr>
                          <a:rPr lang="en-SG" i="1">
                            <a:latin typeface="Cambria Math" panose="02040503050406030204" pitchFamily="18" charset="0"/>
                          </a:rPr>
                        </m:ctrlPr>
                      </m:sSupPr>
                      <m:e>
                        <m:r>
                          <a:rPr lang="en-SG">
                            <a:latin typeface="Cambria Math" panose="02040503050406030204" pitchFamily="18" charset="0"/>
                          </a:rPr>
                          <m:t>𝛼</m:t>
                        </m:r>
                      </m:e>
                      <m:sup>
                        <m:r>
                          <a:rPr lang="en-SG">
                            <a:latin typeface="Cambria Math" panose="02040503050406030204" pitchFamily="18" charset="0"/>
                          </a:rPr>
                          <m:t>2</m:t>
                        </m:r>
                      </m:sup>
                    </m:sSup>
                  </m:oMath>
                </a14:m>
                <a:r>
                  <a:rPr lang="en-SG" dirty="0"/>
                  <a:t> </a:t>
                </a:r>
              </a:p>
              <a:p>
                <a14:m>
                  <m:oMath xmlns:m="http://schemas.openxmlformats.org/officeDocument/2006/math">
                    <m:f>
                      <m:fPr>
                        <m:ctrlPr>
                          <a:rPr lang="en-SG" i="1">
                            <a:latin typeface="Cambria Math" panose="02040503050406030204" pitchFamily="18" charset="0"/>
                          </a:rPr>
                        </m:ctrlPr>
                      </m:fPr>
                      <m:num>
                        <m:r>
                          <a:rPr lang="en-SG">
                            <a:latin typeface="Cambria Math" panose="02040503050406030204" pitchFamily="18" charset="0"/>
                          </a:rPr>
                          <m:t>𝛿</m:t>
                        </m:r>
                        <m:r>
                          <a:rPr lang="en-SG">
                            <a:latin typeface="Cambria Math" panose="02040503050406030204" pitchFamily="18" charset="0"/>
                          </a:rPr>
                          <m:t>𝐿</m:t>
                        </m:r>
                      </m:num>
                      <m:den>
                        <m:r>
                          <a:rPr lang="en-SG">
                            <a:latin typeface="Cambria Math" panose="02040503050406030204" pitchFamily="18" charset="0"/>
                          </a:rPr>
                          <m:t>𝛿</m:t>
                        </m:r>
                        <m:acc>
                          <m:accPr>
                            <m:chr m:val="̇"/>
                            <m:ctrlPr>
                              <a:rPr lang="en-SG" i="1">
                                <a:latin typeface="Cambria Math" panose="02040503050406030204" pitchFamily="18" charset="0"/>
                              </a:rPr>
                            </m:ctrlPr>
                          </m:accPr>
                          <m:e>
                            <m:r>
                              <a:rPr lang="en-SG">
                                <a:latin typeface="Cambria Math" panose="02040503050406030204" pitchFamily="18" charset="0"/>
                              </a:rPr>
                              <m:t>h</m:t>
                            </m:r>
                          </m:e>
                        </m:acc>
                      </m:den>
                    </m:f>
                    <m:r>
                      <a:rPr lang="en-SG">
                        <a:latin typeface="Cambria Math" panose="02040503050406030204" pitchFamily="18" charset="0"/>
                      </a:rPr>
                      <m:t>=</m:t>
                    </m:r>
                    <m:r>
                      <a:rPr lang="en-SG">
                        <a:latin typeface="Cambria Math" panose="02040503050406030204" pitchFamily="18" charset="0"/>
                      </a:rPr>
                      <m:t>𝑚</m:t>
                    </m:r>
                    <m:acc>
                      <m:accPr>
                        <m:chr m:val="̇"/>
                        <m:ctrlPr>
                          <a:rPr lang="en-SG" i="1">
                            <a:latin typeface="Cambria Math" panose="02040503050406030204" pitchFamily="18" charset="0"/>
                          </a:rPr>
                        </m:ctrlPr>
                      </m:accPr>
                      <m:e>
                        <m:r>
                          <a:rPr lang="en-SG">
                            <a:latin typeface="Cambria Math" panose="02040503050406030204" pitchFamily="18" charset="0"/>
                          </a:rPr>
                          <m:t>h</m:t>
                        </m:r>
                      </m:e>
                    </m:acc>
                    <m:r>
                      <a:rPr lang="en-SG">
                        <a:latin typeface="Cambria Math" panose="02040503050406030204" pitchFamily="18" charset="0"/>
                      </a:rPr>
                      <m:t>+</m:t>
                    </m:r>
                    <m:r>
                      <a:rPr lang="en-SG">
                        <a:latin typeface="Cambria Math" panose="02040503050406030204" pitchFamily="18" charset="0"/>
                      </a:rPr>
                      <m:t>𝑆</m:t>
                    </m:r>
                    <m:acc>
                      <m:accPr>
                        <m:chr m:val="̇"/>
                        <m:ctrlPr>
                          <a:rPr lang="en-SG" i="1">
                            <a:latin typeface="Cambria Math" panose="02040503050406030204" pitchFamily="18" charset="0"/>
                          </a:rPr>
                        </m:ctrlPr>
                      </m:accPr>
                      <m:e>
                        <m:r>
                          <a:rPr lang="en-SG">
                            <a:latin typeface="Cambria Math" panose="02040503050406030204" pitchFamily="18" charset="0"/>
                          </a:rPr>
                          <m:t>𝛼</m:t>
                        </m:r>
                      </m:e>
                    </m:acc>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1</m:t>
                            </m:r>
                          </m:sub>
                        </m:sSub>
                      </m:sub>
                    </m:sSub>
                    <m:acc>
                      <m:accPr>
                        <m:chr m:val="̇"/>
                        <m:ctrlPr>
                          <a:rPr lang="en-SG" i="1">
                            <a:latin typeface="Cambria Math" panose="02040503050406030204" pitchFamily="18" charset="0"/>
                          </a:rPr>
                        </m:ctrlPr>
                      </m:accPr>
                      <m:e>
                        <m:r>
                          <a:rPr lang="en-SG">
                            <a:latin typeface="Cambria Math" panose="02040503050406030204" pitchFamily="18" charset="0"/>
                          </a:rPr>
                          <m:t>𝛼</m:t>
                        </m:r>
                      </m:e>
                    </m:acc>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𝑝</m:t>
                        </m:r>
                      </m:e>
                    </m:d>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1</m:t>
                            </m:r>
                          </m:sub>
                        </m:sSub>
                      </m:sub>
                    </m:sSub>
                    <m:acc>
                      <m:accPr>
                        <m:chr m:val="̇"/>
                        <m:ctrlPr>
                          <a:rPr lang="en-SG" i="1">
                            <a:latin typeface="Cambria Math" panose="02040503050406030204" pitchFamily="18" charset="0"/>
                          </a:rPr>
                        </m:ctrlPr>
                      </m:accPr>
                      <m:e>
                        <m:r>
                          <a:rPr lang="en-SG">
                            <a:latin typeface="Cambria Math" panose="02040503050406030204" pitchFamily="18" charset="0"/>
                          </a:rPr>
                          <m:t>h</m:t>
                        </m:r>
                      </m:e>
                    </m:acc>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2</m:t>
                            </m:r>
                          </m:sub>
                        </m:sSub>
                      </m:sub>
                    </m:sSub>
                    <m:acc>
                      <m:accPr>
                        <m:chr m:val="̇"/>
                        <m:ctrlPr>
                          <a:rPr lang="en-SG" i="1">
                            <a:latin typeface="Cambria Math" panose="02040503050406030204" pitchFamily="18" charset="0"/>
                          </a:rPr>
                        </m:ctrlPr>
                      </m:accPr>
                      <m:e>
                        <m:r>
                          <a:rPr lang="en-SG">
                            <a:latin typeface="Cambria Math" panose="02040503050406030204" pitchFamily="18" charset="0"/>
                          </a:rPr>
                          <m:t>𝛼</m:t>
                        </m:r>
                      </m:e>
                    </m:acc>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e>
                    </m:d>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2</m:t>
                            </m:r>
                          </m:sub>
                        </m:sSub>
                      </m:sub>
                    </m:sSub>
                    <m:acc>
                      <m:accPr>
                        <m:chr m:val="̇"/>
                        <m:ctrlPr>
                          <a:rPr lang="en-SG" i="1">
                            <a:latin typeface="Cambria Math" panose="02040503050406030204" pitchFamily="18" charset="0"/>
                          </a:rPr>
                        </m:ctrlPr>
                      </m:accPr>
                      <m:e>
                        <m:r>
                          <a:rPr lang="en-SG">
                            <a:latin typeface="Cambria Math" panose="02040503050406030204" pitchFamily="18" charset="0"/>
                          </a:rPr>
                          <m:t>h</m:t>
                        </m:r>
                      </m:e>
                    </m:acc>
                  </m:oMath>
                </a14:m>
                <a:r>
                  <a:rPr lang="en-SG" dirty="0"/>
                  <a:t> </a:t>
                </a:r>
              </a:p>
              <a:p>
                <a14:m>
                  <m:oMath xmlns:m="http://schemas.openxmlformats.org/officeDocument/2006/math">
                    <m:f>
                      <m:fPr>
                        <m:ctrlPr>
                          <a:rPr lang="en-SG" i="1">
                            <a:latin typeface="Cambria Math" panose="02040503050406030204" pitchFamily="18" charset="0"/>
                          </a:rPr>
                        </m:ctrlPr>
                      </m:fPr>
                      <m:num>
                        <m:r>
                          <a:rPr lang="en-SG">
                            <a:latin typeface="Cambria Math" panose="02040503050406030204" pitchFamily="18" charset="0"/>
                          </a:rPr>
                          <m:t>𝛿</m:t>
                        </m:r>
                        <m:r>
                          <a:rPr lang="en-SG">
                            <a:latin typeface="Cambria Math" panose="02040503050406030204" pitchFamily="18" charset="0"/>
                          </a:rPr>
                          <m:t>𝐿</m:t>
                        </m:r>
                      </m:num>
                      <m:den>
                        <m:r>
                          <a:rPr lang="en-SG">
                            <a:latin typeface="Cambria Math" panose="02040503050406030204" pitchFamily="18" charset="0"/>
                          </a:rPr>
                          <m:t>𝛿</m:t>
                        </m:r>
                        <m:acc>
                          <m:accPr>
                            <m:chr m:val="̇"/>
                            <m:ctrlPr>
                              <a:rPr lang="en-SG" i="1">
                                <a:latin typeface="Cambria Math" panose="02040503050406030204" pitchFamily="18" charset="0"/>
                              </a:rPr>
                            </m:ctrlPr>
                          </m:accPr>
                          <m:e>
                            <m:r>
                              <a:rPr lang="en-SG">
                                <a:latin typeface="Cambria Math" panose="02040503050406030204" pitchFamily="18" charset="0"/>
                              </a:rPr>
                              <m:t>𝛼</m:t>
                            </m:r>
                          </m:e>
                        </m:acc>
                      </m:den>
                    </m:f>
                    <m:r>
                      <a:rPr lang="en-SG">
                        <a:latin typeface="Cambria Math" panose="02040503050406030204" pitchFamily="18" charset="0"/>
                      </a:rPr>
                      <m:t>=</m:t>
                    </m:r>
                    <m:r>
                      <a:rPr lang="en-SG">
                        <a:latin typeface="Cambria Math" panose="02040503050406030204" pitchFamily="18" charset="0"/>
                      </a:rPr>
                      <m:t>𝑆</m:t>
                    </m:r>
                    <m:acc>
                      <m:accPr>
                        <m:chr m:val="̇"/>
                        <m:ctrlPr>
                          <a:rPr lang="en-SG" i="1">
                            <a:latin typeface="Cambria Math" panose="02040503050406030204" pitchFamily="18" charset="0"/>
                          </a:rPr>
                        </m:ctrlPr>
                      </m:accPr>
                      <m:e>
                        <m:r>
                          <a:rPr lang="en-SG">
                            <a:latin typeface="Cambria Math" panose="02040503050406030204" pitchFamily="18" charset="0"/>
                          </a:rPr>
                          <m:t>h</m:t>
                        </m:r>
                      </m:e>
                    </m:acc>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𝐼</m:t>
                        </m:r>
                      </m:e>
                      <m:sub>
                        <m:r>
                          <a:rPr lang="en-SG">
                            <a:latin typeface="Cambria Math" panose="02040503050406030204" pitchFamily="18" charset="0"/>
                          </a:rPr>
                          <m:t>𝛼</m:t>
                        </m:r>
                      </m:sub>
                    </m:sSub>
                    <m:acc>
                      <m:accPr>
                        <m:chr m:val="̇"/>
                        <m:ctrlPr>
                          <a:rPr lang="en-SG" i="1">
                            <a:latin typeface="Cambria Math" panose="02040503050406030204" pitchFamily="18" charset="0"/>
                          </a:rPr>
                        </m:ctrlPr>
                      </m:accPr>
                      <m:e>
                        <m:r>
                          <a:rPr lang="en-SG">
                            <a:latin typeface="Cambria Math" panose="02040503050406030204" pitchFamily="18" charset="0"/>
                          </a:rPr>
                          <m:t>𝛼</m:t>
                        </m:r>
                      </m:e>
                    </m:acc>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1</m:t>
                            </m:r>
                          </m:sub>
                        </m:sSub>
                      </m:sub>
                    </m:sSub>
                    <m:acc>
                      <m:accPr>
                        <m:chr m:val="̇"/>
                        <m:ctrlPr>
                          <a:rPr lang="en-SG" i="1">
                            <a:latin typeface="Cambria Math" panose="02040503050406030204" pitchFamily="18" charset="0"/>
                          </a:rPr>
                        </m:ctrlPr>
                      </m:accPr>
                      <m:e>
                        <m:r>
                          <a:rPr lang="en-SG">
                            <a:latin typeface="Cambria Math" panose="02040503050406030204" pitchFamily="18" charset="0"/>
                          </a:rPr>
                          <m:t>𝛼</m:t>
                        </m:r>
                      </m:e>
                    </m:acc>
                    <m:sSup>
                      <m:sSupPr>
                        <m:ctrlPr>
                          <a:rPr lang="en-SG" i="1">
                            <a:latin typeface="Cambria Math" panose="02040503050406030204" pitchFamily="18" charset="0"/>
                          </a:rPr>
                        </m:ctrlPr>
                      </m:sSupPr>
                      <m:e>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𝑝</m:t>
                            </m:r>
                          </m:e>
                        </m:d>
                      </m:e>
                      <m:sup>
                        <m:r>
                          <a:rPr lang="en-SG">
                            <a:latin typeface="Cambria Math" panose="02040503050406030204" pitchFamily="18" charset="0"/>
                          </a:rPr>
                          <m:t>2</m:t>
                        </m:r>
                      </m:sup>
                    </m:sSup>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1</m:t>
                            </m:r>
                          </m:sub>
                        </m:sSub>
                      </m:sub>
                    </m:sSub>
                    <m:r>
                      <a:rPr lang="en-SG">
                        <a:latin typeface="Cambria Math" panose="02040503050406030204" pitchFamily="18" charset="0"/>
                      </a:rPr>
                      <m:t>(</m:t>
                    </m:r>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𝑝</m:t>
                    </m:r>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h</m:t>
                        </m:r>
                      </m:e>
                    </m:acc>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2</m:t>
                            </m:r>
                          </m:sub>
                        </m:sSub>
                      </m:sub>
                    </m:sSub>
                    <m:acc>
                      <m:accPr>
                        <m:chr m:val="̇"/>
                        <m:ctrlPr>
                          <a:rPr lang="en-SG" i="1">
                            <a:latin typeface="Cambria Math" panose="02040503050406030204" pitchFamily="18" charset="0"/>
                          </a:rPr>
                        </m:ctrlPr>
                      </m:accPr>
                      <m:e>
                        <m:r>
                          <a:rPr lang="en-SG">
                            <a:latin typeface="Cambria Math" panose="02040503050406030204" pitchFamily="18" charset="0"/>
                          </a:rPr>
                          <m:t>𝛼</m:t>
                        </m:r>
                      </m:e>
                    </m:acc>
                    <m:sSup>
                      <m:sSupPr>
                        <m:ctrlPr>
                          <a:rPr lang="en-SG" i="1">
                            <a:latin typeface="Cambria Math" panose="02040503050406030204" pitchFamily="18" charset="0"/>
                          </a:rPr>
                        </m:ctrlPr>
                      </m:sSupPr>
                      <m:e>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e>
                        </m:d>
                      </m:e>
                      <m:sup>
                        <m:r>
                          <a:rPr lang="en-SG">
                            <a:latin typeface="Cambria Math" panose="02040503050406030204" pitchFamily="18" charset="0"/>
                          </a:rPr>
                          <m:t>2</m:t>
                        </m:r>
                      </m:sup>
                    </m:sSup>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2</m:t>
                            </m:r>
                          </m:sub>
                        </m:sSub>
                      </m:sub>
                    </m:sSub>
                    <m:r>
                      <a:rPr lang="en-SG">
                        <a:latin typeface="Cambria Math" panose="02040503050406030204" pitchFamily="18" charset="0"/>
                      </a:rPr>
                      <m:t>(</m:t>
                    </m:r>
                    <m:r>
                      <a:rPr lang="en-SG">
                        <a:latin typeface="Cambria Math" panose="02040503050406030204" pitchFamily="18" charset="0"/>
                      </a:rPr>
                      <m:t>𝑎</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r>
                      <a:rPr lang="en-SG">
                        <a:latin typeface="Cambria Math" panose="02040503050406030204" pitchFamily="18" charset="0"/>
                      </a:rPr>
                      <m:t>)</m:t>
                    </m:r>
                    <m:acc>
                      <m:accPr>
                        <m:chr m:val="̇"/>
                        <m:ctrlPr>
                          <a:rPr lang="en-SG" i="1">
                            <a:latin typeface="Cambria Math" panose="02040503050406030204" pitchFamily="18" charset="0"/>
                          </a:rPr>
                        </m:ctrlPr>
                      </m:accPr>
                      <m:e>
                        <m:r>
                          <a:rPr lang="en-SG">
                            <a:latin typeface="Cambria Math" panose="02040503050406030204" pitchFamily="18" charset="0"/>
                          </a:rPr>
                          <m:t>h</m:t>
                        </m:r>
                      </m:e>
                    </m:acc>
                  </m:oMath>
                </a14:m>
                <a:r>
                  <a:rPr lang="en-SG" dirty="0"/>
                  <a:t> </a:t>
                </a:r>
              </a:p>
              <a:p>
                <a14:m>
                  <m:oMath xmlns:m="http://schemas.openxmlformats.org/officeDocument/2006/math">
                    <m:f>
                      <m:fPr>
                        <m:ctrlPr>
                          <a:rPr lang="en-SG" i="1">
                            <a:latin typeface="Cambria Math" panose="02040503050406030204" pitchFamily="18" charset="0"/>
                          </a:rPr>
                        </m:ctrlPr>
                      </m:fPr>
                      <m:num>
                        <m:r>
                          <a:rPr lang="en-SG">
                            <a:latin typeface="Cambria Math" panose="02040503050406030204" pitchFamily="18" charset="0"/>
                          </a:rPr>
                          <m:t>𝛿</m:t>
                        </m:r>
                        <m:r>
                          <a:rPr lang="en-SG">
                            <a:latin typeface="Cambria Math" panose="02040503050406030204" pitchFamily="18" charset="0"/>
                          </a:rPr>
                          <m:t>𝐿</m:t>
                        </m:r>
                      </m:num>
                      <m:den>
                        <m:r>
                          <a:rPr lang="en-SG">
                            <a:latin typeface="Cambria Math" panose="02040503050406030204" pitchFamily="18" charset="0"/>
                          </a:rPr>
                          <m:t>𝛿</m:t>
                        </m:r>
                        <m:r>
                          <a:rPr lang="en-SG">
                            <a:latin typeface="Cambria Math" panose="02040503050406030204" pitchFamily="18" charset="0"/>
                          </a:rPr>
                          <m:t>h</m:t>
                        </m:r>
                      </m:den>
                    </m:f>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𝑘</m:t>
                        </m:r>
                      </m:e>
                      <m:sub>
                        <m:r>
                          <a:rPr lang="en-SG">
                            <a:latin typeface="Cambria Math" panose="02040503050406030204" pitchFamily="18" charset="0"/>
                          </a:rPr>
                          <m:t>1</m:t>
                        </m:r>
                      </m:sub>
                    </m:sSub>
                    <m:r>
                      <a:rPr lang="en-SG">
                        <a:latin typeface="Cambria Math" panose="02040503050406030204" pitchFamily="18" charset="0"/>
                      </a:rPr>
                      <m:t>h</m:t>
                    </m:r>
                  </m:oMath>
                </a14:m>
                <a:r>
                  <a:rPr lang="en-SG" dirty="0"/>
                  <a:t>  ; </a:t>
                </a:r>
                <a14:m>
                  <m:oMath xmlns:m="http://schemas.openxmlformats.org/officeDocument/2006/math">
                    <m:f>
                      <m:fPr>
                        <m:ctrlPr>
                          <a:rPr lang="en-SG" i="1">
                            <a:latin typeface="Cambria Math" panose="02040503050406030204" pitchFamily="18" charset="0"/>
                          </a:rPr>
                        </m:ctrlPr>
                      </m:fPr>
                      <m:num>
                        <m:r>
                          <a:rPr lang="en-SG">
                            <a:latin typeface="Cambria Math" panose="02040503050406030204" pitchFamily="18" charset="0"/>
                          </a:rPr>
                          <m:t>𝛿</m:t>
                        </m:r>
                        <m:r>
                          <a:rPr lang="en-SG">
                            <a:latin typeface="Cambria Math" panose="02040503050406030204" pitchFamily="18" charset="0"/>
                          </a:rPr>
                          <m:t>𝐿</m:t>
                        </m:r>
                      </m:num>
                      <m:den>
                        <m:r>
                          <a:rPr lang="en-SG">
                            <a:latin typeface="Cambria Math" panose="02040503050406030204" pitchFamily="18" charset="0"/>
                          </a:rPr>
                          <m:t>𝛿𝛼</m:t>
                        </m:r>
                      </m:den>
                    </m:f>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𝑘</m:t>
                        </m:r>
                      </m:e>
                      <m:sub>
                        <m:r>
                          <a:rPr lang="en-SG">
                            <a:latin typeface="Cambria Math" panose="02040503050406030204" pitchFamily="18" charset="0"/>
                          </a:rPr>
                          <m:t>2</m:t>
                        </m:r>
                      </m:sub>
                    </m:sSub>
                    <m:r>
                      <a:rPr lang="en-SG">
                        <a:latin typeface="Cambria Math" panose="02040503050406030204" pitchFamily="18" charset="0"/>
                      </a:rPr>
                      <m:t>𝛼</m:t>
                    </m:r>
                  </m:oMath>
                </a14:m>
                <a:r>
                  <a:rPr lang="en-SG" dirty="0"/>
                  <a:t> </a:t>
                </a:r>
              </a:p>
              <a:p>
                <a14:m>
                  <m:oMath xmlns:m="http://schemas.openxmlformats.org/officeDocument/2006/math">
                    <m:f>
                      <m:fPr>
                        <m:ctrlPr>
                          <a:rPr lang="en-SG" i="1">
                            <a:latin typeface="Cambria Math" panose="02040503050406030204" pitchFamily="18" charset="0"/>
                          </a:rPr>
                        </m:ctrlPr>
                      </m:fPr>
                      <m:num>
                        <m:r>
                          <a:rPr lang="en-SG">
                            <a:latin typeface="Cambria Math" panose="02040503050406030204" pitchFamily="18" charset="0"/>
                          </a:rPr>
                          <m:t>𝑑</m:t>
                        </m:r>
                      </m:num>
                      <m:den>
                        <m:r>
                          <a:rPr lang="en-SG">
                            <a:latin typeface="Cambria Math" panose="02040503050406030204" pitchFamily="18" charset="0"/>
                          </a:rPr>
                          <m:t>𝑑𝑡</m:t>
                        </m:r>
                      </m:den>
                    </m:f>
                    <m:d>
                      <m:dPr>
                        <m:ctrlPr>
                          <a:rPr lang="en-SG" i="1">
                            <a:latin typeface="Cambria Math" panose="02040503050406030204" pitchFamily="18" charset="0"/>
                          </a:rPr>
                        </m:ctrlPr>
                      </m:dPr>
                      <m:e>
                        <m:f>
                          <m:fPr>
                            <m:ctrlPr>
                              <a:rPr lang="en-SG" i="1">
                                <a:latin typeface="Cambria Math" panose="02040503050406030204" pitchFamily="18" charset="0"/>
                              </a:rPr>
                            </m:ctrlPr>
                          </m:fPr>
                          <m:num>
                            <m:r>
                              <a:rPr lang="en-SG">
                                <a:latin typeface="Cambria Math" panose="02040503050406030204" pitchFamily="18" charset="0"/>
                              </a:rPr>
                              <m:t>𝛿</m:t>
                            </m:r>
                            <m:r>
                              <a:rPr lang="en-SG">
                                <a:latin typeface="Cambria Math" panose="02040503050406030204" pitchFamily="18" charset="0"/>
                              </a:rPr>
                              <m:t>𝐿</m:t>
                            </m:r>
                          </m:num>
                          <m:den>
                            <m:r>
                              <a:rPr lang="en-SG">
                                <a:latin typeface="Cambria Math" panose="02040503050406030204" pitchFamily="18" charset="0"/>
                              </a:rPr>
                              <m:t>𝛿</m:t>
                            </m:r>
                            <m:acc>
                              <m:accPr>
                                <m:chr m:val="̇"/>
                                <m:ctrlPr>
                                  <a:rPr lang="en-SG" i="1">
                                    <a:latin typeface="Cambria Math" panose="02040503050406030204" pitchFamily="18" charset="0"/>
                                  </a:rPr>
                                </m:ctrlPr>
                              </m:accPr>
                              <m:e>
                                <m:r>
                                  <a:rPr lang="en-SG">
                                    <a:latin typeface="Cambria Math" panose="02040503050406030204" pitchFamily="18" charset="0"/>
                                  </a:rPr>
                                  <m:t>h</m:t>
                                </m:r>
                              </m:e>
                            </m:acc>
                          </m:den>
                        </m:f>
                      </m:e>
                    </m:d>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𝛿</m:t>
                        </m:r>
                        <m:r>
                          <a:rPr lang="en-SG">
                            <a:latin typeface="Cambria Math" panose="02040503050406030204" pitchFamily="18" charset="0"/>
                          </a:rPr>
                          <m:t>𝐿</m:t>
                        </m:r>
                      </m:num>
                      <m:den>
                        <m:r>
                          <a:rPr lang="en-SG">
                            <a:latin typeface="Cambria Math" panose="02040503050406030204" pitchFamily="18" charset="0"/>
                          </a:rPr>
                          <m:t>𝛿</m:t>
                        </m:r>
                        <m:r>
                          <a:rPr lang="en-SG">
                            <a:latin typeface="Cambria Math" panose="02040503050406030204" pitchFamily="18" charset="0"/>
                          </a:rPr>
                          <m:t>h</m:t>
                        </m:r>
                      </m:den>
                    </m:f>
                    <m:r>
                      <a:rPr lang="en-SG">
                        <a:latin typeface="Cambria Math" panose="02040503050406030204" pitchFamily="18" charset="0"/>
                      </a:rPr>
                      <m:t>=</m:t>
                    </m:r>
                    <m:d>
                      <m:dPr>
                        <m:ctrlPr>
                          <a:rPr lang="en-SG" i="1">
                            <a:latin typeface="Cambria Math" panose="02040503050406030204" pitchFamily="18" charset="0"/>
                          </a:rPr>
                        </m:ctrlPr>
                      </m:dPr>
                      <m:e>
                        <m:r>
                          <a:rPr lang="en-SG">
                            <a:latin typeface="Cambria Math" panose="02040503050406030204" pitchFamily="18" charset="0"/>
                          </a:rPr>
                          <m:t>𝑚</m:t>
                        </m:r>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1</m:t>
                                </m:r>
                              </m:sub>
                            </m:sSub>
                          </m:sub>
                        </m:sSub>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2</m:t>
                                </m:r>
                              </m:sub>
                            </m:sSub>
                          </m:sub>
                        </m:sSub>
                      </m:e>
                    </m:d>
                    <m:acc>
                      <m:accPr>
                        <m:chr m:val="̈"/>
                        <m:ctrlPr>
                          <a:rPr lang="en-SG" i="1">
                            <a:latin typeface="Cambria Math" panose="02040503050406030204" pitchFamily="18" charset="0"/>
                          </a:rPr>
                        </m:ctrlPr>
                      </m:accPr>
                      <m:e>
                        <m:r>
                          <a:rPr lang="en-SG">
                            <a:latin typeface="Cambria Math" panose="02040503050406030204" pitchFamily="18" charset="0"/>
                          </a:rPr>
                          <m:t>h</m:t>
                        </m:r>
                      </m:e>
                    </m:acc>
                    <m:r>
                      <a:rPr lang="en-SG">
                        <a:latin typeface="Cambria Math" panose="02040503050406030204" pitchFamily="18" charset="0"/>
                      </a:rPr>
                      <m:t>+</m:t>
                    </m:r>
                    <m:d>
                      <m:dPr>
                        <m:ctrlPr>
                          <a:rPr lang="en-SG" i="1">
                            <a:latin typeface="Cambria Math" panose="02040503050406030204" pitchFamily="18" charset="0"/>
                          </a:rPr>
                        </m:ctrlPr>
                      </m:dPr>
                      <m:e>
                        <m:r>
                          <a:rPr lang="en-SG">
                            <a:latin typeface="Cambria Math" panose="02040503050406030204" pitchFamily="18" charset="0"/>
                          </a:rPr>
                          <m:t>𝑆</m:t>
                        </m:r>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1</m:t>
                                </m:r>
                              </m:sub>
                            </m:sSub>
                          </m:sub>
                        </m:sSub>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𝑝</m:t>
                            </m:r>
                          </m:e>
                        </m:d>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2</m:t>
                                </m:r>
                              </m:sub>
                            </m:sSub>
                          </m:sub>
                        </m:sSub>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e>
                        </m:d>
                      </m:e>
                    </m:d>
                    <m:acc>
                      <m:accPr>
                        <m:chr m:val="̈"/>
                        <m:ctrlPr>
                          <a:rPr lang="en-SG" i="1">
                            <a:latin typeface="Cambria Math" panose="02040503050406030204" pitchFamily="18" charset="0"/>
                          </a:rPr>
                        </m:ctrlPr>
                      </m:accPr>
                      <m:e>
                        <m:r>
                          <a:rPr lang="en-SG">
                            <a:latin typeface="Cambria Math" panose="02040503050406030204" pitchFamily="18" charset="0"/>
                          </a:rPr>
                          <m:t>𝛼</m:t>
                        </m:r>
                      </m:e>
                    </m:acc>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𝑘</m:t>
                        </m:r>
                      </m:e>
                      <m:sub>
                        <m:r>
                          <a:rPr lang="en-SG">
                            <a:latin typeface="Cambria Math" panose="02040503050406030204" pitchFamily="18" charset="0"/>
                          </a:rPr>
                          <m:t>1</m:t>
                        </m:r>
                      </m:sub>
                    </m:sSub>
                    <m:r>
                      <a:rPr lang="en-SG">
                        <a:latin typeface="Cambria Math" panose="02040503050406030204" pitchFamily="18" charset="0"/>
                      </a:rPr>
                      <m:t>h</m:t>
                    </m:r>
                    <m:r>
                      <a:rPr lang="en-SG">
                        <a:latin typeface="Cambria Math" panose="02040503050406030204" pitchFamily="18" charset="0"/>
                      </a:rPr>
                      <m:t>=0</m:t>
                    </m:r>
                  </m:oMath>
                </a14:m>
                <a:r>
                  <a:rPr lang="en-SG" dirty="0"/>
                  <a:t> </a:t>
                </a:r>
              </a:p>
              <a:p>
                <a14:m>
                  <m:oMath xmlns:m="http://schemas.openxmlformats.org/officeDocument/2006/math">
                    <m:f>
                      <m:fPr>
                        <m:ctrlPr>
                          <a:rPr lang="en-SG" i="1">
                            <a:latin typeface="Cambria Math" panose="02040503050406030204" pitchFamily="18" charset="0"/>
                          </a:rPr>
                        </m:ctrlPr>
                      </m:fPr>
                      <m:num>
                        <m:r>
                          <a:rPr lang="en-SG">
                            <a:latin typeface="Cambria Math" panose="02040503050406030204" pitchFamily="18" charset="0"/>
                          </a:rPr>
                          <m:t>𝑑</m:t>
                        </m:r>
                      </m:num>
                      <m:den>
                        <m:r>
                          <a:rPr lang="en-SG">
                            <a:latin typeface="Cambria Math" panose="02040503050406030204" pitchFamily="18" charset="0"/>
                          </a:rPr>
                          <m:t>𝑑𝑡</m:t>
                        </m:r>
                      </m:den>
                    </m:f>
                    <m:d>
                      <m:dPr>
                        <m:ctrlPr>
                          <a:rPr lang="en-SG" i="1">
                            <a:latin typeface="Cambria Math" panose="02040503050406030204" pitchFamily="18" charset="0"/>
                          </a:rPr>
                        </m:ctrlPr>
                      </m:dPr>
                      <m:e>
                        <m:f>
                          <m:fPr>
                            <m:ctrlPr>
                              <a:rPr lang="en-SG" i="1">
                                <a:latin typeface="Cambria Math" panose="02040503050406030204" pitchFamily="18" charset="0"/>
                              </a:rPr>
                            </m:ctrlPr>
                          </m:fPr>
                          <m:num>
                            <m:r>
                              <a:rPr lang="en-SG">
                                <a:latin typeface="Cambria Math" panose="02040503050406030204" pitchFamily="18" charset="0"/>
                              </a:rPr>
                              <m:t>𝛿</m:t>
                            </m:r>
                            <m:r>
                              <a:rPr lang="en-SG">
                                <a:latin typeface="Cambria Math" panose="02040503050406030204" pitchFamily="18" charset="0"/>
                              </a:rPr>
                              <m:t>𝐿</m:t>
                            </m:r>
                          </m:num>
                          <m:den>
                            <m:r>
                              <a:rPr lang="en-SG">
                                <a:latin typeface="Cambria Math" panose="02040503050406030204" pitchFamily="18" charset="0"/>
                              </a:rPr>
                              <m:t>𝛿</m:t>
                            </m:r>
                            <m:acc>
                              <m:accPr>
                                <m:chr m:val="̇"/>
                                <m:ctrlPr>
                                  <a:rPr lang="en-SG" i="1">
                                    <a:latin typeface="Cambria Math" panose="02040503050406030204" pitchFamily="18" charset="0"/>
                                  </a:rPr>
                                </m:ctrlPr>
                              </m:accPr>
                              <m:e>
                                <m:r>
                                  <a:rPr lang="en-SG">
                                    <a:latin typeface="Cambria Math" panose="02040503050406030204" pitchFamily="18" charset="0"/>
                                  </a:rPr>
                                  <m:t>𝛼</m:t>
                                </m:r>
                              </m:e>
                            </m:acc>
                          </m:den>
                        </m:f>
                      </m:e>
                    </m:d>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𝛿</m:t>
                        </m:r>
                        <m:r>
                          <a:rPr lang="en-SG">
                            <a:latin typeface="Cambria Math" panose="02040503050406030204" pitchFamily="18" charset="0"/>
                          </a:rPr>
                          <m:t>𝐿</m:t>
                        </m:r>
                      </m:num>
                      <m:den>
                        <m:r>
                          <a:rPr lang="en-SG">
                            <a:latin typeface="Cambria Math" panose="02040503050406030204" pitchFamily="18" charset="0"/>
                          </a:rPr>
                          <m:t>𝛿𝛼</m:t>
                        </m:r>
                      </m:den>
                    </m:f>
                    <m:r>
                      <a:rPr lang="en-SG">
                        <a:latin typeface="Cambria Math" panose="02040503050406030204" pitchFamily="18" charset="0"/>
                      </a:rPr>
                      <m:t>=</m:t>
                    </m:r>
                    <m:d>
                      <m:dPr>
                        <m:ctrlPr>
                          <a:rPr lang="en-SG" i="1">
                            <a:latin typeface="Cambria Math" panose="02040503050406030204" pitchFamily="18" charset="0"/>
                          </a:rPr>
                        </m:ctrlPr>
                      </m:dPr>
                      <m:e>
                        <m:r>
                          <a:rPr lang="en-SG">
                            <a:latin typeface="Cambria Math" panose="02040503050406030204" pitchFamily="18" charset="0"/>
                          </a:rPr>
                          <m:t>𝑆</m:t>
                        </m:r>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1</m:t>
                                </m:r>
                              </m:sub>
                            </m:sSub>
                          </m:sub>
                        </m:sSub>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𝑝</m:t>
                            </m:r>
                          </m:e>
                        </m:d>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2</m:t>
                                </m:r>
                              </m:sub>
                            </m:sSub>
                          </m:sub>
                        </m:sSub>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e>
                        </m:d>
                      </m:e>
                    </m:d>
                    <m:acc>
                      <m:accPr>
                        <m:chr m:val="̈"/>
                        <m:ctrlPr>
                          <a:rPr lang="en-SG" i="1">
                            <a:latin typeface="Cambria Math" panose="02040503050406030204" pitchFamily="18" charset="0"/>
                          </a:rPr>
                        </m:ctrlPr>
                      </m:accPr>
                      <m:e>
                        <m:r>
                          <a:rPr lang="en-SG">
                            <a:latin typeface="Cambria Math" panose="02040503050406030204" pitchFamily="18" charset="0"/>
                          </a:rPr>
                          <m:t>h</m:t>
                        </m:r>
                      </m:e>
                    </m:acc>
                    <m:r>
                      <a:rPr lang="en-SG">
                        <a:latin typeface="Cambria Math" panose="02040503050406030204" pitchFamily="18" charset="0"/>
                      </a:rPr>
                      <m:t>+</m:t>
                    </m:r>
                    <m:d>
                      <m:dPr>
                        <m:begChr m:val="["/>
                        <m:endChr m:val="]"/>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a:latin typeface="Cambria Math" panose="02040503050406030204" pitchFamily="18" charset="0"/>
                              </a:rPr>
                              <m:t>𝐼</m:t>
                            </m:r>
                          </m:e>
                          <m:sub>
                            <m:r>
                              <a:rPr lang="en-SG">
                                <a:latin typeface="Cambria Math" panose="02040503050406030204" pitchFamily="18" charset="0"/>
                              </a:rPr>
                              <m:t>𝛼</m:t>
                            </m:r>
                          </m:sub>
                        </m:sSub>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1</m:t>
                                </m:r>
                              </m:sub>
                            </m:sSub>
                          </m:sub>
                        </m:sSub>
                        <m:sSup>
                          <m:sSupPr>
                            <m:ctrlPr>
                              <a:rPr lang="en-SG" i="1">
                                <a:latin typeface="Cambria Math" panose="02040503050406030204" pitchFamily="18" charset="0"/>
                              </a:rPr>
                            </m:ctrlPr>
                          </m:sSupPr>
                          <m:e>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r>
                                  <a:rPr lang="en-SG">
                                    <a:latin typeface="Cambria Math" panose="02040503050406030204" pitchFamily="18" charset="0"/>
                                  </a:rPr>
                                  <m:t>𝑝</m:t>
                                </m:r>
                              </m:e>
                            </m:d>
                          </m:e>
                          <m:sup>
                            <m:r>
                              <a:rPr lang="en-SG">
                                <a:latin typeface="Cambria Math" panose="02040503050406030204" pitchFamily="18" charset="0"/>
                              </a:rPr>
                              <m:t>2</m:t>
                            </m:r>
                          </m:sup>
                        </m:sSup>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𝑚</m:t>
                            </m:r>
                          </m:e>
                          <m:sub>
                            <m:sSub>
                              <m:sSubPr>
                                <m:ctrlPr>
                                  <a:rPr lang="en-SG" i="1">
                                    <a:latin typeface="Cambria Math" panose="02040503050406030204" pitchFamily="18" charset="0"/>
                                  </a:rPr>
                                </m:ctrlPr>
                              </m:sSubPr>
                              <m:e>
                                <m:r>
                                  <a:rPr lang="en-SG">
                                    <a:latin typeface="Cambria Math" panose="02040503050406030204" pitchFamily="18" charset="0"/>
                                  </a:rPr>
                                  <m:t>𝑝</m:t>
                                </m:r>
                              </m:e>
                              <m:sub>
                                <m:r>
                                  <a:rPr lang="en-SG">
                                    <a:latin typeface="Cambria Math" panose="02040503050406030204" pitchFamily="18" charset="0"/>
                                  </a:rPr>
                                  <m:t>2</m:t>
                                </m:r>
                              </m:sub>
                            </m:sSub>
                          </m:sub>
                        </m:sSub>
                        <m:sSup>
                          <m:sSupPr>
                            <m:ctrlPr>
                              <a:rPr lang="en-SG" i="1">
                                <a:latin typeface="Cambria Math" panose="02040503050406030204" pitchFamily="18" charset="0"/>
                              </a:rPr>
                            </m:ctrlPr>
                          </m:sSupPr>
                          <m:e>
                            <m:d>
                              <m:dPr>
                                <m:ctrlPr>
                                  <a:rPr lang="en-SG" i="1">
                                    <a:latin typeface="Cambria Math" panose="02040503050406030204" pitchFamily="18" charset="0"/>
                                  </a:rPr>
                                </m:ctrlPr>
                              </m:dPr>
                              <m:e>
                                <m:r>
                                  <a:rPr lang="en-SG">
                                    <a:latin typeface="Cambria Math" panose="02040503050406030204" pitchFamily="18" charset="0"/>
                                  </a:rPr>
                                  <m:t>𝑎</m:t>
                                </m:r>
                                <m:r>
                                  <a:rPr lang="en-SG">
                                    <a:latin typeface="Cambria Math" panose="02040503050406030204" pitchFamily="18" charset="0"/>
                                  </a:rPr>
                                  <m:t>−</m:t>
                                </m:r>
                                <m:f>
                                  <m:fPr>
                                    <m:ctrlPr>
                                      <a:rPr lang="en-SG" i="1">
                                        <a:latin typeface="Cambria Math" panose="02040503050406030204" pitchFamily="18" charset="0"/>
                                      </a:rPr>
                                    </m:ctrlPr>
                                  </m:fPr>
                                  <m:num>
                                    <m:r>
                                      <a:rPr lang="en-SG">
                                        <a:latin typeface="Cambria Math" panose="02040503050406030204" pitchFamily="18" charset="0"/>
                                      </a:rPr>
                                      <m:t>𝑐</m:t>
                                    </m:r>
                                  </m:num>
                                  <m:den>
                                    <m:r>
                                      <a:rPr lang="en-SG">
                                        <a:latin typeface="Cambria Math" panose="02040503050406030204" pitchFamily="18" charset="0"/>
                                      </a:rPr>
                                      <m:t>2</m:t>
                                    </m:r>
                                  </m:den>
                                </m:f>
                              </m:e>
                            </m:d>
                          </m:e>
                          <m:sup>
                            <m:r>
                              <a:rPr lang="en-SG">
                                <a:latin typeface="Cambria Math" panose="02040503050406030204" pitchFamily="18" charset="0"/>
                              </a:rPr>
                              <m:t>2</m:t>
                            </m:r>
                          </m:sup>
                        </m:sSup>
                      </m:e>
                    </m:d>
                    <m:acc>
                      <m:accPr>
                        <m:chr m:val="̈"/>
                        <m:ctrlPr>
                          <a:rPr lang="en-SG" i="1">
                            <a:latin typeface="Cambria Math" panose="02040503050406030204" pitchFamily="18" charset="0"/>
                          </a:rPr>
                        </m:ctrlPr>
                      </m:accPr>
                      <m:e>
                        <m:r>
                          <a:rPr lang="en-SG">
                            <a:latin typeface="Cambria Math" panose="02040503050406030204" pitchFamily="18" charset="0"/>
                          </a:rPr>
                          <m:t>𝛼</m:t>
                        </m:r>
                      </m:e>
                    </m:acc>
                    <m:r>
                      <a:rPr lang="en-SG">
                        <a:latin typeface="Cambria Math" panose="02040503050406030204" pitchFamily="18" charset="0"/>
                      </a:rPr>
                      <m:t>+</m:t>
                    </m:r>
                    <m:sSub>
                      <m:sSubPr>
                        <m:ctrlPr>
                          <a:rPr lang="en-SG" i="1">
                            <a:latin typeface="Cambria Math" panose="02040503050406030204" pitchFamily="18" charset="0"/>
                          </a:rPr>
                        </m:ctrlPr>
                      </m:sSubPr>
                      <m:e>
                        <m:r>
                          <a:rPr lang="en-SG">
                            <a:latin typeface="Cambria Math" panose="02040503050406030204" pitchFamily="18" charset="0"/>
                          </a:rPr>
                          <m:t>𝑘</m:t>
                        </m:r>
                      </m:e>
                      <m:sub>
                        <m:r>
                          <a:rPr lang="en-SG">
                            <a:latin typeface="Cambria Math" panose="02040503050406030204" pitchFamily="18" charset="0"/>
                          </a:rPr>
                          <m:t>2</m:t>
                        </m:r>
                      </m:sub>
                    </m:sSub>
                    <m:r>
                      <a:rPr lang="en-SG">
                        <a:latin typeface="Cambria Math" panose="02040503050406030204" pitchFamily="18" charset="0"/>
                      </a:rPr>
                      <m:t>𝛼</m:t>
                    </m:r>
                    <m:r>
                      <a:rPr lang="en-SG">
                        <a:latin typeface="Cambria Math" panose="02040503050406030204" pitchFamily="18" charset="0"/>
                      </a:rPr>
                      <m:t>=0</m:t>
                    </m:r>
                  </m:oMath>
                </a14:m>
                <a:r>
                  <a:rPr lang="en-SG" dirty="0"/>
                  <a:t>  </a:t>
                </a:r>
              </a:p>
              <a:p>
                <a14:m>
                  <m:oMath xmlns:m="http://schemas.openxmlformats.org/officeDocument/2006/math">
                    <m:d>
                      <m:dPr>
                        <m:begChr m:val="["/>
                        <m:endChr m:val="]"/>
                        <m:ctrlPr>
                          <a:rPr lang="en-SG" i="1">
                            <a:latin typeface="Cambria Math" panose="02040503050406030204" pitchFamily="18" charset="0"/>
                          </a:rPr>
                        </m:ctrlPr>
                      </m:dPr>
                      <m:e>
                        <m:m>
                          <m:mPr>
                            <m:mcs>
                              <m:mc>
                                <m:mcPr>
                                  <m:count m:val="2"/>
                                  <m:mcJc m:val="center"/>
                                </m:mcPr>
                              </m:mc>
                            </m:mcs>
                            <m:ctrlPr>
                              <a:rPr lang="en-SG" i="1">
                                <a:latin typeface="Cambria Math" panose="02040503050406030204" pitchFamily="18" charset="0"/>
                              </a:rPr>
                            </m:ctrlPr>
                          </m:mPr>
                          <m:mr>
                            <m:e>
                              <m:d>
                                <m:dPr>
                                  <m:ctrlPr>
                                    <a:rPr lang="en-SG" i="1">
                                      <a:latin typeface="Cambria Math" panose="02040503050406030204" pitchFamily="18" charset="0"/>
                                    </a:rPr>
                                  </m:ctrlPr>
                                </m:dPr>
                                <m:e>
                                  <m:r>
                                    <a:rPr lang="en-SG" b="1" i="1">
                                      <a:latin typeface="Cambria Math" panose="02040503050406030204" pitchFamily="18" charset="0"/>
                                    </a:rPr>
                                    <m:t>𝒎</m:t>
                                  </m:r>
                                  <m:r>
                                    <a:rPr lang="en-SG" b="1">
                                      <a:latin typeface="Cambria Math" panose="02040503050406030204" pitchFamily="18" charset="0"/>
                                    </a:rPr>
                                    <m:t>+</m:t>
                                  </m:r>
                                  <m:sSub>
                                    <m:sSubPr>
                                      <m:ctrlPr>
                                        <a:rPr lang="en-SG" i="1">
                                          <a:latin typeface="Cambria Math" panose="02040503050406030204" pitchFamily="18" charset="0"/>
                                        </a:rPr>
                                      </m:ctrlPr>
                                    </m:sSubPr>
                                    <m:e>
                                      <m:r>
                                        <a:rPr lang="en-SG" b="1" i="1">
                                          <a:latin typeface="Cambria Math" panose="02040503050406030204" pitchFamily="18" charset="0"/>
                                        </a:rPr>
                                        <m:t>𝒎</m:t>
                                      </m:r>
                                    </m:e>
                                    <m:sub>
                                      <m:sSub>
                                        <m:sSubPr>
                                          <m:ctrlPr>
                                            <a:rPr lang="en-SG" i="1">
                                              <a:latin typeface="Cambria Math" panose="02040503050406030204" pitchFamily="18" charset="0"/>
                                            </a:rPr>
                                          </m:ctrlPr>
                                        </m:sSubPr>
                                        <m:e>
                                          <m:r>
                                            <a:rPr lang="en-SG" b="1" i="1">
                                              <a:latin typeface="Cambria Math" panose="02040503050406030204" pitchFamily="18" charset="0"/>
                                            </a:rPr>
                                            <m:t>𝒑</m:t>
                                          </m:r>
                                        </m:e>
                                        <m:sub>
                                          <m:r>
                                            <a:rPr lang="en-SG" b="1" i="1">
                                              <a:latin typeface="Cambria Math" panose="02040503050406030204" pitchFamily="18" charset="0"/>
                                            </a:rPr>
                                            <m:t>𝟏</m:t>
                                          </m:r>
                                        </m:sub>
                                      </m:sSub>
                                    </m:sub>
                                  </m:sSub>
                                  <m:r>
                                    <a:rPr lang="en-SG" b="1">
                                      <a:latin typeface="Cambria Math" panose="02040503050406030204" pitchFamily="18" charset="0"/>
                                    </a:rPr>
                                    <m:t>+</m:t>
                                  </m:r>
                                  <m:sSub>
                                    <m:sSubPr>
                                      <m:ctrlPr>
                                        <a:rPr lang="en-SG" i="1">
                                          <a:latin typeface="Cambria Math" panose="02040503050406030204" pitchFamily="18" charset="0"/>
                                        </a:rPr>
                                      </m:ctrlPr>
                                    </m:sSubPr>
                                    <m:e>
                                      <m:r>
                                        <a:rPr lang="en-SG" b="1" i="1">
                                          <a:latin typeface="Cambria Math" panose="02040503050406030204" pitchFamily="18" charset="0"/>
                                        </a:rPr>
                                        <m:t>𝒎</m:t>
                                      </m:r>
                                    </m:e>
                                    <m:sub>
                                      <m:sSub>
                                        <m:sSubPr>
                                          <m:ctrlPr>
                                            <a:rPr lang="en-SG" i="1">
                                              <a:latin typeface="Cambria Math" panose="02040503050406030204" pitchFamily="18" charset="0"/>
                                            </a:rPr>
                                          </m:ctrlPr>
                                        </m:sSubPr>
                                        <m:e>
                                          <m:r>
                                            <a:rPr lang="en-SG" b="1" i="1">
                                              <a:latin typeface="Cambria Math" panose="02040503050406030204" pitchFamily="18" charset="0"/>
                                            </a:rPr>
                                            <m:t>𝒑</m:t>
                                          </m:r>
                                        </m:e>
                                        <m:sub>
                                          <m:r>
                                            <a:rPr lang="en-SG" b="1" i="1">
                                              <a:latin typeface="Cambria Math" panose="02040503050406030204" pitchFamily="18" charset="0"/>
                                            </a:rPr>
                                            <m:t>𝟐</m:t>
                                          </m:r>
                                        </m:sub>
                                      </m:sSub>
                                    </m:sub>
                                  </m:sSub>
                                </m:e>
                              </m:d>
                            </m:e>
                            <m:e>
                              <m:d>
                                <m:dPr>
                                  <m:ctrlPr>
                                    <a:rPr lang="en-SG" i="1">
                                      <a:latin typeface="Cambria Math" panose="02040503050406030204" pitchFamily="18" charset="0"/>
                                    </a:rPr>
                                  </m:ctrlPr>
                                </m:dPr>
                                <m:e>
                                  <m:r>
                                    <a:rPr lang="en-SG" b="1" i="1">
                                      <a:latin typeface="Cambria Math" panose="02040503050406030204" pitchFamily="18" charset="0"/>
                                    </a:rPr>
                                    <m:t>𝑺</m:t>
                                  </m:r>
                                  <m:r>
                                    <a:rPr lang="en-SG" b="1">
                                      <a:latin typeface="Cambria Math" panose="02040503050406030204" pitchFamily="18" charset="0"/>
                                    </a:rPr>
                                    <m:t>−</m:t>
                                  </m:r>
                                  <m:sSub>
                                    <m:sSubPr>
                                      <m:ctrlPr>
                                        <a:rPr lang="en-SG" i="1">
                                          <a:latin typeface="Cambria Math" panose="02040503050406030204" pitchFamily="18" charset="0"/>
                                        </a:rPr>
                                      </m:ctrlPr>
                                    </m:sSubPr>
                                    <m:e>
                                      <m:r>
                                        <a:rPr lang="en-SG" b="1" i="1">
                                          <a:latin typeface="Cambria Math" panose="02040503050406030204" pitchFamily="18" charset="0"/>
                                        </a:rPr>
                                        <m:t>𝒎</m:t>
                                      </m:r>
                                    </m:e>
                                    <m:sub>
                                      <m:sSub>
                                        <m:sSubPr>
                                          <m:ctrlPr>
                                            <a:rPr lang="en-SG" i="1">
                                              <a:latin typeface="Cambria Math" panose="02040503050406030204" pitchFamily="18" charset="0"/>
                                            </a:rPr>
                                          </m:ctrlPr>
                                        </m:sSubPr>
                                        <m:e>
                                          <m:r>
                                            <a:rPr lang="en-SG" b="1" i="1">
                                              <a:latin typeface="Cambria Math" panose="02040503050406030204" pitchFamily="18" charset="0"/>
                                            </a:rPr>
                                            <m:t>𝒑</m:t>
                                          </m:r>
                                        </m:e>
                                        <m:sub>
                                          <m:r>
                                            <a:rPr lang="en-SG" b="1" i="1">
                                              <a:latin typeface="Cambria Math" panose="02040503050406030204" pitchFamily="18" charset="0"/>
                                            </a:rPr>
                                            <m:t>𝟏</m:t>
                                          </m:r>
                                        </m:sub>
                                      </m:sSub>
                                    </m:sub>
                                  </m:sSub>
                                  <m:d>
                                    <m:dPr>
                                      <m:ctrlPr>
                                        <a:rPr lang="en-SG" i="1">
                                          <a:latin typeface="Cambria Math" panose="02040503050406030204" pitchFamily="18" charset="0"/>
                                        </a:rPr>
                                      </m:ctrlPr>
                                    </m:dPr>
                                    <m:e>
                                      <m:r>
                                        <a:rPr lang="en-SG" b="1" i="1">
                                          <a:latin typeface="Cambria Math" panose="02040503050406030204" pitchFamily="18" charset="0"/>
                                        </a:rPr>
                                        <m:t>𝒂</m:t>
                                      </m:r>
                                      <m:r>
                                        <a:rPr lang="en-SG" b="1">
                                          <a:latin typeface="Cambria Math" panose="02040503050406030204" pitchFamily="18" charset="0"/>
                                        </a:rPr>
                                        <m:t>−</m:t>
                                      </m:r>
                                      <m:r>
                                        <a:rPr lang="en-SG" b="1" i="1">
                                          <a:latin typeface="Cambria Math" panose="02040503050406030204" pitchFamily="18" charset="0"/>
                                        </a:rPr>
                                        <m:t>𝒑</m:t>
                                      </m:r>
                                    </m:e>
                                  </m:d>
                                  <m:r>
                                    <a:rPr lang="en-SG" b="1">
                                      <a:latin typeface="Cambria Math" panose="02040503050406030204" pitchFamily="18" charset="0"/>
                                    </a:rPr>
                                    <m:t>−</m:t>
                                  </m:r>
                                  <m:sSub>
                                    <m:sSubPr>
                                      <m:ctrlPr>
                                        <a:rPr lang="en-SG" i="1">
                                          <a:latin typeface="Cambria Math" panose="02040503050406030204" pitchFamily="18" charset="0"/>
                                        </a:rPr>
                                      </m:ctrlPr>
                                    </m:sSubPr>
                                    <m:e>
                                      <m:r>
                                        <a:rPr lang="en-SG" b="1" i="1">
                                          <a:latin typeface="Cambria Math" panose="02040503050406030204" pitchFamily="18" charset="0"/>
                                        </a:rPr>
                                        <m:t>𝒎</m:t>
                                      </m:r>
                                    </m:e>
                                    <m:sub>
                                      <m:sSub>
                                        <m:sSubPr>
                                          <m:ctrlPr>
                                            <a:rPr lang="en-SG" i="1">
                                              <a:latin typeface="Cambria Math" panose="02040503050406030204" pitchFamily="18" charset="0"/>
                                            </a:rPr>
                                          </m:ctrlPr>
                                        </m:sSubPr>
                                        <m:e>
                                          <m:r>
                                            <a:rPr lang="en-SG" b="1" i="1">
                                              <a:latin typeface="Cambria Math" panose="02040503050406030204" pitchFamily="18" charset="0"/>
                                            </a:rPr>
                                            <m:t>𝒑</m:t>
                                          </m:r>
                                        </m:e>
                                        <m:sub>
                                          <m:r>
                                            <a:rPr lang="en-SG" b="1" i="1">
                                              <a:latin typeface="Cambria Math" panose="02040503050406030204" pitchFamily="18" charset="0"/>
                                            </a:rPr>
                                            <m:t>𝟐</m:t>
                                          </m:r>
                                        </m:sub>
                                      </m:sSub>
                                    </m:sub>
                                  </m:sSub>
                                  <m:d>
                                    <m:dPr>
                                      <m:ctrlPr>
                                        <a:rPr lang="en-SG" i="1">
                                          <a:latin typeface="Cambria Math" panose="02040503050406030204" pitchFamily="18" charset="0"/>
                                        </a:rPr>
                                      </m:ctrlPr>
                                    </m:dPr>
                                    <m:e>
                                      <m:r>
                                        <a:rPr lang="en-SG" b="1" i="1">
                                          <a:latin typeface="Cambria Math" panose="02040503050406030204" pitchFamily="18" charset="0"/>
                                        </a:rPr>
                                        <m:t>𝒂</m:t>
                                      </m:r>
                                      <m:r>
                                        <a:rPr lang="en-SG" b="1">
                                          <a:latin typeface="Cambria Math" panose="02040503050406030204" pitchFamily="18" charset="0"/>
                                        </a:rPr>
                                        <m:t>−</m:t>
                                      </m:r>
                                      <m:f>
                                        <m:fPr>
                                          <m:ctrlPr>
                                            <a:rPr lang="en-SG" i="1">
                                              <a:latin typeface="Cambria Math" panose="02040503050406030204" pitchFamily="18" charset="0"/>
                                            </a:rPr>
                                          </m:ctrlPr>
                                        </m:fPr>
                                        <m:num>
                                          <m:r>
                                            <a:rPr lang="en-SG" b="1" i="1">
                                              <a:latin typeface="Cambria Math" panose="02040503050406030204" pitchFamily="18" charset="0"/>
                                            </a:rPr>
                                            <m:t>𝒄</m:t>
                                          </m:r>
                                        </m:num>
                                        <m:den>
                                          <m:r>
                                            <a:rPr lang="en-SG" b="1" i="1">
                                              <a:latin typeface="Cambria Math" panose="02040503050406030204" pitchFamily="18" charset="0"/>
                                            </a:rPr>
                                            <m:t>𝟐</m:t>
                                          </m:r>
                                        </m:den>
                                      </m:f>
                                    </m:e>
                                  </m:d>
                                </m:e>
                              </m:d>
                            </m:e>
                          </m:mr>
                          <m:mr>
                            <m:e>
                              <m:d>
                                <m:dPr>
                                  <m:ctrlPr>
                                    <a:rPr lang="en-SG" i="1">
                                      <a:latin typeface="Cambria Math" panose="02040503050406030204" pitchFamily="18" charset="0"/>
                                    </a:rPr>
                                  </m:ctrlPr>
                                </m:dPr>
                                <m:e>
                                  <m:r>
                                    <a:rPr lang="en-SG" b="1" i="1">
                                      <a:latin typeface="Cambria Math" panose="02040503050406030204" pitchFamily="18" charset="0"/>
                                    </a:rPr>
                                    <m:t>𝑺</m:t>
                                  </m:r>
                                  <m:r>
                                    <a:rPr lang="en-SG" b="1">
                                      <a:latin typeface="Cambria Math" panose="02040503050406030204" pitchFamily="18" charset="0"/>
                                    </a:rPr>
                                    <m:t>−</m:t>
                                  </m:r>
                                  <m:sSub>
                                    <m:sSubPr>
                                      <m:ctrlPr>
                                        <a:rPr lang="en-SG" i="1">
                                          <a:latin typeface="Cambria Math" panose="02040503050406030204" pitchFamily="18" charset="0"/>
                                        </a:rPr>
                                      </m:ctrlPr>
                                    </m:sSubPr>
                                    <m:e>
                                      <m:r>
                                        <a:rPr lang="en-SG" b="1" i="1">
                                          <a:latin typeface="Cambria Math" panose="02040503050406030204" pitchFamily="18" charset="0"/>
                                        </a:rPr>
                                        <m:t>𝒎</m:t>
                                      </m:r>
                                    </m:e>
                                    <m:sub>
                                      <m:sSub>
                                        <m:sSubPr>
                                          <m:ctrlPr>
                                            <a:rPr lang="en-SG" i="1">
                                              <a:latin typeface="Cambria Math" panose="02040503050406030204" pitchFamily="18" charset="0"/>
                                            </a:rPr>
                                          </m:ctrlPr>
                                        </m:sSubPr>
                                        <m:e>
                                          <m:r>
                                            <a:rPr lang="en-SG" b="1" i="1">
                                              <a:latin typeface="Cambria Math" panose="02040503050406030204" pitchFamily="18" charset="0"/>
                                            </a:rPr>
                                            <m:t>𝒑</m:t>
                                          </m:r>
                                        </m:e>
                                        <m:sub>
                                          <m:r>
                                            <a:rPr lang="en-SG" b="1" i="1">
                                              <a:latin typeface="Cambria Math" panose="02040503050406030204" pitchFamily="18" charset="0"/>
                                            </a:rPr>
                                            <m:t>𝟏</m:t>
                                          </m:r>
                                        </m:sub>
                                      </m:sSub>
                                    </m:sub>
                                  </m:sSub>
                                  <m:d>
                                    <m:dPr>
                                      <m:ctrlPr>
                                        <a:rPr lang="en-SG" i="1">
                                          <a:latin typeface="Cambria Math" panose="02040503050406030204" pitchFamily="18" charset="0"/>
                                        </a:rPr>
                                      </m:ctrlPr>
                                    </m:dPr>
                                    <m:e>
                                      <m:r>
                                        <a:rPr lang="en-SG" b="1" i="1">
                                          <a:latin typeface="Cambria Math" panose="02040503050406030204" pitchFamily="18" charset="0"/>
                                        </a:rPr>
                                        <m:t>𝒂</m:t>
                                      </m:r>
                                      <m:r>
                                        <a:rPr lang="en-SG" b="1">
                                          <a:latin typeface="Cambria Math" panose="02040503050406030204" pitchFamily="18" charset="0"/>
                                        </a:rPr>
                                        <m:t>−</m:t>
                                      </m:r>
                                      <m:r>
                                        <a:rPr lang="en-SG" b="1" i="1">
                                          <a:latin typeface="Cambria Math" panose="02040503050406030204" pitchFamily="18" charset="0"/>
                                        </a:rPr>
                                        <m:t>𝒑</m:t>
                                      </m:r>
                                    </m:e>
                                  </m:d>
                                  <m:r>
                                    <a:rPr lang="en-SG" b="1">
                                      <a:latin typeface="Cambria Math" panose="02040503050406030204" pitchFamily="18" charset="0"/>
                                    </a:rPr>
                                    <m:t>−</m:t>
                                  </m:r>
                                  <m:sSub>
                                    <m:sSubPr>
                                      <m:ctrlPr>
                                        <a:rPr lang="en-SG" i="1">
                                          <a:latin typeface="Cambria Math" panose="02040503050406030204" pitchFamily="18" charset="0"/>
                                        </a:rPr>
                                      </m:ctrlPr>
                                    </m:sSubPr>
                                    <m:e>
                                      <m:r>
                                        <a:rPr lang="en-SG" b="1" i="1">
                                          <a:latin typeface="Cambria Math" panose="02040503050406030204" pitchFamily="18" charset="0"/>
                                        </a:rPr>
                                        <m:t>𝒎</m:t>
                                      </m:r>
                                    </m:e>
                                    <m:sub>
                                      <m:sSub>
                                        <m:sSubPr>
                                          <m:ctrlPr>
                                            <a:rPr lang="en-SG" i="1">
                                              <a:latin typeface="Cambria Math" panose="02040503050406030204" pitchFamily="18" charset="0"/>
                                            </a:rPr>
                                          </m:ctrlPr>
                                        </m:sSubPr>
                                        <m:e>
                                          <m:r>
                                            <a:rPr lang="en-SG" b="1" i="1">
                                              <a:latin typeface="Cambria Math" panose="02040503050406030204" pitchFamily="18" charset="0"/>
                                            </a:rPr>
                                            <m:t>𝒑</m:t>
                                          </m:r>
                                        </m:e>
                                        <m:sub>
                                          <m:r>
                                            <a:rPr lang="en-SG" b="1" i="1">
                                              <a:latin typeface="Cambria Math" panose="02040503050406030204" pitchFamily="18" charset="0"/>
                                            </a:rPr>
                                            <m:t>𝟐</m:t>
                                          </m:r>
                                        </m:sub>
                                      </m:sSub>
                                    </m:sub>
                                  </m:sSub>
                                  <m:d>
                                    <m:dPr>
                                      <m:ctrlPr>
                                        <a:rPr lang="en-SG" i="1">
                                          <a:latin typeface="Cambria Math" panose="02040503050406030204" pitchFamily="18" charset="0"/>
                                        </a:rPr>
                                      </m:ctrlPr>
                                    </m:dPr>
                                    <m:e>
                                      <m:r>
                                        <a:rPr lang="en-SG" b="1" i="1">
                                          <a:latin typeface="Cambria Math" panose="02040503050406030204" pitchFamily="18" charset="0"/>
                                        </a:rPr>
                                        <m:t>𝒂</m:t>
                                      </m:r>
                                      <m:r>
                                        <a:rPr lang="en-SG" b="1">
                                          <a:latin typeface="Cambria Math" panose="02040503050406030204" pitchFamily="18" charset="0"/>
                                        </a:rPr>
                                        <m:t>−</m:t>
                                      </m:r>
                                      <m:f>
                                        <m:fPr>
                                          <m:ctrlPr>
                                            <a:rPr lang="en-SG" i="1">
                                              <a:latin typeface="Cambria Math" panose="02040503050406030204" pitchFamily="18" charset="0"/>
                                            </a:rPr>
                                          </m:ctrlPr>
                                        </m:fPr>
                                        <m:num>
                                          <m:r>
                                            <a:rPr lang="en-SG" b="1" i="1">
                                              <a:latin typeface="Cambria Math" panose="02040503050406030204" pitchFamily="18" charset="0"/>
                                            </a:rPr>
                                            <m:t>𝒄</m:t>
                                          </m:r>
                                        </m:num>
                                        <m:den>
                                          <m:r>
                                            <a:rPr lang="en-SG" b="1" i="1">
                                              <a:latin typeface="Cambria Math" panose="02040503050406030204" pitchFamily="18" charset="0"/>
                                            </a:rPr>
                                            <m:t>𝟐</m:t>
                                          </m:r>
                                        </m:den>
                                      </m:f>
                                    </m:e>
                                  </m:d>
                                </m:e>
                              </m:d>
                            </m:e>
                            <m:e>
                              <m:d>
                                <m:dPr>
                                  <m:begChr m:val="["/>
                                  <m:endChr m:val="]"/>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b="1" i="1">
                                          <a:latin typeface="Cambria Math" panose="02040503050406030204" pitchFamily="18" charset="0"/>
                                        </a:rPr>
                                        <m:t>𝑰</m:t>
                                      </m:r>
                                    </m:e>
                                    <m:sub>
                                      <m:r>
                                        <a:rPr lang="en-SG" b="1" i="1">
                                          <a:latin typeface="Cambria Math" panose="02040503050406030204" pitchFamily="18" charset="0"/>
                                        </a:rPr>
                                        <m:t>𝜶</m:t>
                                      </m:r>
                                    </m:sub>
                                  </m:sSub>
                                  <m:r>
                                    <a:rPr lang="en-SG" b="1">
                                      <a:latin typeface="Cambria Math" panose="02040503050406030204" pitchFamily="18" charset="0"/>
                                    </a:rPr>
                                    <m:t>+</m:t>
                                  </m:r>
                                  <m:sSub>
                                    <m:sSubPr>
                                      <m:ctrlPr>
                                        <a:rPr lang="en-SG" i="1">
                                          <a:latin typeface="Cambria Math" panose="02040503050406030204" pitchFamily="18" charset="0"/>
                                        </a:rPr>
                                      </m:ctrlPr>
                                    </m:sSubPr>
                                    <m:e>
                                      <m:r>
                                        <a:rPr lang="en-SG" b="1" i="1">
                                          <a:latin typeface="Cambria Math" panose="02040503050406030204" pitchFamily="18" charset="0"/>
                                        </a:rPr>
                                        <m:t>𝒎</m:t>
                                      </m:r>
                                    </m:e>
                                    <m:sub>
                                      <m:sSub>
                                        <m:sSubPr>
                                          <m:ctrlPr>
                                            <a:rPr lang="en-SG" i="1">
                                              <a:latin typeface="Cambria Math" panose="02040503050406030204" pitchFamily="18" charset="0"/>
                                            </a:rPr>
                                          </m:ctrlPr>
                                        </m:sSubPr>
                                        <m:e>
                                          <m:r>
                                            <a:rPr lang="en-SG" b="1" i="1">
                                              <a:latin typeface="Cambria Math" panose="02040503050406030204" pitchFamily="18" charset="0"/>
                                            </a:rPr>
                                            <m:t>𝒑</m:t>
                                          </m:r>
                                        </m:e>
                                        <m:sub>
                                          <m:r>
                                            <a:rPr lang="en-SG" b="1" i="1">
                                              <a:latin typeface="Cambria Math" panose="02040503050406030204" pitchFamily="18" charset="0"/>
                                            </a:rPr>
                                            <m:t>𝟏</m:t>
                                          </m:r>
                                        </m:sub>
                                      </m:sSub>
                                    </m:sub>
                                  </m:sSub>
                                  <m:sSup>
                                    <m:sSupPr>
                                      <m:ctrlPr>
                                        <a:rPr lang="en-SG" i="1">
                                          <a:latin typeface="Cambria Math" panose="02040503050406030204" pitchFamily="18" charset="0"/>
                                        </a:rPr>
                                      </m:ctrlPr>
                                    </m:sSupPr>
                                    <m:e>
                                      <m:d>
                                        <m:dPr>
                                          <m:ctrlPr>
                                            <a:rPr lang="en-SG" i="1">
                                              <a:latin typeface="Cambria Math" panose="02040503050406030204" pitchFamily="18" charset="0"/>
                                            </a:rPr>
                                          </m:ctrlPr>
                                        </m:dPr>
                                        <m:e>
                                          <m:r>
                                            <a:rPr lang="en-SG" b="1" i="1">
                                              <a:latin typeface="Cambria Math" panose="02040503050406030204" pitchFamily="18" charset="0"/>
                                            </a:rPr>
                                            <m:t>𝒂</m:t>
                                          </m:r>
                                          <m:r>
                                            <a:rPr lang="en-SG" b="1">
                                              <a:latin typeface="Cambria Math" panose="02040503050406030204" pitchFamily="18" charset="0"/>
                                            </a:rPr>
                                            <m:t>−</m:t>
                                          </m:r>
                                          <m:r>
                                            <a:rPr lang="en-SG" b="1" i="1">
                                              <a:latin typeface="Cambria Math" panose="02040503050406030204" pitchFamily="18" charset="0"/>
                                            </a:rPr>
                                            <m:t>𝒑</m:t>
                                          </m:r>
                                        </m:e>
                                      </m:d>
                                    </m:e>
                                    <m:sup>
                                      <m:r>
                                        <a:rPr lang="en-SG" b="1" i="1">
                                          <a:latin typeface="Cambria Math" panose="02040503050406030204" pitchFamily="18" charset="0"/>
                                        </a:rPr>
                                        <m:t>𝟐</m:t>
                                      </m:r>
                                    </m:sup>
                                  </m:sSup>
                                  <m:r>
                                    <a:rPr lang="en-SG" b="1">
                                      <a:latin typeface="Cambria Math" panose="02040503050406030204" pitchFamily="18" charset="0"/>
                                    </a:rPr>
                                    <m:t>+</m:t>
                                  </m:r>
                                  <m:sSub>
                                    <m:sSubPr>
                                      <m:ctrlPr>
                                        <a:rPr lang="en-SG" i="1">
                                          <a:latin typeface="Cambria Math" panose="02040503050406030204" pitchFamily="18" charset="0"/>
                                        </a:rPr>
                                      </m:ctrlPr>
                                    </m:sSubPr>
                                    <m:e>
                                      <m:r>
                                        <a:rPr lang="en-SG" b="1" i="1">
                                          <a:latin typeface="Cambria Math" panose="02040503050406030204" pitchFamily="18" charset="0"/>
                                        </a:rPr>
                                        <m:t>𝒎</m:t>
                                      </m:r>
                                    </m:e>
                                    <m:sub>
                                      <m:sSub>
                                        <m:sSubPr>
                                          <m:ctrlPr>
                                            <a:rPr lang="en-SG" i="1">
                                              <a:latin typeface="Cambria Math" panose="02040503050406030204" pitchFamily="18" charset="0"/>
                                            </a:rPr>
                                          </m:ctrlPr>
                                        </m:sSubPr>
                                        <m:e>
                                          <m:r>
                                            <a:rPr lang="en-SG" b="1" i="1">
                                              <a:latin typeface="Cambria Math" panose="02040503050406030204" pitchFamily="18" charset="0"/>
                                            </a:rPr>
                                            <m:t>𝒑</m:t>
                                          </m:r>
                                        </m:e>
                                        <m:sub>
                                          <m:r>
                                            <a:rPr lang="en-SG" b="1" i="1">
                                              <a:latin typeface="Cambria Math" panose="02040503050406030204" pitchFamily="18" charset="0"/>
                                            </a:rPr>
                                            <m:t>𝟐</m:t>
                                          </m:r>
                                        </m:sub>
                                      </m:sSub>
                                    </m:sub>
                                  </m:sSub>
                                  <m:sSup>
                                    <m:sSupPr>
                                      <m:ctrlPr>
                                        <a:rPr lang="en-SG" i="1">
                                          <a:latin typeface="Cambria Math" panose="02040503050406030204" pitchFamily="18" charset="0"/>
                                        </a:rPr>
                                      </m:ctrlPr>
                                    </m:sSupPr>
                                    <m:e>
                                      <m:d>
                                        <m:dPr>
                                          <m:ctrlPr>
                                            <a:rPr lang="en-SG" i="1">
                                              <a:latin typeface="Cambria Math" panose="02040503050406030204" pitchFamily="18" charset="0"/>
                                            </a:rPr>
                                          </m:ctrlPr>
                                        </m:dPr>
                                        <m:e>
                                          <m:r>
                                            <a:rPr lang="en-SG" b="1" i="1">
                                              <a:latin typeface="Cambria Math" panose="02040503050406030204" pitchFamily="18" charset="0"/>
                                            </a:rPr>
                                            <m:t>𝒂</m:t>
                                          </m:r>
                                          <m:r>
                                            <a:rPr lang="en-SG" b="1">
                                              <a:latin typeface="Cambria Math" panose="02040503050406030204" pitchFamily="18" charset="0"/>
                                            </a:rPr>
                                            <m:t>−</m:t>
                                          </m:r>
                                          <m:f>
                                            <m:fPr>
                                              <m:ctrlPr>
                                                <a:rPr lang="en-SG" i="1">
                                                  <a:latin typeface="Cambria Math" panose="02040503050406030204" pitchFamily="18" charset="0"/>
                                                </a:rPr>
                                              </m:ctrlPr>
                                            </m:fPr>
                                            <m:num>
                                              <m:r>
                                                <a:rPr lang="en-SG" b="1" i="1">
                                                  <a:latin typeface="Cambria Math" panose="02040503050406030204" pitchFamily="18" charset="0"/>
                                                </a:rPr>
                                                <m:t>𝒄</m:t>
                                              </m:r>
                                            </m:num>
                                            <m:den>
                                              <m:r>
                                                <a:rPr lang="en-SG" b="1" i="1">
                                                  <a:latin typeface="Cambria Math" panose="02040503050406030204" pitchFamily="18" charset="0"/>
                                                </a:rPr>
                                                <m:t>𝟐</m:t>
                                              </m:r>
                                            </m:den>
                                          </m:f>
                                        </m:e>
                                      </m:d>
                                    </m:e>
                                    <m:sup>
                                      <m:r>
                                        <a:rPr lang="en-SG" b="1" i="1">
                                          <a:latin typeface="Cambria Math" panose="02040503050406030204" pitchFamily="18" charset="0"/>
                                        </a:rPr>
                                        <m:t>𝟐</m:t>
                                      </m:r>
                                    </m:sup>
                                  </m:sSup>
                                </m:e>
                              </m:d>
                            </m:e>
                          </m:mr>
                        </m:m>
                      </m:e>
                    </m:d>
                    <m:d>
                      <m:dPr>
                        <m:begChr m:val="{"/>
                        <m:endChr m:val="}"/>
                        <m:ctrlPr>
                          <a:rPr lang="en-SG" i="1">
                            <a:latin typeface="Cambria Math" panose="02040503050406030204" pitchFamily="18" charset="0"/>
                          </a:rPr>
                        </m:ctrlPr>
                      </m:dPr>
                      <m:e>
                        <m:m>
                          <m:mPr>
                            <m:mcs>
                              <m:mc>
                                <m:mcPr>
                                  <m:count m:val="1"/>
                                  <m:mcJc m:val="center"/>
                                </m:mcPr>
                              </m:mc>
                            </m:mcs>
                            <m:ctrlPr>
                              <a:rPr lang="en-SG" i="1">
                                <a:latin typeface="Cambria Math" panose="02040503050406030204" pitchFamily="18" charset="0"/>
                              </a:rPr>
                            </m:ctrlPr>
                          </m:mPr>
                          <m:mr>
                            <m:e>
                              <m:acc>
                                <m:accPr>
                                  <m:chr m:val="̈"/>
                                  <m:ctrlPr>
                                    <a:rPr lang="en-SG" i="1">
                                      <a:latin typeface="Cambria Math" panose="02040503050406030204" pitchFamily="18" charset="0"/>
                                    </a:rPr>
                                  </m:ctrlPr>
                                </m:accPr>
                                <m:e>
                                  <m:r>
                                    <a:rPr lang="en-SG">
                                      <a:latin typeface="Cambria Math" panose="02040503050406030204" pitchFamily="18" charset="0"/>
                                    </a:rPr>
                                    <m:t>h</m:t>
                                  </m:r>
                                </m:e>
                              </m:acc>
                            </m:e>
                          </m:mr>
                          <m:mr>
                            <m:e>
                              <m:acc>
                                <m:accPr>
                                  <m:chr m:val="̈"/>
                                  <m:ctrlPr>
                                    <a:rPr lang="en-SG" i="1">
                                      <a:latin typeface="Cambria Math" panose="02040503050406030204" pitchFamily="18" charset="0"/>
                                    </a:rPr>
                                  </m:ctrlPr>
                                </m:accPr>
                                <m:e>
                                  <m:r>
                                    <a:rPr lang="en-SG">
                                      <a:latin typeface="Cambria Math" panose="02040503050406030204" pitchFamily="18" charset="0"/>
                                    </a:rPr>
                                    <m:t>𝛼</m:t>
                                  </m:r>
                                </m:e>
                              </m:acc>
                            </m:e>
                          </m:mr>
                        </m:m>
                      </m:e>
                    </m:d>
                    <m:r>
                      <a:rPr lang="en-SG">
                        <a:latin typeface="Cambria Math" panose="02040503050406030204" pitchFamily="18" charset="0"/>
                      </a:rPr>
                      <m:t>+</m:t>
                    </m:r>
                    <m:d>
                      <m:dPr>
                        <m:begChr m:val="["/>
                        <m:endChr m:val="]"/>
                        <m:ctrlPr>
                          <a:rPr lang="en-SG" i="1">
                            <a:latin typeface="Cambria Math" panose="02040503050406030204" pitchFamily="18" charset="0"/>
                          </a:rPr>
                        </m:ctrlPr>
                      </m:dPr>
                      <m:e>
                        <m:m>
                          <m:mPr>
                            <m:mcs>
                              <m:mc>
                                <m:mcPr>
                                  <m:count m:val="2"/>
                                  <m:mcJc m:val="center"/>
                                </m:mcPr>
                              </m:mc>
                            </m:mcs>
                            <m:ctrlPr>
                              <a:rPr lang="en-SG" i="1">
                                <a:latin typeface="Cambria Math" panose="02040503050406030204" pitchFamily="18" charset="0"/>
                              </a:rPr>
                            </m:ctrlPr>
                          </m:mPr>
                          <m:mr>
                            <m:e>
                              <m:sSub>
                                <m:sSubPr>
                                  <m:ctrlPr>
                                    <a:rPr lang="en-SG" i="1">
                                      <a:latin typeface="Cambria Math" panose="02040503050406030204" pitchFamily="18" charset="0"/>
                                    </a:rPr>
                                  </m:ctrlPr>
                                </m:sSubPr>
                                <m:e>
                                  <m:r>
                                    <a:rPr lang="en-SG" b="1" i="1">
                                      <a:latin typeface="Cambria Math" panose="02040503050406030204" pitchFamily="18" charset="0"/>
                                    </a:rPr>
                                    <m:t>𝒌</m:t>
                                  </m:r>
                                </m:e>
                                <m:sub>
                                  <m:r>
                                    <a:rPr lang="en-SG" b="1" i="1">
                                      <a:latin typeface="Cambria Math" panose="02040503050406030204" pitchFamily="18" charset="0"/>
                                    </a:rPr>
                                    <m:t>𝟏</m:t>
                                  </m:r>
                                </m:sub>
                              </m:sSub>
                            </m:e>
                            <m:e>
                              <m:r>
                                <a:rPr lang="en-SG" b="1" i="1">
                                  <a:latin typeface="Cambria Math" panose="02040503050406030204" pitchFamily="18" charset="0"/>
                                </a:rPr>
                                <m:t>𝟎</m:t>
                              </m:r>
                            </m:e>
                          </m:mr>
                          <m:mr>
                            <m:e>
                              <m:r>
                                <a:rPr lang="en-SG" b="1" i="1">
                                  <a:latin typeface="Cambria Math" panose="02040503050406030204" pitchFamily="18" charset="0"/>
                                </a:rPr>
                                <m:t>𝟎</m:t>
                              </m:r>
                            </m:e>
                            <m:e>
                              <m:sSub>
                                <m:sSubPr>
                                  <m:ctrlPr>
                                    <a:rPr lang="en-SG" i="1">
                                      <a:latin typeface="Cambria Math" panose="02040503050406030204" pitchFamily="18" charset="0"/>
                                    </a:rPr>
                                  </m:ctrlPr>
                                </m:sSubPr>
                                <m:e>
                                  <m:r>
                                    <a:rPr lang="en-SG" b="1" i="1">
                                      <a:latin typeface="Cambria Math" panose="02040503050406030204" pitchFamily="18" charset="0"/>
                                    </a:rPr>
                                    <m:t>𝒌</m:t>
                                  </m:r>
                                </m:e>
                                <m:sub>
                                  <m:r>
                                    <a:rPr lang="en-SG" b="1" i="1">
                                      <a:latin typeface="Cambria Math" panose="02040503050406030204" pitchFamily="18" charset="0"/>
                                    </a:rPr>
                                    <m:t>𝟐</m:t>
                                  </m:r>
                                </m:sub>
                              </m:sSub>
                            </m:e>
                          </m:mr>
                        </m:m>
                      </m:e>
                    </m:d>
                    <m:d>
                      <m:dPr>
                        <m:begChr m:val="{"/>
                        <m:endChr m:val="}"/>
                        <m:ctrlPr>
                          <a:rPr lang="en-SG" i="1">
                            <a:latin typeface="Cambria Math" panose="02040503050406030204" pitchFamily="18" charset="0"/>
                          </a:rPr>
                        </m:ctrlPr>
                      </m:dPr>
                      <m:e>
                        <m:m>
                          <m:mPr>
                            <m:mcs>
                              <m:mc>
                                <m:mcPr>
                                  <m:count m:val="1"/>
                                  <m:mcJc m:val="center"/>
                                </m:mcPr>
                              </m:mc>
                            </m:mcs>
                            <m:ctrlPr>
                              <a:rPr lang="en-SG" i="1">
                                <a:latin typeface="Cambria Math" panose="02040503050406030204" pitchFamily="18" charset="0"/>
                              </a:rPr>
                            </m:ctrlPr>
                          </m:mPr>
                          <m:mr>
                            <m:e>
                              <m:r>
                                <a:rPr lang="en-SG">
                                  <a:latin typeface="Cambria Math" panose="02040503050406030204" pitchFamily="18" charset="0"/>
                                </a:rPr>
                                <m:t>h</m:t>
                              </m:r>
                            </m:e>
                          </m:mr>
                          <m:mr>
                            <m:e>
                              <m:r>
                                <a:rPr lang="en-SG">
                                  <a:latin typeface="Cambria Math" panose="02040503050406030204" pitchFamily="18" charset="0"/>
                                </a:rPr>
                                <m:t>𝛼</m:t>
                              </m:r>
                            </m:e>
                          </m:mr>
                        </m:m>
                      </m:e>
                    </m:d>
                    <m:r>
                      <a:rPr lang="en-SG">
                        <a:latin typeface="Cambria Math" panose="02040503050406030204" pitchFamily="18" charset="0"/>
                      </a:rPr>
                      <m:t>=0</m:t>
                    </m:r>
                  </m:oMath>
                </a14:m>
                <a:r>
                  <a:rPr lang="en-SG" dirty="0"/>
                  <a:t> </a:t>
                </a:r>
              </a:p>
              <a:p>
                <a:r>
                  <a:rPr lang="en-SG" dirty="0"/>
                  <a:t> </a:t>
                </a:r>
              </a:p>
              <a:p>
                <a:endParaRPr lang="en-SG" dirty="0"/>
              </a:p>
            </p:txBody>
          </p:sp>
        </mc:Choice>
        <mc:Fallback>
          <p:sp>
            <p:nvSpPr>
              <p:cNvPr id="5" name="TextBox 4">
                <a:extLst>
                  <a:ext uri="{FF2B5EF4-FFF2-40B4-BE49-F238E27FC236}">
                    <a16:creationId xmlns:a16="http://schemas.microsoft.com/office/drawing/2014/main" id="{9A158CF6-3EA9-964A-54A5-295EB1A2A10B}"/>
                  </a:ext>
                </a:extLst>
              </p:cNvPr>
              <p:cNvSpPr txBox="1">
                <a:spLocks noRot="1" noChangeAspect="1" noMove="1" noResize="1" noEditPoints="1" noAdjustHandles="1" noChangeArrowheads="1" noChangeShapeType="1" noTextEdit="1"/>
              </p:cNvSpPr>
              <p:nvPr/>
            </p:nvSpPr>
            <p:spPr>
              <a:xfrm>
                <a:off x="94292" y="979831"/>
                <a:ext cx="6316134" cy="7686015"/>
              </a:xfrm>
              <a:prstGeom prst="rect">
                <a:avLst/>
              </a:prstGeom>
              <a:blipFill>
                <a:blip r:embed="rId3"/>
                <a:stretch>
                  <a:fillRect/>
                </a:stretch>
              </a:blipFill>
            </p:spPr>
            <p:txBody>
              <a:bodyPr/>
              <a:lstStyle/>
              <a:p>
                <a:r>
                  <a:rPr lang="en-SG">
                    <a:noFill/>
                  </a:rPr>
                  <a:t> </a:t>
                </a:r>
              </a:p>
            </p:txBody>
          </p:sp>
        </mc:Fallback>
      </mc:AlternateContent>
      <p:sp>
        <p:nvSpPr>
          <p:cNvPr id="6" name="TextBox 5">
            <a:extLst>
              <a:ext uri="{FF2B5EF4-FFF2-40B4-BE49-F238E27FC236}">
                <a16:creationId xmlns:a16="http://schemas.microsoft.com/office/drawing/2014/main" id="{60ECA186-C753-1F36-B2C1-3AECFC35AE3C}"/>
              </a:ext>
            </a:extLst>
          </p:cNvPr>
          <p:cNvSpPr txBox="1"/>
          <p:nvPr/>
        </p:nvSpPr>
        <p:spPr>
          <a:xfrm>
            <a:off x="6694560" y="7676159"/>
            <a:ext cx="1516762" cy="430887"/>
          </a:xfrm>
          <a:prstGeom prst="rect">
            <a:avLst/>
          </a:prstGeom>
          <a:noFill/>
        </p:spPr>
        <p:txBody>
          <a:bodyPr wrap="none" rtlCol="0">
            <a:spAutoFit/>
          </a:bodyPr>
          <a:lstStyle/>
          <a:p>
            <a:r>
              <a:rPr lang="en-SG" sz="1100" b="1" dirty="0"/>
              <a:t>Explanation of Code:</a:t>
            </a:r>
          </a:p>
          <a:p>
            <a:endParaRPr lang="en-SG" sz="1100" dirty="0"/>
          </a:p>
        </p:txBody>
      </p:sp>
      <p:sp>
        <p:nvSpPr>
          <p:cNvPr id="7" name="Arrow: Pentagon 6">
            <a:extLst>
              <a:ext uri="{FF2B5EF4-FFF2-40B4-BE49-F238E27FC236}">
                <a16:creationId xmlns:a16="http://schemas.microsoft.com/office/drawing/2014/main" id="{EF2AA123-6C85-29A8-65EB-0C85E4522C3B}"/>
              </a:ext>
            </a:extLst>
          </p:cNvPr>
          <p:cNvSpPr/>
          <p:nvPr/>
        </p:nvSpPr>
        <p:spPr>
          <a:xfrm>
            <a:off x="6711840" y="8183246"/>
            <a:ext cx="939800" cy="482600"/>
          </a:xfrm>
          <a:prstGeom prst="homePlat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rPr>
              <a:t>Define all values</a:t>
            </a:r>
          </a:p>
        </p:txBody>
      </p:sp>
      <p:sp>
        <p:nvSpPr>
          <p:cNvPr id="8" name="Arrow: Chevron 7">
            <a:extLst>
              <a:ext uri="{FF2B5EF4-FFF2-40B4-BE49-F238E27FC236}">
                <a16:creationId xmlns:a16="http://schemas.microsoft.com/office/drawing/2014/main" id="{5CF2A4E6-7AFB-0FD8-D1B5-238E13F27DC1}"/>
              </a:ext>
            </a:extLst>
          </p:cNvPr>
          <p:cNvSpPr/>
          <p:nvPr/>
        </p:nvSpPr>
        <p:spPr>
          <a:xfrm>
            <a:off x="7532169" y="8183246"/>
            <a:ext cx="1578038" cy="482600"/>
          </a:xfrm>
          <a:prstGeom prst="chevron">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G" sz="1000" dirty="0">
                <a:solidFill>
                  <a:sysClr val="windowText" lastClr="000000"/>
                </a:solidFill>
              </a:rPr>
              <a:t>Loop values of p and m</a:t>
            </a:r>
            <a:r>
              <a:rPr lang="en-SG" sz="1000" baseline="-25000" dirty="0">
                <a:solidFill>
                  <a:sysClr val="windowText" lastClr="000000"/>
                </a:solidFill>
              </a:rPr>
              <a:t>p1 </a:t>
            </a:r>
            <a:r>
              <a:rPr lang="en-SG" sz="1000" dirty="0">
                <a:solidFill>
                  <a:sysClr val="windowText" lastClr="000000"/>
                </a:solidFill>
              </a:rPr>
              <a:t>across above matrix</a:t>
            </a:r>
            <a:endParaRPr lang="en-SG" sz="1000" baseline="-25000" dirty="0">
              <a:solidFill>
                <a:sysClr val="windowText" lastClr="000000"/>
              </a:solidFill>
            </a:endParaRPr>
          </a:p>
        </p:txBody>
      </p:sp>
      <p:sp>
        <p:nvSpPr>
          <p:cNvPr id="9" name="Arrow: Chevron 8">
            <a:extLst>
              <a:ext uri="{FF2B5EF4-FFF2-40B4-BE49-F238E27FC236}">
                <a16:creationId xmlns:a16="http://schemas.microsoft.com/office/drawing/2014/main" id="{C6894A09-1F3F-EA75-8669-099F54441E6E}"/>
              </a:ext>
            </a:extLst>
          </p:cNvPr>
          <p:cNvSpPr/>
          <p:nvPr/>
        </p:nvSpPr>
        <p:spPr>
          <a:xfrm>
            <a:off x="9030768" y="8183246"/>
            <a:ext cx="1861911" cy="482600"/>
          </a:xfrm>
          <a:prstGeom prst="chevron">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G" sz="1000" dirty="0">
                <a:solidFill>
                  <a:sysClr val="windowText" lastClr="000000"/>
                </a:solidFill>
              </a:rPr>
              <a:t>Solve for eigenvalues which solves for pitch and heave</a:t>
            </a:r>
            <a:endParaRPr lang="en-SG" sz="1000" baseline="-25000" dirty="0">
              <a:solidFill>
                <a:sysClr val="windowText" lastClr="000000"/>
              </a:solidFill>
            </a:endParaRPr>
          </a:p>
        </p:txBody>
      </p:sp>
      <p:pic>
        <p:nvPicPr>
          <p:cNvPr id="3" name="Picture 2" descr="A graph of a mass&#10;&#10;Description automatically generated">
            <a:extLst>
              <a:ext uri="{FF2B5EF4-FFF2-40B4-BE49-F238E27FC236}">
                <a16:creationId xmlns:a16="http://schemas.microsoft.com/office/drawing/2014/main" id="{35F81BC2-2BF7-A5BE-25C9-4ADF16B65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193" y="1402301"/>
            <a:ext cx="3586665" cy="2689999"/>
          </a:xfrm>
          <a:prstGeom prst="rect">
            <a:avLst/>
          </a:prstGeom>
        </p:spPr>
      </p:pic>
      <p:pic>
        <p:nvPicPr>
          <p:cNvPr id="11" name="Picture 10" descr="A graph of a wave&#10;&#10;Description automatically generated with medium confidence">
            <a:extLst>
              <a:ext uri="{FF2B5EF4-FFF2-40B4-BE49-F238E27FC236}">
                <a16:creationId xmlns:a16="http://schemas.microsoft.com/office/drawing/2014/main" id="{E46BEB22-0442-EE1E-9921-E52A8C182A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7562" y="1402301"/>
            <a:ext cx="3586665" cy="2689999"/>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9344263-9C4F-61D7-46F6-FAB62C596254}"/>
                  </a:ext>
                </a:extLst>
              </p:cNvPr>
              <p:cNvSpPr txBox="1"/>
              <p:nvPr/>
            </p:nvSpPr>
            <p:spPr>
              <a:xfrm>
                <a:off x="6694560" y="4268515"/>
                <a:ext cx="5799667" cy="3395545"/>
              </a:xfrm>
              <a:prstGeom prst="rect">
                <a:avLst/>
              </a:prstGeom>
              <a:noFill/>
            </p:spPr>
            <p:txBody>
              <a:bodyPr wrap="square" rtlCol="0">
                <a:spAutoFit/>
              </a:bodyPr>
              <a:lstStyle/>
              <a:p>
                <a:pPr>
                  <a:lnSpc>
                    <a:spcPct val="150000"/>
                  </a:lnSpc>
                </a:pPr>
                <a:r>
                  <a:rPr lang="en-SG" sz="1100" b="1" dirty="0"/>
                  <a:t>Explanation:</a:t>
                </a:r>
              </a:p>
              <a:p>
                <a:pPr>
                  <a:lnSpc>
                    <a:spcPct val="150000"/>
                  </a:lnSpc>
                </a:pPr>
                <a:r>
                  <a:rPr lang="en-SG" sz="1100" b="1" dirty="0"/>
                  <a:t>Heave Graph: </a:t>
                </a:r>
              </a:p>
              <a:p>
                <a:pPr>
                  <a:lnSpc>
                    <a:spcPct val="150000"/>
                  </a:lnSpc>
                </a:pPr>
                <a:r>
                  <a:rPr lang="en-SG" sz="1100" dirty="0"/>
                  <a:t>As mass </a:t>
                </a:r>
                <a14:m>
                  <m:oMath xmlns:m="http://schemas.openxmlformats.org/officeDocument/2006/math">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𝑚</m:t>
                        </m:r>
                      </m:e>
                      <m:sub>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𝑝</m:t>
                            </m:r>
                          </m:e>
                          <m:sub>
                            <m:r>
                              <a:rPr lang="en-SG" sz="1100" b="0" i="1" smtClean="0">
                                <a:latin typeface="Cambria Math" panose="02040503050406030204" pitchFamily="18" charset="0"/>
                              </a:rPr>
                              <m:t>1</m:t>
                            </m:r>
                          </m:sub>
                        </m:sSub>
                      </m:sub>
                    </m:sSub>
                  </m:oMath>
                </a14:m>
                <a:r>
                  <a:rPr lang="en-SG" sz="1100" dirty="0"/>
                  <a:t>increases from 0 – 35 kg, heave frequency of the air foil decreases with a maximum of 0.415 Hz and minimum of 0.358 Hz. On the other hand, the position of </a:t>
                </a:r>
                <a14:m>
                  <m:oMath xmlns:m="http://schemas.openxmlformats.org/officeDocument/2006/math">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𝑚</m:t>
                        </m:r>
                      </m:e>
                      <m:sub>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𝑝</m:t>
                            </m:r>
                          </m:e>
                          <m:sub>
                            <m:r>
                              <a:rPr lang="en-SG" sz="1100" b="0" i="1" smtClean="0">
                                <a:latin typeface="Cambria Math" panose="02040503050406030204" pitchFamily="18" charset="0"/>
                              </a:rPr>
                              <m:t>1</m:t>
                            </m:r>
                          </m:sub>
                        </m:sSub>
                      </m:sub>
                    </m:sSub>
                  </m:oMath>
                </a14:m>
                <a:r>
                  <a:rPr lang="en-SG" sz="1100" dirty="0"/>
                  <a:t> does not have a significant effect on increasing the heave frequency of the air foil. </a:t>
                </a:r>
              </a:p>
              <a:p>
                <a:pPr>
                  <a:lnSpc>
                    <a:spcPct val="150000"/>
                  </a:lnSpc>
                </a:pPr>
                <a:r>
                  <a:rPr lang="en-SG" sz="1100" b="1" dirty="0"/>
                  <a:t>Pitch Graph:</a:t>
                </a:r>
              </a:p>
              <a:p>
                <a:pPr>
                  <a:lnSpc>
                    <a:spcPct val="150000"/>
                  </a:lnSpc>
                </a:pPr>
                <a:r>
                  <a:rPr lang="en-SG" sz="1100" dirty="0"/>
                  <a:t>As mass </a:t>
                </a:r>
                <a14:m>
                  <m:oMath xmlns:m="http://schemas.openxmlformats.org/officeDocument/2006/math">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𝑚</m:t>
                        </m:r>
                      </m:e>
                      <m:sub>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𝑝</m:t>
                            </m:r>
                          </m:e>
                          <m:sub>
                            <m:r>
                              <a:rPr lang="en-SG" sz="1100" b="0" i="1" smtClean="0">
                                <a:latin typeface="Cambria Math" panose="02040503050406030204" pitchFamily="18" charset="0"/>
                              </a:rPr>
                              <m:t>1</m:t>
                            </m:r>
                          </m:sub>
                        </m:sSub>
                      </m:sub>
                    </m:sSub>
                    <m:r>
                      <a:rPr lang="en-SG" sz="1100" b="0" i="1" smtClean="0">
                        <a:latin typeface="Cambria Math" panose="02040503050406030204" pitchFamily="18" charset="0"/>
                      </a:rPr>
                      <m:t> </m:t>
                    </m:r>
                  </m:oMath>
                </a14:m>
                <a:r>
                  <a:rPr lang="en-SG" sz="1100" dirty="0"/>
                  <a:t>increases from 0 – 35 kg, pitch frequency of the air foil follows a general decreasing trend which is more pronounced at higher masses, where the rate of decrease in pitch frequency increases further away from the  middle of the air foil. Closer to the middle of the air foil, between the origin and location of spring, there is a line of symmetry demonstrating that a positive or negative shift in the location of mass </a:t>
                </a:r>
                <a14:m>
                  <m:oMath xmlns:m="http://schemas.openxmlformats.org/officeDocument/2006/math">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𝑚</m:t>
                        </m:r>
                      </m:e>
                      <m:sub>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𝑝</m:t>
                            </m:r>
                          </m:e>
                          <m:sub>
                            <m:r>
                              <a:rPr lang="en-SG" sz="1100" b="0" i="1" smtClean="0">
                                <a:latin typeface="Cambria Math" panose="02040503050406030204" pitchFamily="18" charset="0"/>
                              </a:rPr>
                              <m:t>1</m:t>
                            </m:r>
                          </m:sub>
                        </m:sSub>
                      </m:sub>
                    </m:sSub>
                  </m:oMath>
                </a14:m>
                <a:r>
                  <a:rPr lang="en-SG" sz="1100" dirty="0"/>
                  <a:t> would result in a similar change in the pitch frequency of the air foil (similar to a function of a quadratic graph). </a:t>
                </a:r>
              </a:p>
              <a:p>
                <a:endParaRPr lang="en-SG" sz="1100" dirty="0"/>
              </a:p>
            </p:txBody>
          </p:sp>
        </mc:Choice>
        <mc:Fallback>
          <p:sp>
            <p:nvSpPr>
              <p:cNvPr id="12" name="TextBox 11">
                <a:extLst>
                  <a:ext uri="{FF2B5EF4-FFF2-40B4-BE49-F238E27FC236}">
                    <a16:creationId xmlns:a16="http://schemas.microsoft.com/office/drawing/2014/main" id="{F9344263-9C4F-61D7-46F6-FAB62C596254}"/>
                  </a:ext>
                </a:extLst>
              </p:cNvPr>
              <p:cNvSpPr txBox="1">
                <a:spLocks noRot="1" noChangeAspect="1" noMove="1" noResize="1" noEditPoints="1" noAdjustHandles="1" noChangeArrowheads="1" noChangeShapeType="1" noTextEdit="1"/>
              </p:cNvSpPr>
              <p:nvPr/>
            </p:nvSpPr>
            <p:spPr>
              <a:xfrm>
                <a:off x="6694560" y="4268515"/>
                <a:ext cx="5799667" cy="3395545"/>
              </a:xfrm>
              <a:prstGeom prst="rect">
                <a:avLst/>
              </a:prstGeom>
              <a:blipFill>
                <a:blip r:embed="rId6"/>
                <a:stretch>
                  <a:fillRect/>
                </a:stretch>
              </a:blipFill>
            </p:spPr>
            <p:txBody>
              <a:bodyPr/>
              <a:lstStyle/>
              <a:p>
                <a:r>
                  <a:rPr lang="en-SG">
                    <a:noFill/>
                  </a:rPr>
                  <a:t> </a:t>
                </a:r>
              </a:p>
            </p:txBody>
          </p:sp>
        </mc:Fallback>
      </mc:AlternateContent>
      <p:sp>
        <p:nvSpPr>
          <p:cNvPr id="13" name="TextBox 12">
            <a:extLst>
              <a:ext uri="{FF2B5EF4-FFF2-40B4-BE49-F238E27FC236}">
                <a16:creationId xmlns:a16="http://schemas.microsoft.com/office/drawing/2014/main" id="{7C61CBAB-8367-49ED-B7BC-C371795C0DF1}"/>
              </a:ext>
            </a:extLst>
          </p:cNvPr>
          <p:cNvSpPr txBox="1"/>
          <p:nvPr/>
        </p:nvSpPr>
        <p:spPr>
          <a:xfrm>
            <a:off x="1719042" y="8139082"/>
            <a:ext cx="955711" cy="261610"/>
          </a:xfrm>
          <a:prstGeom prst="rect">
            <a:avLst/>
          </a:prstGeom>
          <a:noFill/>
        </p:spPr>
        <p:txBody>
          <a:bodyPr wrap="none" rtlCol="0">
            <a:spAutoFit/>
          </a:bodyPr>
          <a:lstStyle/>
          <a:p>
            <a:r>
              <a:rPr lang="en-SG" sz="1100" b="1" dirty="0"/>
              <a:t>Mass Matrix</a:t>
            </a:r>
          </a:p>
        </p:txBody>
      </p:sp>
      <p:sp>
        <p:nvSpPr>
          <p:cNvPr id="14" name="TextBox 13">
            <a:extLst>
              <a:ext uri="{FF2B5EF4-FFF2-40B4-BE49-F238E27FC236}">
                <a16:creationId xmlns:a16="http://schemas.microsoft.com/office/drawing/2014/main" id="{5A32F57E-08B3-B3FA-E83B-81F728AEE14E}"/>
              </a:ext>
            </a:extLst>
          </p:cNvPr>
          <p:cNvSpPr txBox="1"/>
          <p:nvPr/>
        </p:nvSpPr>
        <p:spPr>
          <a:xfrm>
            <a:off x="4845203" y="7993659"/>
            <a:ext cx="825829" cy="430887"/>
          </a:xfrm>
          <a:prstGeom prst="rect">
            <a:avLst/>
          </a:prstGeom>
          <a:noFill/>
        </p:spPr>
        <p:txBody>
          <a:bodyPr wrap="square" rtlCol="0">
            <a:spAutoFit/>
          </a:bodyPr>
          <a:lstStyle/>
          <a:p>
            <a:pPr algn="ctr"/>
            <a:r>
              <a:rPr lang="en-SG" sz="1100" b="1" dirty="0"/>
              <a:t>Stiffness Matrix</a:t>
            </a:r>
          </a:p>
        </p:txBody>
      </p:sp>
      <p:sp>
        <p:nvSpPr>
          <p:cNvPr id="2" name="TextBox 1">
            <a:extLst>
              <a:ext uri="{FF2B5EF4-FFF2-40B4-BE49-F238E27FC236}">
                <a16:creationId xmlns:a16="http://schemas.microsoft.com/office/drawing/2014/main" id="{4A37B34E-498F-48BD-6B6D-903B45B3B950}"/>
              </a:ext>
            </a:extLst>
          </p:cNvPr>
          <p:cNvSpPr txBox="1"/>
          <p:nvPr/>
        </p:nvSpPr>
        <p:spPr>
          <a:xfrm>
            <a:off x="8466" y="0"/>
            <a:ext cx="12793134" cy="369332"/>
          </a:xfrm>
          <a:prstGeom prst="rect">
            <a:avLst/>
          </a:prstGeom>
          <a:solidFill>
            <a:schemeClr val="tx1"/>
          </a:solidFill>
        </p:spPr>
        <p:txBody>
          <a:bodyPr wrap="square" rtlCol="0">
            <a:spAutoFit/>
          </a:bodyPr>
          <a:lstStyle/>
          <a:p>
            <a:r>
              <a:rPr lang="en-SG" dirty="0">
                <a:solidFill>
                  <a:schemeClr val="bg1"/>
                </a:solidFill>
              </a:rPr>
              <a:t>MA4704 Aeroelasticity – CA1														Seah Yong Le Stanley U212154F</a:t>
            </a:r>
          </a:p>
        </p:txBody>
      </p:sp>
    </p:spTree>
    <p:extLst>
      <p:ext uri="{BB962C8B-B14F-4D97-AF65-F5344CB8AC3E}">
        <p14:creationId xmlns:p14="http://schemas.microsoft.com/office/powerpoint/2010/main" val="123063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4530F6-9206-82FB-1276-6C5211191B0C}"/>
              </a:ext>
            </a:extLst>
          </p:cNvPr>
          <p:cNvSpPr txBox="1"/>
          <p:nvPr/>
        </p:nvSpPr>
        <p:spPr>
          <a:xfrm>
            <a:off x="448733" y="287866"/>
            <a:ext cx="4555067" cy="8556188"/>
          </a:xfrm>
          <a:prstGeom prst="rect">
            <a:avLst/>
          </a:prstGeom>
          <a:noFill/>
        </p:spPr>
        <p:txBody>
          <a:bodyPr wrap="square" rtlCol="0">
            <a:spAutoFit/>
          </a:bodyPr>
          <a:lstStyle/>
          <a:p>
            <a:r>
              <a:rPr lang="en-SG" sz="1100" b="0" i="0" dirty="0">
                <a:effectLst/>
                <a:latin typeface="Menlo"/>
              </a:rPr>
              <a:t>clear </a:t>
            </a:r>
            <a:r>
              <a:rPr lang="en-SG" sz="1100" b="0" i="0" dirty="0">
                <a:solidFill>
                  <a:srgbClr val="A709F5"/>
                </a:solidFill>
                <a:effectLst/>
                <a:latin typeface="Menlo"/>
              </a:rPr>
              <a:t>all</a:t>
            </a:r>
            <a:endParaRPr lang="en-SG" sz="1100" b="0" i="0" dirty="0">
              <a:effectLst/>
              <a:latin typeface="Menlo"/>
            </a:endParaRPr>
          </a:p>
          <a:p>
            <a:r>
              <a:rPr lang="en-SG" sz="1100" b="0" i="0" dirty="0">
                <a:effectLst/>
                <a:latin typeface="Menlo"/>
              </a:rPr>
              <a:t>close </a:t>
            </a:r>
            <a:r>
              <a:rPr lang="en-SG" sz="1100" b="0" i="0" dirty="0">
                <a:solidFill>
                  <a:srgbClr val="A709F5"/>
                </a:solidFill>
                <a:effectLst/>
                <a:latin typeface="Menlo"/>
              </a:rPr>
              <a:t>all</a:t>
            </a:r>
            <a:endParaRPr lang="en-SG" sz="1100" b="0" i="0" dirty="0">
              <a:effectLst/>
              <a:latin typeface="Menlo"/>
            </a:endParaRPr>
          </a:p>
          <a:p>
            <a:br>
              <a:rPr lang="en-SG" sz="1100" b="0" i="0" dirty="0">
                <a:effectLst/>
                <a:latin typeface="Menlo"/>
              </a:rPr>
            </a:br>
            <a:endParaRPr lang="en-SG" sz="1100" b="0" i="0" dirty="0">
              <a:effectLst/>
              <a:latin typeface="Menlo"/>
            </a:endParaRPr>
          </a:p>
          <a:p>
            <a:r>
              <a:rPr lang="en-SG" sz="1100" b="0" i="0" dirty="0">
                <a:solidFill>
                  <a:srgbClr val="008013"/>
                </a:solidFill>
                <a:effectLst/>
                <a:latin typeface="Menlo"/>
              </a:rPr>
              <a:t>% Defining Variables</a:t>
            </a:r>
            <a:endParaRPr lang="en-SG" sz="1100" b="0" i="0" dirty="0">
              <a:effectLst/>
              <a:latin typeface="Menlo"/>
            </a:endParaRPr>
          </a:p>
          <a:p>
            <a:r>
              <a:rPr lang="en-SG" sz="1100" b="0" i="0" dirty="0">
                <a:effectLst/>
                <a:latin typeface="Menlo"/>
              </a:rPr>
              <a:t>k_1 = 750;</a:t>
            </a:r>
          </a:p>
          <a:p>
            <a:r>
              <a:rPr lang="en-SG" sz="1100" b="0" i="0" dirty="0">
                <a:effectLst/>
                <a:latin typeface="Menlo"/>
              </a:rPr>
              <a:t>k_2 = 1500;</a:t>
            </a:r>
          </a:p>
          <a:p>
            <a:r>
              <a:rPr lang="en-SG" sz="1100" b="0" i="0" dirty="0">
                <a:effectLst/>
                <a:latin typeface="Menlo"/>
              </a:rPr>
              <a:t>c = 1;</a:t>
            </a:r>
          </a:p>
          <a:p>
            <a:r>
              <a:rPr lang="en-SG" sz="1100" b="0" i="0" dirty="0">
                <a:effectLst/>
                <a:latin typeface="Menlo"/>
              </a:rPr>
              <a:t>a = 0.1;</a:t>
            </a:r>
          </a:p>
          <a:p>
            <a:r>
              <a:rPr lang="en-SG" sz="1100" b="0" i="0" dirty="0">
                <a:effectLst/>
                <a:latin typeface="Menlo"/>
              </a:rPr>
              <a:t>m = 100;</a:t>
            </a:r>
          </a:p>
          <a:p>
            <a:r>
              <a:rPr lang="en-SG" sz="1100" b="0" i="0" dirty="0">
                <a:effectLst/>
                <a:latin typeface="Menlo"/>
              </a:rPr>
              <a:t>m_p2 = 10;</a:t>
            </a:r>
          </a:p>
          <a:p>
            <a:r>
              <a:rPr lang="en-SG" sz="1100" b="0" i="0" dirty="0">
                <a:effectLst/>
                <a:latin typeface="Menlo"/>
              </a:rPr>
              <a:t>S = -m * a;</a:t>
            </a:r>
          </a:p>
          <a:p>
            <a:r>
              <a:rPr lang="en-SG" sz="1100" b="0" i="0" dirty="0" err="1">
                <a:effectLst/>
                <a:latin typeface="Menlo"/>
              </a:rPr>
              <a:t>I_a</a:t>
            </a:r>
            <a:r>
              <a:rPr lang="en-SG" sz="1100" b="0" i="0" dirty="0">
                <a:effectLst/>
                <a:latin typeface="Menlo"/>
              </a:rPr>
              <a:t> = 1/12*m*c^2 + m*a^2; </a:t>
            </a:r>
          </a:p>
          <a:p>
            <a:br>
              <a:rPr lang="en-SG" sz="1100" b="0" i="0" dirty="0">
                <a:effectLst/>
                <a:latin typeface="Menlo"/>
              </a:rPr>
            </a:br>
            <a:endParaRPr lang="en-SG" sz="1100" b="0" i="0" dirty="0">
              <a:effectLst/>
              <a:latin typeface="Menlo"/>
            </a:endParaRPr>
          </a:p>
          <a:p>
            <a:r>
              <a:rPr lang="en-SG" sz="1100" b="0" i="0" dirty="0" err="1">
                <a:effectLst/>
                <a:latin typeface="Menlo"/>
              </a:rPr>
              <a:t>i</a:t>
            </a:r>
            <a:r>
              <a:rPr lang="en-SG" sz="1100" b="0" i="0" dirty="0">
                <a:effectLst/>
                <a:latin typeface="Menlo"/>
              </a:rPr>
              <a:t> = 1; </a:t>
            </a:r>
          </a:p>
          <a:p>
            <a:r>
              <a:rPr lang="en-SG" sz="1100" b="0" i="0" dirty="0">
                <a:solidFill>
                  <a:srgbClr val="0E00FF"/>
                </a:solidFill>
                <a:effectLst/>
                <a:latin typeface="Menlo"/>
              </a:rPr>
              <a:t>for </a:t>
            </a:r>
            <a:r>
              <a:rPr lang="en-SG" sz="1100" b="0" i="0" dirty="0">
                <a:effectLst/>
                <a:latin typeface="Menlo"/>
              </a:rPr>
              <a:t>p = -c/2 : c/100 : c/2 </a:t>
            </a:r>
            <a:r>
              <a:rPr lang="en-SG" sz="1100" b="0" i="0" dirty="0">
                <a:solidFill>
                  <a:srgbClr val="008013"/>
                </a:solidFill>
                <a:effectLst/>
                <a:latin typeface="Menlo"/>
              </a:rPr>
              <a:t>%iterating through values of p with intervals of 0.01</a:t>
            </a:r>
            <a:endParaRPr lang="en-SG" sz="1100" b="0" i="0" dirty="0">
              <a:effectLst/>
              <a:latin typeface="Menlo"/>
            </a:endParaRPr>
          </a:p>
          <a:p>
            <a:r>
              <a:rPr lang="en-SG" sz="1100" b="0" i="0" dirty="0">
                <a:effectLst/>
                <a:latin typeface="Menlo"/>
              </a:rPr>
              <a:t>	j = 1;</a:t>
            </a:r>
          </a:p>
          <a:p>
            <a:r>
              <a:rPr lang="en-SG" sz="1100" b="0" i="0" dirty="0">
                <a:solidFill>
                  <a:srgbClr val="0E00FF"/>
                </a:solidFill>
                <a:effectLst/>
                <a:latin typeface="Menlo"/>
              </a:rPr>
              <a:t>	for </a:t>
            </a:r>
            <a:r>
              <a:rPr lang="en-SG" sz="1100" b="0" i="0" dirty="0">
                <a:effectLst/>
                <a:latin typeface="Menlo"/>
              </a:rPr>
              <a:t>m_p1 = 0 : 1 : 35 </a:t>
            </a:r>
            <a:r>
              <a:rPr lang="en-SG" sz="1100" b="0" i="0" dirty="0">
                <a:solidFill>
                  <a:srgbClr val="008013"/>
                </a:solidFill>
                <a:effectLst/>
                <a:latin typeface="Menlo"/>
              </a:rPr>
              <a:t>%iterating though mass of m_p1 with intervals of 1</a:t>
            </a:r>
            <a:endParaRPr lang="en-SG" sz="1100" b="0" i="0" dirty="0">
              <a:effectLst/>
              <a:latin typeface="Menlo"/>
            </a:endParaRPr>
          </a:p>
          <a:p>
            <a:br>
              <a:rPr lang="en-SG" sz="1100" b="0" i="0" dirty="0">
                <a:effectLst/>
                <a:latin typeface="Menlo"/>
              </a:rPr>
            </a:br>
            <a:endParaRPr lang="en-SG" sz="1100" b="0" i="0" dirty="0">
              <a:effectLst/>
              <a:latin typeface="Menlo"/>
            </a:endParaRPr>
          </a:p>
          <a:p>
            <a:r>
              <a:rPr lang="en-SG" sz="1100" b="0" i="0" dirty="0">
                <a:effectLst/>
                <a:latin typeface="Menlo"/>
              </a:rPr>
              <a:t>	K = [k_1, 0; 0, k_2]; </a:t>
            </a:r>
            <a:r>
              <a:rPr lang="en-SG" sz="1100" b="0" i="0" dirty="0">
                <a:solidFill>
                  <a:srgbClr val="008013"/>
                </a:solidFill>
                <a:effectLst/>
                <a:latin typeface="Menlo"/>
              </a:rPr>
              <a:t>%stiffness matrix</a:t>
            </a:r>
            <a:endParaRPr lang="en-SG" sz="1100" b="0" i="0" dirty="0">
              <a:effectLst/>
              <a:latin typeface="Menlo"/>
            </a:endParaRPr>
          </a:p>
          <a:p>
            <a:br>
              <a:rPr lang="en-SG" sz="1100" b="0" i="0" dirty="0">
                <a:effectLst/>
                <a:latin typeface="Menlo"/>
              </a:rPr>
            </a:br>
            <a:endParaRPr lang="en-SG" sz="1100" b="0" i="0" dirty="0">
              <a:effectLst/>
              <a:latin typeface="Menlo"/>
            </a:endParaRPr>
          </a:p>
          <a:p>
            <a:r>
              <a:rPr lang="en-SG" sz="1100" b="0" i="0" dirty="0">
                <a:effectLst/>
                <a:latin typeface="Menlo"/>
              </a:rPr>
              <a:t>	A = m + m_p2 + m_p1;</a:t>
            </a:r>
          </a:p>
          <a:p>
            <a:r>
              <a:rPr lang="en-SG" sz="1100" b="0" i="0" dirty="0">
                <a:effectLst/>
                <a:latin typeface="Menlo"/>
              </a:rPr>
              <a:t>	B = S - m_p2*(a-c/2) - m_p1*(a-p);</a:t>
            </a:r>
          </a:p>
          <a:p>
            <a:r>
              <a:rPr lang="en-SG" sz="1100" b="0" i="0" dirty="0">
                <a:effectLst/>
                <a:latin typeface="Menlo"/>
              </a:rPr>
              <a:t>	C = S - m_p2*(a-c/2) - m_p1*(a-p);</a:t>
            </a:r>
          </a:p>
          <a:p>
            <a:r>
              <a:rPr lang="en-SG" sz="1100" b="0" i="0" dirty="0">
                <a:effectLst/>
                <a:latin typeface="Menlo"/>
              </a:rPr>
              <a:t>	D = </a:t>
            </a:r>
            <a:r>
              <a:rPr lang="en-SG" sz="1100" b="0" i="0" dirty="0" err="1">
                <a:effectLst/>
                <a:latin typeface="Menlo"/>
              </a:rPr>
              <a:t>I_a</a:t>
            </a:r>
            <a:r>
              <a:rPr lang="en-SG" sz="1100" b="0" i="0" dirty="0">
                <a:effectLst/>
                <a:latin typeface="Menlo"/>
              </a:rPr>
              <a:t> + m_p2*((a-c/2)^2) + m_p1*((a-p)^2);</a:t>
            </a:r>
            <a:br>
              <a:rPr lang="en-SG" sz="1100" b="0" i="0" dirty="0">
                <a:effectLst/>
                <a:latin typeface="Menlo"/>
              </a:rPr>
            </a:br>
            <a:endParaRPr lang="en-SG" sz="1100" b="0" i="0" dirty="0">
              <a:effectLst/>
              <a:latin typeface="Menlo"/>
            </a:endParaRPr>
          </a:p>
          <a:p>
            <a:r>
              <a:rPr lang="en-SG" sz="1100" b="0" i="0" dirty="0">
                <a:effectLst/>
                <a:latin typeface="Menlo"/>
              </a:rPr>
              <a:t>	M = [A B; C D];</a:t>
            </a:r>
            <a:r>
              <a:rPr lang="en-SG" sz="1100" b="0" i="0" dirty="0">
                <a:solidFill>
                  <a:srgbClr val="008013"/>
                </a:solidFill>
                <a:effectLst/>
                <a:latin typeface="Menlo"/>
              </a:rPr>
              <a:t>%mass matrix</a:t>
            </a:r>
            <a:endParaRPr lang="en-SG" sz="1100" dirty="0">
              <a:solidFill>
                <a:srgbClr val="008013"/>
              </a:solidFill>
              <a:latin typeface="Menlo"/>
            </a:endParaRPr>
          </a:p>
          <a:p>
            <a:endParaRPr lang="en-SG" sz="1100" b="0" i="0" dirty="0">
              <a:effectLst/>
              <a:latin typeface="Menlo"/>
            </a:endParaRPr>
          </a:p>
          <a:p>
            <a:r>
              <a:rPr lang="en-SG" sz="1100" b="0" i="0" dirty="0">
                <a:effectLst/>
                <a:latin typeface="Menlo"/>
              </a:rPr>
              <a:t>	</a:t>
            </a:r>
            <a:r>
              <a:rPr lang="en-SG" sz="1100" b="0" i="0" dirty="0" err="1">
                <a:effectLst/>
                <a:latin typeface="Menlo"/>
              </a:rPr>
              <a:t>omega_sq</a:t>
            </a:r>
            <a:r>
              <a:rPr lang="en-SG" sz="1100" b="0" i="0" dirty="0">
                <a:effectLst/>
                <a:latin typeface="Menlo"/>
              </a:rPr>
              <a:t> = </a:t>
            </a:r>
            <a:r>
              <a:rPr lang="en-SG" sz="1100" b="0" i="0" dirty="0" err="1">
                <a:effectLst/>
                <a:latin typeface="Menlo"/>
              </a:rPr>
              <a:t>eig</a:t>
            </a:r>
            <a:r>
              <a:rPr lang="en-SG" sz="1100" b="0" i="0" dirty="0">
                <a:effectLst/>
                <a:latin typeface="Menlo"/>
              </a:rPr>
              <a:t>(K,M);</a:t>
            </a:r>
            <a:r>
              <a:rPr lang="en-SG" sz="1100" b="0" i="0" dirty="0">
                <a:solidFill>
                  <a:srgbClr val="008013"/>
                </a:solidFill>
                <a:effectLst/>
                <a:latin typeface="Menlo"/>
              </a:rPr>
              <a:t>%solve for eigenvalue</a:t>
            </a:r>
            <a:endParaRPr lang="en-SG" sz="1100" b="0" i="0" dirty="0">
              <a:effectLst/>
              <a:latin typeface="Menlo"/>
            </a:endParaRPr>
          </a:p>
          <a:p>
            <a:endParaRPr lang="en-SG" sz="1100" b="0" i="0" dirty="0">
              <a:effectLst/>
              <a:latin typeface="Menlo"/>
            </a:endParaRPr>
          </a:p>
          <a:p>
            <a:r>
              <a:rPr lang="en-SG" sz="1100" b="0" i="0" dirty="0">
                <a:effectLst/>
                <a:latin typeface="Menlo"/>
              </a:rPr>
              <a:t>	omega = sqrt(</a:t>
            </a:r>
            <a:r>
              <a:rPr lang="en-SG" sz="1100" b="0" i="0" dirty="0" err="1">
                <a:effectLst/>
                <a:latin typeface="Menlo"/>
              </a:rPr>
              <a:t>omega_sq</a:t>
            </a:r>
            <a:r>
              <a:rPr lang="en-SG" sz="1100" b="0" i="0" dirty="0">
                <a:effectLst/>
                <a:latin typeface="Menlo"/>
              </a:rPr>
              <a:t>)/2/pi ;</a:t>
            </a:r>
          </a:p>
          <a:p>
            <a:r>
              <a:rPr lang="en-SG" sz="1100" b="0" i="0" dirty="0">
                <a:effectLst/>
                <a:latin typeface="Menlo"/>
              </a:rPr>
              <a:t>	</a:t>
            </a:r>
            <a:r>
              <a:rPr lang="en-SG" sz="1100" b="0" i="0" dirty="0" err="1">
                <a:effectLst/>
                <a:latin typeface="Menlo"/>
              </a:rPr>
              <a:t>freq_heave</a:t>
            </a:r>
            <a:r>
              <a:rPr lang="en-SG" sz="1100" b="0" i="0" dirty="0">
                <a:effectLst/>
                <a:latin typeface="Menlo"/>
              </a:rPr>
              <a:t>(</a:t>
            </a:r>
            <a:r>
              <a:rPr lang="en-SG" sz="1100" b="0" i="0" dirty="0" err="1">
                <a:effectLst/>
                <a:latin typeface="Menlo"/>
              </a:rPr>
              <a:t>i,j</a:t>
            </a:r>
            <a:r>
              <a:rPr lang="en-SG" sz="1100" b="0" i="0" dirty="0">
                <a:effectLst/>
                <a:latin typeface="Menlo"/>
              </a:rPr>
              <a:t>) = omega(1);</a:t>
            </a:r>
          </a:p>
          <a:p>
            <a:r>
              <a:rPr lang="en-SG" sz="1100" b="0" i="0" dirty="0">
                <a:effectLst/>
                <a:latin typeface="Menlo"/>
              </a:rPr>
              <a:t>	</a:t>
            </a:r>
            <a:r>
              <a:rPr lang="en-SG" sz="1100" b="0" i="0" dirty="0" err="1">
                <a:effectLst/>
                <a:latin typeface="Menlo"/>
              </a:rPr>
              <a:t>freq_pitch</a:t>
            </a:r>
            <a:r>
              <a:rPr lang="en-SG" sz="1100" b="0" i="0" dirty="0">
                <a:effectLst/>
                <a:latin typeface="Menlo"/>
              </a:rPr>
              <a:t>(</a:t>
            </a:r>
            <a:r>
              <a:rPr lang="en-SG" sz="1100" b="0" i="0" dirty="0" err="1">
                <a:effectLst/>
                <a:latin typeface="Menlo"/>
              </a:rPr>
              <a:t>i,j</a:t>
            </a:r>
            <a:r>
              <a:rPr lang="en-SG" sz="1100" b="0" i="0" dirty="0">
                <a:effectLst/>
                <a:latin typeface="Menlo"/>
              </a:rPr>
              <a:t>) = omega(2);</a:t>
            </a:r>
          </a:p>
          <a:p>
            <a:r>
              <a:rPr lang="en-SG" sz="1100" b="0" i="0" dirty="0">
                <a:effectLst/>
                <a:latin typeface="Menlo"/>
              </a:rPr>
              <a:t>	</a:t>
            </a:r>
            <a:r>
              <a:rPr lang="en-SG" sz="1100" b="0" i="0" dirty="0" err="1">
                <a:effectLst/>
                <a:latin typeface="Menlo"/>
              </a:rPr>
              <a:t>p_store</a:t>
            </a:r>
            <a:r>
              <a:rPr lang="en-SG" sz="1100" b="0" i="0" dirty="0">
                <a:effectLst/>
                <a:latin typeface="Menlo"/>
              </a:rPr>
              <a:t>(</a:t>
            </a:r>
            <a:r>
              <a:rPr lang="en-SG" sz="1100" b="0" i="0" dirty="0" err="1">
                <a:effectLst/>
                <a:latin typeface="Menlo"/>
              </a:rPr>
              <a:t>i,j</a:t>
            </a:r>
            <a:r>
              <a:rPr lang="en-SG" sz="1100" b="0" i="0" dirty="0">
                <a:effectLst/>
                <a:latin typeface="Menlo"/>
              </a:rPr>
              <a:t>) = p;</a:t>
            </a:r>
          </a:p>
          <a:p>
            <a:r>
              <a:rPr lang="en-SG" sz="1100" b="0" i="0" dirty="0">
                <a:effectLst/>
                <a:latin typeface="Menlo"/>
              </a:rPr>
              <a:t>	</a:t>
            </a:r>
            <a:r>
              <a:rPr lang="en-SG" sz="1100" b="0" i="0" dirty="0" err="1">
                <a:effectLst/>
                <a:latin typeface="Menlo"/>
              </a:rPr>
              <a:t>m_store</a:t>
            </a:r>
            <a:r>
              <a:rPr lang="en-SG" sz="1100" b="0" i="0" dirty="0">
                <a:effectLst/>
                <a:latin typeface="Menlo"/>
              </a:rPr>
              <a:t>(</a:t>
            </a:r>
            <a:r>
              <a:rPr lang="en-SG" sz="1100" b="0" i="0" dirty="0" err="1">
                <a:effectLst/>
                <a:latin typeface="Menlo"/>
              </a:rPr>
              <a:t>i,j</a:t>
            </a:r>
            <a:r>
              <a:rPr lang="en-SG" sz="1100" b="0" i="0" dirty="0">
                <a:effectLst/>
                <a:latin typeface="Menlo"/>
              </a:rPr>
              <a:t>) = m_p1;</a:t>
            </a:r>
          </a:p>
          <a:p>
            <a:r>
              <a:rPr lang="en-SG" sz="1100" b="0" i="0" dirty="0">
                <a:effectLst/>
                <a:latin typeface="Menlo"/>
              </a:rPr>
              <a:t>	j=j+1;</a:t>
            </a:r>
          </a:p>
          <a:p>
            <a:endParaRPr lang="en-SG" sz="1100" b="0" i="0" dirty="0">
              <a:effectLst/>
              <a:latin typeface="Menlo"/>
            </a:endParaRPr>
          </a:p>
          <a:p>
            <a:r>
              <a:rPr lang="en-SG" sz="1100" b="0" i="0" dirty="0">
                <a:solidFill>
                  <a:srgbClr val="0E00FF"/>
                </a:solidFill>
                <a:effectLst/>
                <a:latin typeface="Menlo"/>
              </a:rPr>
              <a:t>	end</a:t>
            </a:r>
            <a:endParaRPr lang="en-SG" sz="1100" b="0" i="0" dirty="0">
              <a:effectLst/>
              <a:latin typeface="Menlo"/>
            </a:endParaRPr>
          </a:p>
          <a:p>
            <a:r>
              <a:rPr lang="en-SG" sz="1100" b="0" i="0" dirty="0">
                <a:effectLst/>
                <a:latin typeface="Menlo"/>
              </a:rPr>
              <a:t>	</a:t>
            </a:r>
            <a:r>
              <a:rPr lang="en-SG" sz="1100" b="0" i="0" dirty="0" err="1">
                <a:effectLst/>
                <a:latin typeface="Menlo"/>
              </a:rPr>
              <a:t>i</a:t>
            </a:r>
            <a:r>
              <a:rPr lang="en-SG" sz="1100" b="0" i="0" dirty="0">
                <a:effectLst/>
                <a:latin typeface="Menlo"/>
              </a:rPr>
              <a:t>=i+1;</a:t>
            </a:r>
          </a:p>
          <a:p>
            <a:r>
              <a:rPr lang="en-SG" sz="1100" b="0" i="0" dirty="0">
                <a:solidFill>
                  <a:srgbClr val="0E00FF"/>
                </a:solidFill>
                <a:effectLst/>
                <a:latin typeface="Menlo"/>
              </a:rPr>
              <a:t>end </a:t>
            </a:r>
            <a:endParaRPr lang="en-SG" sz="1100" b="0" i="0" dirty="0">
              <a:effectLst/>
              <a:latin typeface="Menlo"/>
            </a:endParaRPr>
          </a:p>
          <a:p>
            <a:br>
              <a:rPr lang="en-SG" sz="1100" b="0" i="0" dirty="0">
                <a:effectLst/>
                <a:latin typeface="Menlo"/>
              </a:rPr>
            </a:br>
            <a:endParaRPr lang="en-SG" sz="1100" b="0" i="0" dirty="0">
              <a:effectLst/>
              <a:latin typeface="Menlo"/>
            </a:endParaRPr>
          </a:p>
          <a:p>
            <a:br>
              <a:rPr lang="en-SG" sz="1100" b="0" i="0" dirty="0">
                <a:effectLst/>
                <a:latin typeface="Menlo"/>
              </a:rPr>
            </a:br>
            <a:endParaRPr lang="en-SG" sz="1100" b="0" i="0" dirty="0">
              <a:effectLst/>
              <a:latin typeface="Menlo"/>
            </a:endParaRPr>
          </a:p>
          <a:p>
            <a:endParaRPr lang="en-SG" sz="1100" dirty="0"/>
          </a:p>
        </p:txBody>
      </p:sp>
      <p:sp>
        <p:nvSpPr>
          <p:cNvPr id="7" name="TextBox 6">
            <a:extLst>
              <a:ext uri="{FF2B5EF4-FFF2-40B4-BE49-F238E27FC236}">
                <a16:creationId xmlns:a16="http://schemas.microsoft.com/office/drawing/2014/main" id="{27AD21BE-998C-01FA-B676-0E31000F3009}"/>
              </a:ext>
            </a:extLst>
          </p:cNvPr>
          <p:cNvSpPr txBox="1"/>
          <p:nvPr/>
        </p:nvSpPr>
        <p:spPr>
          <a:xfrm>
            <a:off x="5698066" y="347133"/>
            <a:ext cx="2223686" cy="3631763"/>
          </a:xfrm>
          <a:prstGeom prst="rect">
            <a:avLst/>
          </a:prstGeom>
          <a:noFill/>
        </p:spPr>
        <p:txBody>
          <a:bodyPr wrap="none" rtlCol="0">
            <a:spAutoFit/>
          </a:bodyPr>
          <a:lstStyle/>
          <a:p>
            <a:r>
              <a:rPr lang="en-SG" sz="1100" b="0" i="0" dirty="0">
                <a:solidFill>
                  <a:srgbClr val="008013"/>
                </a:solidFill>
                <a:effectLst/>
                <a:latin typeface="Menlo"/>
              </a:rPr>
              <a:t>%Plot Heave Frequency</a:t>
            </a:r>
            <a:endParaRPr lang="en-SG" sz="1100" b="0" i="0" dirty="0">
              <a:effectLst/>
              <a:latin typeface="Menlo"/>
            </a:endParaRPr>
          </a:p>
          <a:p>
            <a:r>
              <a:rPr lang="en-SG" sz="1100" b="0" i="0" dirty="0">
                <a:effectLst/>
                <a:latin typeface="Menlo"/>
              </a:rPr>
              <a:t>figure</a:t>
            </a:r>
          </a:p>
          <a:p>
            <a:r>
              <a:rPr lang="en-SG" sz="1100" b="0" i="0" dirty="0">
                <a:effectLst/>
                <a:latin typeface="Menlo"/>
              </a:rPr>
              <a:t>mesh(</a:t>
            </a:r>
            <a:r>
              <a:rPr lang="en-SG" sz="1100" b="0" i="0" dirty="0" err="1">
                <a:effectLst/>
                <a:latin typeface="Menlo"/>
              </a:rPr>
              <a:t>p_store,m_store,freq_heave</a:t>
            </a:r>
            <a:r>
              <a:rPr lang="en-SG" sz="1100" b="0" i="0" dirty="0">
                <a:effectLst/>
                <a:latin typeface="Menlo"/>
              </a:rPr>
              <a:t>)</a:t>
            </a:r>
          </a:p>
          <a:p>
            <a:r>
              <a:rPr lang="en-SG" sz="1100" b="0" i="0" dirty="0" err="1">
                <a:effectLst/>
                <a:latin typeface="Menlo"/>
              </a:rPr>
              <a:t>xlabel</a:t>
            </a:r>
            <a:r>
              <a:rPr lang="en-SG" sz="1100" b="0" i="0" dirty="0">
                <a:effectLst/>
                <a:latin typeface="Menlo"/>
              </a:rPr>
              <a:t>(</a:t>
            </a:r>
            <a:r>
              <a:rPr lang="en-SG" sz="1100" b="0" i="0" dirty="0">
                <a:solidFill>
                  <a:srgbClr val="A709F5"/>
                </a:solidFill>
                <a:effectLst/>
                <a:latin typeface="Menlo"/>
              </a:rPr>
              <a:t>'p'</a:t>
            </a:r>
            <a:r>
              <a:rPr lang="en-SG" sz="1100" b="0" i="0" dirty="0">
                <a:effectLst/>
                <a:latin typeface="Menlo"/>
              </a:rPr>
              <a:t>)</a:t>
            </a:r>
          </a:p>
          <a:p>
            <a:r>
              <a:rPr lang="en-SG" sz="1100" b="0" i="0" dirty="0" err="1">
                <a:effectLst/>
                <a:latin typeface="Menlo"/>
              </a:rPr>
              <a:t>ylabel</a:t>
            </a:r>
            <a:r>
              <a:rPr lang="en-SG" sz="1100" b="0" i="0" dirty="0">
                <a:effectLst/>
                <a:latin typeface="Menlo"/>
              </a:rPr>
              <a:t>(</a:t>
            </a:r>
            <a:r>
              <a:rPr lang="en-SG" sz="1100" b="0" i="0" dirty="0">
                <a:solidFill>
                  <a:srgbClr val="A709F5"/>
                </a:solidFill>
                <a:effectLst/>
                <a:latin typeface="Menlo"/>
              </a:rPr>
              <a:t>'mass'</a:t>
            </a:r>
            <a:r>
              <a:rPr lang="en-SG" sz="1100" b="0" i="0" dirty="0">
                <a:effectLst/>
                <a:latin typeface="Menlo"/>
              </a:rPr>
              <a:t>)</a:t>
            </a:r>
          </a:p>
          <a:p>
            <a:r>
              <a:rPr lang="en-SG" sz="1100" b="0" i="0" dirty="0" err="1">
                <a:effectLst/>
                <a:latin typeface="Menlo"/>
              </a:rPr>
              <a:t>zlabel</a:t>
            </a:r>
            <a:r>
              <a:rPr lang="en-SG" sz="1100" b="0" i="0" dirty="0">
                <a:effectLst/>
                <a:latin typeface="Menlo"/>
              </a:rPr>
              <a:t>(</a:t>
            </a:r>
            <a:r>
              <a:rPr lang="en-SG" sz="1100" b="0" i="0" dirty="0">
                <a:solidFill>
                  <a:srgbClr val="A709F5"/>
                </a:solidFill>
                <a:effectLst/>
                <a:latin typeface="Menlo"/>
              </a:rPr>
              <a:t>'</a:t>
            </a:r>
            <a:r>
              <a:rPr lang="en-SG" sz="1100" b="0" i="0" dirty="0" err="1">
                <a:solidFill>
                  <a:srgbClr val="A709F5"/>
                </a:solidFill>
                <a:effectLst/>
                <a:latin typeface="Menlo"/>
              </a:rPr>
              <a:t>freq</a:t>
            </a:r>
            <a:r>
              <a:rPr lang="en-SG" sz="1100" b="0" i="0" dirty="0">
                <a:solidFill>
                  <a:srgbClr val="A709F5"/>
                </a:solidFill>
                <a:effectLst/>
                <a:latin typeface="Menlo"/>
              </a:rPr>
              <a:t>(Hz)'</a:t>
            </a:r>
            <a:r>
              <a:rPr lang="en-SG" sz="1100" b="0" i="0" dirty="0">
                <a:effectLst/>
                <a:latin typeface="Menlo"/>
              </a:rPr>
              <a:t>)</a:t>
            </a:r>
          </a:p>
          <a:p>
            <a:r>
              <a:rPr lang="en-SG" sz="1100" b="0" i="0" dirty="0">
                <a:effectLst/>
                <a:latin typeface="Menlo"/>
              </a:rPr>
              <a:t>title(</a:t>
            </a:r>
            <a:r>
              <a:rPr lang="en-SG" sz="1100" b="0" i="0" dirty="0">
                <a:solidFill>
                  <a:srgbClr val="A709F5"/>
                </a:solidFill>
                <a:effectLst/>
                <a:latin typeface="Menlo"/>
              </a:rPr>
              <a:t>'Frequency(Heave)'</a:t>
            </a:r>
            <a:r>
              <a:rPr lang="en-SG" sz="1100" b="0" i="0" dirty="0">
                <a:effectLst/>
                <a:latin typeface="Menlo"/>
              </a:rPr>
              <a:t>)</a:t>
            </a:r>
          </a:p>
          <a:p>
            <a:br>
              <a:rPr lang="en-SG" sz="1100" b="0" i="0" dirty="0">
                <a:effectLst/>
                <a:latin typeface="Menlo"/>
              </a:rPr>
            </a:br>
            <a:endParaRPr lang="en-SG" sz="1100" b="0" i="0" dirty="0">
              <a:effectLst/>
              <a:latin typeface="Menlo"/>
            </a:endParaRPr>
          </a:p>
          <a:p>
            <a:r>
              <a:rPr lang="en-SG" sz="1100" b="0" i="0" dirty="0">
                <a:solidFill>
                  <a:srgbClr val="008013"/>
                </a:solidFill>
                <a:effectLst/>
                <a:latin typeface="Menlo"/>
              </a:rPr>
              <a:t>%Plot Pitch Frequency</a:t>
            </a:r>
            <a:endParaRPr lang="en-SG" sz="1100" b="0" i="0" dirty="0">
              <a:effectLst/>
              <a:latin typeface="Menlo"/>
            </a:endParaRPr>
          </a:p>
          <a:p>
            <a:r>
              <a:rPr lang="en-SG" sz="1100" b="0" i="0" dirty="0">
                <a:effectLst/>
                <a:latin typeface="Menlo"/>
              </a:rPr>
              <a:t>figure</a:t>
            </a:r>
          </a:p>
          <a:p>
            <a:r>
              <a:rPr lang="en-SG" sz="1100" b="0" i="0" dirty="0">
                <a:effectLst/>
                <a:latin typeface="Menlo"/>
              </a:rPr>
              <a:t>mesh(</a:t>
            </a:r>
            <a:r>
              <a:rPr lang="en-SG" sz="1100" b="0" i="0" dirty="0" err="1">
                <a:effectLst/>
                <a:latin typeface="Menlo"/>
              </a:rPr>
              <a:t>p_store,m_store,freq_pitch</a:t>
            </a:r>
            <a:r>
              <a:rPr lang="en-SG" sz="1100" b="0" i="0" dirty="0">
                <a:effectLst/>
                <a:latin typeface="Menlo"/>
              </a:rPr>
              <a:t>)</a:t>
            </a:r>
          </a:p>
          <a:p>
            <a:r>
              <a:rPr lang="en-SG" sz="1100" b="0" i="0" dirty="0" err="1">
                <a:effectLst/>
                <a:latin typeface="Menlo"/>
              </a:rPr>
              <a:t>xlabel</a:t>
            </a:r>
            <a:r>
              <a:rPr lang="en-SG" sz="1100" b="0" i="0" dirty="0">
                <a:effectLst/>
                <a:latin typeface="Menlo"/>
              </a:rPr>
              <a:t>(</a:t>
            </a:r>
            <a:r>
              <a:rPr lang="en-SG" sz="1100" b="0" i="0" dirty="0">
                <a:solidFill>
                  <a:srgbClr val="A709F5"/>
                </a:solidFill>
                <a:effectLst/>
                <a:latin typeface="Menlo"/>
              </a:rPr>
              <a:t>'p'</a:t>
            </a:r>
            <a:r>
              <a:rPr lang="en-SG" sz="1100" b="0" i="0" dirty="0">
                <a:effectLst/>
                <a:latin typeface="Menlo"/>
              </a:rPr>
              <a:t>)</a:t>
            </a:r>
          </a:p>
          <a:p>
            <a:r>
              <a:rPr lang="en-SG" sz="1100" b="0" i="0" dirty="0" err="1">
                <a:effectLst/>
                <a:latin typeface="Menlo"/>
              </a:rPr>
              <a:t>ylabel</a:t>
            </a:r>
            <a:r>
              <a:rPr lang="en-SG" sz="1100" b="0" i="0" dirty="0">
                <a:effectLst/>
                <a:latin typeface="Menlo"/>
              </a:rPr>
              <a:t>(</a:t>
            </a:r>
            <a:r>
              <a:rPr lang="en-SG" sz="1100" b="0" i="0" dirty="0">
                <a:solidFill>
                  <a:srgbClr val="A709F5"/>
                </a:solidFill>
                <a:effectLst/>
                <a:latin typeface="Menlo"/>
              </a:rPr>
              <a:t>'mass'</a:t>
            </a:r>
            <a:r>
              <a:rPr lang="en-SG" sz="1100" b="0" i="0" dirty="0">
                <a:effectLst/>
                <a:latin typeface="Menlo"/>
              </a:rPr>
              <a:t>)</a:t>
            </a:r>
          </a:p>
          <a:p>
            <a:r>
              <a:rPr lang="en-SG" sz="1100" b="0" i="0" dirty="0" err="1">
                <a:effectLst/>
                <a:latin typeface="Menlo"/>
              </a:rPr>
              <a:t>zlabel</a:t>
            </a:r>
            <a:r>
              <a:rPr lang="en-SG" sz="1100" b="0" i="0" dirty="0">
                <a:effectLst/>
                <a:latin typeface="Menlo"/>
              </a:rPr>
              <a:t>(</a:t>
            </a:r>
            <a:r>
              <a:rPr lang="en-SG" sz="1100" b="0" i="0" dirty="0">
                <a:solidFill>
                  <a:srgbClr val="A709F5"/>
                </a:solidFill>
                <a:effectLst/>
                <a:latin typeface="Menlo"/>
              </a:rPr>
              <a:t>'</a:t>
            </a:r>
            <a:r>
              <a:rPr lang="en-SG" sz="1100" b="0" i="0" dirty="0" err="1">
                <a:solidFill>
                  <a:srgbClr val="A709F5"/>
                </a:solidFill>
                <a:effectLst/>
                <a:latin typeface="Menlo"/>
              </a:rPr>
              <a:t>freq</a:t>
            </a:r>
            <a:r>
              <a:rPr lang="en-SG" sz="1100" b="0" i="0" dirty="0">
                <a:solidFill>
                  <a:srgbClr val="A709F5"/>
                </a:solidFill>
                <a:effectLst/>
                <a:latin typeface="Menlo"/>
              </a:rPr>
              <a:t>(Hz)'</a:t>
            </a:r>
            <a:r>
              <a:rPr lang="en-SG" sz="1100" b="0" i="0" dirty="0">
                <a:effectLst/>
                <a:latin typeface="Menlo"/>
              </a:rPr>
              <a:t>)</a:t>
            </a:r>
          </a:p>
          <a:p>
            <a:r>
              <a:rPr lang="en-SG" sz="1100" b="0" i="0" dirty="0">
                <a:effectLst/>
                <a:latin typeface="Menlo"/>
              </a:rPr>
              <a:t>title(</a:t>
            </a:r>
            <a:r>
              <a:rPr lang="en-SG" sz="1100" b="0" i="0" dirty="0">
                <a:solidFill>
                  <a:srgbClr val="A709F5"/>
                </a:solidFill>
                <a:effectLst/>
                <a:latin typeface="Menlo"/>
              </a:rPr>
              <a:t>'Frequency(Pitch)'</a:t>
            </a:r>
            <a:r>
              <a:rPr lang="en-SG" sz="1100" b="0" i="0" dirty="0">
                <a:effectLst/>
                <a:latin typeface="Menlo"/>
              </a:rPr>
              <a:t>)</a:t>
            </a:r>
          </a:p>
          <a:p>
            <a:br>
              <a:rPr lang="en-SG" sz="1800" b="0" i="0" dirty="0">
                <a:effectLst/>
                <a:latin typeface="Menlo"/>
              </a:rPr>
            </a:br>
            <a:endParaRPr lang="en-SG" sz="1800" b="0" i="0" dirty="0">
              <a:effectLst/>
              <a:latin typeface="Menlo"/>
            </a:endParaRPr>
          </a:p>
          <a:p>
            <a:endParaRPr lang="en-SG" dirty="0"/>
          </a:p>
        </p:txBody>
      </p:sp>
    </p:spTree>
    <p:extLst>
      <p:ext uri="{BB962C8B-B14F-4D97-AF65-F5344CB8AC3E}">
        <p14:creationId xmlns:p14="http://schemas.microsoft.com/office/powerpoint/2010/main" val="25133410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989</Words>
  <Application>Microsoft Office PowerPoint</Application>
  <PresentationFormat>A3 Paper (297x420 mm)</PresentationFormat>
  <Paragraphs>88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Menlo</vt:lpstr>
      <vt:lpstr>Aptos</vt:lpstr>
      <vt:lpstr>Aptos Display</vt:lpstr>
      <vt:lpstr>Arial</vt:lpstr>
      <vt:lpstr>Cambria Math</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Stanley Seah</dc:creator>
  <cp:lastModifiedBy>Stanley Seah</cp:lastModifiedBy>
  <cp:revision>6</cp:revision>
  <dcterms:created xsi:type="dcterms:W3CDTF">2024-09-04T17:48:55Z</dcterms:created>
  <dcterms:modified xsi:type="dcterms:W3CDTF">2024-09-06T07:44:43Z</dcterms:modified>
</cp:coreProperties>
</file>