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56" d="100"/>
          <a:sy n="56" d="100"/>
        </p:scale>
        <p:origin x="2508"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4FBCAF-F41D-4924-927D-F79824006E02}" type="datetimeFigureOut">
              <a:rPr lang="en-SG" smtClean="0"/>
              <a:t>5/11/2024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255515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FBCAF-F41D-4924-927D-F79824006E02}" type="datetimeFigureOut">
              <a:rPr lang="en-SG" smtClean="0"/>
              <a:t>5/11/2024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3671808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FBCAF-F41D-4924-927D-F79824006E02}" type="datetimeFigureOut">
              <a:rPr lang="en-SG" smtClean="0"/>
              <a:t>5/11/2024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475061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4FBCAF-F41D-4924-927D-F79824006E02}" type="datetimeFigureOut">
              <a:rPr lang="en-SG" smtClean="0"/>
              <a:t>5/11/2024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361295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4FBCAF-F41D-4924-927D-F79824006E02}" type="datetimeFigureOut">
              <a:rPr lang="en-SG" smtClean="0"/>
              <a:t>5/11/2024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317973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4FBCAF-F41D-4924-927D-F79824006E02}" type="datetimeFigureOut">
              <a:rPr lang="en-SG" smtClean="0"/>
              <a:t>5/11/2024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400390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4FBCAF-F41D-4924-927D-F79824006E02}" type="datetimeFigureOut">
              <a:rPr lang="en-SG" smtClean="0"/>
              <a:t>5/11/2024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3646080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4FBCAF-F41D-4924-927D-F79824006E02}" type="datetimeFigureOut">
              <a:rPr lang="en-SG" smtClean="0"/>
              <a:t>5/11/2024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4055279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FBCAF-F41D-4924-927D-F79824006E02}" type="datetimeFigureOut">
              <a:rPr lang="en-SG" smtClean="0"/>
              <a:t>5/11/2024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2520195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2C4FBCAF-F41D-4924-927D-F79824006E02}" type="datetimeFigureOut">
              <a:rPr lang="en-SG" smtClean="0"/>
              <a:t>5/11/2024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2089847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2C4FBCAF-F41D-4924-927D-F79824006E02}" type="datetimeFigureOut">
              <a:rPr lang="en-SG" smtClean="0"/>
              <a:t>5/11/2024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1F7E4056-B0C4-45B2-B8DA-3EE594FE01AB}" type="slidenum">
              <a:rPr lang="en-SG" smtClean="0"/>
              <a:t>‹#›</a:t>
            </a:fld>
            <a:endParaRPr lang="en-SG"/>
          </a:p>
        </p:txBody>
      </p:sp>
    </p:spTree>
    <p:extLst>
      <p:ext uri="{BB962C8B-B14F-4D97-AF65-F5344CB8AC3E}">
        <p14:creationId xmlns:p14="http://schemas.microsoft.com/office/powerpoint/2010/main" val="30225207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2C4FBCAF-F41D-4924-927D-F79824006E02}" type="datetimeFigureOut">
              <a:rPr lang="en-SG" smtClean="0"/>
              <a:t>5/11/2024</a:t>
            </a:fld>
            <a:endParaRPr lang="en-SG"/>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endParaRPr lang="en-SG"/>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1F7E4056-B0C4-45B2-B8DA-3EE594FE01AB}" type="slidenum">
              <a:rPr lang="en-SG" smtClean="0"/>
              <a:t>‹#›</a:t>
            </a:fld>
            <a:endParaRPr lang="en-SG"/>
          </a:p>
        </p:txBody>
      </p:sp>
    </p:spTree>
    <p:extLst>
      <p:ext uri="{BB962C8B-B14F-4D97-AF65-F5344CB8AC3E}">
        <p14:creationId xmlns:p14="http://schemas.microsoft.com/office/powerpoint/2010/main" val="11569965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FD7A04-24C0-25D3-863C-FEDC17574F27}"/>
              </a:ext>
            </a:extLst>
          </p:cNvPr>
          <p:cNvSpPr txBox="1"/>
          <p:nvPr/>
        </p:nvSpPr>
        <p:spPr>
          <a:xfrm>
            <a:off x="8466" y="0"/>
            <a:ext cx="9592734" cy="276999"/>
          </a:xfrm>
          <a:prstGeom prst="rect">
            <a:avLst/>
          </a:prstGeom>
          <a:solidFill>
            <a:schemeClr val="tx1"/>
          </a:solidFill>
        </p:spPr>
        <p:txBody>
          <a:bodyPr wrap="square" rtlCol="0">
            <a:spAutoFit/>
          </a:bodyPr>
          <a:lstStyle/>
          <a:p>
            <a:r>
              <a:rPr lang="en-SG" sz="1200" dirty="0">
                <a:solidFill>
                  <a:schemeClr val="bg1"/>
                </a:solidFill>
                <a:latin typeface="Times New Roman" panose="02020603050405020304" pitchFamily="18" charset="0"/>
                <a:cs typeface="Times New Roman" panose="02020603050405020304" pitchFamily="18" charset="0"/>
              </a:rPr>
              <a:t>MA4704 Aeroelasticity – CA4											Seah Yong Le Stanley U2121954F</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302BCE7-83B3-6CBB-C2D6-64199851760E}"/>
                  </a:ext>
                </a:extLst>
              </p:cNvPr>
              <p:cNvSpPr txBox="1"/>
              <p:nvPr/>
            </p:nvSpPr>
            <p:spPr>
              <a:xfrm>
                <a:off x="8466" y="276999"/>
                <a:ext cx="9366785" cy="710836"/>
              </a:xfrm>
              <a:prstGeom prst="rect">
                <a:avLst/>
              </a:prstGeom>
              <a:noFill/>
            </p:spPr>
            <p:txBody>
              <a:bodyPr wrap="square" rtlCol="0">
                <a:spAutoFit/>
              </a:bodyPr>
              <a:lstStyle/>
              <a:p>
                <a:r>
                  <a:rPr lang="en-SG" sz="1100" b="1" dirty="0">
                    <a:latin typeface="Times New Roman" panose="02020603050405020304" pitchFamily="18" charset="0"/>
                    <a:cs typeface="Times New Roman" panose="02020603050405020304" pitchFamily="18" charset="0"/>
                  </a:rPr>
                  <a:t>Terms:</a:t>
                </a:r>
              </a:p>
              <a:p>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𝜇</m:t>
                        </m:r>
                      </m:e>
                      <m:sub>
                        <m:r>
                          <a:rPr lang="en-SG" sz="1100" b="0" i="1" smtClean="0">
                            <a:latin typeface="Cambria Math" panose="02040503050406030204" pitchFamily="18" charset="0"/>
                          </a:rPr>
                          <m:t>𝑎𝑖𝑟𝑓𝑜𝑖𝑙</m:t>
                        </m:r>
                      </m:sub>
                    </m:sSub>
                    <m:r>
                      <a:rPr lang="en-SG" sz="1100" b="0" i="1" smtClean="0">
                        <a:latin typeface="Cambria Math" panose="02040503050406030204" pitchFamily="18" charset="0"/>
                      </a:rPr>
                      <m:t>=800 </m:t>
                    </m:r>
                    <m:r>
                      <a:rPr lang="en-SG" sz="1100" b="0" i="1" smtClean="0">
                        <a:latin typeface="Cambria Math" panose="02040503050406030204" pitchFamily="18" charset="0"/>
                      </a:rPr>
                      <m:t>𝑘𝑔</m:t>
                    </m:r>
                    <m:r>
                      <a:rPr lang="en-SG" sz="1100" b="0" i="1" smtClean="0">
                        <a:latin typeface="Cambria Math" panose="02040503050406030204" pitchFamily="18" charset="0"/>
                      </a:rPr>
                      <m:t>/</m:t>
                    </m:r>
                    <m:sSup>
                      <m:sSupPr>
                        <m:ctrlPr>
                          <a:rPr lang="en-SG" sz="1100" b="0" i="1" smtClean="0">
                            <a:latin typeface="Cambria Math" panose="02040503050406030204" pitchFamily="18" charset="0"/>
                          </a:rPr>
                        </m:ctrlPr>
                      </m:sSupPr>
                      <m:e>
                        <m:r>
                          <a:rPr lang="en-SG" sz="1100" b="0" i="1" smtClean="0">
                            <a:latin typeface="Cambria Math" panose="02040503050406030204" pitchFamily="18" charset="0"/>
                          </a:rPr>
                          <m:t>𝑚</m:t>
                        </m:r>
                      </m:e>
                      <m:sup>
                        <m:r>
                          <a:rPr lang="en-SG" sz="1100" b="0" i="1" smtClean="0">
                            <a:latin typeface="Cambria Math" panose="02040503050406030204" pitchFamily="18" charset="0"/>
                          </a:rPr>
                          <m:t>3</m:t>
                        </m:r>
                      </m:sup>
                    </m:sSup>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dirty="0" smtClean="0">
                        <a:latin typeface="Cambria Math" panose="02040503050406030204" pitchFamily="18" charset="0"/>
                      </a:rPr>
                      <m:t>𝜌</m:t>
                    </m:r>
                    <m:r>
                      <a:rPr lang="en-SG" sz="1100" b="0" i="1" dirty="0" smtClean="0">
                        <a:latin typeface="Cambria Math" panose="02040503050406030204" pitchFamily="18" charset="0"/>
                      </a:rPr>
                      <m:t>=1.225 </m:t>
                    </m:r>
                    <m:r>
                      <a:rPr lang="en-SG" sz="1100" b="0" i="1" dirty="0" smtClean="0">
                        <a:latin typeface="Cambria Math" panose="02040503050406030204" pitchFamily="18" charset="0"/>
                      </a:rPr>
                      <m:t>𝑘𝑔</m:t>
                    </m:r>
                    <m:r>
                      <a:rPr lang="en-SG" sz="1100" b="0" i="1" dirty="0" smtClean="0">
                        <a:latin typeface="Cambria Math" panose="02040503050406030204" pitchFamily="18" charset="0"/>
                      </a:rPr>
                      <m:t>/</m:t>
                    </m:r>
                    <m:sSup>
                      <m:sSupPr>
                        <m:ctrlPr>
                          <a:rPr lang="en-SG" sz="1100" b="0" i="1" dirty="0" smtClean="0">
                            <a:latin typeface="Cambria Math" panose="02040503050406030204" pitchFamily="18" charset="0"/>
                          </a:rPr>
                        </m:ctrlPr>
                      </m:sSupPr>
                      <m:e>
                        <m:r>
                          <a:rPr lang="en-SG" sz="1100" b="0" i="1" dirty="0" smtClean="0">
                            <a:latin typeface="Cambria Math" panose="02040503050406030204" pitchFamily="18" charset="0"/>
                          </a:rPr>
                          <m:t>𝑚</m:t>
                        </m:r>
                      </m:e>
                      <m:sup>
                        <m:r>
                          <a:rPr lang="en-SG" sz="1100" b="0" i="1" dirty="0" smtClean="0">
                            <a:latin typeface="Cambria Math" panose="02040503050406030204" pitchFamily="18" charset="0"/>
                          </a:rPr>
                          <m:t>3</m:t>
                        </m:r>
                      </m:sup>
                    </m:sSup>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𝑐</m:t>
                    </m:r>
                    <m:r>
                      <a:rPr lang="en-SG" sz="1100" b="0" i="1" smtClean="0">
                        <a:latin typeface="Cambria Math" panose="02040503050406030204" pitchFamily="18" charset="0"/>
                      </a:rPr>
                      <m:t>=2 </m:t>
                    </m:r>
                    <m:r>
                      <a:rPr lang="en-SG" sz="1100" b="0" i="1" smtClean="0">
                        <a:latin typeface="Cambria Math" panose="02040503050406030204" pitchFamily="18" charset="0"/>
                      </a:rPr>
                      <m:t>𝑚</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𝑥</m:t>
                        </m:r>
                      </m:e>
                      <m:sub>
                        <m:r>
                          <a:rPr lang="en-SG" sz="1100" b="0" i="1" smtClean="0">
                            <a:latin typeface="Cambria Math" panose="02040503050406030204" pitchFamily="18" charset="0"/>
                          </a:rPr>
                          <m:t>𝑓</m:t>
                        </m:r>
                      </m:sub>
                    </m:sSub>
                    <m:r>
                      <a:rPr lang="en-SG" sz="1100" b="0" i="1" smtClean="0">
                        <a:latin typeface="Cambria Math" panose="02040503050406030204" pitchFamily="18" charset="0"/>
                      </a:rPr>
                      <m:t>=0.45</m:t>
                    </m:r>
                    <m:r>
                      <a:rPr lang="en-SG" sz="1100" b="0" i="1" smtClean="0">
                        <a:latin typeface="Cambria Math" panose="02040503050406030204" pitchFamily="18" charset="0"/>
                      </a:rPr>
                      <m:t>𝑐</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𝑡</m:t>
                    </m:r>
                    <m:r>
                      <a:rPr lang="en-SG" sz="1100" b="0" i="1" smtClean="0">
                        <a:latin typeface="Cambria Math" panose="02040503050406030204" pitchFamily="18" charset="0"/>
                      </a:rPr>
                      <m:t>=0.01</m:t>
                    </m:r>
                    <m:r>
                      <a:rPr lang="en-SG" sz="1100" b="0" i="1" smtClean="0">
                        <a:latin typeface="Cambria Math" panose="02040503050406030204" pitchFamily="18" charset="0"/>
                      </a:rPr>
                      <m:t>𝑚</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𝑙</m:t>
                    </m:r>
                    <m:r>
                      <a:rPr lang="en-SG" sz="1100" b="0" i="1" smtClean="0">
                        <a:latin typeface="Cambria Math" panose="02040503050406030204" pitchFamily="18" charset="0"/>
                      </a:rPr>
                      <m:t>=3 </m:t>
                    </m:r>
                    <m:r>
                      <m:rPr>
                        <m:sty m:val="p"/>
                      </m:rPr>
                      <a:rPr lang="en-SG" sz="1100" b="0" i="0" smtClean="0">
                        <a:latin typeface="Cambria Math" panose="02040503050406030204" pitchFamily="18" charset="0"/>
                      </a:rPr>
                      <m:t>m</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𝜔</m:t>
                        </m:r>
                      </m:e>
                      <m:sub>
                        <m:r>
                          <a:rPr lang="en-SG" sz="1100" b="0" i="1" smtClean="0">
                            <a:latin typeface="Cambria Math" panose="02040503050406030204" pitchFamily="18" charset="0"/>
                          </a:rPr>
                          <m:t>h</m:t>
                        </m:r>
                      </m:sub>
                    </m:sSub>
                    <m:r>
                      <a:rPr lang="en-SG" sz="1100" b="0" i="1" smtClean="0">
                        <a:latin typeface="Cambria Math" panose="02040503050406030204" pitchFamily="18" charset="0"/>
                      </a:rPr>
                      <m:t>=2 </m:t>
                    </m:r>
                    <m:r>
                      <a:rPr lang="en-SG" sz="1100" b="0" i="1" smtClean="0">
                        <a:latin typeface="Cambria Math" panose="02040503050406030204" pitchFamily="18" charset="0"/>
                      </a:rPr>
                      <m:t>𝐻𝑧</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𝜔</m:t>
                        </m:r>
                      </m:e>
                      <m:sub>
                        <m:r>
                          <a:rPr lang="en-SG" sz="1100" b="0" i="1" smtClean="0">
                            <a:latin typeface="Cambria Math" panose="02040503050406030204" pitchFamily="18" charset="0"/>
                          </a:rPr>
                          <m:t>𝛼</m:t>
                        </m:r>
                      </m:sub>
                    </m:sSub>
                    <m:r>
                      <a:rPr lang="en-SG" sz="1100" b="0" i="1" smtClean="0">
                        <a:latin typeface="Cambria Math" panose="02040503050406030204" pitchFamily="18" charset="0"/>
                      </a:rPr>
                      <m:t>=6 </m:t>
                    </m:r>
                    <m:r>
                      <a:rPr lang="en-SG" sz="1100" b="0" i="1" smtClean="0">
                        <a:latin typeface="Cambria Math" panose="02040503050406030204" pitchFamily="18" charset="0"/>
                      </a:rPr>
                      <m:t>𝐻𝑧</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𝑎</m:t>
                    </m:r>
                    <m:r>
                      <a:rPr lang="en-SG" sz="1100" b="0" i="1" smtClean="0">
                        <a:latin typeface="Cambria Math" panose="02040503050406030204" pitchFamily="18" charset="0"/>
                      </a:rPr>
                      <m:t>=−0.05</m:t>
                    </m:r>
                    <m:r>
                      <a:rPr lang="en-SG" sz="1100" b="0" i="1" smtClean="0">
                        <a:latin typeface="Cambria Math" panose="02040503050406030204" pitchFamily="18" charset="0"/>
                      </a:rPr>
                      <m:t>𝑐</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𝑏</m:t>
                    </m:r>
                    <m:r>
                      <a:rPr lang="en-SG" sz="1100" b="0" i="1" smtClean="0">
                        <a:latin typeface="Cambria Math" panose="02040503050406030204" pitchFamily="18" charset="0"/>
                      </a:rPr>
                      <m:t>=</m:t>
                    </m:r>
                    <m:r>
                      <a:rPr lang="en-SG" sz="1100" b="0" i="1" smtClean="0">
                        <a:latin typeface="Cambria Math" panose="02040503050406030204" pitchFamily="18" charset="0"/>
                      </a:rPr>
                      <m:t>𝑐</m:t>
                    </m:r>
                    <m:r>
                      <a:rPr lang="en-SG" sz="1100" b="0" i="1" smtClean="0">
                        <a:latin typeface="Cambria Math" panose="02040503050406030204" pitchFamily="18" charset="0"/>
                      </a:rPr>
                      <m:t>/2</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r>
                      <a:rPr lang="en-SG" sz="1100" b="0" i="1" smtClean="0">
                        <a:latin typeface="Cambria Math" panose="02040503050406030204" pitchFamily="18" charset="0"/>
                      </a:rPr>
                      <m:t>𝑚𝑎𝑠𝑠</m:t>
                    </m:r>
                    <m:r>
                      <a:rPr lang="en-SG" sz="1100" b="0" i="1" smtClean="0">
                        <a:latin typeface="Cambria Math" panose="02040503050406030204" pitchFamily="18" charset="0"/>
                      </a:rPr>
                      <m:t>=</m:t>
                    </m:r>
                    <m:r>
                      <a:rPr lang="en-SG" sz="1100" b="0" i="1" smtClean="0">
                        <a:latin typeface="Cambria Math" panose="02040503050406030204" pitchFamily="18" charset="0"/>
                      </a:rPr>
                      <m:t>𝜇</m:t>
                    </m:r>
                    <m:r>
                      <a:rPr lang="en-SG" sz="1100" b="0" i="1" smtClean="0">
                        <a:latin typeface="Cambria Math" panose="02040503050406030204" pitchFamily="18" charset="0"/>
                      </a:rPr>
                      <m:t>𝑡𝑐</m:t>
                    </m:r>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𝐾</m:t>
                        </m:r>
                      </m:e>
                      <m:sub>
                        <m:r>
                          <a:rPr lang="en-SG" sz="1100" b="0" i="1" smtClean="0">
                            <a:latin typeface="Cambria Math" panose="02040503050406030204" pitchFamily="18" charset="0"/>
                          </a:rPr>
                          <m:t>h</m:t>
                        </m:r>
                      </m:sub>
                    </m:sSub>
                    <m:r>
                      <a:rPr lang="en-SG" sz="1100" b="0" i="1" smtClean="0">
                        <a:latin typeface="Cambria Math" panose="02040503050406030204" pitchFamily="18" charset="0"/>
                      </a:rPr>
                      <m:t>=</m:t>
                    </m:r>
                    <m:r>
                      <a:rPr lang="en-SG" sz="1100" b="0" i="1" smtClean="0">
                        <a:latin typeface="Cambria Math" panose="02040503050406030204" pitchFamily="18" charset="0"/>
                      </a:rPr>
                      <m:t>𝑚</m:t>
                    </m:r>
                    <m:sSubSup>
                      <m:sSubSupPr>
                        <m:ctrlPr>
                          <a:rPr lang="en-SG" sz="1100" b="0" i="1" smtClean="0">
                            <a:latin typeface="Cambria Math" panose="02040503050406030204" pitchFamily="18" charset="0"/>
                          </a:rPr>
                        </m:ctrlPr>
                      </m:sSubSupPr>
                      <m:e>
                        <m:r>
                          <a:rPr lang="en-SG" sz="1100" b="0" i="1" smtClean="0">
                            <a:latin typeface="Cambria Math" panose="02040503050406030204" pitchFamily="18" charset="0"/>
                          </a:rPr>
                          <m:t>𝜔</m:t>
                        </m:r>
                      </m:e>
                      <m:sub>
                        <m:r>
                          <a:rPr lang="en-SG" sz="1100" b="0" i="1" smtClean="0">
                            <a:latin typeface="Cambria Math" panose="02040503050406030204" pitchFamily="18" charset="0"/>
                          </a:rPr>
                          <m:t>h</m:t>
                        </m:r>
                      </m:sub>
                      <m:sup>
                        <m:r>
                          <a:rPr lang="en-SG" sz="1100" b="0" i="1" smtClean="0">
                            <a:latin typeface="Cambria Math" panose="02040503050406030204" pitchFamily="18" charset="0"/>
                          </a:rPr>
                          <m:t>2</m:t>
                        </m:r>
                      </m:sup>
                    </m:sSubSup>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𝐼</m:t>
                        </m:r>
                      </m:e>
                      <m:sub>
                        <m:r>
                          <a:rPr lang="en-SG" sz="1100" b="0" i="1" smtClean="0">
                            <a:latin typeface="Cambria Math" panose="02040503050406030204" pitchFamily="18" charset="0"/>
                          </a:rPr>
                          <m:t>𝛼</m:t>
                        </m:r>
                      </m:sub>
                    </m:sSub>
                    <m:r>
                      <a:rPr lang="en-SG" sz="1100" b="0" i="1" smtClean="0">
                        <a:latin typeface="Cambria Math" panose="02040503050406030204" pitchFamily="18" charset="0"/>
                      </a:rPr>
                      <m:t>=</m:t>
                    </m:r>
                    <m:f>
                      <m:fPr>
                        <m:ctrlPr>
                          <a:rPr lang="en-SG" sz="1100" b="0" i="1" smtClean="0">
                            <a:latin typeface="Cambria Math" panose="02040503050406030204" pitchFamily="18" charset="0"/>
                          </a:rPr>
                        </m:ctrlPr>
                      </m:fPr>
                      <m:num>
                        <m:r>
                          <a:rPr lang="en-SG" sz="1100" b="0" i="1" smtClean="0">
                            <a:latin typeface="Cambria Math" panose="02040503050406030204" pitchFamily="18" charset="0"/>
                          </a:rPr>
                          <m:t>𝑚</m:t>
                        </m:r>
                        <m:sSup>
                          <m:sSupPr>
                            <m:ctrlPr>
                              <a:rPr lang="en-SG" sz="1100" b="0" i="1" smtClean="0">
                                <a:latin typeface="Cambria Math" panose="02040503050406030204" pitchFamily="18" charset="0"/>
                              </a:rPr>
                            </m:ctrlPr>
                          </m:sSupPr>
                          <m:e>
                            <m:r>
                              <a:rPr lang="en-SG" sz="1100" b="0" i="1" smtClean="0">
                                <a:latin typeface="Cambria Math" panose="02040503050406030204" pitchFamily="18" charset="0"/>
                              </a:rPr>
                              <m:t>𝑐</m:t>
                            </m:r>
                          </m:e>
                          <m:sup>
                            <m:r>
                              <a:rPr lang="en-SG" sz="1100" b="0" i="1" smtClean="0">
                                <a:latin typeface="Cambria Math" panose="02040503050406030204" pitchFamily="18" charset="0"/>
                              </a:rPr>
                              <m:t>2</m:t>
                            </m:r>
                          </m:sup>
                        </m:sSup>
                      </m:num>
                      <m:den>
                        <m:r>
                          <a:rPr lang="en-SG" sz="1100" b="0" i="1" smtClean="0">
                            <a:latin typeface="Cambria Math" panose="02040503050406030204" pitchFamily="18" charset="0"/>
                          </a:rPr>
                          <m:t>12</m:t>
                        </m:r>
                      </m:den>
                    </m:f>
                    <m:r>
                      <a:rPr lang="en-SG" sz="1100" b="0" i="1" smtClean="0">
                        <a:latin typeface="Cambria Math" panose="02040503050406030204" pitchFamily="18" charset="0"/>
                      </a:rPr>
                      <m:t>+</m:t>
                    </m:r>
                    <m:r>
                      <a:rPr lang="en-SG" sz="1100" b="0" i="1" smtClean="0">
                        <a:latin typeface="Cambria Math" panose="02040503050406030204" pitchFamily="18" charset="0"/>
                      </a:rPr>
                      <m:t>𝑚</m:t>
                    </m:r>
                    <m:sSup>
                      <m:sSupPr>
                        <m:ctrlPr>
                          <a:rPr lang="en-SG" sz="1100" b="0" i="1" smtClean="0">
                            <a:latin typeface="Cambria Math" panose="02040503050406030204" pitchFamily="18" charset="0"/>
                          </a:rPr>
                        </m:ctrlPr>
                      </m:sSupPr>
                      <m:e>
                        <m:r>
                          <a:rPr lang="en-SG" sz="1100" b="0" i="1" smtClean="0">
                            <a:latin typeface="Cambria Math" panose="02040503050406030204" pitchFamily="18" charset="0"/>
                          </a:rPr>
                          <m:t>𝑎</m:t>
                        </m:r>
                      </m:e>
                      <m:sup>
                        <m:r>
                          <a:rPr lang="en-SG" sz="1100" b="0" i="1" smtClean="0">
                            <a:latin typeface="Cambria Math" panose="02040503050406030204" pitchFamily="18" charset="0"/>
                          </a:rPr>
                          <m:t>2</m:t>
                        </m:r>
                      </m:sup>
                    </m:sSup>
                  </m:oMath>
                </a14:m>
                <a:r>
                  <a:rPr lang="en-SG" sz="11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𝐾</m:t>
                        </m:r>
                      </m:e>
                      <m:sub>
                        <m:r>
                          <a:rPr lang="en-SG" sz="1100" b="0" i="1" smtClean="0">
                            <a:latin typeface="Cambria Math" panose="02040503050406030204" pitchFamily="18" charset="0"/>
                          </a:rPr>
                          <m:t>𝛼</m:t>
                        </m:r>
                      </m:sub>
                    </m:sSub>
                    <m:r>
                      <a:rPr lang="en-SG" sz="1100" b="0" i="1" smtClean="0">
                        <a:latin typeface="Cambria Math" panose="02040503050406030204" pitchFamily="18" charset="0"/>
                      </a:rPr>
                      <m:t>=</m:t>
                    </m:r>
                    <m:sSub>
                      <m:sSubPr>
                        <m:ctrlPr>
                          <a:rPr lang="en-SG" sz="1100" b="0" i="1" smtClean="0">
                            <a:latin typeface="Cambria Math" panose="02040503050406030204" pitchFamily="18" charset="0"/>
                          </a:rPr>
                        </m:ctrlPr>
                      </m:sSubPr>
                      <m:e>
                        <m:r>
                          <a:rPr lang="en-SG" sz="1100" b="0" i="1" smtClean="0">
                            <a:latin typeface="Cambria Math" panose="02040503050406030204" pitchFamily="18" charset="0"/>
                          </a:rPr>
                          <m:t>𝐼</m:t>
                        </m:r>
                      </m:e>
                      <m:sub>
                        <m:r>
                          <a:rPr lang="en-SG" sz="1100" b="0" i="1" smtClean="0">
                            <a:latin typeface="Cambria Math" panose="02040503050406030204" pitchFamily="18" charset="0"/>
                          </a:rPr>
                          <m:t>𝛼</m:t>
                        </m:r>
                      </m:sub>
                    </m:sSub>
                    <m:sSubSup>
                      <m:sSubSupPr>
                        <m:ctrlPr>
                          <a:rPr lang="en-SG" sz="1100" b="0" i="1" smtClean="0">
                            <a:latin typeface="Cambria Math" panose="02040503050406030204" pitchFamily="18" charset="0"/>
                          </a:rPr>
                        </m:ctrlPr>
                      </m:sSubSupPr>
                      <m:e>
                        <m:r>
                          <a:rPr lang="en-SG" sz="1100" b="0" i="1" smtClean="0">
                            <a:latin typeface="Cambria Math" panose="02040503050406030204" pitchFamily="18" charset="0"/>
                          </a:rPr>
                          <m:t>𝜔</m:t>
                        </m:r>
                      </m:e>
                      <m:sub>
                        <m:r>
                          <a:rPr lang="en-SG" sz="1100" b="0" i="1" smtClean="0">
                            <a:latin typeface="Cambria Math" panose="02040503050406030204" pitchFamily="18" charset="0"/>
                          </a:rPr>
                          <m:t>𝛼</m:t>
                        </m:r>
                      </m:sub>
                      <m:sup>
                        <m:r>
                          <a:rPr lang="en-SG" sz="1100" b="0" i="1" smtClean="0">
                            <a:latin typeface="Cambria Math" panose="02040503050406030204" pitchFamily="18" charset="0"/>
                          </a:rPr>
                          <m:t>2</m:t>
                        </m:r>
                      </m:sup>
                    </m:sSubSup>
                  </m:oMath>
                </a14:m>
                <a:r>
                  <a:rPr lang="en-SG" sz="1100" dirty="0">
                    <a:latin typeface="Times New Roman" panose="02020603050405020304" pitchFamily="18" charset="0"/>
                    <a:cs typeface="Times New Roman" panose="02020603050405020304" pitchFamily="18" charset="0"/>
                  </a:rPr>
                  <a:t> ; </a:t>
                </a:r>
                <a14:m>
                  <m:oMath xmlns:m="http://schemas.openxmlformats.org/officeDocument/2006/math">
                    <m:r>
                      <a:rPr lang="en-SG" sz="1100" b="0" i="1" smtClean="0">
                        <a:latin typeface="Cambria Math" panose="02040503050406030204" pitchFamily="18" charset="0"/>
                      </a:rPr>
                      <m:t>𝑆</m:t>
                    </m:r>
                    <m:r>
                      <a:rPr lang="en-SG" sz="1100" b="0" i="1" smtClean="0">
                        <a:latin typeface="Cambria Math" panose="02040503050406030204" pitchFamily="18" charset="0"/>
                      </a:rPr>
                      <m:t>=−</m:t>
                    </m:r>
                    <m:r>
                      <a:rPr lang="en-SG" sz="1100" b="0" i="1" smtClean="0">
                        <a:latin typeface="Cambria Math" panose="02040503050406030204" pitchFamily="18" charset="0"/>
                      </a:rPr>
                      <m:t>𝑚𝑎</m:t>
                    </m:r>
                  </m:oMath>
                </a14:m>
                <a:endParaRPr lang="en-SG" sz="11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1302BCE7-83B3-6CBB-C2D6-64199851760E}"/>
                  </a:ext>
                </a:extLst>
              </p:cNvPr>
              <p:cNvSpPr txBox="1">
                <a:spLocks noRot="1" noChangeAspect="1" noMove="1" noResize="1" noEditPoints="1" noAdjustHandles="1" noChangeArrowheads="1" noChangeShapeType="1" noTextEdit="1"/>
              </p:cNvSpPr>
              <p:nvPr/>
            </p:nvSpPr>
            <p:spPr>
              <a:xfrm>
                <a:off x="8466" y="276999"/>
                <a:ext cx="9366785" cy="710836"/>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13FD8FD-4692-4AD8-E97B-7340EC8C19F1}"/>
                  </a:ext>
                </a:extLst>
              </p:cNvPr>
              <p:cNvSpPr txBox="1"/>
              <p:nvPr/>
            </p:nvSpPr>
            <p:spPr>
              <a:xfrm>
                <a:off x="8466" y="987835"/>
                <a:ext cx="5334001" cy="6526787"/>
              </a:xfrm>
              <a:prstGeom prst="rect">
                <a:avLst/>
              </a:prstGeom>
              <a:noFill/>
            </p:spPr>
            <p:txBody>
              <a:bodyPr wrap="square" rtlCol="0">
                <a:spAutoFit/>
              </a:bodyPr>
              <a:lstStyle/>
              <a:p>
                <a:pPr>
                  <a:lnSpc>
                    <a:spcPct val="115000"/>
                  </a:lnSpc>
                  <a:spcAft>
                    <a:spcPts val="800"/>
                  </a:spcAft>
                </a:pPr>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1)</a:t>
                </a:r>
              </a:p>
              <a:p>
                <a:pPr>
                  <a:lnSpc>
                    <a:spcPct val="115000"/>
                  </a:lnSpc>
                  <a:spcAft>
                    <a:spcPts val="800"/>
                  </a:spcAft>
                </a:pPr>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The full aerodynamic lift and moment from </a:t>
                </a:r>
                <a:r>
                  <a:rPr lang="en-SG" sz="1100" kern="100" dirty="0" err="1">
                    <a:effectLst/>
                    <a:latin typeface="Times New Roman" panose="02020603050405020304" pitchFamily="18" charset="0"/>
                    <a:ea typeface="DengXian Light" panose="02010600030101010101" pitchFamily="2" charset="-122"/>
                    <a:cs typeface="Times New Roman" panose="02020603050405020304" pitchFamily="18" charset="0"/>
                  </a:rPr>
                  <a:t>Theodorsen</a:t>
                </a:r>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Aerodynamics are: </a:t>
                </a:r>
              </a:p>
              <a:p>
                <a:pPr>
                  <a:lnSpc>
                    <a:spcPct val="115000"/>
                  </a:lnSpc>
                  <a:spcAft>
                    <a:spcPts val="800"/>
                  </a:spcAft>
                </a:pPr>
                <a14:m>
                  <m:oMath xmlns:m="http://schemas.openxmlformats.org/officeDocument/2006/math">
                    <m:r>
                      <a:rPr lang="en-SG" sz="1100" i="1" kern="100">
                        <a:effectLst/>
                        <a:latin typeface="Cambria Math" panose="02040503050406030204" pitchFamily="18" charset="0"/>
                        <a:ea typeface="DengXian Light" panose="02010600030101010101" pitchFamily="2" charset="-122"/>
                      </a:rPr>
                      <m:t>𝐿</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𝑈</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𝑎</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e>
                    </m:d>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𝜋𝜌</m:t>
                    </m:r>
                    <m:r>
                      <a:rPr lang="en-SG" sz="1100" i="1" kern="100">
                        <a:effectLst/>
                        <a:latin typeface="Cambria Math" panose="02040503050406030204" pitchFamily="18" charset="0"/>
                        <a:ea typeface="DengXian Light" panose="02010600030101010101" pitchFamily="2" charset="-122"/>
                      </a:rPr>
                      <m:t>𝑏𝑈𝐶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𝑈</m:t>
                        </m:r>
                        <m:r>
                          <a:rPr lang="en-SG" sz="1100" i="1" kern="100">
                            <a:effectLst/>
                            <a:latin typeface="Cambria Math" panose="02040503050406030204" pitchFamily="18" charset="0"/>
                            <a:ea typeface="DengXian Light" panose="02010600030101010101" pitchFamily="2" charset="-122"/>
                          </a:rPr>
                          <m:t>𝛼</m:t>
                        </m:r>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𝑏</m:t>
                                </m:r>
                              </m:num>
                              <m:den>
                                <m:r>
                                  <a:rPr lang="en-SG" sz="1100" i="1" kern="100">
                                    <a:effectLst/>
                                    <a:latin typeface="Cambria Math" panose="02040503050406030204" pitchFamily="18" charset="0"/>
                                    <a:ea typeface="DengXian Light" panose="02010600030101010101" pitchFamily="2" charset="-122"/>
                                  </a:rPr>
                                  <m:t>2</m:t>
                                </m:r>
                              </m:den>
                            </m:f>
                          </m:e>
                        </m:d>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𝐿</m:t>
                    </m:r>
                    <m:r>
                      <a:rPr lang="en-SG" sz="1100" i="1" kern="100">
                        <a:effectLst/>
                        <a:latin typeface="Cambria Math" panose="02040503050406030204" pitchFamily="18" charset="0"/>
                        <a:ea typeface="DengXian Light" panose="02010600030101010101" pitchFamily="2" charset="-122"/>
                      </a:rPr>
                      <m:t>= </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𝑈</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e>
                    </m:d>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𝜋𝜌</m:t>
                    </m:r>
                    <m:r>
                      <a:rPr lang="en-SG" sz="1100" i="1" kern="100">
                        <a:effectLst/>
                        <a:latin typeface="Cambria Math" panose="02040503050406030204" pitchFamily="18" charset="0"/>
                        <a:ea typeface="DengXian Light" panose="02010600030101010101" pitchFamily="2" charset="-122"/>
                      </a:rPr>
                      <m:t>𝑏𝑈𝐶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𝑈</m:t>
                        </m:r>
                        <m:r>
                          <a:rPr lang="en-SG" sz="1100" i="1" kern="100">
                            <a:effectLst/>
                            <a:latin typeface="Cambria Math" panose="02040503050406030204" pitchFamily="18" charset="0"/>
                            <a:ea typeface="DengXian Light" panose="02010600030101010101" pitchFamily="2" charset="-122"/>
                          </a:rPr>
                          <m:t>𝛼</m:t>
                        </m:r>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𝑏</m:t>
                                </m:r>
                              </m:num>
                              <m:den>
                                <m:r>
                                  <a:rPr lang="en-SG" sz="1100" i="1" kern="100">
                                    <a:effectLst/>
                                    <a:latin typeface="Cambria Math" panose="02040503050406030204" pitchFamily="18" charset="0"/>
                                    <a:ea typeface="DengXian Light" panose="02010600030101010101" pitchFamily="2" charset="-122"/>
                                  </a:rPr>
                                  <m:t>2</m:t>
                                </m:r>
                              </m:den>
                            </m:f>
                          </m:e>
                        </m:d>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r>
                      <a:rPr lang="en-SG" sz="1100" i="1" kern="100">
                        <a:effectLst/>
                        <a:latin typeface="Cambria Math" panose="02040503050406030204" pitchFamily="18" charset="0"/>
                        <a:ea typeface="DengXian Light" panose="02010600030101010101" pitchFamily="2" charset="-122"/>
                      </a:rPr>
                      <m:t>𝑀</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𝑈</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r>
                          <a:rPr lang="en-SG" sz="1100" i="1" kern="100">
                            <a:effectLst/>
                            <a:latin typeface="Cambria Math" panose="02040503050406030204" pitchFamily="18" charset="0"/>
                            <a:ea typeface="DengXian Light" panose="02010600030101010101" pitchFamily="2" charset="-122"/>
                          </a:rPr>
                          <m:t>+</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𝑈</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𝛼</m:t>
                        </m:r>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𝑎</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num>
                              <m:den>
                                <m:r>
                                  <a:rPr lang="en-SG" sz="1100" i="1" kern="100">
                                    <a:effectLst/>
                                    <a:latin typeface="Cambria Math" panose="02040503050406030204" pitchFamily="18" charset="0"/>
                                    <a:ea typeface="DengXian Light" panose="02010600030101010101" pitchFamily="2" charset="-122"/>
                                  </a:rPr>
                                  <m:t>8</m:t>
                                </m:r>
                              </m:den>
                            </m:f>
                          </m:e>
                        </m:d>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𝑈</m:t>
                        </m:r>
                        <m:d>
                          <m:dPr>
                            <m:ctrlPr>
                              <a:rPr lang="en-SG" sz="1100" i="1" kern="100">
                                <a:effectLst/>
                                <a:latin typeface="Cambria Math" panose="02040503050406030204" pitchFamily="18" charset="0"/>
                                <a:ea typeface="DengXian Light" panose="02010600030101010101" pitchFamily="2" charset="-122"/>
                              </a:rPr>
                            </m:ctrlPr>
                          </m:dPr>
                          <m:e>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𝑐</m:t>
                                </m:r>
                              </m:num>
                              <m:den>
                                <m:r>
                                  <a:rPr lang="en-SG" sz="1100" i="1" kern="100">
                                    <a:effectLst/>
                                    <a:latin typeface="Cambria Math" panose="02040503050406030204" pitchFamily="18" charset="0"/>
                                    <a:ea typeface="DengXian Light" panose="02010600030101010101" pitchFamily="2" charset="-122"/>
                                  </a:rPr>
                                  <m:t>4</m:t>
                                </m:r>
                              </m:den>
                            </m:f>
                          </m:e>
                        </m:d>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r>
                      <a:rPr lang="en-SG" sz="1100" i="1" kern="100">
                        <a:effectLst/>
                        <a:latin typeface="Cambria Math" panose="02040503050406030204" pitchFamily="18" charset="0"/>
                        <a:ea typeface="DengXian Light" panose="02010600030101010101" pitchFamily="2" charset="-122"/>
                      </a:rPr>
                      <m:t>𝑏𝑈</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𝑏</m:t>
                        </m:r>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𝑎</m:t>
                            </m:r>
                            <m:r>
                              <a:rPr lang="en-SG" sz="1100" i="1" kern="100" smtClean="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𝑏</m:t>
                            </m:r>
                          </m:e>
                        </m:d>
                        <m:r>
                          <a:rPr lang="en-SG" sz="1100" i="1" kern="100">
                            <a:effectLst/>
                            <a:latin typeface="Cambria Math" panose="02040503050406030204" pitchFamily="18" charset="0"/>
                            <a:ea typeface="DengXian Light" panose="02010600030101010101" pitchFamily="2" charset="-122"/>
                          </a:rPr>
                          <m:t>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r>
                      <a:rPr lang="en-SG" sz="1100" b="0" i="1" kern="100" smtClean="0">
                        <a:effectLst/>
                        <a:latin typeface="Cambria Math" panose="02040503050406030204" pitchFamily="18" charset="0"/>
                        <a:ea typeface="DengXian Light" panose="02010600030101010101" pitchFamily="2" charset="-122"/>
                      </a:rPr>
                      <m:t> </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𝑈</m:t>
                        </m:r>
                        <m:r>
                          <a:rPr lang="en-SG" sz="1100" i="1" kern="100">
                            <a:effectLst/>
                            <a:latin typeface="Cambria Math" panose="02040503050406030204" pitchFamily="18" charset="0"/>
                            <a:ea typeface="DengXian Light" panose="02010600030101010101" pitchFamily="2" charset="-122"/>
                          </a:rPr>
                          <m:t>𝛼</m:t>
                        </m:r>
                        <m:r>
                          <a:rPr lang="en-SG" sz="1100" i="1" kern="100">
                            <a:effectLst/>
                            <a:latin typeface="Cambria Math" panose="02040503050406030204" pitchFamily="18" charset="0"/>
                            <a:ea typeface="DengXian Light" panose="02010600030101010101" pitchFamily="2" charset="-122"/>
                          </a:rPr>
                          <m:t>+</m:t>
                        </m:r>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𝑏</m:t>
                                </m:r>
                              </m:num>
                              <m:den>
                                <m:r>
                                  <a:rPr lang="en-SG" sz="1100" i="1" kern="100">
                                    <a:effectLst/>
                                    <a:latin typeface="Cambria Math" panose="02040503050406030204" pitchFamily="18" charset="0"/>
                                    <a:ea typeface="DengXian Light" panose="02010600030101010101" pitchFamily="2" charset="-122"/>
                                  </a:rPr>
                                  <m:t>2</m:t>
                                </m:r>
                              </m:den>
                            </m:f>
                          </m:e>
                        </m:d>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𝑚</m:t>
                              </m:r>
                            </m:e>
                            <m:e>
                              <m:r>
                                <a:rPr lang="en-SG" sz="1100" i="1" kern="100">
                                  <a:effectLst/>
                                  <a:latin typeface="Cambria Math" panose="02040503050406030204" pitchFamily="18" charset="0"/>
                                  <a:ea typeface="DengXian Light" panose="02010600030101010101" pitchFamily="2" charset="-122"/>
                                </a:rPr>
                                <m:t>𝑆</m:t>
                              </m:r>
                            </m:e>
                          </m:mr>
                          <m:mr>
                            <m:e>
                              <m:r>
                                <a:rPr lang="en-SG" sz="1100" i="1" kern="100">
                                  <a:effectLst/>
                                  <a:latin typeface="Cambria Math" panose="02040503050406030204" pitchFamily="18" charset="0"/>
                                  <a:ea typeface="DengXian Light" panose="02010600030101010101" pitchFamily="2" charset="-122"/>
                                </a:rPr>
                                <m:t>𝑆</m:t>
                              </m:r>
                            </m:e>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𝐼</m:t>
                                  </m:r>
                                </m:e>
                                <m:sub>
                                  <m:r>
                                    <a:rPr lang="en-SG" sz="1100" i="1" kern="100">
                                      <a:effectLst/>
                                      <a:latin typeface="Cambria Math" panose="02040503050406030204" pitchFamily="18" charset="0"/>
                                      <a:ea typeface="DengXian Light" panose="02010600030101010101" pitchFamily="2" charset="-122"/>
                                    </a:rPr>
                                    <m:t>𝛼</m:t>
                                  </m:r>
                                </m:sub>
                              </m:sSub>
                            </m:e>
                          </m:mr>
                        </m:m>
                      </m:e>
                    </m:d>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1"/>
                                  <m:mcJc m:val="center"/>
                                </m:mcPr>
                              </m:mc>
                            </m:mcs>
                            <m:ctrlPr>
                              <a:rPr lang="en-SG" sz="1100" i="1" kern="100">
                                <a:effectLst/>
                                <a:latin typeface="Cambria Math" panose="02040503050406030204" pitchFamily="18" charset="0"/>
                                <a:ea typeface="DengXian Light" panose="02010600030101010101" pitchFamily="2" charset="-122"/>
                              </a:rPr>
                            </m:ctrlPr>
                          </m:mPr>
                          <m:m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h</m:t>
                                  </m:r>
                                </m:e>
                              </m:acc>
                            </m:e>
                          </m:mr>
                          <m:m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𝛼</m:t>
                                  </m:r>
                                </m:e>
                              </m:acc>
                            </m:e>
                          </m:mr>
                        </m:m>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𝐾</m:t>
                                  </m:r>
                                </m:e>
                                <m:sub>
                                  <m:r>
                                    <a:rPr lang="en-SG" sz="1100" i="1" kern="100">
                                      <a:effectLst/>
                                      <a:latin typeface="Cambria Math" panose="02040503050406030204" pitchFamily="18" charset="0"/>
                                      <a:ea typeface="DengXian Light" panose="02010600030101010101" pitchFamily="2" charset="-122"/>
                                    </a:rPr>
                                    <m:t>h</m:t>
                                  </m:r>
                                </m:sub>
                              </m:sSub>
                            </m:e>
                            <m:e>
                              <m:r>
                                <a:rPr lang="en-SG" sz="1100" i="1" kern="100">
                                  <a:effectLst/>
                                  <a:latin typeface="Cambria Math" panose="02040503050406030204" pitchFamily="18" charset="0"/>
                                  <a:ea typeface="DengXian Light" panose="02010600030101010101" pitchFamily="2" charset="-122"/>
                                </a:rPr>
                                <m:t>0</m:t>
                              </m:r>
                            </m:e>
                          </m:mr>
                          <m:mr>
                            <m:e>
                              <m:r>
                                <a:rPr lang="en-SG" sz="1100" i="1" kern="100">
                                  <a:effectLst/>
                                  <a:latin typeface="Cambria Math" panose="02040503050406030204" pitchFamily="18" charset="0"/>
                                  <a:ea typeface="DengXian Light" panose="02010600030101010101" pitchFamily="2" charset="-122"/>
                                </a:rPr>
                                <m:t>0</m:t>
                              </m:r>
                            </m:e>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𝐾</m:t>
                                  </m:r>
                                </m:e>
                                <m:sub>
                                  <m:r>
                                    <a:rPr lang="en-SG" sz="1100" i="1" kern="100">
                                      <a:effectLst/>
                                      <a:latin typeface="Cambria Math" panose="02040503050406030204" pitchFamily="18" charset="0"/>
                                      <a:ea typeface="DengXian Light" panose="02010600030101010101" pitchFamily="2" charset="-122"/>
                                    </a:rPr>
                                    <m:t>𝛼</m:t>
                                  </m:r>
                                </m:sub>
                              </m:sSub>
                            </m:e>
                          </m:mr>
                        </m:m>
                      </m:e>
                    </m:d>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1"/>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h</m:t>
                              </m:r>
                            </m:e>
                          </m:mr>
                          <m:mr>
                            <m:e>
                              <m:r>
                                <a:rPr lang="en-SG" sz="1100" i="1" kern="100">
                                  <a:effectLst/>
                                  <a:latin typeface="Cambria Math" panose="02040503050406030204" pitchFamily="18" charset="0"/>
                                  <a:ea typeface="DengXian Light" panose="02010600030101010101" pitchFamily="2" charset="-122"/>
                                </a:rPr>
                                <m:t>𝛼</m:t>
                              </m:r>
                            </m:e>
                          </m:mr>
                        </m:m>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1"/>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𝐿</m:t>
                              </m:r>
                            </m:e>
                          </m:mr>
                          <m:mr>
                            <m:e>
                              <m:r>
                                <a:rPr lang="en-SG" sz="1100" i="1" kern="100">
                                  <a:effectLst/>
                                  <a:latin typeface="Cambria Math" panose="02040503050406030204" pitchFamily="18" charset="0"/>
                                  <a:ea typeface="DengXian Light" panose="02010600030101010101" pitchFamily="2" charset="-122"/>
                                </a:rPr>
                                <m:t>𝑀</m:t>
                              </m:r>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Writing in the form: </a:t>
                </a:r>
                <a14:m>
                  <m:oMath xmlns:m="http://schemas.openxmlformats.org/officeDocument/2006/math">
                    <m:r>
                      <a:rPr lang="en-SG" sz="1100" i="1" kern="100">
                        <a:effectLst/>
                        <a:latin typeface="Cambria Math" panose="02040503050406030204" pitchFamily="18" charset="0"/>
                        <a:ea typeface="DengXian Light" panose="02010600030101010101" pitchFamily="2" charset="-122"/>
                      </a:rPr>
                      <m:t>𝑆𝑡𝑟𝑢𝑐𝑡𝑢𝑟𝑒𝑠</m:t>
                    </m:r>
                    <m:r>
                      <a:rPr lang="en-SG" sz="1100" i="1" kern="100">
                        <a:effectLst/>
                        <a:latin typeface="Cambria Math" panose="02040503050406030204" pitchFamily="18" charset="0"/>
                        <a:ea typeface="DengXian Light" panose="02010600030101010101" pitchFamily="2" charset="-122"/>
                      </a:rPr>
                      <m:t> =</m:t>
                    </m:r>
                    <m:r>
                      <a:rPr lang="en-SG" sz="1100" i="1" kern="100">
                        <a:effectLst/>
                        <a:latin typeface="Cambria Math" panose="02040503050406030204" pitchFamily="18" charset="0"/>
                        <a:ea typeface="DengXian Light" panose="02010600030101010101" pitchFamily="2" charset="-122"/>
                      </a:rPr>
                      <m:t>𝐴𝑒𝑟𝑜𝑑𝑦𝑛𝑎𝑚𝑖𝑐𝑠</m:t>
                    </m:r>
                    <m:r>
                      <a:rPr lang="en-SG" sz="1100" i="1" kern="100">
                        <a:effectLst/>
                        <a:latin typeface="Cambria Math" panose="02040503050406030204" pitchFamily="18" charset="0"/>
                        <a:ea typeface="DengXian Light" panose="02010600030101010101" pitchFamily="2" charset="-122"/>
                      </a:rPr>
                      <m:t> (</m:t>
                    </m:r>
                    <m:r>
                      <a:rPr lang="en-SG" sz="1100" i="1" kern="100">
                        <a:effectLst/>
                        <a:latin typeface="Cambria Math" panose="02040503050406030204" pitchFamily="18" charset="0"/>
                        <a:ea typeface="DengXian Light" panose="02010600030101010101" pitchFamily="2" charset="-122"/>
                      </a:rPr>
                      <m:t>𝑇h𝑒𝑜𝑑𝑜𝑟𝑠𝑒𝑛</m:t>
                    </m:r>
                    <m:r>
                      <a:rPr lang="en-SG" sz="1100" i="1" kern="100">
                        <a:effectLst/>
                        <a:latin typeface="Cambria Math" panose="02040503050406030204" pitchFamily="18" charset="0"/>
                        <a:ea typeface="DengXian Light" panose="02010600030101010101" pitchFamily="2" charset="-122"/>
                      </a:rPr>
                      <m:t>)</m:t>
                    </m:r>
                  </m:oMath>
                </a14:m>
                <a:endPar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𝑀</m:t>
                        </m:r>
                      </m:e>
                    </m:d>
                    <m:d>
                      <m:dPr>
                        <m:begChr m:val="{"/>
                        <m:endChr m:val="}"/>
                        <m:ctrlPr>
                          <a:rPr lang="en-SG" sz="1100" i="1" kern="100">
                            <a:effectLst/>
                            <a:latin typeface="Cambria Math" panose="02040503050406030204" pitchFamily="18" charset="0"/>
                            <a:ea typeface="DengXian Light" panose="02010600030101010101" pitchFamily="2" charset="-122"/>
                          </a:rPr>
                        </m:ctrlPr>
                      </m:dP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𝐾</m:t>
                        </m:r>
                      </m:e>
                    </m:d>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𝑞</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𝐷</m:t>
                        </m:r>
                      </m:e>
                    </m:d>
                    <m:d>
                      <m:dPr>
                        <m:begChr m:val="{"/>
                        <m:endChr m:val="}"/>
                        <m:ctrlPr>
                          <a:rPr lang="en-SG" sz="1100" i="1" kern="100">
                            <a:effectLst/>
                            <a:latin typeface="Cambria Math" panose="02040503050406030204" pitchFamily="18" charset="0"/>
                            <a:ea typeface="DengXian Light" panose="02010600030101010101" pitchFamily="2" charset="-122"/>
                          </a:rPr>
                        </m:ctrlPr>
                      </m:dP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𝐸</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d>
                      <m:dPr>
                        <m:begChr m:val="{"/>
                        <m:endChr m:val="}"/>
                        <m:ctrlPr>
                          <a:rPr lang="en-SG" sz="1100" i="1" kern="100">
                            <a:effectLst/>
                            <a:latin typeface="Cambria Math" panose="02040503050406030204" pitchFamily="18" charset="0"/>
                            <a:ea typeface="DengXian Light" panose="02010600030101010101" pitchFamily="2" charset="-122"/>
                          </a:rPr>
                        </m:ctrlPr>
                      </m:dP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𝐹</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r>
                      <a:rPr lang="en-SG" sz="1100" i="1" kern="100">
                        <a:effectLst/>
                        <a:latin typeface="Cambria Math" panose="02040503050406030204" pitchFamily="18" charset="0"/>
                        <a:ea typeface="DengXian Light" panose="02010600030101010101" pitchFamily="2" charset="-122"/>
                      </a:rPr>
                      <m:t>]</m:t>
                    </m:r>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𝑀</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𝑚</m:t>
                              </m:r>
                            </m:e>
                            <m:e>
                              <m:r>
                                <a:rPr lang="en-SG" sz="1100" i="1" kern="100">
                                  <a:effectLst/>
                                  <a:latin typeface="Cambria Math" panose="02040503050406030204" pitchFamily="18" charset="0"/>
                                  <a:ea typeface="DengXian Light" panose="02010600030101010101" pitchFamily="2" charset="-122"/>
                                </a:rPr>
                                <m:t>𝑆</m:t>
                              </m:r>
                            </m:e>
                          </m:mr>
                          <m:mr>
                            <m:e>
                              <m:r>
                                <a:rPr lang="en-SG" sz="1100" i="1" kern="100">
                                  <a:effectLst/>
                                  <a:latin typeface="Cambria Math" panose="02040503050406030204" pitchFamily="18" charset="0"/>
                                  <a:ea typeface="DengXian Light" panose="02010600030101010101" pitchFamily="2" charset="-122"/>
                                </a:rPr>
                                <m:t>𝑆</m:t>
                              </m:r>
                            </m:e>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𝐼</m:t>
                                  </m:r>
                                </m:e>
                                <m:sub>
                                  <m:r>
                                    <a:rPr lang="en-SG" sz="1100" i="1" kern="100">
                                      <a:effectLst/>
                                      <a:latin typeface="Cambria Math" panose="02040503050406030204" pitchFamily="18" charset="0"/>
                                      <a:ea typeface="DengXian Light" panose="02010600030101010101" pitchFamily="2" charset="-122"/>
                                    </a:rPr>
                                    <m:t>𝛼</m:t>
                                  </m:r>
                                </m:sub>
                              </m:sSub>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&amp; </a:t>
                </a: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𝐾</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𝐾</m:t>
                                  </m:r>
                                </m:e>
                                <m:sub>
                                  <m:r>
                                    <a:rPr lang="en-SG" sz="1100" i="1" kern="100">
                                      <a:effectLst/>
                                      <a:latin typeface="Cambria Math" panose="02040503050406030204" pitchFamily="18" charset="0"/>
                                      <a:ea typeface="DengXian Light" panose="02010600030101010101" pitchFamily="2" charset="-122"/>
                                    </a:rPr>
                                    <m:t>h</m:t>
                                  </m:r>
                                </m:sub>
                              </m:sSub>
                            </m:e>
                            <m:e>
                              <m:r>
                                <a:rPr lang="en-SG" sz="1100" i="1" kern="100">
                                  <a:effectLst/>
                                  <a:latin typeface="Cambria Math" panose="02040503050406030204" pitchFamily="18" charset="0"/>
                                  <a:ea typeface="DengXian Light" panose="02010600030101010101" pitchFamily="2" charset="-122"/>
                                </a:rPr>
                                <m:t>0</m:t>
                              </m:r>
                            </m:e>
                          </m:mr>
                          <m:mr>
                            <m:e>
                              <m:r>
                                <a:rPr lang="en-SG" sz="1100" i="1" kern="100">
                                  <a:effectLst/>
                                  <a:latin typeface="Cambria Math" panose="02040503050406030204" pitchFamily="18" charset="0"/>
                                  <a:ea typeface="DengXian Light" panose="02010600030101010101" pitchFamily="2" charset="-122"/>
                                </a:rPr>
                                <m:t>0</m:t>
                              </m:r>
                            </m:e>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𝐾</m:t>
                                  </m:r>
                                </m:e>
                                <m:sub>
                                  <m:r>
                                    <a:rPr lang="en-SG" sz="1100" i="1" kern="100">
                                      <a:effectLst/>
                                      <a:latin typeface="Cambria Math" panose="02040503050406030204" pitchFamily="18" charset="0"/>
                                      <a:ea typeface="DengXian Light" panose="02010600030101010101" pitchFamily="2" charset="-122"/>
                                    </a:rPr>
                                    <m:t>𝛼</m:t>
                                  </m:r>
                                </m:sub>
                              </m:sSub>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&amp; </a:t>
                </a: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𝐷</m:t>
                        </m:r>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−1</m:t>
                              </m:r>
                            </m:e>
                            <m:e>
                              <m:r>
                                <a:rPr lang="en-SG" sz="1100" i="1" kern="100">
                                  <a:effectLst/>
                                  <a:latin typeface="Cambria Math" panose="02040503050406030204" pitchFamily="18" charset="0"/>
                                  <a:ea typeface="DengXian Light" panose="02010600030101010101" pitchFamily="2" charset="-122"/>
                                </a:rPr>
                                <m:t>𝑎</m:t>
                              </m:r>
                            </m:e>
                          </m:mr>
                          <m:mr>
                            <m:e>
                              <m:r>
                                <a:rPr lang="en-SG" sz="1100" i="1" kern="100">
                                  <a:effectLst/>
                                  <a:latin typeface="Cambria Math" panose="02040503050406030204" pitchFamily="18" charset="0"/>
                                  <a:ea typeface="DengXian Light" panose="02010600030101010101" pitchFamily="2" charset="-122"/>
                                </a:rPr>
                                <m:t>𝑎</m:t>
                              </m:r>
                            </m:e>
                            <m:e>
                              <m:d>
                                <m:dPr>
                                  <m:ctrlPr>
                                    <a:rPr lang="en-SG" sz="1100" i="1" kern="100">
                                      <a:effectLst/>
                                      <a:latin typeface="Cambria Math" panose="02040503050406030204" pitchFamily="18" charset="0"/>
                                      <a:ea typeface="DengXian Light" panose="02010600030101010101" pitchFamily="2" charset="-122"/>
                                    </a:rPr>
                                  </m:ctrlPr>
                                </m:dPr>
                                <m:e>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𝑎</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num>
                                    <m:den>
                                      <m:r>
                                        <a:rPr lang="en-SG" sz="1100" i="1" kern="100">
                                          <a:effectLst/>
                                          <a:latin typeface="Cambria Math" panose="02040503050406030204" pitchFamily="18" charset="0"/>
                                          <a:ea typeface="DengXian Light" panose="02010600030101010101" pitchFamily="2" charset="-122"/>
                                        </a:rPr>
                                        <m:t>8</m:t>
                                      </m:r>
                                    </m:den>
                                  </m:f>
                                </m:e>
                              </m:d>
                            </m:e>
                          </m:mr>
                        </m:m>
                      </m:e>
                    </m:d>
                  </m:oMath>
                </a14:m>
                <a:endPar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𝐸</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𝜋𝜌</m:t>
                              </m:r>
                              <m:r>
                                <a:rPr lang="en-SG" sz="1100" i="1" kern="100">
                                  <a:effectLst/>
                                  <a:latin typeface="Cambria Math" panose="02040503050406030204" pitchFamily="18" charset="0"/>
                                  <a:ea typeface="DengXian Light" panose="02010600030101010101" pitchFamily="2" charset="-122"/>
                                </a:rPr>
                                <m:t>𝑏𝑈𝐶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e>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𝑈</m:t>
                              </m:r>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𝜋𝜌</m:t>
                              </m:r>
                              <m:r>
                                <a:rPr lang="en-SG" sz="1100" i="1" kern="100">
                                  <a:effectLst/>
                                  <a:latin typeface="Cambria Math" panose="02040503050406030204" pitchFamily="18" charset="0"/>
                                  <a:ea typeface="DengXian Light" panose="02010600030101010101" pitchFamily="2" charset="-122"/>
                                </a:rPr>
                                <m:t>𝑏𝑈𝐶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𝑏</m:t>
                                      </m:r>
                                    </m:num>
                                    <m:den>
                                      <m:r>
                                        <a:rPr lang="en-SG" sz="1100" i="1" kern="100">
                                          <a:effectLst/>
                                          <a:latin typeface="Cambria Math" panose="02040503050406030204" pitchFamily="18" charset="0"/>
                                          <a:ea typeface="DengXian Light" panose="02010600030101010101" pitchFamily="2" charset="-122"/>
                                        </a:rPr>
                                        <m:t>2</m:t>
                                      </m:r>
                                    </m:den>
                                  </m:f>
                                </m:e>
                              </m:d>
                            </m:e>
                          </m:mr>
                          <m:mr>
                            <m:e>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𝑈</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r>
                                <a:rPr lang="en-SG" sz="1100" i="1" kern="100">
                                  <a:effectLst/>
                                  <a:latin typeface="Cambria Math" panose="02040503050406030204" pitchFamily="18" charset="0"/>
                                  <a:ea typeface="DengXian Light" panose="02010600030101010101" pitchFamily="2" charset="-122"/>
                                </a:rPr>
                                <m:t>𝑏𝑈</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𝑏</m:t>
                                  </m:r>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𝑏</m:t>
                                      </m:r>
                                    </m:e>
                                  </m:d>
                                  <m:r>
                                    <a:rPr lang="en-SG" sz="1100" i="1" kern="100">
                                      <a:effectLst/>
                                      <a:latin typeface="Cambria Math" panose="02040503050406030204" pitchFamily="18" charset="0"/>
                                      <a:ea typeface="DengXian Light" panose="02010600030101010101" pitchFamily="2" charset="-122"/>
                                    </a:rPr>
                                    <m:t>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e>
                            <m:e>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𝑈</m:t>
                              </m:r>
                              <m:d>
                                <m:dPr>
                                  <m:ctrlPr>
                                    <a:rPr lang="en-SG" sz="1100" i="1" kern="100">
                                      <a:effectLst/>
                                      <a:latin typeface="Cambria Math" panose="02040503050406030204" pitchFamily="18" charset="0"/>
                                      <a:ea typeface="DengXian Light" panose="02010600030101010101" pitchFamily="2" charset="-122"/>
                                    </a:rPr>
                                  </m:ctrlPr>
                                </m:dPr>
                                <m:e>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𝑐</m:t>
                                      </m:r>
                                    </m:num>
                                    <m:den>
                                      <m:r>
                                        <a:rPr lang="en-SG" sz="1100" i="1" kern="100">
                                          <a:effectLst/>
                                          <a:latin typeface="Cambria Math" panose="02040503050406030204" pitchFamily="18" charset="0"/>
                                          <a:ea typeface="DengXian Light" panose="02010600030101010101" pitchFamily="2" charset="-122"/>
                                        </a:rPr>
                                        <m:t>4</m:t>
                                      </m:r>
                                    </m:den>
                                  </m:f>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r>
                                <a:rPr lang="en-SG" sz="1100" i="1" kern="100">
                                  <a:effectLst/>
                                  <a:latin typeface="Cambria Math" panose="02040503050406030204" pitchFamily="18" charset="0"/>
                                  <a:ea typeface="DengXian Light" panose="02010600030101010101" pitchFamily="2" charset="-122"/>
                                </a:rPr>
                                <m:t>𝑏𝑈</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𝑏</m:t>
                                  </m:r>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𝑏</m:t>
                                      </m:r>
                                    </m:e>
                                  </m:d>
                                  <m:r>
                                    <a:rPr lang="en-SG" sz="1100" i="1" kern="100">
                                      <a:effectLst/>
                                      <a:latin typeface="Cambria Math" panose="02040503050406030204" pitchFamily="18" charset="0"/>
                                      <a:ea typeface="DengXian Light" panose="02010600030101010101" pitchFamily="2" charset="-122"/>
                                    </a:rPr>
                                    <m:t>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𝑏</m:t>
                                      </m:r>
                                    </m:num>
                                    <m:den>
                                      <m:r>
                                        <a:rPr lang="en-SG" sz="1100" i="1" kern="100">
                                          <a:effectLst/>
                                          <a:latin typeface="Cambria Math" panose="02040503050406030204" pitchFamily="18" charset="0"/>
                                          <a:ea typeface="DengXian Light" panose="02010600030101010101" pitchFamily="2" charset="-122"/>
                                        </a:rPr>
                                        <m:t>2</m:t>
                                      </m:r>
                                    </m:den>
                                  </m:f>
                                </m:e>
                              </m:d>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𝐹</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0</m:t>
                              </m:r>
                            </m:e>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𝜋𝜌</m:t>
                              </m:r>
                              <m:r>
                                <a:rPr lang="en-SG" sz="1100" i="1" kern="100">
                                  <a:effectLst/>
                                  <a:latin typeface="Cambria Math" panose="02040503050406030204" pitchFamily="18" charset="0"/>
                                  <a:ea typeface="DengXian Light" panose="02010600030101010101" pitchFamily="2" charset="-122"/>
                                </a:rPr>
                                <m:t>𝑏𝐶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𝑈</m:t>
                                  </m:r>
                                </m:e>
                                <m:sup>
                                  <m:r>
                                    <a:rPr lang="en-SG" sz="1100" i="1" kern="100">
                                      <a:effectLst/>
                                      <a:latin typeface="Cambria Math" panose="02040503050406030204" pitchFamily="18" charset="0"/>
                                      <a:ea typeface="DengXian Light" panose="02010600030101010101" pitchFamily="2" charset="-122"/>
                                    </a:rPr>
                                    <m:t>2</m:t>
                                  </m:r>
                                </m:sup>
                              </m:sSup>
                            </m:e>
                          </m:mr>
                          <m:mr>
                            <m:e>
                              <m:r>
                                <a:rPr lang="en-SG" sz="1100" i="1" kern="100">
                                  <a:effectLst/>
                                  <a:latin typeface="Cambria Math" panose="02040503050406030204" pitchFamily="18" charset="0"/>
                                  <a:ea typeface="DengXian Light" panose="02010600030101010101" pitchFamily="2" charset="-122"/>
                                </a:rPr>
                                <m:t>0</m:t>
                              </m:r>
                            </m:e>
                            <m:e>
                              <m:r>
                                <a:rPr lang="en-SG" sz="1100" i="1" kern="100">
                                  <a:effectLst/>
                                  <a:latin typeface="Cambria Math" panose="02040503050406030204" pitchFamily="18" charset="0"/>
                                  <a:ea typeface="DengXian Light" panose="02010600030101010101" pitchFamily="2" charset="-122"/>
                                </a:rPr>
                                <m:t>𝜌𝜋</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𝑏</m:t>
                                  </m:r>
                                </m:e>
                                <m:sup>
                                  <m:r>
                                    <a:rPr lang="en-SG" sz="1100" i="1" kern="100">
                                      <a:effectLst/>
                                      <a:latin typeface="Cambria Math" panose="02040503050406030204" pitchFamily="18" charset="0"/>
                                      <a:ea typeface="DengXian Light" panose="02010600030101010101" pitchFamily="2" charset="-122"/>
                                    </a:rPr>
                                    <m:t>2</m:t>
                                  </m:r>
                                </m:sup>
                              </m:sSup>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𝑈</m:t>
                                  </m:r>
                                </m:e>
                                <m:sup>
                                  <m:r>
                                    <a:rPr lang="en-SG" sz="1100" i="1" kern="100">
                                      <a:effectLst/>
                                      <a:latin typeface="Cambria Math" panose="02040503050406030204" pitchFamily="18" charset="0"/>
                                      <a:ea typeface="DengXian Light" panose="02010600030101010101" pitchFamily="2" charset="-122"/>
                                    </a:rPr>
                                    <m:t>2</m:t>
                                  </m:r>
                                </m:sup>
                              </m:sSup>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𝜌𝜋</m:t>
                              </m:r>
                              <m:r>
                                <a:rPr lang="en-SG" sz="1100" i="1" kern="100">
                                  <a:effectLst/>
                                  <a:latin typeface="Cambria Math" panose="02040503050406030204" pitchFamily="18" charset="0"/>
                                  <a:ea typeface="DengXian Light" panose="02010600030101010101" pitchFamily="2" charset="-122"/>
                                </a:rPr>
                                <m:t>𝑏</m:t>
                              </m:r>
                              <m:sSup>
                                <m:sSupPr>
                                  <m:ctrlPr>
                                    <a:rPr lang="en-SG" sz="1100" i="1" kern="100">
                                      <a:effectLst/>
                                      <a:latin typeface="Cambria Math" panose="02040503050406030204" pitchFamily="18" charset="0"/>
                                      <a:ea typeface="DengXian Light" panose="02010600030101010101" pitchFamily="2" charset="-122"/>
                                    </a:rPr>
                                  </m:ctrlPr>
                                </m:sSupPr>
                                <m:e>
                                  <m:r>
                                    <a:rPr lang="en-SG" sz="1100" i="1" kern="100">
                                      <a:effectLst/>
                                      <a:latin typeface="Cambria Math" panose="02040503050406030204" pitchFamily="18" charset="0"/>
                                      <a:ea typeface="DengXian Light" panose="02010600030101010101" pitchFamily="2" charset="-122"/>
                                    </a:rPr>
                                    <m:t>𝑈</m:t>
                                  </m:r>
                                </m:e>
                                <m:sup>
                                  <m:r>
                                    <a:rPr lang="en-SG" sz="1100" i="1" kern="100">
                                      <a:effectLst/>
                                      <a:latin typeface="Cambria Math" panose="02040503050406030204" pitchFamily="18" charset="0"/>
                                      <a:ea typeface="DengXian Light" panose="02010600030101010101" pitchFamily="2" charset="-122"/>
                                    </a:rPr>
                                    <m:t>2</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𝑏</m:t>
                                  </m:r>
                                  <m:r>
                                    <a:rPr lang="en-SG" sz="1100" i="1" kern="100">
                                      <a:effectLst/>
                                      <a:latin typeface="Cambria Math" panose="02040503050406030204" pitchFamily="18" charset="0"/>
                                      <a:ea typeface="DengXian Light" panose="02010600030101010101" pitchFamily="2" charset="-122"/>
                                    </a:rPr>
                                    <m:t>−</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2</m:t>
                                      </m:r>
                                      <m:r>
                                        <a:rPr lang="en-SG" sz="1100" i="1" kern="100">
                                          <a:effectLst/>
                                          <a:latin typeface="Cambria Math" panose="02040503050406030204" pitchFamily="18" charset="0"/>
                                          <a:ea typeface="DengXian Light" panose="02010600030101010101" pitchFamily="2" charset="-122"/>
                                        </a:rPr>
                                        <m:t>𝑎</m:t>
                                      </m:r>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𝑏</m:t>
                                      </m:r>
                                    </m:e>
                                  </m:d>
                                  <m:r>
                                    <a:rPr lang="en-SG" sz="1100" i="1" kern="100">
                                      <a:effectLst/>
                                      <a:latin typeface="Cambria Math" panose="02040503050406030204" pitchFamily="18" charset="0"/>
                                      <a:ea typeface="DengXian Light" panose="02010600030101010101" pitchFamily="2" charset="-122"/>
                                    </a:rPr>
                                    <m:t>𝐶</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1</m:t>
                              </m:r>
                            </m:e>
                            <m:e>
                              <m:r>
                                <a:rPr lang="en-SG" sz="1100" i="1" kern="100">
                                  <a:effectLst/>
                                  <a:latin typeface="Cambria Math" panose="02040503050406030204" pitchFamily="18" charset="0"/>
                                  <a:ea typeface="DengXian Light" panose="02010600030101010101" pitchFamily="2" charset="-122"/>
                                </a:rPr>
                                <m:t>0</m:t>
                              </m:r>
                            </m:e>
                          </m:mr>
                          <m:mr>
                            <m:e>
                              <m:r>
                                <a:rPr lang="en-SG" sz="1100" i="1" kern="100">
                                  <a:effectLst/>
                                  <a:latin typeface="Cambria Math" panose="02040503050406030204" pitchFamily="18" charset="0"/>
                                  <a:ea typeface="DengXian Light" panose="02010600030101010101" pitchFamily="2" charset="-122"/>
                                </a:rPr>
                                <m:t>0</m:t>
                              </m:r>
                            </m:e>
                            <m:e>
                              <m:r>
                                <a:rPr lang="en-SG" sz="1100" i="1" kern="100">
                                  <a:effectLst/>
                                  <a:latin typeface="Cambria Math" panose="02040503050406030204" pitchFamily="18" charset="0"/>
                                  <a:ea typeface="DengXian Light" panose="02010600030101010101" pitchFamily="2" charset="-122"/>
                                </a:rPr>
                                <m:t>1</m:t>
                              </m:r>
                            </m:e>
                          </m:mr>
                        </m:m>
                      </m:e>
                    </m:d>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1"/>
                                  <m:mcJc m:val="center"/>
                                </m:mcPr>
                              </m:mc>
                            </m:mcs>
                            <m:ctrlPr>
                              <a:rPr lang="en-SG" sz="1100" i="1" kern="100">
                                <a:effectLst/>
                                <a:latin typeface="Cambria Math" panose="02040503050406030204" pitchFamily="18" charset="0"/>
                                <a:ea typeface="DengXian Light" panose="02010600030101010101" pitchFamily="2" charset="-122"/>
                              </a:rPr>
                            </m:ctrlPr>
                          </m:mPr>
                          <m:m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mr>
                          <m:m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mr>
                        </m:m>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2"/>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0</m:t>
                              </m:r>
                            </m:e>
                            <m:e>
                              <m:r>
                                <a:rPr lang="en-SG" sz="1100" i="1" kern="100">
                                  <a:effectLst/>
                                  <a:latin typeface="Cambria Math" panose="02040503050406030204" pitchFamily="18" charset="0"/>
                                  <a:ea typeface="DengXian Light" panose="02010600030101010101" pitchFamily="2" charset="-122"/>
                                </a:rPr>
                                <m:t>1</m:t>
                              </m:r>
                            </m:e>
                          </m:mr>
                          <m:mr>
                            <m:e>
                              <m:sSup>
                                <m:sSupPr>
                                  <m:ctrlPr>
                                    <a:rPr lang="en-SG" sz="1100" i="1" kern="100">
                                      <a:effectLst/>
                                      <a:latin typeface="Cambria Math" panose="02040503050406030204" pitchFamily="18" charset="0"/>
                                      <a:ea typeface="DengXian Light" panose="02010600030101010101" pitchFamily="2" charset="-122"/>
                                    </a:rPr>
                                  </m:ctrlPr>
                                </m:sSupPr>
                                <m:e>
                                  <m:d>
                                    <m:dPr>
                                      <m:begChr m:val="["/>
                                      <m:endChr m:val="]"/>
                                      <m:ctrlPr>
                                        <a:rPr lang="en-SG" sz="1100" i="1" kern="100">
                                          <a:effectLst/>
                                          <a:latin typeface="Cambria Math" panose="02040503050406030204" pitchFamily="18" charset="0"/>
                                          <a:ea typeface="DengXian Light" panose="02010600030101010101" pitchFamily="2" charset="-122"/>
                                        </a:rPr>
                                      </m:ctrlPr>
                                    </m:dPr>
                                    <m:e>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𝑀</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𝐷</m:t>
                                          </m:r>
                                        </m:e>
                                      </m:d>
                                    </m:e>
                                  </m:d>
                                </m:e>
                                <m:sup>
                                  <m:r>
                                    <a:rPr lang="en-SG" sz="1100" i="1" kern="100">
                                      <a:effectLst/>
                                      <a:latin typeface="Cambria Math" panose="02040503050406030204" pitchFamily="18" charset="0"/>
                                      <a:ea typeface="DengXian Light" panose="02010600030101010101" pitchFamily="2" charset="-122"/>
                                    </a:rPr>
                                    <m:t>−1</m:t>
                                  </m:r>
                                </m:sup>
                              </m:sSup>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𝐹</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𝐾</m:t>
                                      </m:r>
                                    </m:e>
                                  </m:d>
                                </m:e>
                              </m:d>
                            </m:e>
                            <m:e>
                              <m:sSup>
                                <m:sSupPr>
                                  <m:ctrlPr>
                                    <a:rPr lang="en-SG" sz="1100" i="1" kern="100">
                                      <a:effectLst/>
                                      <a:latin typeface="Cambria Math" panose="02040503050406030204" pitchFamily="18" charset="0"/>
                                      <a:ea typeface="DengXian Light" panose="02010600030101010101" pitchFamily="2" charset="-122"/>
                                    </a:rPr>
                                  </m:ctrlPr>
                                </m:sSupPr>
                                <m:e>
                                  <m:d>
                                    <m:dPr>
                                      <m:begChr m:val="["/>
                                      <m:endChr m:val="]"/>
                                      <m:ctrlPr>
                                        <a:rPr lang="en-SG" sz="1100" i="1" kern="100">
                                          <a:effectLst/>
                                          <a:latin typeface="Cambria Math" panose="02040503050406030204" pitchFamily="18" charset="0"/>
                                          <a:ea typeface="DengXian Light" panose="02010600030101010101" pitchFamily="2" charset="-122"/>
                                        </a:rPr>
                                      </m:ctrlPr>
                                    </m:dPr>
                                    <m:e>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𝑀</m:t>
                                          </m:r>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𝐷</m:t>
                                          </m:r>
                                        </m:e>
                                      </m:d>
                                    </m:e>
                                  </m:d>
                                </m:e>
                                <m:sup>
                                  <m:r>
                                    <a:rPr lang="en-SG" sz="1100" i="1" kern="100">
                                      <a:effectLst/>
                                      <a:latin typeface="Cambria Math" panose="02040503050406030204" pitchFamily="18" charset="0"/>
                                      <a:ea typeface="DengXian Light" panose="02010600030101010101" pitchFamily="2" charset="-122"/>
                                    </a:rPr>
                                    <m:t>−1</m:t>
                                  </m:r>
                                </m:sup>
                              </m:sSup>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𝐸</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r>
                                <a:rPr lang="en-SG" sz="1100" i="1" kern="100">
                                  <a:effectLst/>
                                  <a:latin typeface="Cambria Math" panose="02040503050406030204" pitchFamily="18" charset="0"/>
                                  <a:ea typeface="DengXian Light" panose="02010600030101010101" pitchFamily="2" charset="-122"/>
                                </a:rPr>
                                <m:t>]</m:t>
                              </m:r>
                            </m:e>
                          </m:mr>
                        </m:m>
                      </m:e>
                    </m:d>
                    <m:d>
                      <m:dPr>
                        <m:begChr m:val="{"/>
                        <m:endChr m:val="}"/>
                        <m:ctrlPr>
                          <a:rPr lang="en-SG" sz="1100" i="1" kern="100">
                            <a:effectLst/>
                            <a:latin typeface="Cambria Math" panose="02040503050406030204" pitchFamily="18" charset="0"/>
                            <a:ea typeface="DengXian Light" panose="02010600030101010101" pitchFamily="2" charset="-122"/>
                          </a:rPr>
                        </m:ctrlPr>
                      </m:dPr>
                      <m:e>
                        <m:m>
                          <m:mPr>
                            <m:mcs>
                              <m:mc>
                                <m:mcPr>
                                  <m:count m:val="1"/>
                                  <m:mcJc m:val="center"/>
                                </m:mcPr>
                              </m:mc>
                            </m:mcs>
                            <m:ctrlPr>
                              <a:rPr lang="en-SG" sz="1100" i="1" kern="100">
                                <a:effectLst/>
                                <a:latin typeface="Cambria Math" panose="02040503050406030204" pitchFamily="18" charset="0"/>
                                <a:ea typeface="DengXian Light" panose="02010600030101010101" pitchFamily="2" charset="-122"/>
                              </a:rPr>
                            </m:ctrlPr>
                          </m:mPr>
                          <m:mr>
                            <m:e>
                              <m:r>
                                <a:rPr lang="en-SG" sz="1100" i="1" kern="100">
                                  <a:effectLst/>
                                  <a:latin typeface="Cambria Math" panose="02040503050406030204" pitchFamily="18" charset="0"/>
                                  <a:ea typeface="DengXian Light" panose="02010600030101010101" pitchFamily="2" charset="-122"/>
                                </a:rPr>
                                <m:t>𝑞</m:t>
                              </m:r>
                            </m:e>
                          </m:mr>
                          <m:m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𝑞</m:t>
                                  </m:r>
                                </m:e>
                              </m:acc>
                            </m:e>
                          </m:mr>
                        </m:m>
                      </m:e>
                    </m:d>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14:m>
                  <m:oMath xmlns:m="http://schemas.openxmlformats.org/officeDocument/2006/math">
                    <m:r>
                      <a:rPr lang="en-SG" sz="1100" i="1" kern="100" smtClean="0">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acc>
                          <m:accPr>
                            <m:chr m:val="̇"/>
                            <m:ctrlPr>
                              <a:rPr lang="en-SG" sz="1100" i="1" kern="100">
                                <a:effectLst/>
                                <a:latin typeface="Cambria Math" panose="02040503050406030204" pitchFamily="18" charset="0"/>
                                <a:ea typeface="DengXian Light" panose="02010600030101010101" pitchFamily="2" charset="-122"/>
                              </a:rPr>
                            </m:ctrlPr>
                          </m:accPr>
                          <m:e>
                            <m:r>
                              <a:rPr lang="en-SG" sz="1100" i="1" kern="100">
                                <a:effectLst/>
                                <a:latin typeface="Cambria Math" panose="02040503050406030204" pitchFamily="18" charset="0"/>
                                <a:ea typeface="DengXian Light" panose="02010600030101010101" pitchFamily="2" charset="-122"/>
                              </a:rPr>
                              <m:t>𝑧</m:t>
                            </m:r>
                          </m:e>
                        </m:acc>
                      </m:e>
                    </m:d>
                    <m:r>
                      <a:rPr lang="en-SG" sz="1100" i="1" kern="100">
                        <a:effectLst/>
                        <a:latin typeface="Cambria Math" panose="02040503050406030204" pitchFamily="18" charset="0"/>
                        <a:ea typeface="DengXian Light" panose="02010600030101010101" pitchFamily="2" charset="-122"/>
                      </a:rPr>
                      <m:t>=</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𝐴</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𝑧</m:t>
                    </m:r>
                    <m:r>
                      <a:rPr lang="en-SG" sz="1100" i="1" kern="100">
                        <a:effectLst/>
                        <a:latin typeface="Cambria Math" panose="02040503050406030204" pitchFamily="18" charset="0"/>
                        <a:ea typeface="DengXian Light" panose="02010600030101010101" pitchFamily="2" charset="-122"/>
                      </a:rPr>
                      <m:t>}</m:t>
                    </m:r>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pPr>
                  <a:lnSpc>
                    <a:spcPct val="115000"/>
                  </a:lnSpc>
                  <a:spcAft>
                    <a:spcPts val="800"/>
                  </a:spcAft>
                </a:pPr>
                <a14:m>
                  <m:oMath xmlns:m="http://schemas.openxmlformats.org/officeDocument/2006/math">
                    <m:r>
                      <a:rPr lang="en-SG" sz="1100" i="1" kern="100">
                        <a:effectLst/>
                        <a:latin typeface="Cambria Math" panose="02040503050406030204" pitchFamily="18" charset="0"/>
                        <a:ea typeface="DengXian Light" panose="02010600030101010101" pitchFamily="2" charset="-122"/>
                      </a:rPr>
                      <m:t>𝑆𝑜𝑙𝑣𝑖𝑛𝑔</m:t>
                    </m:r>
                    <m:r>
                      <a:rPr lang="en-SG" sz="1100" i="1" kern="100">
                        <a:effectLst/>
                        <a:latin typeface="Cambria Math" panose="02040503050406030204" pitchFamily="18" charset="0"/>
                        <a:ea typeface="DengXian Light" panose="02010600030101010101" pitchFamily="2" charset="-122"/>
                      </a:rPr>
                      <m:t> </m:t>
                    </m:r>
                    <m:r>
                      <a:rPr lang="en-SG" sz="1100" i="1" kern="100">
                        <a:effectLst/>
                        <a:latin typeface="Cambria Math" panose="02040503050406030204" pitchFamily="18" charset="0"/>
                        <a:ea typeface="DengXian Light" panose="02010600030101010101" pitchFamily="2" charset="-122"/>
                      </a:rPr>
                      <m:t>𝑓𝑜𝑟</m:t>
                    </m:r>
                    <m:r>
                      <a:rPr lang="en-SG" sz="1100" i="1" kern="100">
                        <a:effectLst/>
                        <a:latin typeface="Cambria Math" panose="02040503050406030204" pitchFamily="18" charset="0"/>
                        <a:ea typeface="DengXian Light" panose="02010600030101010101" pitchFamily="2" charset="-122"/>
                      </a:rPr>
                      <m:t> </m:t>
                    </m:r>
                    <m:r>
                      <a:rPr lang="en-SG" sz="1100" i="1" kern="100">
                        <a:effectLst/>
                        <a:latin typeface="Cambria Math" panose="02040503050406030204" pitchFamily="18" charset="0"/>
                        <a:ea typeface="DengXian Light" panose="02010600030101010101" pitchFamily="2" charset="-122"/>
                      </a:rPr>
                      <m:t>𝑒𝑖𝑔𝑒𝑛𝑣𝑎𝑙𝑢𝑒𝑠</m:t>
                    </m:r>
                    <m:r>
                      <a:rPr lang="en-SG" sz="1100" i="1" kern="100">
                        <a:effectLst/>
                        <a:latin typeface="Cambria Math" panose="02040503050406030204" pitchFamily="18" charset="0"/>
                        <a:ea typeface="DengXian Light" panose="02010600030101010101" pitchFamily="2" charset="-122"/>
                      </a:rPr>
                      <m:t>, </m:t>
                    </m:r>
                    <m:d>
                      <m:dPr>
                        <m:begChr m:val="["/>
                        <m:endChr m:val="]"/>
                        <m:ctrlPr>
                          <a:rPr lang="en-SG" sz="1100" i="1" kern="100">
                            <a:effectLst/>
                            <a:latin typeface="Cambria Math" panose="02040503050406030204" pitchFamily="18" charset="0"/>
                            <a:ea typeface="DengXian Light" panose="02010600030101010101" pitchFamily="2" charset="-122"/>
                          </a:rPr>
                        </m:ctrlPr>
                      </m:dPr>
                      <m:e>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𝐴</m:t>
                            </m:r>
                            <m:d>
                              <m:dPr>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𝑘</m:t>
                                </m:r>
                              </m:e>
                            </m:d>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𝜆</m:t>
                        </m:r>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𝐼</m:t>
                            </m:r>
                          </m:e>
                        </m:d>
                      </m:e>
                    </m:d>
                    <m:d>
                      <m:dPr>
                        <m:begChr m:val="{"/>
                        <m:endChr m:val="}"/>
                        <m:ctrlPr>
                          <a:rPr lang="en-SG" sz="1100" i="1" kern="100">
                            <a:effectLst/>
                            <a:latin typeface="Cambria Math" panose="02040503050406030204" pitchFamily="18" charset="0"/>
                            <a:ea typeface="DengXian Light" panose="02010600030101010101" pitchFamily="2" charset="-122"/>
                          </a:rPr>
                        </m:ctrlPr>
                      </m:dPr>
                      <m:e>
                        <m:sSub>
                          <m:sSubPr>
                            <m:ctrlPr>
                              <a:rPr lang="en-SG" sz="1100" i="1" kern="100">
                                <a:effectLst/>
                                <a:latin typeface="Cambria Math" panose="02040503050406030204" pitchFamily="18" charset="0"/>
                                <a:ea typeface="DengXian Light" panose="02010600030101010101" pitchFamily="2" charset="-122"/>
                              </a:rPr>
                            </m:ctrlPr>
                          </m:sSubPr>
                          <m:e>
                            <m:r>
                              <a:rPr lang="en-SG" sz="1100" i="1" kern="100">
                                <a:effectLst/>
                                <a:latin typeface="Cambria Math" panose="02040503050406030204" pitchFamily="18" charset="0"/>
                                <a:ea typeface="DengXian Light" panose="02010600030101010101" pitchFamily="2" charset="-122"/>
                              </a:rPr>
                              <m:t>𝑧</m:t>
                            </m:r>
                          </m:e>
                          <m:sub>
                            <m:r>
                              <a:rPr lang="en-SG" sz="1100" i="1" kern="100">
                                <a:effectLst/>
                                <a:latin typeface="Cambria Math" panose="02040503050406030204" pitchFamily="18" charset="0"/>
                                <a:ea typeface="DengXian Light" panose="02010600030101010101" pitchFamily="2" charset="-122"/>
                              </a:rPr>
                              <m:t>0</m:t>
                            </m:r>
                          </m:sub>
                        </m:sSub>
                      </m:e>
                    </m:d>
                    <m:r>
                      <a:rPr lang="en-SG" sz="1100" i="1" kern="100">
                        <a:effectLst/>
                        <a:latin typeface="Cambria Math" panose="02040503050406030204" pitchFamily="18" charset="0"/>
                        <a:ea typeface="DengXian Light" panose="02010600030101010101" pitchFamily="2" charset="-122"/>
                      </a:rPr>
                      <m:t>=0</m:t>
                    </m:r>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sym typeface="Wingdings" panose="05000000000000000000" pitchFamily="2" charset="2"/>
                  </a:rPr>
                  <a:t> </a:t>
                </a:r>
                <a14:m>
                  <m:oMath xmlns:m="http://schemas.openxmlformats.org/officeDocument/2006/math">
                    <m:d>
                      <m:dPr>
                        <m:begChr m:val="|"/>
                        <m:endChr m:val="|"/>
                        <m:ctrlPr>
                          <a:rPr lang="en-SG" sz="1100" i="1" kern="100">
                            <a:effectLst/>
                            <a:latin typeface="Cambria Math" panose="02040503050406030204" pitchFamily="18" charset="0"/>
                            <a:ea typeface="DengXian Light" panose="02010600030101010101" pitchFamily="2" charset="-122"/>
                          </a:rPr>
                        </m:ctrlPr>
                      </m:dPr>
                      <m:e>
                        <m:r>
                          <a:rPr lang="en-SG" sz="1100" i="1" kern="100">
                            <a:effectLst/>
                            <a:latin typeface="Cambria Math" panose="02040503050406030204" pitchFamily="18" charset="0"/>
                            <a:ea typeface="DengXian Light" panose="02010600030101010101" pitchFamily="2" charset="-122"/>
                          </a:rPr>
                          <m:t>𝜆</m:t>
                        </m:r>
                      </m:e>
                    </m:d>
                    <m:r>
                      <a:rPr lang="en-SG" sz="1100" i="1" kern="100">
                        <a:effectLst/>
                        <a:latin typeface="Cambria Math" panose="02040503050406030204" pitchFamily="18" charset="0"/>
                        <a:ea typeface="DengXian Light" panose="02010600030101010101" pitchFamily="2" charset="-122"/>
                      </a:rPr>
                      <m:t>=</m:t>
                    </m:r>
                    <m:r>
                      <a:rPr lang="en-SG" sz="1100" i="1" kern="100">
                        <a:effectLst/>
                        <a:latin typeface="Cambria Math" panose="02040503050406030204" pitchFamily="18" charset="0"/>
                        <a:ea typeface="DengXian Light" panose="02010600030101010101" pitchFamily="2" charset="-122"/>
                      </a:rPr>
                      <m:t>𝜔</m:t>
                    </m:r>
                    <m:r>
                      <a:rPr lang="en-SG" sz="1100" i="1" kern="100">
                        <a:effectLst/>
                        <a:latin typeface="Cambria Math" panose="02040503050406030204" pitchFamily="18" charset="0"/>
                        <a:ea typeface="DengXian Light" panose="02010600030101010101" pitchFamily="2" charset="-122"/>
                      </a:rPr>
                      <m:t>=</m:t>
                    </m:r>
                    <m:f>
                      <m:fPr>
                        <m:ctrlPr>
                          <a:rPr lang="en-SG" sz="1100" i="1" kern="100">
                            <a:effectLst/>
                            <a:latin typeface="Cambria Math" panose="02040503050406030204" pitchFamily="18" charset="0"/>
                            <a:ea typeface="DengXian Light" panose="02010600030101010101" pitchFamily="2" charset="-122"/>
                          </a:rPr>
                        </m:ctrlPr>
                      </m:fPr>
                      <m:num>
                        <m:r>
                          <a:rPr lang="en-SG" sz="1100" i="1" kern="100">
                            <a:effectLst/>
                            <a:latin typeface="Cambria Math" panose="02040503050406030204" pitchFamily="18" charset="0"/>
                            <a:ea typeface="DengXian Light" panose="02010600030101010101" pitchFamily="2" charset="-122"/>
                          </a:rPr>
                          <m:t>𝑘𝑈</m:t>
                        </m:r>
                      </m:num>
                      <m:den>
                        <m:r>
                          <a:rPr lang="en-SG" sz="1100" i="1" kern="100">
                            <a:effectLst/>
                            <a:latin typeface="Cambria Math" panose="02040503050406030204" pitchFamily="18" charset="0"/>
                            <a:ea typeface="DengXian Light" panose="02010600030101010101" pitchFamily="2" charset="-122"/>
                          </a:rPr>
                          <m:t>𝑏</m:t>
                        </m:r>
                      </m:den>
                    </m:f>
                    <m:r>
                      <a:rPr lang="en-SG" sz="1100" i="1" kern="100">
                        <a:effectLst/>
                        <a:latin typeface="Cambria Math" panose="02040503050406030204" pitchFamily="18" charset="0"/>
                        <a:ea typeface="DengXian Light" panose="02010600030101010101" pitchFamily="2" charset="-122"/>
                      </a:rPr>
                      <m:t> </m:t>
                    </m:r>
                  </m:oMath>
                </a14:m>
                <a:r>
                  <a:rPr lang="en-SG" sz="1100" kern="100" dirty="0">
                    <a:effectLst/>
                    <a:latin typeface="Times New Roman" panose="02020603050405020304" pitchFamily="18" charset="0"/>
                    <a:ea typeface="DengXian Light" panose="02010600030101010101" pitchFamily="2" charset="-122"/>
                    <a:cs typeface="Times New Roman" panose="02020603050405020304" pitchFamily="18" charset="0"/>
                  </a:rPr>
                  <a:t> </a:t>
                </a:r>
              </a:p>
              <a:p>
                <a:endParaRPr lang="en-SG"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B13FD8FD-4692-4AD8-E97B-7340EC8C19F1}"/>
                  </a:ext>
                </a:extLst>
              </p:cNvPr>
              <p:cNvSpPr txBox="1">
                <a:spLocks noRot="1" noChangeAspect="1" noMove="1" noResize="1" noEditPoints="1" noAdjustHandles="1" noChangeArrowheads="1" noChangeShapeType="1" noTextEdit="1"/>
              </p:cNvSpPr>
              <p:nvPr/>
            </p:nvSpPr>
            <p:spPr>
              <a:xfrm>
                <a:off x="8466" y="987835"/>
                <a:ext cx="5334001" cy="6526787"/>
              </a:xfrm>
              <a:prstGeom prst="rect">
                <a:avLst/>
              </a:prstGeom>
              <a:blipFill>
                <a:blip r:embed="rId3"/>
                <a:stretch>
                  <a:fillRect l="-1600"/>
                </a:stretch>
              </a:blipFill>
            </p:spPr>
            <p:txBody>
              <a:bodyPr/>
              <a:lstStyle/>
              <a:p>
                <a:r>
                  <a:rPr lang="en-SG">
                    <a:noFill/>
                  </a:rPr>
                  <a:t> </a:t>
                </a:r>
              </a:p>
            </p:txBody>
          </p:sp>
        </mc:Fallback>
      </mc:AlternateContent>
      <p:pic>
        <p:nvPicPr>
          <p:cNvPr id="10" name="Picture 9" descr="A graph of a graph&#10;&#10;Description automatically generated with medium confidence">
            <a:extLst>
              <a:ext uri="{FF2B5EF4-FFF2-40B4-BE49-F238E27FC236}">
                <a16:creationId xmlns:a16="http://schemas.microsoft.com/office/drawing/2014/main" id="{0D23C4C9-2CC0-5634-9D33-800BE001D664}"/>
              </a:ext>
            </a:extLst>
          </p:cNvPr>
          <p:cNvPicPr>
            <a:picLocks noChangeAspect="1"/>
          </p:cNvPicPr>
          <p:nvPr/>
        </p:nvPicPr>
        <p:blipFill>
          <a:blip r:embed="rId4">
            <a:extLst>
              <a:ext uri="{28A0092B-C50C-407E-A947-70E740481C1C}">
                <a14:useLocalDpi xmlns:a14="http://schemas.microsoft.com/office/drawing/2010/main" val="0"/>
              </a:ext>
            </a:extLst>
          </a:blip>
          <a:srcRect l="10657" r="5460"/>
          <a:stretch/>
        </p:blipFill>
        <p:spPr>
          <a:xfrm>
            <a:off x="4663440" y="629656"/>
            <a:ext cx="4824786" cy="3188194"/>
          </a:xfrm>
          <a:prstGeom prst="rect">
            <a:avLst/>
          </a:prstGeom>
        </p:spPr>
      </p:pic>
      <p:pic>
        <p:nvPicPr>
          <p:cNvPr id="12" name="Picture 11" descr="A graph of a graph&#10;&#10;Description automatically generated">
            <a:extLst>
              <a:ext uri="{FF2B5EF4-FFF2-40B4-BE49-F238E27FC236}">
                <a16:creationId xmlns:a16="http://schemas.microsoft.com/office/drawing/2014/main" id="{DDB69780-B3AF-2A2F-58E1-17E8D36C69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50933" y="3727215"/>
            <a:ext cx="4250267" cy="3187700"/>
          </a:xfrm>
          <a:prstGeom prst="rect">
            <a:avLst/>
          </a:prstGeom>
        </p:spPr>
      </p:pic>
      <p:sp>
        <p:nvSpPr>
          <p:cNvPr id="15" name="TextBox 14">
            <a:extLst>
              <a:ext uri="{FF2B5EF4-FFF2-40B4-BE49-F238E27FC236}">
                <a16:creationId xmlns:a16="http://schemas.microsoft.com/office/drawing/2014/main" id="{B0502032-A04C-2041-5F42-F5AEC4241B88}"/>
              </a:ext>
            </a:extLst>
          </p:cNvPr>
          <p:cNvSpPr txBox="1"/>
          <p:nvPr/>
        </p:nvSpPr>
        <p:spPr>
          <a:xfrm>
            <a:off x="5217954" y="6992321"/>
            <a:ext cx="4250267" cy="3416320"/>
          </a:xfrm>
          <a:prstGeom prst="rect">
            <a:avLst/>
          </a:prstGeom>
          <a:noFill/>
          <a:ln>
            <a:solidFill>
              <a:schemeClr val="tx1"/>
            </a:solidFill>
          </a:ln>
        </p:spPr>
        <p:txBody>
          <a:bodyPr wrap="square" rtlCol="0">
            <a:spAutoFit/>
          </a:bodyPr>
          <a:lstStyle/>
          <a:p>
            <a:r>
              <a:rPr lang="en-SG" sz="1200" b="1" dirty="0">
                <a:latin typeface="Times New Roman" panose="02020603050405020304" pitchFamily="18" charset="0"/>
                <a:cs typeface="Times New Roman" panose="02020603050405020304" pitchFamily="18" charset="0"/>
              </a:rPr>
              <a:t>2) </a:t>
            </a:r>
          </a:p>
          <a:p>
            <a:r>
              <a:rPr lang="en-SG" sz="1200" dirty="0">
                <a:latin typeface="Times New Roman" panose="02020603050405020304" pitchFamily="18" charset="0"/>
                <a:cs typeface="Times New Roman" panose="02020603050405020304" pitchFamily="18" charset="0"/>
              </a:rPr>
              <a:t>The flutter speed obtained from the P-k Method via the intersection between the pitch curve and the x – axis is 64.285 m/s,  with a corresponding plunge natural frequency of 7.96 Hz and a Pitch Natural Frequency of 3.622 Hz. </a:t>
            </a:r>
          </a:p>
          <a:p>
            <a:r>
              <a:rPr lang="en-SG" sz="1200" b="1" dirty="0">
                <a:latin typeface="Times New Roman" panose="02020603050405020304" pitchFamily="18" charset="0"/>
                <a:cs typeface="Times New Roman" panose="02020603050405020304" pitchFamily="18" charset="0"/>
              </a:rPr>
              <a:t>Damping Ratio VS Velocity Graph</a:t>
            </a:r>
          </a:p>
          <a:p>
            <a:r>
              <a:rPr lang="en-SG" sz="1200" dirty="0">
                <a:latin typeface="Times New Roman" panose="02020603050405020304" pitchFamily="18" charset="0"/>
                <a:cs typeface="Times New Roman" panose="02020603050405020304" pitchFamily="18" charset="0"/>
              </a:rPr>
              <a:t>As the airspeed increases, the plunge damping ratio increases rapidly, whereas the pitch damping ratio decreases rapidly after hitting a peak at 40 m/s , meaning a high stability for plunge but a declining stability for pitch.</a:t>
            </a:r>
          </a:p>
          <a:p>
            <a:r>
              <a:rPr lang="en-SG" sz="1200" b="1" dirty="0">
                <a:latin typeface="Times New Roman" panose="02020603050405020304" pitchFamily="18" charset="0"/>
                <a:cs typeface="Times New Roman" panose="02020603050405020304" pitchFamily="18" charset="0"/>
              </a:rPr>
              <a:t>Natural Frequency VS Velocity</a:t>
            </a:r>
          </a:p>
          <a:p>
            <a:r>
              <a:rPr lang="en-SG" sz="1200" dirty="0">
                <a:latin typeface="Times New Roman" panose="02020603050405020304" pitchFamily="18" charset="0"/>
                <a:cs typeface="Times New Roman" panose="02020603050405020304" pitchFamily="18" charset="0"/>
              </a:rPr>
              <a:t>As velocity increases, the natural frequency plots for pitch and plunge start to converge. When the two plots converge, and intersect each other at around 45 m/s, modes for pitch and plunge are becoming coupled, signifying the onset of flutter, where the wing becomes more unstable until the flutter speed (64.285 m/s), where the oscillations become o unstable it results in catastrophic failure. </a:t>
            </a:r>
          </a:p>
        </p:txBody>
      </p:sp>
      <p:pic>
        <p:nvPicPr>
          <p:cNvPr id="3" name="Picture 2" descr="A graph of a root locus plot&#10;&#10;Description automatically generated">
            <a:extLst>
              <a:ext uri="{FF2B5EF4-FFF2-40B4-BE49-F238E27FC236}">
                <a16:creationId xmlns:a16="http://schemas.microsoft.com/office/drawing/2014/main" id="{9DFD0EA0-783F-C765-ED43-3112C1E099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570" y="7091102"/>
            <a:ext cx="4291678" cy="3218758"/>
          </a:xfrm>
          <a:prstGeom prst="rect">
            <a:avLst/>
          </a:prstGeom>
        </p:spPr>
      </p:pic>
      <p:sp>
        <p:nvSpPr>
          <p:cNvPr id="6" name="TextBox 5">
            <a:extLst>
              <a:ext uri="{FF2B5EF4-FFF2-40B4-BE49-F238E27FC236}">
                <a16:creationId xmlns:a16="http://schemas.microsoft.com/office/drawing/2014/main" id="{55AE0248-D111-56F4-39C0-DB0673C6431F}"/>
              </a:ext>
            </a:extLst>
          </p:cNvPr>
          <p:cNvSpPr txBox="1"/>
          <p:nvPr/>
        </p:nvSpPr>
        <p:spPr>
          <a:xfrm>
            <a:off x="164088" y="10595610"/>
            <a:ext cx="8838041" cy="1015663"/>
          </a:xfrm>
          <a:prstGeom prst="rect">
            <a:avLst/>
          </a:prstGeom>
          <a:noFill/>
          <a:ln>
            <a:solidFill>
              <a:schemeClr val="tx1"/>
            </a:solidFill>
          </a:ln>
        </p:spPr>
        <p:txBody>
          <a:bodyPr wrap="square" rtlCol="0">
            <a:spAutoFit/>
          </a:bodyPr>
          <a:lstStyle/>
          <a:p>
            <a:r>
              <a:rPr lang="en-SG" sz="1200" b="1" dirty="0">
                <a:latin typeface="Times New Roman" panose="02020603050405020304" pitchFamily="18" charset="0"/>
                <a:cs typeface="Times New Roman" panose="02020603050405020304" pitchFamily="18" charset="0"/>
              </a:rPr>
              <a:t>3) </a:t>
            </a:r>
          </a:p>
          <a:p>
            <a:r>
              <a:rPr lang="en-SG" sz="1200" dirty="0">
                <a:latin typeface="Times New Roman" panose="02020603050405020304" pitchFamily="18" charset="0"/>
                <a:cs typeface="Times New Roman" panose="02020603050405020304" pitchFamily="18" charset="0"/>
              </a:rPr>
              <a:t>Plotting the Root Locus Plot for Frequency of airspeeds from  1 – 100 m/s as well as the complex conjugates, and the directions of the plots are drawn as followed. Looking at the plots, the pitch modes are relatively stable initially, but as speed increases, the plot crosses past the y-axis at x = 0, meaning at high speeds, pitch becomes more and more unstable past a certain point. On the other hand, as speed increases, the modes for plunge moves more to the left, meaning it becomes more stable at higher speeds. </a:t>
            </a:r>
          </a:p>
        </p:txBody>
      </p:sp>
    </p:spTree>
    <p:extLst>
      <p:ext uri="{BB962C8B-B14F-4D97-AF65-F5344CB8AC3E}">
        <p14:creationId xmlns:p14="http://schemas.microsoft.com/office/powerpoint/2010/main" val="1002852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1EEBC5B-55F6-3790-47F1-09E960C2E58D}"/>
              </a:ext>
            </a:extLst>
          </p:cNvPr>
          <p:cNvSpPr txBox="1"/>
          <p:nvPr/>
        </p:nvSpPr>
        <p:spPr>
          <a:xfrm>
            <a:off x="1" y="0"/>
            <a:ext cx="4972050" cy="12716558"/>
          </a:xfrm>
          <a:prstGeom prst="rect">
            <a:avLst/>
          </a:prstGeom>
          <a:noFill/>
        </p:spPr>
        <p:txBody>
          <a:bodyPr wrap="square" rtlCol="0">
            <a:spAutoFit/>
          </a:bodyPr>
          <a:lstStyle/>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clear</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Define Key Terms</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rho = 1.225;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Air Density</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mu = 800;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Density of </a:t>
            </a:r>
            <a:r>
              <a:rPr lang="en-SG" sz="600" kern="0" dirty="0" err="1">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Airfoil</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c = 2;</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x_f</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0.45*c;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Location of Elastic Axis from LE</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 = -0.05*c;</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b = c/2;</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thickness = 0.01;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thickness m</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L = 3;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length m</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mass = mu*thickness*c;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mass kg</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omega_h</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2*2*pi;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plunge (rad/s)</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omega_alpha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6*2*pi;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pitch (rad/s)</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K_h</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mass*((</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omega_h</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(mass*(c^2))/12 + mass*(a^2);</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)*(omega_alpha^2);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pitch stiffness</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S = -mass*a ;</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Define Matrix</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M = [mass S; S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K =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K_h</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0;0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D = rho*pi*b^2*[-1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a;a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-(a^2)-((b^2)/8)];</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m_d</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M - D;</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first_try</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[sqrt(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K_h</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/mass) ; sqrt(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K_alpha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I_alpha</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Initial guess for omega and k</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epsilon = 10E-5 ;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degree of error allowed</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Setting up the velocity</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linspace</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(1,100,100);</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freq</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zeros(2,100);</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E00FF"/>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1:100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Iterate airspeed from 1 to 100</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E00FF"/>
                </a:solidFill>
                <a:effectLst/>
                <a:latin typeface="Times New Roman" panose="02020603050405020304" pitchFamily="18" charset="0"/>
                <a:ea typeface="Times New Roman" panose="02020603050405020304" pitchFamily="18" charset="0"/>
                <a:cs typeface="Times New Roman" panose="02020603050405020304" pitchFamily="18" charset="0"/>
              </a:rPr>
              <a:t>for </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j = 1:2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Degree of Freedom, j = 1 is plunge, j = 2 is pitch</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omega =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first_try</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(j);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first try</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error = 1;</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E00FF"/>
                </a:solidFill>
                <a:effectLst/>
                <a:latin typeface="Times New Roman" panose="02020603050405020304" pitchFamily="18" charset="0"/>
                <a:ea typeface="Times New Roman" panose="02020603050405020304" pitchFamily="18" charset="0"/>
                <a:cs typeface="Times New Roman" panose="02020603050405020304" pitchFamily="18" charset="0"/>
              </a:rPr>
              <a:t>while </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error &gt; epsilon</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init_guess</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omega;</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k=</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init_guess</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b/ </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C = 1 - 0.165/(1-(0.0455/k)*1i) - 0.335/(1-(0.30/k)*1i);             </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SG" sz="600" kern="0" dirty="0">
                <a:solidFill>
                  <a:srgbClr val="008013"/>
                </a:solidFill>
                <a:effectLst/>
                <a:latin typeface="Times New Roman" panose="02020603050405020304" pitchFamily="18" charset="0"/>
                <a:ea typeface="Times New Roman" panose="02020603050405020304" pitchFamily="18" charset="0"/>
                <a:cs typeface="Times New Roman" panose="02020603050405020304" pitchFamily="18" charset="0"/>
              </a:rPr>
              <a:t>% Define E</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E_1 = -2*pi*rho*b*</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)*C;</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E_2 = -rho*pi*b^2*</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+ 2*pi*rho*b*</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)*C*(a-b/2);</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E_3 = rho*pi*b^2*</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 rho*pi*b*</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)*(b-((2*a)+b)*C);</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E_4 = -rho*pi*b^2*</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)*c/4 + rho*pi*b*</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vel</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SG" sz="6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)*(b-((2*a)+b)*C)*(a-b/2);</a:t>
            </a: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r>
              <a:rPr lang="en-SG" sz="600" kern="0" dirty="0">
                <a:effectLst/>
                <a:latin typeface="Times New Roman" panose="02020603050405020304" pitchFamily="18" charset="0"/>
                <a:ea typeface="Times New Roman" panose="02020603050405020304" pitchFamily="18" charset="0"/>
                <a:cs typeface="Times New Roman" panose="02020603050405020304" pitchFamily="18" charset="0"/>
              </a:rPr>
              <a:t>              E = [E_1 E_2;E_3 E_4];</a:t>
            </a: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Define F</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F_2 = -2*pi*rho*b*(</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)^2)*C;</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F_4 = rho*pi*b^2*(</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 rho*pi*b*</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)^2*(b-((2*a)+b)*C);</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 = [0 F_2;0 F_4];</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F_K = F - K;</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 = [zeros(2,2) eye(2); </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m_d</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\F_K </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m_d</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 </a:t>
            </a:r>
            <a:r>
              <a:rPr kumimoji="0" lang="en-SG" sz="6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4x4</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A2]=</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eig</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 </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A2 = </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diag</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(A2);</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sorted,index</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]=sort(</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imag</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(A2),</a:t>
            </a:r>
            <a:r>
              <a:rPr kumimoji="0" lang="en-SG" sz="6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"descend"</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omega = sorted(j);</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error = abs(</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init_guess</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-omega);</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6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j,i</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A2(index(j)); </a:t>
            </a:r>
            <a:r>
              <a:rPr kumimoji="0" lang="en-SG" sz="6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continuously updates Frequency</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end </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if </a:t>
            </a: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error &lt; epsilon</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error = 1; </a:t>
            </a:r>
            <a:r>
              <a:rPr kumimoji="0" lang="en-SG" sz="6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reset the value of </a:t>
            </a:r>
            <a:r>
              <a:rPr kumimoji="0" lang="en-SG" sz="600" b="0" i="0" u="none" strike="noStrike" kern="0" cap="none" spc="0" normalizeH="0" baseline="0" noProof="0" dirty="0" err="1">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tol</a:t>
            </a:r>
            <a:r>
              <a:rPr kumimoji="0" lang="en-SG" sz="6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once while condition is reached</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6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6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end</a:t>
            </a:r>
            <a:endParaRPr kumimoji="0" lang="en-SG" sz="6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a:p>
            <a:pPr>
              <a:lnSpc>
                <a:spcPct val="115000"/>
              </a:lnSpc>
              <a:spcAft>
                <a:spcPts val="800"/>
              </a:spcAft>
            </a:pPr>
            <a:endParaRPr lang="en-SG" sz="600" kern="100" dirty="0">
              <a:effectLst/>
              <a:latin typeface="Times New Roman" panose="02020603050405020304" pitchFamily="18" charset="0"/>
              <a:ea typeface="DengXian Light"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3563B1C7-24BB-19A7-FDB1-A69E63A2A5D0}"/>
              </a:ext>
            </a:extLst>
          </p:cNvPr>
          <p:cNvSpPr txBox="1"/>
          <p:nvPr/>
        </p:nvSpPr>
        <p:spPr>
          <a:xfrm>
            <a:off x="3829051" y="85042"/>
            <a:ext cx="4972050" cy="12447767"/>
          </a:xfrm>
          <a:prstGeom prst="rect">
            <a:avLst/>
          </a:prstGeom>
          <a:noFill/>
        </p:spPr>
        <p:txBody>
          <a:bodyPr wrap="square" rtlCol="0">
            <a:spAutoFit/>
          </a:bodyPr>
          <a:lstStyle/>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abs(</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)/2/pi;</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damp_pk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-real(</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Plot Damping Ratios</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figure</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grid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plot_1 = plot(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vel,damp_pk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plot_2 = plot(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vel,damp_pk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Vel_plot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plot([0 100], [0 0],</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xlim</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([0 100])</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mathrm</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 (m/s)}$'</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mathrm</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{\zeta}$'</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legend([plot_1 plot_2],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Pitch'</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'Plunge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Location"</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"northwest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title(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"Damping Ratios against Velocity"</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annotation(</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textarrow</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,[0.736904761904762 0.627380952380952],[0.421222222222222 0.295238095238095],</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'String'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'P-k Flutter Speed = 64.285 m/s'</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10);</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off</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Plot Frequency Ratios</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figure</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grid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plot_3 = plot(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vel,freq_pk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plot_4 = plot(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vel,freq_pk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flut_speed</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 plot([64.285 64.285], [0 10],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LineStyle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Color</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'black'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xlim</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([0 100])</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mathrm</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 (m/s)}$'</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mathrm</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omega_n</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(Hz)}$'</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legend([plot_3 plot_4],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Pitch'</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'Plunge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Location"</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"west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title(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"Natural Frequencies against Velocity"</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Create </a:t>
            </a:r>
            <a:r>
              <a:rPr kumimoji="0" lang="en-SG" sz="900" b="0" i="0" u="none" strike="noStrike" kern="0" cap="none" spc="0" normalizeH="0" baseline="0" noProof="0" dirty="0" err="1">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textarrow</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annotation(</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textarrow</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,[0.70859375 0.630859375],</a:t>
            </a:r>
            <a:r>
              <a:rPr kumimoji="0" lang="en-SG" sz="9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[0.364045806906272 0.307963354474982],</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'String'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'3.622 Hz'</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annotation(</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textarrow</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,[0.76796875 0.63125],</a:t>
            </a:r>
            <a:r>
              <a:rPr kumimoji="0" lang="en-SG" sz="900" b="0" i="0" u="none" strike="noStrike" kern="0" cap="none" spc="0" normalizeH="0" baseline="0" noProof="0" dirty="0">
                <a:ln>
                  <a:noFill/>
                </a:ln>
                <a:solidFill>
                  <a:srgbClr val="0E00FF"/>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[0.504285412262157 0.540521494009866],</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'String'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'7.959 Hz'</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off</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srgbClr val="008013"/>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Plot Root Locus</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figure</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grid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on</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plot_5 = plot(real(</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 :)),</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 :) ),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'DisplayName'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'Pitch (Positive)'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plot_6 = plot(real(</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 </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'DisplayName'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'Plunge (Positive)'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plot_7 = plot(real(</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 :)),-1*</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(1, :) ),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'DisplayName'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'Pitch (Negative)'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plot_8 = plot(real(</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:)),-1*</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imag</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freq</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(2, :)),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'k'</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'DisplayName'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'Plunge (Negative)'</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xlabel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(z)'</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ylabel</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Im</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(z)'</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legend(</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'Location'</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'northwest'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title(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'Root Locus Plot'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'Interpreter'</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'latex'</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err="1">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FontSize</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11);</a:t>
            </a:r>
            <a:endParaRPr kumimoji="0" lang="en-SG" sz="900" b="0" i="0" u="none" strike="noStrike" kern="100" cap="none" spc="0" normalizeH="0" baseline="0" noProof="0" dirty="0">
              <a:ln>
                <a:noFill/>
              </a:ln>
              <a:solidFill>
                <a:prstClr val="black"/>
              </a:solidFill>
              <a:effectLst/>
              <a:uLnTx/>
              <a:uFillTx/>
              <a:latin typeface="Times New Roman" panose="02020603050405020304" pitchFamily="18" charset="0"/>
              <a:ea typeface="DengXian Light" panose="02010600030101010101" pitchFamily="2" charset="-122"/>
              <a:cs typeface="Times New Roman" panose="02020603050405020304" pitchFamily="18" charset="0"/>
            </a:endParaRPr>
          </a:p>
          <a:p>
            <a:pPr marL="0" marR="0" lvl="0" indent="0" algn="l" defTabSz="457200" rtl="0" eaLnBrk="1" fontAlgn="auto" latinLnBrk="0" hangingPunct="1">
              <a:lnSpc>
                <a:spcPct val="115000"/>
              </a:lnSpc>
              <a:spcBef>
                <a:spcPts val="0"/>
              </a:spcBef>
              <a:spcAft>
                <a:spcPts val="800"/>
              </a:spcAft>
              <a:buClrTx/>
              <a:buSzTx/>
              <a:buFontTx/>
              <a:buNone/>
              <a:tabLst/>
              <a:defRPr/>
            </a:pPr>
            <a:r>
              <a:rPr kumimoji="0" lang="en-SG" sz="900" b="0" i="0" u="none" strike="noStrike" kern="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hold </a:t>
            </a:r>
            <a:r>
              <a:rPr kumimoji="0" lang="en-SG" sz="900" b="0" i="0" u="none" strike="noStrike" kern="0" cap="none" spc="0" normalizeH="0" baseline="0" noProof="0" dirty="0">
                <a:ln>
                  <a:noFill/>
                </a:ln>
                <a:solidFill>
                  <a:srgbClr val="A709F5"/>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off</a:t>
            </a:r>
            <a:endParaRPr lang="en-SG" sz="1200" dirty="0"/>
          </a:p>
        </p:txBody>
      </p:sp>
    </p:spTree>
    <p:extLst>
      <p:ext uri="{BB962C8B-B14F-4D97-AF65-F5344CB8AC3E}">
        <p14:creationId xmlns:p14="http://schemas.microsoft.com/office/powerpoint/2010/main" val="3137610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1006</TotalTime>
  <Words>1789</Words>
  <Application>Microsoft Office PowerPoint</Application>
  <PresentationFormat>A3 Paper (297x420 mm)</PresentationFormat>
  <Paragraphs>130</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Aptos Display</vt:lpstr>
      <vt:lpstr>Arial</vt:lpstr>
      <vt:lpstr>Cambria Math</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Stanley Seah</dc:creator>
  <cp:lastModifiedBy>Stanley Seah</cp:lastModifiedBy>
  <cp:revision>5</cp:revision>
  <dcterms:created xsi:type="dcterms:W3CDTF">2024-11-04T14:16:47Z</dcterms:created>
  <dcterms:modified xsi:type="dcterms:W3CDTF">2024-11-05T07:07:41Z</dcterms:modified>
</cp:coreProperties>
</file>