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3" r:id="rId2"/>
    <p:sldId id="275" r:id="rId3"/>
    <p:sldId id="274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63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040" autoAdjust="0"/>
    <p:restoredTop sz="94660"/>
  </p:normalViewPr>
  <p:slideViewPr>
    <p:cSldViewPr>
      <p:cViewPr varScale="1">
        <p:scale>
          <a:sx n="80" d="100"/>
          <a:sy n="80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A0E8-3E6A-41A9-A18B-C3985E56865F}" type="datetimeFigureOut">
              <a:rPr lang="es-ES" smtClean="0"/>
              <a:pPr/>
              <a:t>21/04/2017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C728E-27EA-45A4-B457-B8C52049B46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A0E8-3E6A-41A9-A18B-C3985E56865F}" type="datetimeFigureOut">
              <a:rPr lang="es-ES" smtClean="0"/>
              <a:pPr/>
              <a:t>21/04/2017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C728E-27EA-45A4-B457-B8C52049B46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A0E8-3E6A-41A9-A18B-C3985E56865F}" type="datetimeFigureOut">
              <a:rPr lang="es-ES" smtClean="0"/>
              <a:pPr/>
              <a:t>21/04/2017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C728E-27EA-45A4-B457-B8C52049B46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A0E8-3E6A-41A9-A18B-C3985E56865F}" type="datetimeFigureOut">
              <a:rPr lang="es-ES" smtClean="0"/>
              <a:pPr/>
              <a:t>21/04/2017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C728E-27EA-45A4-B457-B8C52049B46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A0E8-3E6A-41A9-A18B-C3985E56865F}" type="datetimeFigureOut">
              <a:rPr lang="es-ES" smtClean="0"/>
              <a:pPr/>
              <a:t>21/04/2017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C728E-27EA-45A4-B457-B8C52049B46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A0E8-3E6A-41A9-A18B-C3985E56865F}" type="datetimeFigureOut">
              <a:rPr lang="es-ES" smtClean="0"/>
              <a:pPr/>
              <a:t>21/04/2017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C728E-27EA-45A4-B457-B8C52049B46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A0E8-3E6A-41A9-A18B-C3985E56865F}" type="datetimeFigureOut">
              <a:rPr lang="es-ES" smtClean="0"/>
              <a:pPr/>
              <a:t>21/04/2017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C728E-27EA-45A4-B457-B8C52049B46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A0E8-3E6A-41A9-A18B-C3985E56865F}" type="datetimeFigureOut">
              <a:rPr lang="es-ES" smtClean="0"/>
              <a:pPr/>
              <a:t>21/04/2017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C728E-27EA-45A4-B457-B8C52049B46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A0E8-3E6A-41A9-A18B-C3985E56865F}" type="datetimeFigureOut">
              <a:rPr lang="es-ES" smtClean="0"/>
              <a:pPr/>
              <a:t>21/04/2017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C728E-27EA-45A4-B457-B8C52049B46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A0E8-3E6A-41A9-A18B-C3985E56865F}" type="datetimeFigureOut">
              <a:rPr lang="es-ES" smtClean="0"/>
              <a:pPr/>
              <a:t>21/04/2017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C728E-27EA-45A4-B457-B8C52049B46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A0E8-3E6A-41A9-A18B-C3985E56865F}" type="datetimeFigureOut">
              <a:rPr lang="es-ES" smtClean="0"/>
              <a:pPr/>
              <a:t>21/04/2017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08C728E-27EA-45A4-B457-B8C52049B46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0F7A0E8-3E6A-41A9-A18B-C3985E56865F}" type="datetimeFigureOut">
              <a:rPr lang="es-ES" smtClean="0"/>
              <a:pPr/>
              <a:t>21/04/2017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08C728E-27EA-45A4-B457-B8C52049B466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14282" y="1500174"/>
            <a:ext cx="87154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latin typeface="Cambria" pitchFamily="18" charset="0"/>
              </a:rPr>
              <a:t>Denominación de la </a:t>
            </a:r>
            <a:r>
              <a:rPr lang="es-ES" dirty="0" smtClean="0">
                <a:latin typeface="Cambria" pitchFamily="18" charset="0"/>
              </a:rPr>
              <a:t>carrera: </a:t>
            </a:r>
            <a:r>
              <a:rPr lang="es-ES" b="1" dirty="0" smtClean="0">
                <a:latin typeface="Cambria" pitchFamily="18" charset="0"/>
              </a:rPr>
              <a:t>Licenciatura </a:t>
            </a:r>
            <a:r>
              <a:rPr lang="es-ES" b="1" dirty="0" smtClean="0">
                <a:latin typeface="Cambria" pitchFamily="18" charset="0"/>
              </a:rPr>
              <a:t>en Ciencias Oceanográficas.</a:t>
            </a:r>
          </a:p>
          <a:p>
            <a:r>
              <a:rPr lang="es-ES" dirty="0" smtClean="0">
                <a:latin typeface="Cambria" pitchFamily="18" charset="0"/>
              </a:rPr>
              <a:t>Denominación del </a:t>
            </a:r>
            <a:r>
              <a:rPr lang="es-ES" dirty="0" smtClean="0">
                <a:latin typeface="Cambria" pitchFamily="18" charset="0"/>
              </a:rPr>
              <a:t>título: </a:t>
            </a:r>
            <a:r>
              <a:rPr lang="es-ES" b="1" dirty="0" smtClean="0">
                <a:latin typeface="Cambria" pitchFamily="18" charset="0"/>
              </a:rPr>
              <a:t>Licenciado/a </a:t>
            </a:r>
            <a:r>
              <a:rPr lang="es-ES" b="1" dirty="0" smtClean="0">
                <a:latin typeface="Cambria" pitchFamily="18" charset="0"/>
              </a:rPr>
              <a:t>en Ciencias Oceanográficas.</a:t>
            </a:r>
          </a:p>
          <a:p>
            <a:endParaRPr lang="es-ES" dirty="0" smtClean="0">
              <a:latin typeface="Cambria" pitchFamily="18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0" y="0"/>
            <a:ext cx="9144000" cy="1214421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Plan de Oceanografía</a:t>
            </a:r>
            <a:endParaRPr kumimoji="0" lang="es-E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0" y="1571625"/>
            <a:ext cx="8858250" cy="5715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s-ES" sz="2800" dirty="0" smtClean="0">
                <a:solidFill>
                  <a:schemeClr val="tx1"/>
                </a:solidFill>
                <a:latin typeface="Cambria" pitchFamily="18" charset="0"/>
              </a:rPr>
              <a:t>Plan 1993 modificado en el 2000</a:t>
            </a:r>
            <a:endParaRPr lang="es-ES" sz="28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95232" y="2285992"/>
            <a:ext cx="859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Blip>
                <a:blip r:embed="rId2"/>
              </a:buBlip>
            </a:pPr>
            <a:r>
              <a:rPr lang="es-ES" dirty="0" smtClean="0">
                <a:latin typeface="Cambria" pitchFamily="18" charset="0"/>
              </a:rPr>
              <a:t>Ciclo de especialización Inicial (5 optativas):</a:t>
            </a:r>
          </a:p>
        </p:txBody>
      </p:sp>
      <p:sp>
        <p:nvSpPr>
          <p:cNvPr id="6" name="5 Rectángulo"/>
          <p:cNvSpPr/>
          <p:nvPr/>
        </p:nvSpPr>
        <p:spPr>
          <a:xfrm>
            <a:off x="142844" y="1571612"/>
            <a:ext cx="8715436" cy="5143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4429124" y="2673392"/>
            <a:ext cx="43577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endParaRPr lang="es-ES" dirty="0" smtClean="0">
              <a:latin typeface="Cambria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1600" dirty="0" smtClean="0">
                <a:latin typeface="Cambria" pitchFamily="18" charset="0"/>
              </a:rPr>
              <a:t>27. Geofísica marina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1600" dirty="0" smtClean="0">
                <a:latin typeface="Cambria" pitchFamily="18" charset="0"/>
              </a:rPr>
              <a:t>28. Propagación de sonido en el mar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1600" dirty="0" smtClean="0">
                <a:latin typeface="Cambria" pitchFamily="18" charset="0"/>
              </a:rPr>
              <a:t>29. Climatología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1600" dirty="0" smtClean="0">
                <a:latin typeface="Cambria" pitchFamily="18" charset="0"/>
              </a:rPr>
              <a:t>30. Climatología dinámica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1600" dirty="0" smtClean="0">
                <a:latin typeface="Cambria" pitchFamily="18" charset="0"/>
              </a:rPr>
              <a:t>31. Contaminación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1600" dirty="0" smtClean="0">
                <a:latin typeface="Cambria" pitchFamily="18" charset="0"/>
              </a:rPr>
              <a:t>32. Mecánica de los fluidos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1600" dirty="0" smtClean="0">
                <a:latin typeface="Cambria" pitchFamily="18" charset="0"/>
              </a:rPr>
              <a:t>33. Dinámica de la atmósfera y los océanos II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1600" dirty="0" smtClean="0">
                <a:latin typeface="Cambria" pitchFamily="18" charset="0"/>
              </a:rPr>
              <a:t>34. Instrumentos y métodos de </a:t>
            </a:r>
            <a:r>
              <a:rPr lang="es-ES" sz="1600" dirty="0" err="1" smtClean="0">
                <a:latin typeface="Cambria" pitchFamily="18" charset="0"/>
              </a:rPr>
              <a:t>obs</a:t>
            </a:r>
            <a:r>
              <a:rPr lang="es-ES" sz="1600" dirty="0" smtClean="0">
                <a:latin typeface="Cambria" pitchFamily="18" charset="0"/>
              </a:rPr>
              <a:t>. </a:t>
            </a:r>
            <a:r>
              <a:rPr lang="es-ES" sz="1600" dirty="0" err="1" smtClean="0">
                <a:latin typeface="Cambria" pitchFamily="18" charset="0"/>
              </a:rPr>
              <a:t>oceano</a:t>
            </a:r>
            <a:r>
              <a:rPr lang="es-ES" sz="1600" dirty="0" smtClean="0">
                <a:latin typeface="Cambria" pitchFamily="18" charset="0"/>
              </a:rPr>
              <a:t>*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1600" dirty="0" smtClean="0">
                <a:latin typeface="Cambria" pitchFamily="18" charset="0"/>
              </a:rPr>
              <a:t>35. Oceanografía física*</a:t>
            </a:r>
          </a:p>
        </p:txBody>
      </p:sp>
      <p:sp>
        <p:nvSpPr>
          <p:cNvPr id="9" name="8 Rectángulo"/>
          <p:cNvSpPr/>
          <p:nvPr/>
        </p:nvSpPr>
        <p:spPr>
          <a:xfrm>
            <a:off x="214282" y="3104280"/>
            <a:ext cx="4572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1600" dirty="0" smtClean="0">
                <a:latin typeface="Cambria" pitchFamily="18" charset="0"/>
              </a:rPr>
              <a:t>18. Métodos  numéricos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1600" dirty="0" smtClean="0">
                <a:latin typeface="Cambria" pitchFamily="18" charset="0"/>
              </a:rPr>
              <a:t>19. Introducción a la ingeniería de costas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1600" dirty="0" smtClean="0">
                <a:latin typeface="Cambria" pitchFamily="18" charset="0"/>
              </a:rPr>
              <a:t>20. Métodos estadísticos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1600" dirty="0" smtClean="0">
                <a:latin typeface="Cambria" pitchFamily="18" charset="0"/>
              </a:rPr>
              <a:t>21. Mareas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1600" dirty="0" smtClean="0">
                <a:latin typeface="Cambria" pitchFamily="18" charset="0"/>
              </a:rPr>
              <a:t>22. Olas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1600" dirty="0" smtClean="0">
                <a:latin typeface="Cambria" pitchFamily="18" charset="0"/>
              </a:rPr>
              <a:t>23. Oceanografía tropical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1600" dirty="0" smtClean="0">
                <a:latin typeface="Cambria" pitchFamily="18" charset="0"/>
              </a:rPr>
              <a:t>24. Modelos numéricos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1600" dirty="0" smtClean="0">
                <a:latin typeface="Cambria" pitchFamily="18" charset="0"/>
              </a:rPr>
              <a:t>25. Biología marina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1600" dirty="0" smtClean="0">
                <a:latin typeface="Cambria" pitchFamily="18" charset="0"/>
              </a:rPr>
              <a:t>26. Geología marina y litoral</a:t>
            </a:r>
          </a:p>
        </p:txBody>
      </p:sp>
      <p:sp>
        <p:nvSpPr>
          <p:cNvPr id="11" name="1 Título"/>
          <p:cNvSpPr txBox="1">
            <a:spLocks/>
          </p:cNvSpPr>
          <p:nvPr/>
        </p:nvSpPr>
        <p:spPr>
          <a:xfrm>
            <a:off x="0" y="0"/>
            <a:ext cx="9144000" cy="1214421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Plan de Oceanografía</a:t>
            </a:r>
            <a:endParaRPr kumimoji="0" lang="es-E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0" y="1571625"/>
            <a:ext cx="8858250" cy="5715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s-ES" sz="2800" dirty="0" smtClean="0">
                <a:solidFill>
                  <a:schemeClr val="tx1"/>
                </a:solidFill>
                <a:latin typeface="Cambria" pitchFamily="18" charset="0"/>
              </a:rPr>
              <a:t>Plan 1993 modificado en el 2000</a:t>
            </a:r>
            <a:endParaRPr lang="es-ES" sz="28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95232" y="2285992"/>
            <a:ext cx="866304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Blip>
                <a:blip r:embed="rId2"/>
              </a:buBlip>
            </a:pPr>
            <a:r>
              <a:rPr lang="es-ES" dirty="0" smtClean="0">
                <a:latin typeface="Cambria" pitchFamily="18" charset="0"/>
              </a:rPr>
              <a:t>Ciclo de materias optativas (2)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dirty="0" smtClean="0">
                <a:latin typeface="Cambria" pitchFamily="18" charset="0"/>
              </a:rPr>
              <a:t>Dos materias optativas a elegir entre las no aprobadas en el ciclo anterior.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ES" dirty="0" smtClean="0">
              <a:latin typeface="Cambria" pitchFamily="18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42844" y="1571612"/>
            <a:ext cx="8715436" cy="5143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2214546" y="3143248"/>
            <a:ext cx="4572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1600" dirty="0" smtClean="0">
                <a:latin typeface="Cambria" pitchFamily="18" charset="0"/>
              </a:rPr>
              <a:t>18. Métodos  numéricos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1600" dirty="0" smtClean="0">
                <a:latin typeface="Cambria" pitchFamily="18" charset="0"/>
              </a:rPr>
              <a:t>19. Introducción a la ingeniería de costas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1600" dirty="0" smtClean="0">
                <a:latin typeface="Cambria" pitchFamily="18" charset="0"/>
              </a:rPr>
              <a:t>20. Métodos estadísticos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1600" dirty="0" smtClean="0">
                <a:latin typeface="Cambria" pitchFamily="18" charset="0"/>
              </a:rPr>
              <a:t>21. Mareas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1600" dirty="0" smtClean="0">
                <a:latin typeface="Cambria" pitchFamily="18" charset="0"/>
              </a:rPr>
              <a:t>22. </a:t>
            </a:r>
            <a:r>
              <a:rPr lang="es-ES" sz="1600" dirty="0" smtClean="0">
                <a:latin typeface="Cambria" pitchFamily="18" charset="0"/>
              </a:rPr>
              <a:t>Olas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1600" dirty="0" smtClean="0">
                <a:latin typeface="Cambria" pitchFamily="18" charset="0"/>
              </a:rPr>
              <a:t>26. Geología marina y </a:t>
            </a:r>
            <a:r>
              <a:rPr lang="es-ES" sz="1600" dirty="0" smtClean="0">
                <a:latin typeface="Cambria" pitchFamily="18" charset="0"/>
              </a:rPr>
              <a:t>litoral*</a:t>
            </a:r>
            <a:endParaRPr lang="es-ES" sz="1600" dirty="0" smtClean="0">
              <a:latin typeface="Cambria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1600" dirty="0" smtClean="0">
                <a:latin typeface="Cambria" pitchFamily="18" charset="0"/>
              </a:rPr>
              <a:t>29</a:t>
            </a:r>
            <a:r>
              <a:rPr lang="es-ES" sz="1600" dirty="0" smtClean="0">
                <a:latin typeface="Cambria" pitchFamily="18" charset="0"/>
              </a:rPr>
              <a:t>. Climatología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1600" dirty="0" smtClean="0">
                <a:latin typeface="Cambria" pitchFamily="18" charset="0"/>
              </a:rPr>
              <a:t>32</a:t>
            </a:r>
            <a:r>
              <a:rPr lang="es-ES" sz="1600" dirty="0" smtClean="0">
                <a:latin typeface="Cambria" pitchFamily="18" charset="0"/>
              </a:rPr>
              <a:t>. Mecánica de los fluidos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1600" dirty="0" smtClean="0">
                <a:latin typeface="Cambria" pitchFamily="18" charset="0"/>
              </a:rPr>
              <a:t>34</a:t>
            </a:r>
            <a:r>
              <a:rPr lang="es-ES" sz="1600" dirty="0" smtClean="0">
                <a:latin typeface="Cambria" pitchFamily="18" charset="0"/>
              </a:rPr>
              <a:t>. Instrumentos y métodos de </a:t>
            </a:r>
            <a:r>
              <a:rPr lang="es-ES" sz="1600" dirty="0" err="1" smtClean="0">
                <a:latin typeface="Cambria" pitchFamily="18" charset="0"/>
              </a:rPr>
              <a:t>obs</a:t>
            </a:r>
            <a:r>
              <a:rPr lang="es-ES" sz="1600" dirty="0" smtClean="0">
                <a:latin typeface="Cambria" pitchFamily="18" charset="0"/>
              </a:rPr>
              <a:t>. </a:t>
            </a:r>
            <a:r>
              <a:rPr lang="es-ES" sz="1600" dirty="0" err="1" smtClean="0">
                <a:latin typeface="Cambria" pitchFamily="18" charset="0"/>
              </a:rPr>
              <a:t>oceano</a:t>
            </a:r>
            <a:r>
              <a:rPr lang="es-ES" sz="1600" dirty="0" smtClean="0">
                <a:latin typeface="Cambria" pitchFamily="18" charset="0"/>
              </a:rPr>
              <a:t>*</a:t>
            </a:r>
            <a:endParaRPr lang="es-ES" sz="1600" dirty="0" smtClean="0">
              <a:latin typeface="Cambria" pitchFamily="18" charset="0"/>
            </a:endParaRPr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0" y="0"/>
            <a:ext cx="9144000" cy="1214421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Plan de Oceanografía</a:t>
            </a:r>
            <a:endParaRPr kumimoji="0" lang="es-E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0" y="1571625"/>
            <a:ext cx="8858250" cy="5715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s-ES" sz="2800" dirty="0" smtClean="0">
                <a:solidFill>
                  <a:schemeClr val="tx1"/>
                </a:solidFill>
                <a:latin typeface="Cambria" pitchFamily="18" charset="0"/>
              </a:rPr>
              <a:t>Nuevo Plan 2017</a:t>
            </a:r>
            <a:endParaRPr lang="es-ES" sz="28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95232" y="2285992"/>
            <a:ext cx="859161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Blip>
                <a:blip r:embed="rId2"/>
              </a:buBlip>
            </a:pPr>
            <a:r>
              <a:rPr lang="es-ES" dirty="0" smtClean="0">
                <a:latin typeface="Cambria" pitchFamily="18" charset="0"/>
              </a:rPr>
              <a:t>Ciclo de especialización (7 materias)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s-ES" dirty="0" smtClean="0">
                <a:latin typeface="Cambria" pitchFamily="18" charset="0"/>
              </a:rPr>
              <a:t>Conformado por 5 (CINCO) materias electivas de las seleccionadas entre las propuestas en el presente plan de estudios y 2 (DOS) materias electivas y/u optativas -electivas seleccionadas entre el resto de la oferta propuesta de este plan de estudio y/o materias optativas que pudieran ofrecer en el futuro el Departamento de Ciencias de la Atmósfera y los Océanos, así como asignaturas dictadas por otros Departamentos, de otras Facultades de la Universidad, u otras Universidades.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s-ES" sz="1600" dirty="0" smtClean="0">
                <a:latin typeface="Cambria" pitchFamily="18" charset="0"/>
              </a:rPr>
              <a:t>Métodos Numéricos, Introducción a la Ingeniería de Costas, Métodos Estadísticos, Mareas, Olas, Olas no lineales, Oceanografía Aplicada, Geología Marina y Litoral, </a:t>
            </a:r>
            <a:r>
              <a:rPr lang="es-ES" sz="1600" dirty="0" smtClean="0">
                <a:solidFill>
                  <a:srgbClr val="FF0000"/>
                </a:solidFill>
                <a:latin typeface="Cambria" pitchFamily="18" charset="0"/>
              </a:rPr>
              <a:t>Química del Agua de Mar</a:t>
            </a:r>
            <a:r>
              <a:rPr lang="es-ES" sz="1600" dirty="0" smtClean="0">
                <a:latin typeface="Cambria" pitchFamily="18" charset="0"/>
              </a:rPr>
              <a:t>, Propagación del Sonido en el Mar, Climatología, Climatología Dinámica, Contaminación del Océano y sus Costas, Dinámica de la Atmósfera y el Océano, Oceanografía Física, Oceanografía Tropical, </a:t>
            </a:r>
            <a:r>
              <a:rPr lang="es-ES" sz="1600" dirty="0" smtClean="0">
                <a:solidFill>
                  <a:srgbClr val="FF0000"/>
                </a:solidFill>
                <a:latin typeface="Cambria" pitchFamily="18" charset="0"/>
              </a:rPr>
              <a:t>Modelos Numéricos</a:t>
            </a:r>
            <a:r>
              <a:rPr lang="es-ES" sz="1600" dirty="0" smtClean="0">
                <a:latin typeface="Cambria" pitchFamily="18" charset="0"/>
              </a:rPr>
              <a:t>, </a:t>
            </a:r>
            <a:r>
              <a:rPr lang="es-ES" sz="1600" dirty="0" smtClean="0">
                <a:solidFill>
                  <a:srgbClr val="FF0000"/>
                </a:solidFill>
                <a:latin typeface="Cambria" pitchFamily="18" charset="0"/>
              </a:rPr>
              <a:t>Laboratorio de Procesamiento de Información Oceanográfica</a:t>
            </a:r>
            <a:r>
              <a:rPr lang="es-ES" sz="1600" dirty="0" smtClean="0">
                <a:latin typeface="Cambria" pitchFamily="18" charset="0"/>
              </a:rPr>
              <a:t>, Recursos Hídricos y Clima, </a:t>
            </a:r>
            <a:r>
              <a:rPr lang="es-ES" sz="1600" dirty="0" smtClean="0">
                <a:solidFill>
                  <a:srgbClr val="FF0000"/>
                </a:solidFill>
                <a:latin typeface="Cambria" pitchFamily="18" charset="0"/>
              </a:rPr>
              <a:t>Laboratorio 2</a:t>
            </a:r>
            <a:r>
              <a:rPr lang="es-ES" sz="1600" dirty="0" smtClean="0">
                <a:latin typeface="Cambria" pitchFamily="18" charset="0"/>
              </a:rPr>
              <a:t>, </a:t>
            </a:r>
            <a:r>
              <a:rPr lang="es-ES" sz="1600" dirty="0" smtClean="0">
                <a:solidFill>
                  <a:srgbClr val="FF0000"/>
                </a:solidFill>
                <a:latin typeface="Cambria" pitchFamily="18" charset="0"/>
              </a:rPr>
              <a:t>Oceanografía Satelital</a:t>
            </a:r>
            <a:r>
              <a:rPr lang="es-ES" sz="1600" dirty="0" smtClean="0">
                <a:latin typeface="Cambria" pitchFamily="18" charset="0"/>
              </a:rPr>
              <a:t>, Cambio Climático.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s-ES" dirty="0" smtClean="0">
              <a:latin typeface="Cambria" pitchFamily="18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42844" y="1571612"/>
            <a:ext cx="8715436" cy="514353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0" y="0"/>
            <a:ext cx="9144000" cy="1214421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Plan de Oceanografía</a:t>
            </a:r>
            <a:endParaRPr kumimoji="0" lang="es-E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0" y="1571625"/>
            <a:ext cx="4557713" cy="5715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s-ES" sz="2800" dirty="0" smtClean="0">
                <a:solidFill>
                  <a:schemeClr val="tx1"/>
                </a:solidFill>
                <a:latin typeface="Cambria" pitchFamily="18" charset="0"/>
              </a:rPr>
              <a:t>Plan 1993</a:t>
            </a:r>
            <a:endParaRPr lang="es-ES" sz="28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95232" y="2857496"/>
            <a:ext cx="435771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Blip>
                <a:blip r:embed="rId2"/>
              </a:buBlip>
            </a:pPr>
            <a:r>
              <a:rPr lang="es-ES" dirty="0" smtClean="0">
                <a:latin typeface="Cambria" pitchFamily="18" charset="0"/>
              </a:rPr>
              <a:t>Tesis de Licenciatura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dirty="0" smtClean="0">
                <a:latin typeface="Cambria" pitchFamily="18" charset="0"/>
              </a:rPr>
              <a:t>Un año de duración aproximadamente</a:t>
            </a:r>
          </a:p>
        </p:txBody>
      </p:sp>
      <p:sp>
        <p:nvSpPr>
          <p:cNvPr id="6" name="5 Rectángulo"/>
          <p:cNvSpPr/>
          <p:nvPr/>
        </p:nvSpPr>
        <p:spPr>
          <a:xfrm>
            <a:off x="142844" y="1571612"/>
            <a:ext cx="4429156" cy="5143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4643438" y="1571612"/>
            <a:ext cx="4429156" cy="514353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2 Subtítulo"/>
          <p:cNvSpPr txBox="1">
            <a:spLocks/>
          </p:cNvSpPr>
          <p:nvPr/>
        </p:nvSpPr>
        <p:spPr>
          <a:xfrm>
            <a:off x="4586320" y="1571612"/>
            <a:ext cx="4557712" cy="1143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Nuevo Plan 2017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4714876" y="2857496"/>
            <a:ext cx="435771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Blip>
                <a:blip r:embed="rId2"/>
              </a:buBlip>
            </a:pPr>
            <a:r>
              <a:rPr lang="es-ES" dirty="0" smtClean="0">
                <a:latin typeface="Cambria" pitchFamily="18" charset="0"/>
              </a:rPr>
              <a:t>Tesis de Licenciatura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dirty="0" smtClean="0">
                <a:latin typeface="Cambria" pitchFamily="18" charset="0"/>
              </a:rPr>
              <a:t>160 horas reloj de duración.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s-ES" dirty="0" smtClean="0">
                <a:latin typeface="Cambria" pitchFamily="18" charset="0"/>
              </a:rPr>
              <a:t>La Tesis de Licenciatura está orientada a iniciar al estudiante en la investigación, o en la resolución de problemas relacionados con las distintas áreas de la Oceanografía aplicada y familiarizarlo con una rama particular de la disciplina.</a:t>
            </a:r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0" y="0"/>
            <a:ext cx="9144000" cy="1214421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Plan de Oceanografía</a:t>
            </a:r>
            <a:endParaRPr kumimoji="0" lang="es-E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0" y="1571625"/>
            <a:ext cx="4557713" cy="5715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s-ES" sz="2800" dirty="0" smtClean="0">
                <a:solidFill>
                  <a:schemeClr val="tx1"/>
                </a:solidFill>
                <a:latin typeface="Cambria" pitchFamily="18" charset="0"/>
              </a:rPr>
              <a:t>Plan 1993</a:t>
            </a:r>
            <a:endParaRPr lang="es-ES" sz="28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214282" y="2202412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Blip>
                <a:blip r:embed="rId2"/>
              </a:buBlip>
            </a:pPr>
            <a:r>
              <a:rPr lang="es-ES" dirty="0" smtClean="0">
                <a:latin typeface="Cambria" pitchFamily="18" charset="0"/>
              </a:rPr>
              <a:t>Correlativas – Ciclo Formación Básica</a:t>
            </a:r>
          </a:p>
        </p:txBody>
      </p:sp>
      <p:sp>
        <p:nvSpPr>
          <p:cNvPr id="6" name="5 Rectángulo"/>
          <p:cNvSpPr/>
          <p:nvPr/>
        </p:nvSpPr>
        <p:spPr>
          <a:xfrm>
            <a:off x="142844" y="1571612"/>
            <a:ext cx="4429156" cy="5143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4643438" y="1571612"/>
            <a:ext cx="4429156" cy="514353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2 Subtítulo"/>
          <p:cNvSpPr txBox="1">
            <a:spLocks/>
          </p:cNvSpPr>
          <p:nvPr/>
        </p:nvSpPr>
        <p:spPr>
          <a:xfrm>
            <a:off x="4586320" y="1571612"/>
            <a:ext cx="4557712" cy="1143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Nuevo Plan 2017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4714876" y="2214554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Blip>
                <a:blip r:embed="rId2"/>
              </a:buBlip>
            </a:pPr>
            <a:r>
              <a:rPr lang="es-ES" dirty="0" smtClean="0">
                <a:latin typeface="Cambria" pitchFamily="18" charset="0"/>
              </a:rPr>
              <a:t>Correlativas – Ciclo Formación Básica</a:t>
            </a:r>
          </a:p>
        </p:txBody>
      </p:sp>
      <p:graphicFrame>
        <p:nvGraphicFramePr>
          <p:cNvPr id="13" name="12 Tabla"/>
          <p:cNvGraphicFramePr>
            <a:graphicFrameLocks noGrp="1"/>
          </p:cNvGraphicFramePr>
          <p:nvPr/>
        </p:nvGraphicFramePr>
        <p:xfrm>
          <a:off x="4786314" y="2643182"/>
          <a:ext cx="4167174" cy="37909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9058"/>
                <a:gridCol w="1389058"/>
                <a:gridCol w="1389058"/>
              </a:tblGrid>
              <a:tr h="2101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E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000" b="1" dirty="0">
                          <a:latin typeface="Calibri"/>
                          <a:ea typeface="Times New Roman"/>
                          <a:cs typeface="Arial"/>
                        </a:rPr>
                        <a:t>Para Cursar</a:t>
                      </a:r>
                      <a:r>
                        <a:rPr lang="es-AR" sz="1000" b="1" baseline="30000" dirty="0">
                          <a:latin typeface="Calibri"/>
                          <a:ea typeface="Times New Roman"/>
                          <a:cs typeface="Arial"/>
                        </a:rPr>
                        <a:t>4</a:t>
                      </a:r>
                      <a:endParaRPr lang="es-E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000" b="1" dirty="0">
                          <a:latin typeface="Calibri"/>
                          <a:ea typeface="Times New Roman"/>
                          <a:cs typeface="Arial"/>
                        </a:rPr>
                        <a:t>Para Aprobar</a:t>
                      </a:r>
                      <a:r>
                        <a:rPr lang="es-AR" sz="1000" b="1" baseline="30000" dirty="0">
                          <a:latin typeface="Calibri"/>
                          <a:ea typeface="Times New Roman"/>
                          <a:cs typeface="Arial"/>
                        </a:rPr>
                        <a:t>5</a:t>
                      </a:r>
                      <a:endParaRPr lang="es-E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01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Arial"/>
                        </a:rPr>
                        <a:t>Matemática I</a:t>
                      </a:r>
                      <a:endParaRPr lang="es-E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000" dirty="0">
                          <a:latin typeface="Calibri"/>
                          <a:ea typeface="Times New Roman"/>
                          <a:cs typeface="Arial"/>
                        </a:rPr>
                        <a:t>CBC</a:t>
                      </a:r>
                      <a:r>
                        <a:rPr lang="es-AR" sz="1000" baseline="30000" dirty="0">
                          <a:latin typeface="Calibri"/>
                          <a:ea typeface="Times New Roman"/>
                          <a:cs typeface="Arial"/>
                        </a:rPr>
                        <a:t>7</a:t>
                      </a:r>
                      <a:endParaRPr lang="es-E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000">
                          <a:latin typeface="Calibri"/>
                          <a:ea typeface="Times New Roman"/>
                          <a:cs typeface="Arial"/>
                        </a:rPr>
                        <a:t>CBC</a:t>
                      </a:r>
                      <a:r>
                        <a:rPr lang="es-AR" sz="1000" baseline="30000">
                          <a:latin typeface="Calibri"/>
                          <a:ea typeface="Times New Roman"/>
                          <a:cs typeface="Arial"/>
                        </a:rPr>
                        <a:t>7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01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000" dirty="0" smtClean="0">
                          <a:latin typeface="Calibri"/>
                          <a:ea typeface="Times New Roman"/>
                          <a:cs typeface="Arial"/>
                        </a:rPr>
                        <a:t>Matemática </a:t>
                      </a:r>
                      <a:r>
                        <a:rPr lang="es-AR" sz="1000" dirty="0">
                          <a:latin typeface="Calibri"/>
                          <a:ea typeface="Times New Roman"/>
                          <a:cs typeface="Arial"/>
                        </a:rPr>
                        <a:t>II</a:t>
                      </a:r>
                      <a:endParaRPr lang="es-E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000" dirty="0">
                          <a:latin typeface="Calibri"/>
                          <a:ea typeface="Times New Roman"/>
                          <a:cs typeface="Arial"/>
                        </a:rPr>
                        <a:t>CBC</a:t>
                      </a:r>
                      <a:r>
                        <a:rPr lang="es-AR" sz="1000" baseline="30000" dirty="0">
                          <a:latin typeface="Calibri"/>
                          <a:ea typeface="Times New Roman"/>
                          <a:cs typeface="Arial"/>
                        </a:rPr>
                        <a:t>7</a:t>
                      </a:r>
                      <a:endParaRPr lang="es-E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000" dirty="0">
                          <a:latin typeface="Calibri"/>
                          <a:ea typeface="Times New Roman"/>
                          <a:cs typeface="Arial"/>
                        </a:rPr>
                        <a:t>CBC</a:t>
                      </a:r>
                      <a:r>
                        <a:rPr lang="es-AR" sz="1000" baseline="30000" dirty="0">
                          <a:latin typeface="Calibri"/>
                          <a:ea typeface="Times New Roman"/>
                          <a:cs typeface="Arial"/>
                        </a:rPr>
                        <a:t>7</a:t>
                      </a:r>
                      <a:endParaRPr lang="es-E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1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000" dirty="0">
                          <a:latin typeface="Calibri"/>
                          <a:ea typeface="Times New Roman"/>
                          <a:cs typeface="Arial"/>
                        </a:rPr>
                        <a:t>Oceanografía General</a:t>
                      </a:r>
                      <a:endParaRPr lang="es-E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000">
                          <a:latin typeface="Calibri"/>
                          <a:ea typeface="Times New Roman"/>
                          <a:cs typeface="Arial"/>
                        </a:rPr>
                        <a:t>CBC</a:t>
                      </a:r>
                      <a:r>
                        <a:rPr lang="es-AR" sz="1000" baseline="30000">
                          <a:latin typeface="Calibri"/>
                          <a:ea typeface="Times New Roman"/>
                          <a:cs typeface="Arial"/>
                        </a:rPr>
                        <a:t>7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000">
                          <a:latin typeface="Calibri"/>
                          <a:ea typeface="Times New Roman"/>
                          <a:cs typeface="Arial"/>
                        </a:rPr>
                        <a:t>CBC</a:t>
                      </a:r>
                      <a:r>
                        <a:rPr lang="es-AR" sz="1000" baseline="30000">
                          <a:latin typeface="Calibri"/>
                          <a:ea typeface="Times New Roman"/>
                          <a:cs typeface="Arial"/>
                        </a:rPr>
                        <a:t>7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356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Arial"/>
                        </a:rPr>
                        <a:t>Cálculo Numérico</a:t>
                      </a:r>
                      <a:endParaRPr lang="es-E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000">
                          <a:latin typeface="Calibri"/>
                          <a:ea typeface="Times New Roman"/>
                          <a:cs typeface="Arial"/>
                        </a:rPr>
                        <a:t>-Matemática I</a:t>
                      </a:r>
                      <a:r>
                        <a:rPr lang="es-AR" sz="1000" baseline="30000">
                          <a:latin typeface="Calibri"/>
                          <a:ea typeface="Times New Roman"/>
                          <a:cs typeface="Arial"/>
                        </a:rPr>
                        <a:t>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000">
                          <a:latin typeface="Calibri"/>
                          <a:ea typeface="Times New Roman"/>
                          <a:cs typeface="Arial"/>
                        </a:rPr>
                        <a:t>-Matemática II</a:t>
                      </a:r>
                      <a:r>
                        <a:rPr lang="es-AR" sz="1000" baseline="30000">
                          <a:latin typeface="Calibri"/>
                          <a:ea typeface="Times New Roman"/>
                          <a:cs typeface="Arial"/>
                        </a:rPr>
                        <a:t>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000">
                          <a:latin typeface="Calibri"/>
                          <a:ea typeface="Times New Roman"/>
                          <a:cs typeface="Arial"/>
                        </a:rPr>
                        <a:t>-Matemática I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000">
                          <a:latin typeface="Calibri"/>
                          <a:ea typeface="Times New Roman"/>
                          <a:cs typeface="Arial"/>
                        </a:rPr>
                        <a:t>-Matemática II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854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Arial"/>
                        </a:rPr>
                        <a:t>Física I</a:t>
                      </a:r>
                      <a:endParaRPr lang="es-E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000">
                          <a:latin typeface="Calibri"/>
                          <a:ea typeface="Times New Roman"/>
                          <a:cs typeface="Arial"/>
                        </a:rPr>
                        <a:t>CBC</a:t>
                      </a:r>
                      <a:r>
                        <a:rPr lang="es-AR" sz="1000" baseline="30000">
                          <a:latin typeface="Calibri"/>
                          <a:ea typeface="Times New Roman"/>
                          <a:cs typeface="Arial"/>
                        </a:rPr>
                        <a:t>7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000">
                          <a:latin typeface="Calibri"/>
                          <a:ea typeface="Times New Roman"/>
                          <a:cs typeface="Arial"/>
                        </a:rPr>
                        <a:t>CBC</a:t>
                      </a:r>
                      <a:r>
                        <a:rPr lang="es-AR" sz="1000" baseline="30000">
                          <a:latin typeface="Calibri"/>
                          <a:ea typeface="Times New Roman"/>
                          <a:cs typeface="Arial"/>
                        </a:rPr>
                        <a:t>7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356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000">
                          <a:latin typeface="Calibri"/>
                          <a:ea typeface="Times New Roman"/>
                          <a:cs typeface="Arial"/>
                        </a:rPr>
                        <a:t>Probabilidades y Estadística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000">
                          <a:latin typeface="Calibri"/>
                          <a:ea typeface="Times New Roman"/>
                          <a:cs typeface="Arial"/>
                        </a:rPr>
                        <a:t>-Matemática I</a:t>
                      </a:r>
                      <a:r>
                        <a:rPr lang="es-AR" sz="1000" baseline="30000">
                          <a:latin typeface="Calibri"/>
                          <a:ea typeface="Times New Roman"/>
                          <a:cs typeface="Arial"/>
                        </a:rPr>
                        <a:t>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000">
                          <a:latin typeface="Calibri"/>
                          <a:ea typeface="Times New Roman"/>
                          <a:cs typeface="Arial"/>
                        </a:rPr>
                        <a:t>-Oceanografía General</a:t>
                      </a:r>
                      <a:r>
                        <a:rPr lang="es-AR" sz="1000" baseline="30000">
                          <a:latin typeface="Calibri"/>
                          <a:ea typeface="Times New Roman"/>
                          <a:cs typeface="Arial"/>
                        </a:rPr>
                        <a:t>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000">
                          <a:latin typeface="Calibri"/>
                          <a:ea typeface="Times New Roman"/>
                          <a:cs typeface="Arial"/>
                        </a:rPr>
                        <a:t>-Matemática I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000">
                          <a:latin typeface="Calibri"/>
                          <a:ea typeface="Times New Roman"/>
                          <a:cs typeface="Arial"/>
                        </a:rPr>
                        <a:t>-Oceanografía General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82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Arial"/>
                        </a:rPr>
                        <a:t>Química General e Inorgánica para Oceanógrafos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000">
                          <a:latin typeface="Calibri"/>
                          <a:ea typeface="Times New Roman"/>
                          <a:cs typeface="Arial"/>
                        </a:rPr>
                        <a:t>CBC</a:t>
                      </a:r>
                      <a:r>
                        <a:rPr lang="es-AR" sz="1000" baseline="30000">
                          <a:latin typeface="Calibri"/>
                          <a:ea typeface="Times New Roman"/>
                          <a:cs typeface="Arial"/>
                        </a:rPr>
                        <a:t>7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000">
                          <a:latin typeface="Calibri"/>
                          <a:ea typeface="Times New Roman"/>
                          <a:cs typeface="Arial"/>
                        </a:rPr>
                        <a:t>CBC</a:t>
                      </a:r>
                      <a:r>
                        <a:rPr lang="es-AR" sz="1000" baseline="30000">
                          <a:latin typeface="Calibri"/>
                          <a:ea typeface="Times New Roman"/>
                          <a:cs typeface="Arial"/>
                        </a:rPr>
                        <a:t>7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356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Arial"/>
                        </a:rPr>
                        <a:t>Matemática III</a:t>
                      </a:r>
                      <a:endParaRPr lang="es-E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000">
                          <a:latin typeface="Calibri"/>
                          <a:ea typeface="Times New Roman"/>
                          <a:cs typeface="Arial"/>
                        </a:rPr>
                        <a:t>-Matemática I</a:t>
                      </a:r>
                      <a:r>
                        <a:rPr lang="es-AR" sz="1000" baseline="30000">
                          <a:latin typeface="Calibri"/>
                          <a:ea typeface="Times New Roman"/>
                          <a:cs typeface="Arial"/>
                        </a:rPr>
                        <a:t>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000">
                          <a:latin typeface="Calibri"/>
                          <a:ea typeface="Times New Roman"/>
                          <a:cs typeface="Arial"/>
                        </a:rPr>
                        <a:t>-Matemática II</a:t>
                      </a:r>
                      <a:r>
                        <a:rPr lang="es-AR" sz="1000" baseline="30000">
                          <a:latin typeface="Calibri"/>
                          <a:ea typeface="Times New Roman"/>
                          <a:cs typeface="Arial"/>
                        </a:rPr>
                        <a:t>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000">
                          <a:latin typeface="Calibri"/>
                          <a:ea typeface="Times New Roman"/>
                          <a:cs typeface="Arial"/>
                        </a:rPr>
                        <a:t>-Matemática I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000">
                          <a:latin typeface="Calibri"/>
                          <a:ea typeface="Times New Roman"/>
                          <a:cs typeface="Arial"/>
                        </a:rPr>
                        <a:t>-Matemática II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253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000">
                          <a:latin typeface="Calibri"/>
                          <a:ea typeface="Times New Roman"/>
                          <a:cs typeface="Arial"/>
                        </a:rPr>
                        <a:t>Laboratorio I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000" dirty="0" smtClean="0">
                          <a:latin typeface="Calibri"/>
                          <a:ea typeface="Times New Roman"/>
                          <a:cs typeface="Arial"/>
                        </a:rPr>
                        <a:t>CBC</a:t>
                      </a:r>
                      <a:r>
                        <a:rPr lang="es-AR" sz="1000" baseline="30000" dirty="0" smtClean="0">
                          <a:latin typeface="Calibri"/>
                          <a:ea typeface="Times New Roman"/>
                          <a:cs typeface="Arial"/>
                        </a:rPr>
                        <a:t>7</a:t>
                      </a:r>
                      <a:endParaRPr lang="es-E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000" dirty="0" smtClean="0">
                          <a:latin typeface="Calibri"/>
                          <a:ea typeface="Times New Roman"/>
                          <a:cs typeface="Arial"/>
                        </a:rPr>
                        <a:t>CBC</a:t>
                      </a:r>
                      <a:r>
                        <a:rPr lang="es-AR" sz="1000" baseline="30000" dirty="0" smtClean="0">
                          <a:latin typeface="Calibri"/>
                          <a:ea typeface="Times New Roman"/>
                          <a:cs typeface="Arial"/>
                        </a:rPr>
                        <a:t>7</a:t>
                      </a:r>
                      <a:endParaRPr lang="es-E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356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Arial"/>
                        </a:rPr>
                        <a:t>Física III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000">
                          <a:latin typeface="Calibri"/>
                          <a:ea typeface="Times New Roman"/>
                          <a:cs typeface="Arial"/>
                        </a:rPr>
                        <a:t>-Matemática III</a:t>
                      </a:r>
                      <a:r>
                        <a:rPr lang="es-AR" sz="1000" baseline="30000">
                          <a:latin typeface="Calibri"/>
                          <a:ea typeface="Times New Roman"/>
                          <a:cs typeface="Arial"/>
                        </a:rPr>
                        <a:t>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000">
                          <a:latin typeface="Calibri"/>
                          <a:ea typeface="Times New Roman"/>
                          <a:cs typeface="Arial"/>
                        </a:rPr>
                        <a:t>-Física I</a:t>
                      </a:r>
                      <a:r>
                        <a:rPr lang="es-AR" sz="1000" baseline="30000">
                          <a:latin typeface="Calibri"/>
                          <a:ea typeface="Times New Roman"/>
                          <a:cs typeface="Arial"/>
                        </a:rPr>
                        <a:t>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000">
                          <a:latin typeface="Calibri"/>
                          <a:ea typeface="Times New Roman"/>
                          <a:cs typeface="Arial"/>
                        </a:rPr>
                        <a:t>-Matemática III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000">
                          <a:latin typeface="Calibri"/>
                          <a:ea typeface="Times New Roman"/>
                          <a:cs typeface="Arial"/>
                        </a:rPr>
                        <a:t>-Física I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667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000">
                          <a:latin typeface="Calibri"/>
                          <a:ea typeface="Times New Roman"/>
                          <a:cs typeface="Arial"/>
                        </a:rPr>
                        <a:t>Matemática IV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000">
                          <a:latin typeface="Calibri"/>
                          <a:ea typeface="Times New Roman"/>
                          <a:cs typeface="Arial"/>
                        </a:rPr>
                        <a:t>-Matemática III</a:t>
                      </a:r>
                      <a:r>
                        <a:rPr lang="es-AR" sz="1000" baseline="30000">
                          <a:latin typeface="Calibri"/>
                          <a:ea typeface="Times New Roman"/>
                          <a:cs typeface="Arial"/>
                        </a:rPr>
                        <a:t>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000">
                          <a:latin typeface="Calibri"/>
                          <a:ea typeface="Times New Roman"/>
                          <a:cs typeface="Arial"/>
                        </a:rPr>
                        <a:t>-Matemática III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801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Arial"/>
                        </a:rPr>
                        <a:t>Física II</a:t>
                      </a:r>
                      <a:endParaRPr lang="es-E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000" dirty="0">
                          <a:latin typeface="Calibri"/>
                          <a:ea typeface="Times New Roman"/>
                          <a:cs typeface="Arial"/>
                        </a:rPr>
                        <a:t>-Física I</a:t>
                      </a:r>
                      <a:r>
                        <a:rPr lang="es-AR" sz="1000" baseline="30000" dirty="0">
                          <a:latin typeface="Calibri"/>
                          <a:ea typeface="Times New Roman"/>
                          <a:cs typeface="Arial"/>
                        </a:rPr>
                        <a:t>8</a:t>
                      </a:r>
                      <a:endParaRPr lang="es-E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000" dirty="0">
                          <a:latin typeface="Calibri"/>
                          <a:ea typeface="Times New Roman"/>
                          <a:cs typeface="Arial"/>
                        </a:rPr>
                        <a:t>-Física I</a:t>
                      </a:r>
                      <a:endParaRPr lang="es-E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14" name="13 Tabla"/>
          <p:cNvGraphicFramePr>
            <a:graphicFrameLocks noGrp="1"/>
          </p:cNvGraphicFramePr>
          <p:nvPr/>
        </p:nvGraphicFramePr>
        <p:xfrm>
          <a:off x="285720" y="2928934"/>
          <a:ext cx="4214842" cy="356730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90342"/>
                <a:gridCol w="2224500"/>
              </a:tblGrid>
              <a:tr h="29034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u="none" strike="noStrike" dirty="0"/>
                        <a:t>Matemática </a:t>
                      </a:r>
                      <a:r>
                        <a:rPr lang="es-ES" sz="1000" u="none" strike="noStrike" dirty="0" smtClean="0"/>
                        <a:t>I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u="none" strike="noStrike" dirty="0"/>
                        <a:t>Materias CBC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R="7620" marT="7620" marB="0" anchor="ctr"/>
                </a:tc>
              </a:tr>
              <a:tr h="29034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u="none" strike="noStrike" dirty="0"/>
                        <a:t>Matemática </a:t>
                      </a:r>
                      <a:r>
                        <a:rPr lang="es-ES" sz="1000" u="none" strike="noStrike" dirty="0" smtClean="0"/>
                        <a:t>II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u="none" strike="noStrike" dirty="0"/>
                        <a:t>Materias CBC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R="7620" marT="7620" marB="0" anchor="ctr"/>
                </a:tc>
              </a:tr>
              <a:tr h="29034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u="none" strike="noStrike" dirty="0"/>
                        <a:t>Cálculo Numérico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u="none" strike="noStrike" dirty="0"/>
                        <a:t>Matemática </a:t>
                      </a:r>
                      <a:r>
                        <a:rPr lang="es-ES" sz="1000" u="none" strike="noStrike" dirty="0" smtClean="0"/>
                        <a:t>I, </a:t>
                      </a:r>
                      <a:r>
                        <a:rPr lang="es-ES" sz="1000" u="none" strike="noStrike" dirty="0"/>
                        <a:t>Matemática </a:t>
                      </a:r>
                      <a:r>
                        <a:rPr lang="es-ES" sz="1000" u="none" strike="noStrike" dirty="0" smtClean="0"/>
                        <a:t>II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R="7620" marT="7620" marB="0" anchor="ctr"/>
                </a:tc>
              </a:tr>
              <a:tr h="29034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u="none" strike="noStrike" dirty="0"/>
                        <a:t>Física 1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u="none" strike="noStrike" dirty="0"/>
                        <a:t>Materias CBC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R="7620" marT="7620" marB="0" anchor="ctr"/>
                </a:tc>
              </a:tr>
              <a:tr h="373521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u="none" strike="noStrike" dirty="0"/>
                        <a:t>Probabilidades y estadística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u="none" strike="noStrike" dirty="0"/>
                        <a:t>Matemática </a:t>
                      </a:r>
                      <a:r>
                        <a:rPr lang="es-ES" sz="1000" u="none" strike="noStrike" dirty="0" smtClean="0"/>
                        <a:t>I, </a:t>
                      </a:r>
                      <a:r>
                        <a:rPr lang="es-ES" sz="1000" u="none" strike="noStrike" dirty="0"/>
                        <a:t>Matemática </a:t>
                      </a:r>
                      <a:r>
                        <a:rPr lang="es-ES" sz="1000" u="none" strike="noStrike" dirty="0" smtClean="0"/>
                        <a:t>II, Oceanografía </a:t>
                      </a:r>
                      <a:r>
                        <a:rPr lang="es-ES" sz="1000" u="none" strike="noStrike" dirty="0"/>
                        <a:t>General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R="7620" marT="7620" marB="0" anchor="ctr"/>
                </a:tc>
              </a:tr>
              <a:tr h="29034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u="none" strike="noStrike" dirty="0"/>
                        <a:t>Química General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u="none" strike="noStrike" dirty="0"/>
                        <a:t>Materias CBC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R="7620" marT="7620" marB="0" anchor="ctr"/>
                </a:tc>
              </a:tr>
              <a:tr h="29034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Matemática III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u="none" strike="noStrike" dirty="0" smtClean="0"/>
                        <a:t>Matemática I, Matemática II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R="7620" marT="7620" marB="0" anchor="ctr"/>
                </a:tc>
              </a:tr>
              <a:tr h="29034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u="none" strike="noStrike" dirty="0"/>
                        <a:t>Laboratorio 1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u="none" strike="noStrike" dirty="0"/>
                        <a:t>Matemática 1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R="7620" marT="7620" marB="0" anchor="ctr"/>
                </a:tc>
              </a:tr>
              <a:tr h="29034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u="none" strike="noStrike" dirty="0"/>
                        <a:t>Física 3*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u="none" strike="noStrike" dirty="0"/>
                        <a:t>Matemática </a:t>
                      </a:r>
                      <a:r>
                        <a:rPr lang="es-ES" sz="1000" u="none" strike="noStrike" dirty="0" smtClean="0"/>
                        <a:t>III, </a:t>
                      </a:r>
                      <a:r>
                        <a:rPr lang="es-ES" sz="1000" u="none" strike="noStrike" dirty="0"/>
                        <a:t>Física 1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R="7620" marT="7620" marB="0" anchor="ctr"/>
                </a:tc>
              </a:tr>
              <a:tr h="29034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u="none" strike="noStrike" dirty="0"/>
                        <a:t>Matemática </a:t>
                      </a:r>
                      <a:r>
                        <a:rPr lang="es-ES" sz="1000" u="none" strike="noStrike" dirty="0" smtClean="0"/>
                        <a:t>IV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u="none" strike="noStrike" dirty="0"/>
                        <a:t>Matemática </a:t>
                      </a:r>
                      <a:r>
                        <a:rPr lang="es-ES" sz="1000" u="none" strike="noStrike" dirty="0" smtClean="0"/>
                        <a:t>III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R="7620" marT="7620" marB="0" anchor="ctr"/>
                </a:tc>
              </a:tr>
              <a:tr h="29034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u="none" strike="noStrike" dirty="0"/>
                        <a:t>Física 2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u="none" strike="noStrike" dirty="0"/>
                        <a:t>Física 1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R="7620" marT="7620" marB="0" anchor="ctr"/>
                </a:tc>
              </a:tr>
              <a:tr h="29034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u="none" strike="noStrike" dirty="0"/>
                        <a:t>Laboratorio 2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u="none" strike="noStrike" dirty="0"/>
                        <a:t>Matemática </a:t>
                      </a:r>
                      <a:r>
                        <a:rPr lang="es-ES" sz="1000" u="none" strike="noStrike" dirty="0" smtClean="0"/>
                        <a:t>I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R="7620" marT="7620" marB="0" anchor="ctr"/>
                </a:tc>
              </a:tr>
            </a:tbl>
          </a:graphicData>
        </a:graphic>
      </p:graphicFrame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4700621" y="6449877"/>
            <a:ext cx="442912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zh-CN" sz="10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4 </a:t>
            </a:r>
            <a:r>
              <a:rPr kumimoji="0" lang="es-AR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Para inscribirse para cursar la asignatura </a:t>
            </a:r>
            <a:r>
              <a:rPr kumimoji="0" lang="es-AR" altLang="zh-CN" sz="10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5 </a:t>
            </a:r>
            <a:r>
              <a:rPr kumimoji="0" lang="es-AR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Para rendir examen o promocionar</a:t>
            </a:r>
            <a:endParaRPr kumimoji="0" lang="es-AR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1 Título"/>
          <p:cNvSpPr txBox="1">
            <a:spLocks/>
          </p:cNvSpPr>
          <p:nvPr/>
        </p:nvSpPr>
        <p:spPr>
          <a:xfrm>
            <a:off x="0" y="0"/>
            <a:ext cx="9144000" cy="1214421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Plan de Oceanografía</a:t>
            </a:r>
            <a:endParaRPr kumimoji="0" lang="es-E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0" y="1571625"/>
            <a:ext cx="4557713" cy="5715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s-ES" sz="2800" dirty="0" smtClean="0">
                <a:solidFill>
                  <a:schemeClr val="tx1"/>
                </a:solidFill>
                <a:latin typeface="Cambria" pitchFamily="18" charset="0"/>
              </a:rPr>
              <a:t>Plan 1993</a:t>
            </a:r>
            <a:endParaRPr lang="es-ES" sz="28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214282" y="2202412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Blip>
                <a:blip r:embed="rId2"/>
              </a:buBlip>
            </a:pPr>
            <a:r>
              <a:rPr lang="es-ES" dirty="0" smtClean="0">
                <a:latin typeface="Cambria" pitchFamily="18" charset="0"/>
              </a:rPr>
              <a:t>Correlativas – Ciclo Formación </a:t>
            </a:r>
            <a:r>
              <a:rPr lang="es-ES" dirty="0" err="1" smtClean="0">
                <a:latin typeface="Cambria" pitchFamily="18" charset="0"/>
              </a:rPr>
              <a:t>Introduc</a:t>
            </a:r>
            <a:endParaRPr lang="es-ES" dirty="0" smtClean="0">
              <a:latin typeface="Cambria" pitchFamily="18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42844" y="1571612"/>
            <a:ext cx="4429156" cy="5143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4643438" y="1571612"/>
            <a:ext cx="4429156" cy="514353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2 Subtítulo"/>
          <p:cNvSpPr txBox="1">
            <a:spLocks/>
          </p:cNvSpPr>
          <p:nvPr/>
        </p:nvSpPr>
        <p:spPr>
          <a:xfrm>
            <a:off x="4586320" y="1571612"/>
            <a:ext cx="4557712" cy="1143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Nuevo Plan 2017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4714876" y="2214554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Blip>
                <a:blip r:embed="rId2"/>
              </a:buBlip>
            </a:pPr>
            <a:r>
              <a:rPr lang="es-ES" dirty="0" smtClean="0">
                <a:latin typeface="Cambria" pitchFamily="18" charset="0"/>
              </a:rPr>
              <a:t>Correlativas – Ciclo Formación </a:t>
            </a:r>
            <a:r>
              <a:rPr lang="es-ES" dirty="0" err="1" smtClean="0">
                <a:latin typeface="Cambria" pitchFamily="18" charset="0"/>
              </a:rPr>
              <a:t>Introduc</a:t>
            </a:r>
            <a:endParaRPr lang="es-ES" dirty="0" smtClean="0">
              <a:latin typeface="Cambria" pitchFamily="18" charset="0"/>
            </a:endParaRPr>
          </a:p>
        </p:txBody>
      </p:sp>
      <p:graphicFrame>
        <p:nvGraphicFramePr>
          <p:cNvPr id="13" name="12 Tabla"/>
          <p:cNvGraphicFramePr>
            <a:graphicFrameLocks noGrp="1"/>
          </p:cNvGraphicFramePr>
          <p:nvPr/>
        </p:nvGraphicFramePr>
        <p:xfrm>
          <a:off x="4786314" y="3000372"/>
          <a:ext cx="4167174" cy="2643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9058"/>
                <a:gridCol w="1389058"/>
                <a:gridCol w="1389058"/>
              </a:tblGrid>
              <a:tr h="5286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Arial"/>
                        </a:rPr>
                        <a:t>Meteorología y Oceanografía Teórica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000">
                          <a:latin typeface="Calibri"/>
                          <a:ea typeface="Times New Roman"/>
                          <a:cs typeface="Arial"/>
                        </a:rPr>
                        <a:t>-Física III</a:t>
                      </a:r>
                      <a:r>
                        <a:rPr lang="es-AR" sz="1000" baseline="30000">
                          <a:latin typeface="Calibri"/>
                          <a:ea typeface="Times New Roman"/>
                          <a:cs typeface="Arial"/>
                        </a:rPr>
                        <a:t>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000">
                          <a:latin typeface="Calibri"/>
                          <a:ea typeface="Times New Roman"/>
                          <a:cs typeface="Arial"/>
                        </a:rPr>
                        <a:t>-Matemática III</a:t>
                      </a:r>
                      <a:r>
                        <a:rPr lang="es-AR" sz="1000" baseline="30000">
                          <a:latin typeface="Calibri"/>
                          <a:ea typeface="Times New Roman"/>
                          <a:cs typeface="Arial"/>
                        </a:rPr>
                        <a:t>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000">
                          <a:latin typeface="Calibri"/>
                          <a:ea typeface="Times New Roman"/>
                          <a:cs typeface="Arial"/>
                        </a:rPr>
                        <a:t>-Oceanografía General</a:t>
                      </a:r>
                      <a:r>
                        <a:rPr lang="es-AR" sz="1000" baseline="30000">
                          <a:latin typeface="Calibri"/>
                          <a:ea typeface="Times New Roman"/>
                          <a:cs typeface="Arial"/>
                        </a:rPr>
                        <a:t>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000">
                          <a:latin typeface="Calibri"/>
                          <a:ea typeface="Times New Roman"/>
                          <a:cs typeface="Arial"/>
                        </a:rPr>
                        <a:t>-Física III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000">
                          <a:latin typeface="Calibri"/>
                          <a:ea typeface="Times New Roman"/>
                          <a:cs typeface="Arial"/>
                        </a:rPr>
                        <a:t>-Matemática III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000">
                          <a:latin typeface="Calibri"/>
                          <a:ea typeface="Times New Roman"/>
                          <a:cs typeface="Arial"/>
                        </a:rPr>
                        <a:t>-Oceanografía General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43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000" dirty="0">
                          <a:latin typeface="Calibri"/>
                          <a:ea typeface="Times New Roman"/>
                          <a:cs typeface="Arial"/>
                        </a:rPr>
                        <a:t>Instrumentos y Métodos de Observación Oceanográficos</a:t>
                      </a:r>
                      <a:endParaRPr lang="es-E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000" dirty="0">
                          <a:latin typeface="Calibri"/>
                          <a:ea typeface="Times New Roman"/>
                          <a:cs typeface="Arial"/>
                        </a:rPr>
                        <a:t>-Meteorología y Oceanografía Teórica</a:t>
                      </a:r>
                      <a:r>
                        <a:rPr lang="es-ES_tradnl" sz="1000" baseline="30000" dirty="0">
                          <a:latin typeface="Calibri"/>
                          <a:ea typeface="Times New Roman"/>
                          <a:cs typeface="Arial"/>
                        </a:rPr>
                        <a:t>8</a:t>
                      </a:r>
                      <a:endParaRPr lang="es-E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000" dirty="0">
                          <a:latin typeface="Calibri"/>
                          <a:ea typeface="Times New Roman"/>
                          <a:cs typeface="Arial"/>
                        </a:rPr>
                        <a:t>-Probabilidades y Estadística</a:t>
                      </a:r>
                      <a:r>
                        <a:rPr lang="es-ES_tradnl" sz="1000" baseline="30000" dirty="0">
                          <a:latin typeface="Calibri"/>
                          <a:ea typeface="Times New Roman"/>
                          <a:cs typeface="Arial"/>
                        </a:rPr>
                        <a:t>8</a:t>
                      </a:r>
                      <a:endParaRPr lang="es-E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000" dirty="0">
                          <a:latin typeface="Calibri"/>
                          <a:ea typeface="Times New Roman"/>
                          <a:cs typeface="Arial"/>
                        </a:rPr>
                        <a:t>-Meteorología y Oceanografía Teórica </a:t>
                      </a:r>
                      <a:endParaRPr lang="es-E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000" dirty="0">
                          <a:latin typeface="Calibri"/>
                          <a:ea typeface="Times New Roman"/>
                          <a:cs typeface="Arial"/>
                        </a:rPr>
                        <a:t>-Probabilidades y Estadística</a:t>
                      </a:r>
                      <a:endParaRPr lang="es-E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52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Arial"/>
                        </a:rPr>
                        <a:t>Dinámica del océano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000">
                          <a:latin typeface="Calibri"/>
                          <a:ea typeface="Times New Roman"/>
                          <a:cs typeface="Arial"/>
                        </a:rPr>
                        <a:t>-Meteorología y Oceanografía Teórica</a:t>
                      </a:r>
                      <a:r>
                        <a:rPr lang="es-AR" sz="1000" baseline="30000">
                          <a:latin typeface="Calibri"/>
                          <a:ea typeface="Times New Roman"/>
                          <a:cs typeface="Arial"/>
                        </a:rPr>
                        <a:t>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000">
                          <a:latin typeface="Calibri"/>
                          <a:ea typeface="Times New Roman"/>
                          <a:cs typeface="Arial"/>
                        </a:rPr>
                        <a:t>-Meteorología y Oceanografía Teórica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Arial"/>
                        </a:rPr>
                        <a:t>Mecánica de los Fluidos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000">
                          <a:latin typeface="Calibri"/>
                          <a:ea typeface="Times New Roman"/>
                          <a:cs typeface="Arial"/>
                        </a:rPr>
                        <a:t>-Matemática IV</a:t>
                      </a:r>
                      <a:r>
                        <a:rPr lang="es-AR" sz="1000" baseline="30000">
                          <a:latin typeface="Calibri"/>
                          <a:ea typeface="Times New Roman"/>
                          <a:cs typeface="Arial"/>
                        </a:rPr>
                        <a:t>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000">
                          <a:latin typeface="Calibri"/>
                          <a:ea typeface="Times New Roman"/>
                          <a:cs typeface="Arial"/>
                        </a:rPr>
                        <a:t>-Probabilidades y Estadística</a:t>
                      </a:r>
                      <a:r>
                        <a:rPr lang="es-AR" sz="1000" baseline="30000">
                          <a:latin typeface="Calibri"/>
                          <a:ea typeface="Times New Roman"/>
                          <a:cs typeface="Arial"/>
                        </a:rPr>
                        <a:t>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000">
                          <a:latin typeface="Calibri"/>
                          <a:ea typeface="Times New Roman"/>
                          <a:cs typeface="Arial"/>
                        </a:rPr>
                        <a:t>-Meteorología y Oceanografía Teórica</a:t>
                      </a:r>
                      <a:r>
                        <a:rPr lang="es-AR" sz="1000" baseline="30000">
                          <a:latin typeface="Calibri"/>
                          <a:ea typeface="Times New Roman"/>
                          <a:cs typeface="Arial"/>
                        </a:rPr>
                        <a:t>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000">
                          <a:latin typeface="Calibri"/>
                          <a:ea typeface="Times New Roman"/>
                          <a:cs typeface="Arial"/>
                        </a:rPr>
                        <a:t>-Matemática IV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000">
                          <a:latin typeface="Calibri"/>
                          <a:ea typeface="Times New Roman"/>
                          <a:cs typeface="Arial"/>
                        </a:rPr>
                        <a:t>-Probabilidades y Estadística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000">
                          <a:latin typeface="Calibri"/>
                          <a:ea typeface="Times New Roman"/>
                          <a:cs typeface="Arial"/>
                        </a:rPr>
                        <a:t>-Meteorología y Oceanografía Teórica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381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Arial"/>
                        </a:rPr>
                        <a:t>Circulación General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000">
                          <a:latin typeface="Calibri"/>
                          <a:ea typeface="Times New Roman"/>
                          <a:cs typeface="Arial"/>
                        </a:rPr>
                        <a:t>-Dinámica del océano</a:t>
                      </a:r>
                      <a:r>
                        <a:rPr lang="es-AR" sz="1000" baseline="30000">
                          <a:latin typeface="Calibri"/>
                          <a:ea typeface="Times New Roman"/>
                          <a:cs typeface="Arial"/>
                        </a:rPr>
                        <a:t>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000" dirty="0">
                          <a:latin typeface="Calibri"/>
                          <a:ea typeface="Times New Roman"/>
                          <a:cs typeface="Arial"/>
                        </a:rPr>
                        <a:t>-Dinámica del océano</a:t>
                      </a:r>
                      <a:endParaRPr lang="es-E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11" name="10 Tabla"/>
          <p:cNvGraphicFramePr>
            <a:graphicFrameLocks noGrp="1"/>
          </p:cNvGraphicFramePr>
          <p:nvPr/>
        </p:nvGraphicFramePr>
        <p:xfrm>
          <a:off x="285720" y="3000373"/>
          <a:ext cx="4214842" cy="257176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90342"/>
                <a:gridCol w="2224500"/>
              </a:tblGrid>
              <a:tr h="56086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u="none" strike="noStrike" dirty="0"/>
                        <a:t>Meteorología y Oceanografía Teórica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u="none" strike="noStrike"/>
                        <a:t>Oceanografía General y Física 3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R="7620" marT="7620" marB="0" anchor="ctr"/>
                </a:tc>
              </a:tr>
              <a:tr h="56086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Oceanografía General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CBC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R="7620" marT="7620" marB="0" anchor="ctr"/>
                </a:tc>
              </a:tr>
              <a:tr h="56086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u="none" strike="noStrike" dirty="0"/>
                        <a:t>Dinámica de la Atmósfera y el Océano 1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u="none" strike="noStrike"/>
                        <a:t>Meteorología y Oceanografía Teórica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R="7620" marT="7620" marB="0" anchor="ctr"/>
                </a:tc>
              </a:tr>
              <a:tr h="56086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u="none" strike="noStrike" dirty="0"/>
                        <a:t>Química del Agua de Mar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u="none" strike="noStrike" dirty="0"/>
                        <a:t>Oceanografía General, Química General (final)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R="7620" marT="7620" marB="0" anchor="ctr"/>
                </a:tc>
              </a:tr>
              <a:tr h="32831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u="none" strike="noStrike"/>
                        <a:t>Circulación General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u="none" strike="noStrike" dirty="0"/>
                        <a:t>Meteorología y Oceanografía Teórica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R="7620" marT="7620" marB="0" anchor="ctr"/>
                </a:tc>
              </a:tr>
            </a:tbl>
          </a:graphicData>
        </a:graphic>
      </p:graphicFrame>
      <p:sp>
        <p:nvSpPr>
          <p:cNvPr id="14" name="1 Título"/>
          <p:cNvSpPr txBox="1">
            <a:spLocks/>
          </p:cNvSpPr>
          <p:nvPr/>
        </p:nvSpPr>
        <p:spPr>
          <a:xfrm>
            <a:off x="0" y="0"/>
            <a:ext cx="9144000" cy="1214421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Plan de Oceanografía</a:t>
            </a:r>
            <a:endParaRPr kumimoji="0" lang="es-E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0" y="1571625"/>
            <a:ext cx="4557713" cy="5715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s-ES" sz="2800" dirty="0" smtClean="0">
                <a:solidFill>
                  <a:schemeClr val="tx1"/>
                </a:solidFill>
                <a:latin typeface="Cambria" pitchFamily="18" charset="0"/>
              </a:rPr>
              <a:t>Plan 1993</a:t>
            </a:r>
            <a:endParaRPr lang="es-ES" sz="28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214282" y="2202412"/>
            <a:ext cx="4357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Blip>
                <a:blip r:embed="rId2"/>
              </a:buBlip>
            </a:pPr>
            <a:r>
              <a:rPr lang="es-ES" dirty="0" smtClean="0">
                <a:latin typeface="Cambria" pitchFamily="18" charset="0"/>
              </a:rPr>
              <a:t>Correlativas – Ciclo Especialización Inicial</a:t>
            </a:r>
          </a:p>
        </p:txBody>
      </p:sp>
      <p:sp>
        <p:nvSpPr>
          <p:cNvPr id="6" name="5 Rectángulo"/>
          <p:cNvSpPr/>
          <p:nvPr/>
        </p:nvSpPr>
        <p:spPr>
          <a:xfrm>
            <a:off x="142844" y="1571612"/>
            <a:ext cx="4429156" cy="5143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4643438" y="1571612"/>
            <a:ext cx="4429156" cy="514353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2 Subtítulo"/>
          <p:cNvSpPr txBox="1">
            <a:spLocks/>
          </p:cNvSpPr>
          <p:nvPr/>
        </p:nvSpPr>
        <p:spPr>
          <a:xfrm>
            <a:off x="4586320" y="1571612"/>
            <a:ext cx="4557712" cy="1143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Nuevo Plan 2017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4714876" y="2214554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Blip>
                <a:blip r:embed="rId2"/>
              </a:buBlip>
            </a:pPr>
            <a:r>
              <a:rPr lang="es-ES" dirty="0" smtClean="0">
                <a:latin typeface="Cambria" pitchFamily="18" charset="0"/>
              </a:rPr>
              <a:t>Correlativas – Ciclo Especialización</a:t>
            </a:r>
          </a:p>
        </p:txBody>
      </p:sp>
      <p:graphicFrame>
        <p:nvGraphicFramePr>
          <p:cNvPr id="11" name="10 Tabla"/>
          <p:cNvGraphicFramePr>
            <a:graphicFrameLocks noGrp="1"/>
          </p:cNvGraphicFramePr>
          <p:nvPr/>
        </p:nvGraphicFramePr>
        <p:xfrm>
          <a:off x="4786314" y="2643182"/>
          <a:ext cx="4167174" cy="3837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9058"/>
                <a:gridCol w="1389058"/>
                <a:gridCol w="1389058"/>
              </a:tblGrid>
              <a:tr h="2143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000" dirty="0">
                          <a:latin typeface="Calibri"/>
                          <a:ea typeface="Times New Roman"/>
                          <a:cs typeface="Arial"/>
                        </a:rPr>
                        <a:t>Métodos Numéricos</a:t>
                      </a:r>
                      <a:endParaRPr lang="es-E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000">
                          <a:latin typeface="Calibri"/>
                          <a:ea typeface="Times New Roman"/>
                          <a:cs typeface="Arial"/>
                        </a:rPr>
                        <a:t>-Matemática IV</a:t>
                      </a:r>
                      <a:r>
                        <a:rPr lang="es-ES_tradnl" sz="1000" baseline="30000">
                          <a:latin typeface="Calibri"/>
                          <a:ea typeface="Times New Roman"/>
                          <a:cs typeface="Arial"/>
                        </a:rPr>
                        <a:t>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000">
                          <a:latin typeface="Calibri"/>
                          <a:ea typeface="Times New Roman"/>
                          <a:cs typeface="Arial"/>
                        </a:rPr>
                        <a:t>-Cálculo Numérico</a:t>
                      </a:r>
                      <a:r>
                        <a:rPr lang="es-ES_tradnl" sz="1000" baseline="30000">
                          <a:latin typeface="Calibri"/>
                          <a:ea typeface="Times New Roman"/>
                          <a:cs typeface="Arial"/>
                        </a:rPr>
                        <a:t>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000">
                          <a:latin typeface="Calibri"/>
                          <a:ea typeface="Times New Roman"/>
                          <a:cs typeface="Arial"/>
                        </a:rPr>
                        <a:t>-Meteorología y Oceanografía Teórica</a:t>
                      </a:r>
                      <a:r>
                        <a:rPr lang="es-ES_tradnl" sz="1000" baseline="30000">
                          <a:latin typeface="Calibri"/>
                          <a:ea typeface="Times New Roman"/>
                          <a:cs typeface="Arial"/>
                        </a:rPr>
                        <a:t>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000">
                          <a:latin typeface="Calibri"/>
                          <a:ea typeface="Times New Roman"/>
                          <a:cs typeface="Arial"/>
                        </a:rPr>
                        <a:t>-Matemática IV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000">
                          <a:latin typeface="Calibri"/>
                          <a:ea typeface="Times New Roman"/>
                          <a:cs typeface="Arial"/>
                        </a:rPr>
                        <a:t>-Cálculo Numérico 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000">
                          <a:latin typeface="Calibri"/>
                          <a:ea typeface="Times New Roman"/>
                          <a:cs typeface="Arial"/>
                        </a:rPr>
                        <a:t>-Meteorología y Oceanografía Teórica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43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000">
                          <a:latin typeface="Calibri"/>
                          <a:ea typeface="Times New Roman"/>
                          <a:cs typeface="Arial"/>
                        </a:rPr>
                        <a:t>Introducción a la Ingeniería de Costas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000">
                          <a:latin typeface="Calibri"/>
                          <a:ea typeface="Times New Roman"/>
                          <a:cs typeface="Arial"/>
                        </a:rPr>
                        <a:t>-Olas</a:t>
                      </a:r>
                      <a:r>
                        <a:rPr lang="es-ES_tradnl" sz="1000" baseline="30000">
                          <a:latin typeface="Calibri"/>
                          <a:ea typeface="Times New Roman"/>
                          <a:cs typeface="Arial"/>
                        </a:rPr>
                        <a:t>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000">
                          <a:latin typeface="Calibri"/>
                          <a:ea typeface="Times New Roman"/>
                          <a:cs typeface="Arial"/>
                        </a:rPr>
                        <a:t>-Olas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52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000">
                          <a:latin typeface="Calibri"/>
                          <a:ea typeface="Times New Roman"/>
                          <a:cs typeface="Arial"/>
                        </a:rPr>
                        <a:t>Métodos Estadísticos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000">
                          <a:latin typeface="Calibri"/>
                          <a:ea typeface="Times New Roman"/>
                          <a:cs typeface="Arial"/>
                        </a:rPr>
                        <a:t>-Matemática IV</a:t>
                      </a:r>
                      <a:r>
                        <a:rPr lang="es-ES_tradnl" sz="1000" baseline="30000">
                          <a:latin typeface="Calibri"/>
                          <a:ea typeface="Times New Roman"/>
                          <a:cs typeface="Arial"/>
                        </a:rPr>
                        <a:t>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000">
                          <a:latin typeface="Calibri"/>
                          <a:ea typeface="Times New Roman"/>
                          <a:cs typeface="Arial"/>
                        </a:rPr>
                        <a:t>-Meteorología y Oceanografía Teórica</a:t>
                      </a:r>
                      <a:r>
                        <a:rPr lang="es-ES_tradnl" sz="1000" baseline="30000">
                          <a:latin typeface="Calibri"/>
                          <a:ea typeface="Times New Roman"/>
                          <a:cs typeface="Arial"/>
                        </a:rPr>
                        <a:t>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000">
                          <a:latin typeface="Calibri"/>
                          <a:ea typeface="Times New Roman"/>
                          <a:cs typeface="Arial"/>
                        </a:rPr>
                        <a:t>-Probabilidades y Estadística</a:t>
                      </a:r>
                      <a:r>
                        <a:rPr lang="es-ES_tradnl" sz="1000" baseline="30000">
                          <a:latin typeface="Calibri"/>
                          <a:ea typeface="Times New Roman"/>
                          <a:cs typeface="Arial"/>
                        </a:rPr>
                        <a:t>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000">
                          <a:latin typeface="Calibri"/>
                          <a:ea typeface="Times New Roman"/>
                          <a:cs typeface="Arial"/>
                        </a:rPr>
                        <a:t>-Matemática IV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000">
                          <a:latin typeface="Calibri"/>
                          <a:ea typeface="Times New Roman"/>
                          <a:cs typeface="Arial"/>
                        </a:rPr>
                        <a:t>-Meteorología y Oceanografía Teórica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000">
                          <a:latin typeface="Calibri"/>
                          <a:ea typeface="Times New Roman"/>
                          <a:cs typeface="Arial"/>
                        </a:rPr>
                        <a:t>-Probabilidades y Estadística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000">
                          <a:latin typeface="Calibri"/>
                          <a:ea typeface="Times New Roman"/>
                          <a:cs typeface="Arial"/>
                        </a:rPr>
                        <a:t>Mareas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000">
                          <a:latin typeface="Calibri"/>
                          <a:ea typeface="Times New Roman"/>
                          <a:cs typeface="Arial"/>
                        </a:rPr>
                        <a:t>-Matemática IV</a:t>
                      </a:r>
                      <a:r>
                        <a:rPr lang="es-ES_tradnl" sz="1000" baseline="30000">
                          <a:latin typeface="Calibri"/>
                          <a:ea typeface="Times New Roman"/>
                          <a:cs typeface="Arial"/>
                        </a:rPr>
                        <a:t>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000">
                          <a:latin typeface="Calibri"/>
                          <a:ea typeface="Times New Roman"/>
                          <a:cs typeface="Arial"/>
                        </a:rPr>
                        <a:t>-Dinámica del océano</a:t>
                      </a:r>
                      <a:r>
                        <a:rPr lang="es-ES_tradnl" sz="1000" baseline="30000">
                          <a:latin typeface="Calibri"/>
                          <a:ea typeface="Times New Roman"/>
                          <a:cs typeface="Arial"/>
                        </a:rPr>
                        <a:t>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000">
                          <a:latin typeface="Calibri"/>
                          <a:ea typeface="Times New Roman"/>
                          <a:cs typeface="Arial"/>
                        </a:rPr>
                        <a:t>-Matemática IV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000">
                          <a:latin typeface="Calibri"/>
                          <a:ea typeface="Times New Roman"/>
                          <a:cs typeface="Arial"/>
                        </a:rPr>
                        <a:t>-Dinámica del océano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11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000">
                          <a:latin typeface="Calibri"/>
                          <a:ea typeface="Times New Roman"/>
                          <a:cs typeface="Arial"/>
                        </a:rPr>
                        <a:t>Olas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000">
                          <a:latin typeface="Calibri"/>
                          <a:ea typeface="Times New Roman"/>
                          <a:cs typeface="Arial"/>
                        </a:rPr>
                        <a:t>-Dinámica del océano</a:t>
                      </a:r>
                      <a:r>
                        <a:rPr lang="es-ES_tradnl" sz="1000" baseline="30000">
                          <a:latin typeface="Calibri"/>
                          <a:ea typeface="Times New Roman"/>
                          <a:cs typeface="Arial"/>
                        </a:rPr>
                        <a:t>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000">
                          <a:latin typeface="Calibri"/>
                          <a:ea typeface="Times New Roman"/>
                          <a:cs typeface="Arial"/>
                        </a:rPr>
                        <a:t>-Dinámica del océano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333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000">
                          <a:latin typeface="Calibri"/>
                          <a:ea typeface="Times New Roman"/>
                          <a:cs typeface="Arial"/>
                        </a:rPr>
                        <a:t>Olas no lineales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000">
                          <a:latin typeface="Calibri"/>
                          <a:ea typeface="Times New Roman"/>
                          <a:cs typeface="Arial"/>
                        </a:rPr>
                        <a:t>-Olas</a:t>
                      </a:r>
                      <a:r>
                        <a:rPr lang="es-ES_tradnl" sz="1000" baseline="30000">
                          <a:latin typeface="Calibri"/>
                          <a:ea typeface="Times New Roman"/>
                          <a:cs typeface="Arial"/>
                        </a:rPr>
                        <a:t>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000">
                          <a:latin typeface="Calibri"/>
                          <a:ea typeface="Times New Roman"/>
                          <a:cs typeface="Arial"/>
                        </a:rPr>
                        <a:t>-Olas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8575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000">
                          <a:latin typeface="Calibri"/>
                          <a:ea typeface="Times New Roman"/>
                          <a:cs typeface="Arial"/>
                        </a:rPr>
                        <a:t>Oceanografía Aplicada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000">
                          <a:latin typeface="Calibri"/>
                          <a:ea typeface="Times New Roman"/>
                          <a:cs typeface="Arial"/>
                        </a:rPr>
                        <a:t>-Olas</a:t>
                      </a:r>
                      <a:r>
                        <a:rPr lang="es-ES_tradnl" sz="1000" baseline="30000">
                          <a:latin typeface="Calibri"/>
                          <a:ea typeface="Times New Roman"/>
                          <a:cs typeface="Arial"/>
                        </a:rPr>
                        <a:t>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000">
                          <a:latin typeface="Calibri"/>
                          <a:ea typeface="Times New Roman"/>
                          <a:cs typeface="Arial"/>
                        </a:rPr>
                        <a:t>-Olas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000">
                          <a:latin typeface="Calibri"/>
                          <a:ea typeface="Times New Roman"/>
                          <a:cs typeface="Arial"/>
                        </a:rPr>
                        <a:t>Geología Marina y Litoral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000">
                          <a:latin typeface="Calibri"/>
                          <a:ea typeface="Times New Roman"/>
                          <a:cs typeface="Arial"/>
                        </a:rPr>
                        <a:t>-Meteorología y Oceanografía Teórica</a:t>
                      </a:r>
                      <a:r>
                        <a:rPr lang="es-AR" sz="1000" baseline="30000">
                          <a:latin typeface="Calibri"/>
                          <a:ea typeface="Times New Roman"/>
                          <a:cs typeface="Arial"/>
                        </a:rPr>
                        <a:t>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000">
                          <a:latin typeface="Calibri"/>
                          <a:ea typeface="Times New Roman"/>
                          <a:cs typeface="Arial"/>
                        </a:rPr>
                        <a:t>-Meteorología y Oceanografía Teórica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298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000" dirty="0">
                          <a:latin typeface="Calibri"/>
                          <a:ea typeface="Times New Roman"/>
                          <a:cs typeface="Arial"/>
                        </a:rPr>
                        <a:t>Química del Agua de Mar</a:t>
                      </a:r>
                      <a:endParaRPr lang="es-E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000">
                          <a:latin typeface="Calibri"/>
                          <a:ea typeface="Times New Roman"/>
                          <a:cs typeface="Arial"/>
                        </a:rPr>
                        <a:t>-Oceanografía General</a:t>
                      </a:r>
                      <a:r>
                        <a:rPr lang="es-ES_tradnl" sz="1000" baseline="30000">
                          <a:latin typeface="Calibri"/>
                          <a:ea typeface="Times New Roman"/>
                          <a:cs typeface="Arial"/>
                        </a:rPr>
                        <a:t>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000">
                          <a:latin typeface="Calibri"/>
                          <a:ea typeface="Times New Roman"/>
                          <a:cs typeface="Arial"/>
                        </a:rPr>
                        <a:t>-Química General e Inorgánica para Oceanógrafos</a:t>
                      </a:r>
                      <a:r>
                        <a:rPr lang="es-ES_tradnl" sz="1000" baseline="30000">
                          <a:latin typeface="Calibri"/>
                          <a:ea typeface="Times New Roman"/>
                          <a:cs typeface="Arial"/>
                        </a:rPr>
                        <a:t>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000" dirty="0">
                          <a:latin typeface="Calibri"/>
                          <a:ea typeface="Times New Roman"/>
                          <a:cs typeface="Arial"/>
                        </a:rPr>
                        <a:t>-Oceanografía General</a:t>
                      </a:r>
                      <a:endParaRPr lang="es-E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000" dirty="0">
                          <a:latin typeface="Calibri"/>
                          <a:ea typeface="Times New Roman"/>
                          <a:cs typeface="Arial"/>
                        </a:rPr>
                        <a:t>-Química General e Inorgánica para Oceanógrafos</a:t>
                      </a:r>
                      <a:endParaRPr lang="es-E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12" name="11 Tabla"/>
          <p:cNvGraphicFramePr>
            <a:graphicFrameLocks noGrp="1"/>
          </p:cNvGraphicFramePr>
          <p:nvPr/>
        </p:nvGraphicFramePr>
        <p:xfrm>
          <a:off x="285720" y="2786058"/>
          <a:ext cx="4214842" cy="337353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85950"/>
                <a:gridCol w="2428892"/>
              </a:tblGrid>
              <a:tr h="500066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Métodos Numéricos</a:t>
                      </a: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Matemática 4, Cálculo Numérico, Meteorología y Oceanografía Teórica</a:t>
                      </a:r>
                    </a:p>
                  </a:txBody>
                  <a:tcPr marR="7620" marT="7620" marB="0" anchor="ctr"/>
                </a:tc>
              </a:tr>
              <a:tr h="35719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u="none" strike="noStrike">
                          <a:latin typeface="+mn-lt"/>
                        </a:rPr>
                        <a:t>Introducción a la Ingeniería de Costas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u="none" strike="noStrike" dirty="0">
                          <a:latin typeface="+mn-lt"/>
                        </a:rPr>
                        <a:t>Olas y Geología Marina y Litoral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R="7620" marT="7620" marB="0" anchor="ctr"/>
                </a:tc>
              </a:tr>
              <a:tr h="55835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u="none" strike="noStrike" dirty="0">
                          <a:latin typeface="+mn-lt"/>
                        </a:rPr>
                        <a:t>Métodos Estadísticos 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u="none" strike="noStrike" dirty="0">
                          <a:latin typeface="+mn-lt"/>
                        </a:rPr>
                        <a:t>Probabilidades y estadística (final)*, Matemática IV y Meteorología y Oceanografía Teórica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R="7620" marT="7620" marB="0" anchor="ctr"/>
                </a:tc>
              </a:tr>
              <a:tr h="51322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u="none" strike="noStrike" dirty="0">
                          <a:latin typeface="+mn-lt"/>
                        </a:rPr>
                        <a:t>Mareas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u="none" strike="noStrike" dirty="0">
                          <a:latin typeface="+mn-lt"/>
                        </a:rPr>
                        <a:t>Meteorología y Oceanografía Teórica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R="7620" marT="7620" marB="0" anchor="ctr"/>
                </a:tc>
              </a:tr>
              <a:tr h="441782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u="none" strike="noStrike" dirty="0">
                          <a:latin typeface="+mn-lt"/>
                        </a:rPr>
                        <a:t>Olas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u="none" strike="noStrike" dirty="0">
                          <a:latin typeface="+mn-lt"/>
                        </a:rPr>
                        <a:t>Meteorología y Oceanografía Teórica, Métodos Estadísticos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R="7620" marT="7620" marB="0" anchor="ctr"/>
                </a:tc>
              </a:tr>
              <a:tr h="129722"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R="7620" marT="7620" marB="0" anchor="ctr"/>
                </a:tc>
              </a:tr>
              <a:tr h="85432"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R="7620" marT="7620" marB="0" anchor="ctr"/>
                </a:tc>
              </a:tr>
              <a:tr h="381186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u="none" strike="noStrike" dirty="0">
                          <a:latin typeface="+mn-lt"/>
                        </a:rPr>
                        <a:t>Geología Marina y Litoral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u="none" strike="noStrike">
                          <a:latin typeface="+mn-lt"/>
                        </a:rPr>
                        <a:t>Meteorología y Oceanografía Teórica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R="7620" marT="7620" marB="0" anchor="ctr"/>
                </a:tc>
              </a:tr>
              <a:tr h="301705"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R="7620" marT="7620" marB="0" anchor="ctr"/>
                </a:tc>
              </a:tr>
            </a:tbl>
          </a:graphicData>
        </a:graphic>
      </p:graphicFrame>
      <p:sp>
        <p:nvSpPr>
          <p:cNvPr id="14" name="1 Título"/>
          <p:cNvSpPr txBox="1">
            <a:spLocks/>
          </p:cNvSpPr>
          <p:nvPr/>
        </p:nvSpPr>
        <p:spPr>
          <a:xfrm>
            <a:off x="0" y="0"/>
            <a:ext cx="9144000" cy="1214421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Plan de Oceanografía</a:t>
            </a:r>
            <a:endParaRPr kumimoji="0" lang="es-E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0" y="1571625"/>
            <a:ext cx="4557713" cy="5715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s-ES" sz="2800" dirty="0" smtClean="0">
                <a:solidFill>
                  <a:schemeClr val="tx1"/>
                </a:solidFill>
                <a:latin typeface="Cambria" pitchFamily="18" charset="0"/>
              </a:rPr>
              <a:t>Plan 1993</a:t>
            </a:r>
            <a:endParaRPr lang="es-ES" sz="28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214282" y="2202412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Blip>
                <a:blip r:embed="rId2"/>
              </a:buBlip>
            </a:pPr>
            <a:r>
              <a:rPr lang="es-ES" dirty="0" smtClean="0">
                <a:latin typeface="Cambria" pitchFamily="18" charset="0"/>
              </a:rPr>
              <a:t>Correlativas – </a:t>
            </a:r>
            <a:r>
              <a:rPr lang="es-ES" dirty="0" err="1" smtClean="0">
                <a:latin typeface="Cambria" pitchFamily="18" charset="0"/>
              </a:rPr>
              <a:t>Esp</a:t>
            </a:r>
            <a:r>
              <a:rPr lang="es-ES" dirty="0" smtClean="0">
                <a:latin typeface="Cambria" pitchFamily="18" charset="0"/>
              </a:rPr>
              <a:t>. Inicial y Optativas</a:t>
            </a:r>
          </a:p>
        </p:txBody>
      </p:sp>
      <p:sp>
        <p:nvSpPr>
          <p:cNvPr id="6" name="5 Rectángulo"/>
          <p:cNvSpPr/>
          <p:nvPr/>
        </p:nvSpPr>
        <p:spPr>
          <a:xfrm>
            <a:off x="142844" y="1571612"/>
            <a:ext cx="4429156" cy="5143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4643438" y="1571612"/>
            <a:ext cx="4429156" cy="514353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2 Subtítulo"/>
          <p:cNvSpPr txBox="1">
            <a:spLocks/>
          </p:cNvSpPr>
          <p:nvPr/>
        </p:nvSpPr>
        <p:spPr>
          <a:xfrm>
            <a:off x="4586320" y="1571612"/>
            <a:ext cx="4557712" cy="1143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Nuevo Plan 2017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4714876" y="2214554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Blip>
                <a:blip r:embed="rId2"/>
              </a:buBlip>
            </a:pPr>
            <a:r>
              <a:rPr lang="es-ES" dirty="0" smtClean="0">
                <a:latin typeface="Cambria" pitchFamily="18" charset="0"/>
              </a:rPr>
              <a:t>Correlativas – Ciclo Especialización</a:t>
            </a:r>
          </a:p>
        </p:txBody>
      </p:sp>
      <p:graphicFrame>
        <p:nvGraphicFramePr>
          <p:cNvPr id="11" name="10 Tabla"/>
          <p:cNvGraphicFramePr>
            <a:graphicFrameLocks noGrp="1"/>
          </p:cNvGraphicFramePr>
          <p:nvPr/>
        </p:nvGraphicFramePr>
        <p:xfrm>
          <a:off x="4786314" y="2643182"/>
          <a:ext cx="4167174" cy="39903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9058"/>
                <a:gridCol w="1389058"/>
                <a:gridCol w="1389058"/>
              </a:tblGrid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000" dirty="0">
                          <a:latin typeface="Calibri"/>
                          <a:ea typeface="Times New Roman"/>
                          <a:cs typeface="Arial"/>
                        </a:rPr>
                        <a:t>Propagación del Sonido en el Mar</a:t>
                      </a:r>
                      <a:endParaRPr lang="es-E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000">
                          <a:latin typeface="Calibri"/>
                          <a:ea typeface="Times New Roman"/>
                          <a:cs typeface="Arial"/>
                        </a:rPr>
                        <a:t>-Dinámica del océano</a:t>
                      </a:r>
                      <a:r>
                        <a:rPr lang="es-ES_tradnl" sz="1000" baseline="30000">
                          <a:latin typeface="Calibri"/>
                          <a:ea typeface="Times New Roman"/>
                          <a:cs typeface="Arial"/>
                        </a:rPr>
                        <a:t>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000">
                          <a:latin typeface="Calibri"/>
                          <a:ea typeface="Times New Roman"/>
                          <a:cs typeface="Arial"/>
                        </a:rPr>
                        <a:t>-Dinámica del océano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21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000">
                          <a:latin typeface="Calibri"/>
                          <a:ea typeface="Times New Roman"/>
                          <a:cs typeface="Arial"/>
                        </a:rPr>
                        <a:t>Climatología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000">
                          <a:latin typeface="Calibri"/>
                          <a:ea typeface="Times New Roman"/>
                          <a:cs typeface="Arial"/>
                        </a:rPr>
                        <a:t>-Meteorología y Oceanografía Teórica</a:t>
                      </a:r>
                      <a:r>
                        <a:rPr lang="es-ES_tradnl" sz="1000" baseline="30000">
                          <a:latin typeface="Calibri"/>
                          <a:ea typeface="Times New Roman"/>
                          <a:cs typeface="Arial"/>
                        </a:rPr>
                        <a:t>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000">
                          <a:latin typeface="Calibri"/>
                          <a:ea typeface="Times New Roman"/>
                          <a:cs typeface="Arial"/>
                        </a:rPr>
                        <a:t>-Probabilidades y Estadística</a:t>
                      </a:r>
                      <a:r>
                        <a:rPr lang="es-ES_tradnl" sz="1000" baseline="30000">
                          <a:latin typeface="Calibri"/>
                          <a:ea typeface="Times New Roman"/>
                          <a:cs typeface="Arial"/>
                        </a:rPr>
                        <a:t>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000">
                          <a:latin typeface="Calibri"/>
                          <a:ea typeface="Times New Roman"/>
                          <a:cs typeface="Arial"/>
                        </a:rPr>
                        <a:t>-Meteorología y Oceanografía Teórica 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000">
                          <a:latin typeface="Calibri"/>
                          <a:ea typeface="Times New Roman"/>
                          <a:cs typeface="Arial"/>
                        </a:rPr>
                        <a:t>-Probabilidades y Estadística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8575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000">
                          <a:latin typeface="Calibri"/>
                          <a:ea typeface="Times New Roman"/>
                          <a:cs typeface="Arial"/>
                        </a:rPr>
                        <a:t>Climatología Dinámica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000">
                          <a:latin typeface="Calibri"/>
                          <a:ea typeface="Times New Roman"/>
                          <a:cs typeface="Arial"/>
                        </a:rPr>
                        <a:t>-Dinámica del océano</a:t>
                      </a:r>
                      <a:r>
                        <a:rPr lang="es-ES_tradnl" sz="1000" baseline="30000">
                          <a:latin typeface="Calibri"/>
                          <a:ea typeface="Times New Roman"/>
                          <a:cs typeface="Arial"/>
                        </a:rPr>
                        <a:t>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000">
                          <a:latin typeface="Calibri"/>
                          <a:ea typeface="Times New Roman"/>
                          <a:cs typeface="Arial"/>
                        </a:rPr>
                        <a:t>-Circulación General</a:t>
                      </a:r>
                      <a:r>
                        <a:rPr lang="es-ES_tradnl" sz="1000" baseline="30000">
                          <a:latin typeface="Calibri"/>
                          <a:ea typeface="Times New Roman"/>
                          <a:cs typeface="Arial"/>
                        </a:rPr>
                        <a:t>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000">
                          <a:latin typeface="Calibri"/>
                          <a:ea typeface="Times New Roman"/>
                          <a:cs typeface="Arial"/>
                        </a:rPr>
                        <a:t>-Climatología</a:t>
                      </a:r>
                      <a:r>
                        <a:rPr lang="es-ES_tradnl" sz="1000" baseline="30000">
                          <a:latin typeface="Calibri"/>
                          <a:ea typeface="Times New Roman"/>
                          <a:cs typeface="Arial"/>
                        </a:rPr>
                        <a:t>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000">
                          <a:latin typeface="Calibri"/>
                          <a:ea typeface="Times New Roman"/>
                          <a:cs typeface="Arial"/>
                        </a:rPr>
                        <a:t>-Dinámica del océano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000">
                          <a:latin typeface="Calibri"/>
                          <a:ea typeface="Times New Roman"/>
                          <a:cs typeface="Arial"/>
                        </a:rPr>
                        <a:t>-Circulación General 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000">
                          <a:latin typeface="Calibri"/>
                          <a:ea typeface="Times New Roman"/>
                          <a:cs typeface="Arial"/>
                        </a:rPr>
                        <a:t>-Climatología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8575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000" dirty="0">
                          <a:latin typeface="Calibri"/>
                          <a:ea typeface="Times New Roman"/>
                          <a:cs typeface="Arial"/>
                        </a:rPr>
                        <a:t>Contaminación del Océano y sus Costas</a:t>
                      </a:r>
                      <a:endParaRPr lang="es-E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000">
                          <a:latin typeface="Calibri"/>
                          <a:ea typeface="Times New Roman"/>
                          <a:cs typeface="Arial"/>
                        </a:rPr>
                        <a:t>-Química General e Inorgánica para Oceanógrafos</a:t>
                      </a:r>
                      <a:r>
                        <a:rPr lang="es-ES_tradnl" sz="1000" baseline="30000">
                          <a:latin typeface="Calibri"/>
                          <a:ea typeface="Times New Roman"/>
                          <a:cs typeface="Arial"/>
                        </a:rPr>
                        <a:t>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000" dirty="0">
                          <a:latin typeface="Calibri"/>
                          <a:ea typeface="Times New Roman"/>
                          <a:cs typeface="Arial"/>
                        </a:rPr>
                        <a:t>-Química General e Inorgánica para Oceanógrafos</a:t>
                      </a:r>
                      <a:endParaRPr lang="es-E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8575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000" dirty="0">
                          <a:latin typeface="Calibri"/>
                          <a:ea typeface="Times New Roman"/>
                          <a:cs typeface="Arial"/>
                        </a:rPr>
                        <a:t>Dinámica de la Atmósfera y el Océano</a:t>
                      </a:r>
                      <a:endParaRPr lang="es-E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000" dirty="0">
                          <a:latin typeface="Calibri"/>
                          <a:ea typeface="Times New Roman"/>
                          <a:cs typeface="Arial"/>
                        </a:rPr>
                        <a:t>-Dinámica del océano</a:t>
                      </a:r>
                      <a:r>
                        <a:rPr lang="es-ES_tradnl" sz="1000" baseline="30000" dirty="0">
                          <a:latin typeface="Calibri"/>
                          <a:ea typeface="Times New Roman"/>
                          <a:cs typeface="Arial"/>
                        </a:rPr>
                        <a:t>8</a:t>
                      </a:r>
                      <a:endParaRPr lang="es-E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000">
                          <a:latin typeface="Calibri"/>
                          <a:ea typeface="Times New Roman"/>
                          <a:cs typeface="Arial"/>
                        </a:rPr>
                        <a:t>-Dinámica del océano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8575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000">
                          <a:latin typeface="Calibri"/>
                          <a:ea typeface="Times New Roman"/>
                          <a:cs typeface="Arial"/>
                        </a:rPr>
                        <a:t>Oceanografía Física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000">
                          <a:latin typeface="Calibri"/>
                          <a:ea typeface="Times New Roman"/>
                          <a:cs typeface="Arial"/>
                        </a:rPr>
                        <a:t>-Dinámica del océano</a:t>
                      </a:r>
                      <a:r>
                        <a:rPr lang="es-ES_tradnl" sz="1000" baseline="30000">
                          <a:latin typeface="Calibri"/>
                          <a:ea typeface="Times New Roman"/>
                          <a:cs typeface="Arial"/>
                        </a:rPr>
                        <a:t>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000">
                          <a:latin typeface="Calibri"/>
                          <a:ea typeface="Times New Roman"/>
                          <a:cs typeface="Arial"/>
                        </a:rPr>
                        <a:t>-Dinámica del océano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8575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000">
                          <a:latin typeface="Calibri"/>
                          <a:ea typeface="Times New Roman"/>
                          <a:cs typeface="Arial"/>
                        </a:rPr>
                        <a:t>Oceanografía Tropical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000" dirty="0">
                          <a:latin typeface="Calibri"/>
                          <a:ea typeface="Times New Roman"/>
                          <a:cs typeface="Arial"/>
                        </a:rPr>
                        <a:t>-Circulación General</a:t>
                      </a:r>
                      <a:r>
                        <a:rPr lang="es-ES_tradnl" sz="1000" baseline="30000" dirty="0">
                          <a:latin typeface="Calibri"/>
                          <a:ea typeface="Times New Roman"/>
                          <a:cs typeface="Arial"/>
                        </a:rPr>
                        <a:t>8</a:t>
                      </a:r>
                      <a:endParaRPr lang="es-E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000">
                          <a:latin typeface="Calibri"/>
                          <a:ea typeface="Times New Roman"/>
                          <a:cs typeface="Arial"/>
                        </a:rPr>
                        <a:t>-Circulación General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8575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000">
                          <a:latin typeface="Calibri"/>
                          <a:ea typeface="Times New Roman"/>
                          <a:cs typeface="Arial"/>
                        </a:rPr>
                        <a:t>Modelos Numéricos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000">
                          <a:latin typeface="Calibri"/>
                          <a:ea typeface="Times New Roman"/>
                          <a:cs typeface="Arial"/>
                        </a:rPr>
                        <a:t>-Métodos Numéricos</a:t>
                      </a:r>
                      <a:r>
                        <a:rPr lang="es-ES_tradnl" sz="1000" baseline="30000">
                          <a:latin typeface="Calibri"/>
                          <a:ea typeface="Times New Roman"/>
                          <a:cs typeface="Arial"/>
                        </a:rPr>
                        <a:t>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000">
                          <a:latin typeface="Calibri"/>
                          <a:ea typeface="Times New Roman"/>
                          <a:cs typeface="Arial"/>
                        </a:rPr>
                        <a:t>-Dinámica del océano</a:t>
                      </a:r>
                      <a:r>
                        <a:rPr lang="es-ES_tradnl" sz="1000" baseline="30000">
                          <a:latin typeface="Calibri"/>
                          <a:ea typeface="Times New Roman"/>
                          <a:cs typeface="Arial"/>
                        </a:rPr>
                        <a:t>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000">
                          <a:latin typeface="Calibri"/>
                          <a:ea typeface="Times New Roman"/>
                          <a:cs typeface="Arial"/>
                        </a:rPr>
                        <a:t>-Métodos Numéricos -Dinámica del océano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8575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Arial"/>
                        </a:rPr>
                        <a:t>Laboratorio de Procesamiento de Información Oceanográfica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000">
                          <a:latin typeface="Calibri"/>
                          <a:ea typeface="Times New Roman"/>
                          <a:cs typeface="Arial"/>
                        </a:rPr>
                        <a:t>-Oceanografía General</a:t>
                      </a:r>
                      <a:r>
                        <a:rPr lang="es-AR" sz="1000" baseline="30000">
                          <a:latin typeface="Calibri"/>
                          <a:ea typeface="Times New Roman"/>
                          <a:cs typeface="Arial"/>
                        </a:rPr>
                        <a:t>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000">
                          <a:latin typeface="Calibri"/>
                          <a:ea typeface="Times New Roman"/>
                          <a:cs typeface="Arial"/>
                        </a:rPr>
                        <a:t>-Matemática I</a:t>
                      </a:r>
                      <a:r>
                        <a:rPr lang="es-AR" sz="1000" baseline="30000">
                          <a:latin typeface="Calibri"/>
                          <a:ea typeface="Times New Roman"/>
                          <a:cs typeface="Arial"/>
                        </a:rPr>
                        <a:t>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000">
                          <a:latin typeface="Calibri"/>
                          <a:ea typeface="Times New Roman"/>
                          <a:cs typeface="Arial"/>
                        </a:rPr>
                        <a:t>-Probabilidades y Estadística</a:t>
                      </a:r>
                      <a:r>
                        <a:rPr lang="es-AR" sz="1000" baseline="30000">
                          <a:latin typeface="Calibri"/>
                          <a:ea typeface="Times New Roman"/>
                          <a:cs typeface="Arial"/>
                        </a:rPr>
                        <a:t>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000">
                          <a:latin typeface="Calibri"/>
                          <a:ea typeface="Times New Roman"/>
                          <a:cs typeface="Arial"/>
                        </a:rPr>
                        <a:t>-Oceanografía General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000">
                          <a:latin typeface="Calibri"/>
                          <a:ea typeface="Times New Roman"/>
                          <a:cs typeface="Arial"/>
                        </a:rPr>
                        <a:t>-Matemática I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000">
                          <a:latin typeface="Calibri"/>
                          <a:ea typeface="Times New Roman"/>
                          <a:cs typeface="Arial"/>
                        </a:rPr>
                        <a:t>-Probabilidades y Estadística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8575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Arial"/>
                        </a:rPr>
                        <a:t>Recursos Hídricos y Clima</a:t>
                      </a:r>
                      <a:endParaRPr lang="es-E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000">
                          <a:latin typeface="Calibri"/>
                          <a:ea typeface="Times New Roman"/>
                          <a:cs typeface="Arial"/>
                        </a:rPr>
                        <a:t>-Climatología</a:t>
                      </a:r>
                      <a:r>
                        <a:rPr lang="es-AR" sz="1000" baseline="30000">
                          <a:latin typeface="Calibri"/>
                          <a:ea typeface="Times New Roman"/>
                          <a:cs typeface="Arial"/>
                        </a:rPr>
                        <a:t>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000" dirty="0">
                          <a:latin typeface="Calibri"/>
                          <a:ea typeface="Times New Roman"/>
                          <a:cs typeface="Arial"/>
                        </a:rPr>
                        <a:t>-Climatología</a:t>
                      </a:r>
                      <a:endParaRPr lang="es-E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12" name="11 Tabla"/>
          <p:cNvGraphicFramePr>
            <a:graphicFrameLocks noGrp="1"/>
          </p:cNvGraphicFramePr>
          <p:nvPr/>
        </p:nvGraphicFramePr>
        <p:xfrm>
          <a:off x="285720" y="2643182"/>
          <a:ext cx="4214842" cy="399767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00264"/>
                <a:gridCol w="2214578"/>
              </a:tblGrid>
              <a:tr h="35719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u="none" strike="noStrike" dirty="0">
                          <a:latin typeface="+mn-lt"/>
                        </a:rPr>
                        <a:t>Propagación del Sonido en el Mar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u="none" strike="noStrike" dirty="0">
                          <a:latin typeface="+mn-lt"/>
                        </a:rPr>
                        <a:t>Dinámica de la Atmósfera y el Océano 1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R="7620" marT="7620" marB="0" anchor="ctr"/>
                </a:tc>
              </a:tr>
              <a:tr h="571504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u="none" strike="noStrike" dirty="0">
                          <a:latin typeface="+mn-lt"/>
                        </a:rPr>
                        <a:t>Climatología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u="none" strike="noStrike">
                          <a:latin typeface="+mn-lt"/>
                        </a:rPr>
                        <a:t>Probabilidades y Estadística y Meteorología y Oceanografía Teórica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R="7620" marT="7620" marB="0" anchor="ctr"/>
                </a:tc>
              </a:tr>
              <a:tr h="500066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u="none" strike="noStrike">
                          <a:latin typeface="+mn-lt"/>
                        </a:rPr>
                        <a:t>Climatología Dinámica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u="none" strike="noStrike">
                          <a:latin typeface="+mn-lt"/>
                        </a:rPr>
                        <a:t>Dinámica de la Atmósfera y el Océano 1, Climatología y Circulación General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R="7620" marT="7620" marB="0" anchor="ctr"/>
                </a:tc>
              </a:tr>
              <a:tr h="42862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u="none" strike="noStrike" dirty="0">
                          <a:latin typeface="+mn-lt"/>
                        </a:rPr>
                        <a:t>Contaminación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u="none" strike="noStrike" dirty="0">
                          <a:latin typeface="+mn-lt"/>
                        </a:rPr>
                        <a:t>Química del Agua de Mar y Geología Marina y Litoral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u="none" strike="noStrike" dirty="0">
                          <a:latin typeface="+mn-lt"/>
                        </a:rPr>
                        <a:t>Dinámica de la Atmósfera y el Océano 2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u="none" strike="noStrike" dirty="0">
                          <a:latin typeface="+mn-lt"/>
                        </a:rPr>
                        <a:t>Dinámica de la Atmósfera y el Océano 1 y Circulación General 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R="7620" marT="7620" marB="0" anchor="ctr"/>
                </a:tc>
              </a:tr>
              <a:tr h="330522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u="none" strike="noStrike" dirty="0">
                          <a:latin typeface="+mn-lt"/>
                        </a:rPr>
                        <a:t>Oceanografía </a:t>
                      </a:r>
                      <a:r>
                        <a:rPr lang="es-ES" sz="1000" u="none" strike="noStrike" dirty="0" smtClean="0">
                          <a:latin typeface="+mn-lt"/>
                        </a:rPr>
                        <a:t>Física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u="none" strike="noStrike" dirty="0">
                          <a:latin typeface="+mn-lt"/>
                        </a:rPr>
                        <a:t>Meteorología y Oceanografía Teórica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R="7620" marT="7620" marB="0" anchor="ctr"/>
                </a:tc>
              </a:tr>
              <a:tr h="285752"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R="7620" marT="762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u="none" strike="noStrike" dirty="0">
                          <a:latin typeface="+mn-lt"/>
                        </a:rPr>
                        <a:t>Modelos Numéricos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u="none" strike="noStrike" dirty="0">
                          <a:latin typeface="+mn-lt"/>
                        </a:rPr>
                        <a:t>Oceanografía física y Métodos Numéricos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R="7620" marT="7620" marB="0" anchor="ctr"/>
                </a:tc>
              </a:tr>
              <a:tr h="330522"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R="7620" marT="7620" marB="0" anchor="ctr"/>
                </a:tc>
              </a:tr>
              <a:tr h="56865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u="none" strike="noStrike" dirty="0">
                          <a:latin typeface="+mn-lt"/>
                        </a:rPr>
                        <a:t>Mecánica de los </a:t>
                      </a:r>
                      <a:r>
                        <a:rPr lang="es-ES" sz="1000" u="none" strike="noStrike" dirty="0" err="1">
                          <a:latin typeface="+mn-lt"/>
                        </a:rPr>
                        <a:t>Fluídos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u="none" strike="noStrike" dirty="0">
                          <a:latin typeface="+mn-lt"/>
                        </a:rPr>
                        <a:t>Matemática 4, Probabilidades y Estadística, Meteorología y Oceanografía Teórica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R="7620" marT="7620" marB="0" anchor="ctr"/>
                </a:tc>
              </a:tr>
            </a:tbl>
          </a:graphicData>
        </a:graphic>
      </p:graphicFrame>
      <p:sp>
        <p:nvSpPr>
          <p:cNvPr id="14" name="1 Título"/>
          <p:cNvSpPr txBox="1">
            <a:spLocks/>
          </p:cNvSpPr>
          <p:nvPr/>
        </p:nvSpPr>
        <p:spPr>
          <a:xfrm>
            <a:off x="0" y="0"/>
            <a:ext cx="9144000" cy="1214421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Plan de Oceanografía</a:t>
            </a:r>
            <a:endParaRPr kumimoji="0" lang="es-E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0" y="1571625"/>
            <a:ext cx="4557713" cy="5715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s-ES" sz="2800" dirty="0" smtClean="0">
                <a:solidFill>
                  <a:schemeClr val="tx1"/>
                </a:solidFill>
                <a:latin typeface="Cambria" pitchFamily="18" charset="0"/>
              </a:rPr>
              <a:t>Plan 1993</a:t>
            </a:r>
            <a:endParaRPr lang="es-ES" sz="28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214282" y="2202412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Blip>
                <a:blip r:embed="rId2"/>
              </a:buBlip>
            </a:pPr>
            <a:r>
              <a:rPr lang="es-ES" dirty="0" smtClean="0">
                <a:latin typeface="Cambria" pitchFamily="18" charset="0"/>
              </a:rPr>
              <a:t>Correlativas – </a:t>
            </a:r>
            <a:r>
              <a:rPr lang="es-ES" dirty="0" err="1" smtClean="0">
                <a:latin typeface="Cambria" pitchFamily="18" charset="0"/>
              </a:rPr>
              <a:t>Esp</a:t>
            </a:r>
            <a:r>
              <a:rPr lang="es-ES" dirty="0" smtClean="0">
                <a:latin typeface="Cambria" pitchFamily="18" charset="0"/>
              </a:rPr>
              <a:t> y optativas</a:t>
            </a:r>
          </a:p>
        </p:txBody>
      </p:sp>
      <p:sp>
        <p:nvSpPr>
          <p:cNvPr id="6" name="5 Rectángulo"/>
          <p:cNvSpPr/>
          <p:nvPr/>
        </p:nvSpPr>
        <p:spPr>
          <a:xfrm>
            <a:off x="142844" y="1571612"/>
            <a:ext cx="4429156" cy="5143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4643438" y="1571612"/>
            <a:ext cx="4429156" cy="514353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2 Subtítulo"/>
          <p:cNvSpPr txBox="1">
            <a:spLocks/>
          </p:cNvSpPr>
          <p:nvPr/>
        </p:nvSpPr>
        <p:spPr>
          <a:xfrm>
            <a:off x="4586320" y="1571612"/>
            <a:ext cx="4557712" cy="1143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Nuevo Plan 2017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4714876" y="2214554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Blip>
                <a:blip r:embed="rId2"/>
              </a:buBlip>
            </a:pPr>
            <a:r>
              <a:rPr lang="es-ES" dirty="0" smtClean="0">
                <a:latin typeface="Cambria" pitchFamily="18" charset="0"/>
              </a:rPr>
              <a:t>Correlativas – Ciclo Especialización</a:t>
            </a:r>
          </a:p>
        </p:txBody>
      </p:sp>
      <p:graphicFrame>
        <p:nvGraphicFramePr>
          <p:cNvPr id="11" name="10 Tabla"/>
          <p:cNvGraphicFramePr>
            <a:graphicFrameLocks noGrp="1"/>
          </p:cNvGraphicFramePr>
          <p:nvPr/>
        </p:nvGraphicFramePr>
        <p:xfrm>
          <a:off x="4786314" y="3286124"/>
          <a:ext cx="4167174" cy="9613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9058"/>
                <a:gridCol w="1389058"/>
                <a:gridCol w="1389058"/>
              </a:tblGrid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Arial"/>
                        </a:rPr>
                        <a:t>Laboratorio 2</a:t>
                      </a:r>
                      <a:endParaRPr lang="es-E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000">
                          <a:latin typeface="Calibri"/>
                          <a:ea typeface="Times New Roman"/>
                          <a:cs typeface="Arial"/>
                        </a:rPr>
                        <a:t>-Física II</a:t>
                      </a:r>
                      <a:r>
                        <a:rPr lang="es-AR" sz="1000" baseline="30000">
                          <a:latin typeface="Calibri"/>
                          <a:ea typeface="Times New Roman"/>
                          <a:cs typeface="Arial"/>
                        </a:rPr>
                        <a:t>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000">
                          <a:latin typeface="Calibri"/>
                          <a:ea typeface="Times New Roman"/>
                          <a:cs typeface="Arial"/>
                        </a:rPr>
                        <a:t>-Física II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21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0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Arial"/>
                        </a:rPr>
                        <a:t>Oceanografía Satelital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000">
                          <a:latin typeface="Calibri"/>
                          <a:ea typeface="Times New Roman"/>
                          <a:cs typeface="Arial"/>
                        </a:rPr>
                        <a:t>-Meteorología y Oceanografía Teórica</a:t>
                      </a:r>
                      <a:r>
                        <a:rPr lang="es-AR" sz="1000" baseline="30000">
                          <a:latin typeface="Calibri"/>
                          <a:ea typeface="Times New Roman"/>
                          <a:cs typeface="Arial"/>
                        </a:rPr>
                        <a:t>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000">
                          <a:latin typeface="Calibri"/>
                          <a:ea typeface="Times New Roman"/>
                          <a:cs typeface="Arial"/>
                        </a:rPr>
                        <a:t>-Meteorología y Oceanografía Teórica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8575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0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Arial"/>
                        </a:rPr>
                        <a:t>Cambio Climático</a:t>
                      </a:r>
                      <a:endParaRPr lang="es-E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000">
                          <a:latin typeface="Calibri"/>
                          <a:ea typeface="Times New Roman"/>
                          <a:cs typeface="Arial"/>
                        </a:rPr>
                        <a:t>-Climatología</a:t>
                      </a:r>
                      <a:r>
                        <a:rPr lang="es-AR" sz="1000" baseline="30000">
                          <a:latin typeface="Calibri"/>
                          <a:ea typeface="Times New Roman"/>
                          <a:cs typeface="Arial"/>
                        </a:rPr>
                        <a:t>8</a:t>
                      </a:r>
                      <a:endParaRPr lang="es-E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000" dirty="0">
                          <a:latin typeface="Calibri"/>
                          <a:ea typeface="Times New Roman"/>
                          <a:cs typeface="Arial"/>
                        </a:rPr>
                        <a:t>-Climatología</a:t>
                      </a:r>
                      <a:endParaRPr lang="es-E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12" name="11 Tabla"/>
          <p:cNvGraphicFramePr>
            <a:graphicFrameLocks noGrp="1"/>
          </p:cNvGraphicFramePr>
          <p:nvPr/>
        </p:nvGraphicFramePr>
        <p:xfrm>
          <a:off x="214282" y="3286124"/>
          <a:ext cx="4214842" cy="6781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90342"/>
                <a:gridCol w="2224500"/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u="none" strike="noStrike" dirty="0">
                          <a:latin typeface="+mn-lt"/>
                        </a:rPr>
                        <a:t>Biología Marina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u="none" strike="noStrike">
                          <a:latin typeface="+mn-lt"/>
                        </a:rPr>
                        <a:t>Meteorología y Oceanografía Teórica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u="none" strike="noStrike" dirty="0">
                          <a:latin typeface="+mn-lt"/>
                        </a:rPr>
                        <a:t>Geofísica Marina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u="none" strike="noStrike">
                          <a:latin typeface="+mn-lt"/>
                        </a:rPr>
                        <a:t>Física 2, Oceanografía General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R="7620" marT="7620" marB="0" anchor="ctr"/>
                </a:tc>
              </a:tr>
              <a:tr h="21336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u="none" strike="noStrike" dirty="0">
                          <a:latin typeface="+mn-lt"/>
                        </a:rPr>
                        <a:t>Instrumentos y Métodos de Observación Oceanográficos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u="none" strike="noStrike" dirty="0">
                          <a:latin typeface="+mn-lt"/>
                        </a:rPr>
                        <a:t>Oceanografía General y Física 2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R="7620" marT="7620" marB="0" anchor="ctr"/>
                </a:tc>
              </a:tr>
            </a:tbl>
          </a:graphicData>
        </a:graphic>
      </p:graphicFrame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5143504" y="6357958"/>
            <a:ext cx="307180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zh-CN" sz="1000" b="0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8</a:t>
            </a:r>
            <a:r>
              <a:rPr kumimoji="0" lang="es-AR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Asignatura regularizada (Trabajos prácticos aprobados)</a:t>
            </a:r>
            <a:endParaRPr kumimoji="0" lang="es-AR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1 Título"/>
          <p:cNvSpPr txBox="1">
            <a:spLocks/>
          </p:cNvSpPr>
          <p:nvPr/>
        </p:nvSpPr>
        <p:spPr>
          <a:xfrm>
            <a:off x="0" y="0"/>
            <a:ext cx="9144000" cy="1214421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Plan de Oceanografía</a:t>
            </a:r>
            <a:endParaRPr kumimoji="0" lang="es-E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142844" y="1571612"/>
            <a:ext cx="8929750" cy="514353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2 Subtítulo"/>
          <p:cNvSpPr txBox="1">
            <a:spLocks/>
          </p:cNvSpPr>
          <p:nvPr/>
        </p:nvSpPr>
        <p:spPr>
          <a:xfrm>
            <a:off x="714348" y="1571612"/>
            <a:ext cx="8429684" cy="1143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Nuevo Plan 2017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285720" y="2000240"/>
            <a:ext cx="878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Blip>
                <a:blip r:embed="rId2"/>
              </a:buBlip>
            </a:pPr>
            <a:r>
              <a:rPr lang="es-ES" dirty="0" smtClean="0">
                <a:latin typeface="Cambria" pitchFamily="18" charset="0"/>
              </a:rPr>
              <a:t>Organización del Plan por año</a:t>
            </a:r>
          </a:p>
        </p:txBody>
      </p:sp>
      <p:graphicFrame>
        <p:nvGraphicFramePr>
          <p:cNvPr id="12" name="11 Tabla"/>
          <p:cNvGraphicFramePr>
            <a:graphicFrameLocks noGrp="1"/>
          </p:cNvGraphicFramePr>
          <p:nvPr/>
        </p:nvGraphicFramePr>
        <p:xfrm>
          <a:off x="500034" y="2500306"/>
          <a:ext cx="8286808" cy="4023360"/>
        </p:xfrm>
        <a:graphic>
          <a:graphicData uri="http://schemas.openxmlformats.org/drawingml/2006/table">
            <a:tbl>
              <a:tblPr/>
              <a:tblGrid>
                <a:gridCol w="3998549"/>
                <a:gridCol w="4288259"/>
              </a:tblGrid>
              <a:tr h="1079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 b="1" dirty="0" smtClean="0">
                          <a:latin typeface="Calibri"/>
                          <a:ea typeface="Times New Roman"/>
                          <a:cs typeface="Arial"/>
                        </a:rPr>
                        <a:t>1º cuatrimestre</a:t>
                      </a:r>
                      <a:endParaRPr lang="es-ES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 b="1" dirty="0" smtClean="0">
                          <a:latin typeface="Calibri"/>
                          <a:ea typeface="Times New Roman"/>
                          <a:cs typeface="Arial"/>
                        </a:rPr>
                        <a:t>2º cuatrimestre</a:t>
                      </a:r>
                      <a:endParaRPr lang="es-ES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95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 b="1">
                          <a:latin typeface="Calibri"/>
                          <a:ea typeface="Times New Roman"/>
                          <a:cs typeface="Arial"/>
                        </a:rPr>
                        <a:t>Primer año</a:t>
                      </a:r>
                      <a:endParaRPr lang="es-E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079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>
                          <a:latin typeface="Calibri"/>
                          <a:ea typeface="Times New Roman"/>
                          <a:cs typeface="Arial"/>
                        </a:rPr>
                        <a:t>Introducción al Conocimiento de la Sociedad y el Estado </a:t>
                      </a:r>
                      <a:endParaRPr lang="es-E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>
                          <a:latin typeface="Calibri"/>
                          <a:ea typeface="Times New Roman"/>
                          <a:cs typeface="Arial"/>
                        </a:rPr>
                        <a:t>Introducción al Pensamiento Científico</a:t>
                      </a:r>
                      <a:endParaRPr lang="es-E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>
                          <a:latin typeface="Calibri"/>
                          <a:ea typeface="Times New Roman"/>
                          <a:cs typeface="Arial"/>
                        </a:rPr>
                        <a:t>Análisis Matemático A</a:t>
                      </a:r>
                      <a:endParaRPr lang="es-E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>
                          <a:latin typeface="Calibri"/>
                          <a:ea typeface="Times New Roman"/>
                          <a:cs typeface="Arial"/>
                        </a:rPr>
                        <a:t>Algebra </a:t>
                      </a:r>
                      <a:endParaRPr lang="es-E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>
                          <a:latin typeface="Calibri"/>
                          <a:ea typeface="Times New Roman"/>
                          <a:cs typeface="Arial"/>
                        </a:rPr>
                        <a:t>Química</a:t>
                      </a:r>
                      <a:endParaRPr lang="es-E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>
                          <a:latin typeface="Calibri"/>
                          <a:ea typeface="Times New Roman"/>
                          <a:cs typeface="Arial"/>
                        </a:rPr>
                        <a:t>Física</a:t>
                      </a:r>
                      <a:endParaRPr lang="es-E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950">
                <a:tc gridSpan="2">
                  <a:txBody>
                    <a:bodyPr/>
                    <a:lstStyle/>
                    <a:p>
                      <a:pPr indent="-9525">
                        <a:spcAft>
                          <a:spcPts val="0"/>
                        </a:spcAft>
                      </a:pPr>
                      <a:r>
                        <a:rPr lang="es-ES_tradnl" sz="1200" b="1">
                          <a:latin typeface="Calibri"/>
                          <a:ea typeface="Times New Roman"/>
                          <a:cs typeface="Arial"/>
                        </a:rPr>
                        <a:t>Segundo año</a:t>
                      </a:r>
                      <a:endParaRPr lang="es-E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079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>
                          <a:latin typeface="Calibri"/>
                          <a:ea typeface="Times New Roman"/>
                          <a:cs typeface="Arial"/>
                        </a:rPr>
                        <a:t>Oceanografía General</a:t>
                      </a:r>
                      <a:endParaRPr lang="es-E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>
                          <a:latin typeface="Calibri"/>
                          <a:ea typeface="Times New Roman"/>
                          <a:cs typeface="Arial"/>
                        </a:rPr>
                        <a:t>Matemática III</a:t>
                      </a:r>
                      <a:endParaRPr lang="es-E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>
                          <a:latin typeface="Calibri"/>
                          <a:ea typeface="Times New Roman"/>
                          <a:cs typeface="Arial"/>
                        </a:rPr>
                        <a:t>Matemática I</a:t>
                      </a:r>
                      <a:endParaRPr lang="es-E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>
                          <a:latin typeface="Calibri"/>
                          <a:ea typeface="Times New Roman"/>
                          <a:cs typeface="Arial"/>
                        </a:rPr>
                        <a:t>Física I</a:t>
                      </a:r>
                      <a:endParaRPr lang="es-E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>
                          <a:latin typeface="Calibri"/>
                          <a:ea typeface="Times New Roman"/>
                          <a:cs typeface="Arial"/>
                        </a:rPr>
                        <a:t>Matemática II</a:t>
                      </a:r>
                      <a:endParaRPr lang="es-E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>
                          <a:latin typeface="Calibri"/>
                          <a:ea typeface="Times New Roman"/>
                          <a:cs typeface="Arial"/>
                        </a:rPr>
                        <a:t>Laboratorio I</a:t>
                      </a:r>
                      <a:endParaRPr lang="es-E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950">
                <a:tc gridSpan="2">
                  <a:txBody>
                    <a:bodyPr/>
                    <a:lstStyle/>
                    <a:p>
                      <a:pPr indent="-9525">
                        <a:spcAft>
                          <a:spcPts val="0"/>
                        </a:spcAft>
                      </a:pPr>
                      <a:r>
                        <a:rPr lang="es-ES_tradnl" sz="1200" b="1">
                          <a:latin typeface="Calibri"/>
                          <a:ea typeface="Times New Roman"/>
                          <a:cs typeface="Arial"/>
                        </a:rPr>
                        <a:t>Tercer año</a:t>
                      </a:r>
                      <a:endParaRPr lang="es-E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079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>
                          <a:latin typeface="Calibri"/>
                          <a:ea typeface="Times New Roman"/>
                          <a:cs typeface="Arial"/>
                        </a:rPr>
                        <a:t>Probabilidades y Estadística </a:t>
                      </a:r>
                      <a:endParaRPr lang="es-E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>
                          <a:latin typeface="Calibri"/>
                          <a:ea typeface="Times New Roman"/>
                          <a:cs typeface="Arial"/>
                        </a:rPr>
                        <a:t>Meteorología y Oceanografía Teórica</a:t>
                      </a:r>
                      <a:endParaRPr lang="es-E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>
                          <a:latin typeface="Calibri"/>
                          <a:ea typeface="Times New Roman"/>
                          <a:cs typeface="Arial"/>
                        </a:rPr>
                        <a:t>Química General e Inorgánica para Oceanógrafos</a:t>
                      </a:r>
                      <a:endParaRPr lang="es-E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>
                          <a:latin typeface="Calibri"/>
                          <a:ea typeface="Times New Roman"/>
                          <a:cs typeface="Arial"/>
                        </a:rPr>
                        <a:t>Física II</a:t>
                      </a:r>
                      <a:endParaRPr lang="es-E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>
                          <a:latin typeface="Calibri"/>
                          <a:ea typeface="Times New Roman"/>
                          <a:cs typeface="Arial"/>
                        </a:rPr>
                        <a:t>Física III</a:t>
                      </a:r>
                      <a:endParaRPr lang="es-E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>
                          <a:latin typeface="Calibri"/>
                          <a:ea typeface="Times New Roman"/>
                          <a:cs typeface="Arial"/>
                        </a:rPr>
                        <a:t>Matemática IV</a:t>
                      </a:r>
                      <a:endParaRPr lang="es-E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950">
                <a:tc gridSpan="2">
                  <a:txBody>
                    <a:bodyPr/>
                    <a:lstStyle/>
                    <a:p>
                      <a:pPr marL="24765">
                        <a:spcAft>
                          <a:spcPts val="0"/>
                        </a:spcAft>
                      </a:pPr>
                      <a:r>
                        <a:rPr lang="es-ES_tradnl" sz="1200" b="1">
                          <a:latin typeface="Calibri"/>
                          <a:ea typeface="Times New Roman"/>
                          <a:cs typeface="Arial"/>
                        </a:rPr>
                        <a:t>Cuarto año</a:t>
                      </a:r>
                      <a:endParaRPr lang="es-E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079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>
                          <a:latin typeface="Calibri"/>
                          <a:ea typeface="Times New Roman"/>
                          <a:cs typeface="Arial"/>
                        </a:rPr>
                        <a:t>Dinámica del océano</a:t>
                      </a:r>
                      <a:endParaRPr lang="es-E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>
                          <a:latin typeface="Calibri"/>
                          <a:ea typeface="Times New Roman"/>
                          <a:cs typeface="Arial"/>
                        </a:rPr>
                        <a:t>Instrumentos y Métodos de Observación Oceanográficos</a:t>
                      </a:r>
                      <a:endParaRPr lang="es-E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>
                          <a:latin typeface="Calibri"/>
                          <a:ea typeface="Times New Roman"/>
                          <a:cs typeface="Arial"/>
                        </a:rPr>
                        <a:t>Mecánica de los Fluidos</a:t>
                      </a:r>
                      <a:endParaRPr lang="es-E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>
                          <a:latin typeface="Calibri"/>
                          <a:ea typeface="Times New Roman"/>
                          <a:cs typeface="Arial"/>
                        </a:rPr>
                        <a:t>Cálculo Numérico</a:t>
                      </a:r>
                      <a:endParaRPr lang="es-E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 dirty="0">
                          <a:latin typeface="Calibri"/>
                          <a:ea typeface="Times New Roman"/>
                          <a:cs typeface="Arial"/>
                        </a:rPr>
                        <a:t>Materia </a:t>
                      </a:r>
                      <a:r>
                        <a:rPr lang="es-ES_tradnl" sz="1200" dirty="0" smtClean="0">
                          <a:latin typeface="Calibri"/>
                          <a:ea typeface="Times New Roman"/>
                          <a:cs typeface="Arial"/>
                        </a:rPr>
                        <a:t>electiva</a:t>
                      </a:r>
                      <a:endParaRPr lang="es-ES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 dirty="0">
                          <a:latin typeface="Calibri"/>
                          <a:ea typeface="Times New Roman"/>
                          <a:cs typeface="Arial"/>
                        </a:rPr>
                        <a:t>Materia </a:t>
                      </a:r>
                      <a:r>
                        <a:rPr lang="es-ES_tradnl" sz="1200" dirty="0" smtClean="0">
                          <a:latin typeface="Calibri"/>
                          <a:ea typeface="Times New Roman"/>
                          <a:cs typeface="Arial"/>
                        </a:rPr>
                        <a:t>electiva</a:t>
                      </a:r>
                      <a:endParaRPr lang="es-ES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950">
                <a:tc gridSpan="2">
                  <a:txBody>
                    <a:bodyPr/>
                    <a:lstStyle/>
                    <a:p>
                      <a:pPr indent="-9525">
                        <a:spcAft>
                          <a:spcPts val="0"/>
                        </a:spcAft>
                      </a:pPr>
                      <a:r>
                        <a:rPr lang="es-ES_tradnl" sz="1200" b="1" dirty="0">
                          <a:latin typeface="Calibri"/>
                          <a:ea typeface="Times New Roman"/>
                          <a:cs typeface="Arial"/>
                        </a:rPr>
                        <a:t>Quinto año</a:t>
                      </a:r>
                      <a:endParaRPr lang="es-ES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079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 dirty="0">
                          <a:latin typeface="Calibri"/>
                          <a:ea typeface="Times New Roman"/>
                          <a:cs typeface="Arial"/>
                        </a:rPr>
                        <a:t>Materia </a:t>
                      </a:r>
                      <a:r>
                        <a:rPr lang="es-ES_tradnl" sz="1200" dirty="0" smtClean="0">
                          <a:latin typeface="Calibri"/>
                          <a:ea typeface="Times New Roman"/>
                          <a:cs typeface="Arial"/>
                        </a:rPr>
                        <a:t>electiva</a:t>
                      </a:r>
                      <a:endParaRPr lang="es-ES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>
                          <a:latin typeface="Calibri"/>
                          <a:ea typeface="Times New Roman"/>
                          <a:cs typeface="Arial"/>
                        </a:rPr>
                        <a:t>Circulación General</a:t>
                      </a:r>
                      <a:endParaRPr lang="es-E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 dirty="0">
                          <a:latin typeface="Calibri"/>
                          <a:ea typeface="Times New Roman"/>
                          <a:cs typeface="Arial"/>
                        </a:rPr>
                        <a:t>Materia </a:t>
                      </a:r>
                      <a:r>
                        <a:rPr lang="es-ES_tradnl" sz="1200" dirty="0" smtClean="0">
                          <a:latin typeface="Calibri"/>
                          <a:ea typeface="Times New Roman"/>
                          <a:cs typeface="Arial"/>
                        </a:rPr>
                        <a:t>electiva</a:t>
                      </a:r>
                      <a:endParaRPr lang="es-ES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 dirty="0">
                          <a:latin typeface="Calibri"/>
                          <a:ea typeface="Times New Roman"/>
                          <a:cs typeface="Arial"/>
                        </a:rPr>
                        <a:t>Materia </a:t>
                      </a:r>
                      <a:r>
                        <a:rPr lang="es-ES_tradnl" sz="1200" dirty="0" smtClean="0">
                          <a:latin typeface="Calibri"/>
                          <a:ea typeface="Times New Roman"/>
                          <a:cs typeface="Arial"/>
                        </a:rPr>
                        <a:t>electiva</a:t>
                      </a:r>
                      <a:endParaRPr lang="es-ES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>
                          <a:latin typeface="Calibri"/>
                          <a:ea typeface="Times New Roman"/>
                          <a:cs typeface="Arial"/>
                        </a:rPr>
                        <a:t>Materia electiva / optativa</a:t>
                      </a:r>
                      <a:endParaRPr lang="es-E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>
                          <a:latin typeface="Calibri"/>
                          <a:ea typeface="Times New Roman"/>
                          <a:cs typeface="Arial"/>
                        </a:rPr>
                        <a:t>Materia electiva / optativa</a:t>
                      </a:r>
                      <a:endParaRPr lang="es-E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indent="114935">
                        <a:spcAft>
                          <a:spcPts val="0"/>
                        </a:spcAft>
                      </a:pPr>
                      <a:endParaRPr lang="es-ES_tradnl" sz="1200" dirty="0">
                        <a:highlight>
                          <a:srgbClr val="00FF00"/>
                        </a:highlight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 dirty="0">
                          <a:latin typeface="Calibri"/>
                          <a:ea typeface="Times New Roman"/>
                          <a:cs typeface="Arial"/>
                        </a:rPr>
                        <a:t>Tesis de Licenciatura</a:t>
                      </a:r>
                      <a:endParaRPr lang="es-ES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1 Título"/>
          <p:cNvSpPr txBox="1">
            <a:spLocks/>
          </p:cNvSpPr>
          <p:nvPr/>
        </p:nvSpPr>
        <p:spPr>
          <a:xfrm>
            <a:off x="0" y="0"/>
            <a:ext cx="9144000" cy="1214421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Plan de Oceanografía</a:t>
            </a:r>
            <a:endParaRPr kumimoji="0" lang="es-E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14282" y="1500174"/>
            <a:ext cx="871543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latin typeface="Cambria" pitchFamily="18" charset="0"/>
              </a:rPr>
              <a:t>Denominación de la </a:t>
            </a:r>
            <a:r>
              <a:rPr lang="es-ES" dirty="0" smtClean="0">
                <a:latin typeface="Cambria" pitchFamily="18" charset="0"/>
              </a:rPr>
              <a:t>carrera: </a:t>
            </a:r>
            <a:r>
              <a:rPr lang="es-ES" b="1" dirty="0" smtClean="0">
                <a:latin typeface="Cambria" pitchFamily="18" charset="0"/>
              </a:rPr>
              <a:t>Licenciatura </a:t>
            </a:r>
            <a:r>
              <a:rPr lang="es-ES" b="1" dirty="0" smtClean="0">
                <a:latin typeface="Cambria" pitchFamily="18" charset="0"/>
              </a:rPr>
              <a:t>en Ciencias Oceanográficas.</a:t>
            </a:r>
          </a:p>
          <a:p>
            <a:r>
              <a:rPr lang="es-ES" dirty="0" smtClean="0">
                <a:latin typeface="Cambria" pitchFamily="18" charset="0"/>
              </a:rPr>
              <a:t>Denominación del </a:t>
            </a:r>
            <a:r>
              <a:rPr lang="es-ES" dirty="0" smtClean="0">
                <a:latin typeface="Cambria" pitchFamily="18" charset="0"/>
              </a:rPr>
              <a:t>título: </a:t>
            </a:r>
            <a:r>
              <a:rPr lang="es-ES" b="1" dirty="0" smtClean="0">
                <a:latin typeface="Cambria" pitchFamily="18" charset="0"/>
              </a:rPr>
              <a:t>Licenciado/a </a:t>
            </a:r>
            <a:r>
              <a:rPr lang="es-ES" b="1" dirty="0" smtClean="0">
                <a:latin typeface="Cambria" pitchFamily="18" charset="0"/>
              </a:rPr>
              <a:t>en Ciencias Oceanográficas.</a:t>
            </a:r>
          </a:p>
          <a:p>
            <a:endParaRPr lang="es-ES" dirty="0" smtClean="0">
              <a:latin typeface="Cambria" pitchFamily="18" charset="0"/>
            </a:endParaRPr>
          </a:p>
          <a:p>
            <a:pPr algn="just"/>
            <a:r>
              <a:rPr lang="es-ES" dirty="0" smtClean="0">
                <a:latin typeface="Cambria" pitchFamily="18" charset="0"/>
              </a:rPr>
              <a:t>El </a:t>
            </a:r>
            <a:r>
              <a:rPr lang="es-ES" dirty="0" smtClean="0">
                <a:latin typeface="Cambria" pitchFamily="18" charset="0"/>
              </a:rPr>
              <a:t>título de Licenciado en Ciencias Oceanográficas habilita para actuar profesionalmente en forma independiente o en relación de dependencia, siendo capaz de: </a:t>
            </a:r>
            <a:endParaRPr lang="es-ES" dirty="0" smtClean="0">
              <a:latin typeface="Cambria" pitchFamily="18" charset="0"/>
            </a:endParaRPr>
          </a:p>
          <a:p>
            <a:pPr algn="just"/>
            <a:endParaRPr lang="es-ES" dirty="0" smtClean="0">
              <a:latin typeface="Cambria" pitchFamily="18" charset="0"/>
            </a:endParaRPr>
          </a:p>
          <a:p>
            <a:pPr algn="just">
              <a:buBlip>
                <a:blip r:embed="rId2"/>
              </a:buBlip>
            </a:pPr>
            <a:r>
              <a:rPr lang="es-ES" dirty="0" smtClean="0">
                <a:latin typeface="Cambria" pitchFamily="18" charset="0"/>
              </a:rPr>
              <a:t>Planificar</a:t>
            </a:r>
            <a:r>
              <a:rPr lang="es-ES" dirty="0" smtClean="0">
                <a:latin typeface="Cambria" pitchFamily="18" charset="0"/>
              </a:rPr>
              <a:t>, dirigir, ejecutar y supervisar operaciones oceanográficas.</a:t>
            </a:r>
          </a:p>
          <a:p>
            <a:pPr algn="just">
              <a:buBlip>
                <a:blip r:embed="rId2"/>
              </a:buBlip>
            </a:pPr>
            <a:endParaRPr lang="es-ES" dirty="0" smtClean="0">
              <a:latin typeface="Cambria" pitchFamily="18" charset="0"/>
            </a:endParaRPr>
          </a:p>
          <a:p>
            <a:pPr algn="just">
              <a:buBlip>
                <a:blip r:embed="rId2"/>
              </a:buBlip>
            </a:pPr>
            <a:r>
              <a:rPr lang="es-ES" dirty="0" smtClean="0">
                <a:latin typeface="Cambria" pitchFamily="18" charset="0"/>
              </a:rPr>
              <a:t>Planificar</a:t>
            </a:r>
            <a:r>
              <a:rPr lang="es-ES" dirty="0" smtClean="0">
                <a:latin typeface="Cambria" pitchFamily="18" charset="0"/>
              </a:rPr>
              <a:t>, dirigir, ejecutar y supervisar programas de interpretación de datos oceanográficos.</a:t>
            </a:r>
          </a:p>
          <a:p>
            <a:pPr algn="just">
              <a:buBlip>
                <a:blip r:embed="rId2"/>
              </a:buBlip>
            </a:pPr>
            <a:endParaRPr lang="es-ES" dirty="0" smtClean="0">
              <a:latin typeface="Cambria" pitchFamily="18" charset="0"/>
            </a:endParaRPr>
          </a:p>
          <a:p>
            <a:pPr algn="just">
              <a:buBlip>
                <a:blip r:embed="rId2"/>
              </a:buBlip>
            </a:pPr>
            <a:r>
              <a:rPr lang="es-ES" dirty="0" smtClean="0">
                <a:latin typeface="Cambria" pitchFamily="18" charset="0"/>
              </a:rPr>
              <a:t>Planificar</a:t>
            </a:r>
            <a:r>
              <a:rPr lang="es-ES" dirty="0" smtClean="0">
                <a:latin typeface="Cambria" pitchFamily="18" charset="0"/>
              </a:rPr>
              <a:t>, dirigir, ejecutar y supervisar programas de investigación y desarrollo oceanográfico.</a:t>
            </a:r>
          </a:p>
          <a:p>
            <a:pPr algn="just">
              <a:buBlip>
                <a:blip r:embed="rId2"/>
              </a:buBlip>
            </a:pPr>
            <a:endParaRPr lang="es-ES" dirty="0" smtClean="0">
              <a:latin typeface="Cambria" pitchFamily="18" charset="0"/>
            </a:endParaRPr>
          </a:p>
          <a:p>
            <a:pPr algn="just">
              <a:buBlip>
                <a:blip r:embed="rId2"/>
              </a:buBlip>
            </a:pPr>
            <a:r>
              <a:rPr lang="es-ES" dirty="0" smtClean="0">
                <a:latin typeface="Cambria" pitchFamily="18" charset="0"/>
              </a:rPr>
              <a:t>Participar </a:t>
            </a:r>
            <a:r>
              <a:rPr lang="es-ES" dirty="0" smtClean="0">
                <a:latin typeface="Cambria" pitchFamily="18" charset="0"/>
              </a:rPr>
              <a:t>en la investigación pura y aplicada sobre los aspectos oceanográficos de la geofísica, la biología marina, la pesca, los procesos litorales, la hidrodinámica costera, el trasporte de partículas y trazadores en el agua, y otros aspectos relacionados con la física del mar</a:t>
            </a:r>
            <a:r>
              <a:rPr lang="es-ES" dirty="0" smtClean="0">
                <a:latin typeface="Cambria" pitchFamily="18" charset="0"/>
              </a:rPr>
              <a:t>.</a:t>
            </a:r>
            <a:endParaRPr lang="es-ES" dirty="0" smtClean="0">
              <a:latin typeface="Cambria" pitchFamily="18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0" y="0"/>
            <a:ext cx="9144000" cy="1214421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Plan de Oceanografía</a:t>
            </a:r>
            <a:endParaRPr kumimoji="0" lang="es-E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C:\Users\DIEGOPC\Documents\Diego\Facultad\Académica DCAO\Plan de Oceanografìa\correlatividades2000.jpg"/>
          <p:cNvPicPr>
            <a:picLocks noChangeAspect="1" noChangeArrowheads="1"/>
          </p:cNvPicPr>
          <p:nvPr/>
        </p:nvPicPr>
        <p:blipFill>
          <a:blip r:embed="rId2" cstate="print"/>
          <a:srcRect t="4166" b="11458"/>
          <a:stretch>
            <a:fillRect/>
          </a:stretch>
        </p:blipFill>
        <p:spPr bwMode="auto">
          <a:xfrm>
            <a:off x="2571736" y="642918"/>
            <a:ext cx="3857625" cy="57864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42876" y="1000108"/>
            <a:ext cx="892971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Blip>
                <a:blip r:embed="rId2"/>
              </a:buBlip>
            </a:pPr>
            <a:r>
              <a:rPr lang="es-ES" dirty="0" smtClean="0">
                <a:latin typeface="Cambria" pitchFamily="18" charset="0"/>
              </a:rPr>
              <a:t>Planificar</a:t>
            </a:r>
            <a:r>
              <a:rPr lang="es-ES" dirty="0" smtClean="0">
                <a:latin typeface="Cambria" pitchFamily="18" charset="0"/>
              </a:rPr>
              <a:t>, asesorar y ejecutar estudios relacionados a la contaminación oceánica y costera, colaborar en la ejecución y redacción de estudios e informes de impacto ambiental en los aspectos del medio oceánico y costero (como la exploración y explotación petrolera, desarrollos urbanos, puertos, obras de abrigo, protección de playas, emisarios y tuberías submarinas, etc.).</a:t>
            </a:r>
          </a:p>
          <a:p>
            <a:pPr>
              <a:buBlip>
                <a:blip r:embed="rId2"/>
              </a:buBlip>
            </a:pPr>
            <a:endParaRPr lang="es-ES" dirty="0" smtClean="0">
              <a:latin typeface="Cambria" pitchFamily="18" charset="0"/>
            </a:endParaRPr>
          </a:p>
          <a:p>
            <a:pPr algn="just">
              <a:buBlip>
                <a:blip r:embed="rId2"/>
              </a:buBlip>
            </a:pPr>
            <a:r>
              <a:rPr lang="es-ES" dirty="0" smtClean="0">
                <a:latin typeface="Cambria" pitchFamily="18" charset="0"/>
              </a:rPr>
              <a:t>Planificar</a:t>
            </a:r>
            <a:r>
              <a:rPr lang="es-ES" dirty="0" smtClean="0">
                <a:latin typeface="Cambria" pitchFamily="18" charset="0"/>
              </a:rPr>
              <a:t>, asesorar, o ejecutar estudios conducentes a la determinación y explotación de los recursos oceánicos y costeros.</a:t>
            </a:r>
          </a:p>
          <a:p>
            <a:pPr>
              <a:buBlip>
                <a:blip r:embed="rId2"/>
              </a:buBlip>
            </a:pPr>
            <a:endParaRPr lang="es-ES" dirty="0" smtClean="0">
              <a:latin typeface="Cambria" pitchFamily="18" charset="0"/>
            </a:endParaRPr>
          </a:p>
          <a:p>
            <a:pPr algn="just">
              <a:buBlip>
                <a:blip r:embed="rId2"/>
              </a:buBlip>
            </a:pPr>
            <a:r>
              <a:rPr lang="es-ES" dirty="0" smtClean="0">
                <a:latin typeface="Cambria" pitchFamily="18" charset="0"/>
              </a:rPr>
              <a:t>Diseñar </a:t>
            </a:r>
            <a:r>
              <a:rPr lang="es-ES" dirty="0" smtClean="0">
                <a:latin typeface="Cambria" pitchFamily="18" charset="0"/>
              </a:rPr>
              <a:t>y desarrollar sistemas y redes de observación de fenómenos oceanográficos, y de medición de variables asociadas. Operar equipamiento e instrumental oceanográfico, y vehículos de operación remota para la explotación en el mar.</a:t>
            </a:r>
          </a:p>
          <a:p>
            <a:pPr>
              <a:buBlip>
                <a:blip r:embed="rId2"/>
              </a:buBlip>
            </a:pPr>
            <a:endParaRPr lang="es-ES" dirty="0" smtClean="0">
              <a:latin typeface="Cambria" pitchFamily="18" charset="0"/>
            </a:endParaRPr>
          </a:p>
          <a:p>
            <a:pPr algn="just">
              <a:buBlip>
                <a:blip r:embed="rId2"/>
              </a:buBlip>
            </a:pPr>
            <a:r>
              <a:rPr lang="es-ES" dirty="0" smtClean="0">
                <a:latin typeface="Cambria" pitchFamily="18" charset="0"/>
              </a:rPr>
              <a:t>Asesorar </a:t>
            </a:r>
            <a:r>
              <a:rPr lang="es-ES" dirty="0" smtClean="0">
                <a:latin typeface="Cambria" pitchFamily="18" charset="0"/>
              </a:rPr>
              <a:t>en arbitrajes, peritajes y tasaciones para entidades bancarias, Poder Judicial y otras entidades oficiales públicas o privadas, en cuestiones relacionadas con aspectos físicos del mar, vinculados a temas tales como impacto ambiental en el medio oceánico, costero y fluvial, colisiones y varaduras de buques, erosión de playas y pérdida de bienes por efecto de tormentas.</a:t>
            </a:r>
          </a:p>
          <a:p>
            <a:pPr>
              <a:buBlip>
                <a:blip r:embed="rId2"/>
              </a:buBlip>
            </a:pPr>
            <a:endParaRPr lang="es-ES" dirty="0" smtClean="0">
              <a:latin typeface="Cambria" pitchFamily="18" charset="0"/>
            </a:endParaRPr>
          </a:p>
          <a:p>
            <a:pPr algn="just">
              <a:buBlip>
                <a:blip r:embed="rId2"/>
              </a:buBlip>
            </a:pPr>
            <a:r>
              <a:rPr lang="es-ES" dirty="0" smtClean="0">
                <a:latin typeface="Cambria" pitchFamily="18" charset="0"/>
              </a:rPr>
              <a:t>Ejercer </a:t>
            </a:r>
            <a:r>
              <a:rPr lang="es-ES" dirty="0" smtClean="0">
                <a:latin typeface="Cambria" pitchFamily="18" charset="0"/>
              </a:rPr>
              <a:t>la docencia en instituciones educativas de nivel superior universitario y no universitario en temas vinculados con la oceanografía.</a:t>
            </a:r>
            <a:endParaRPr lang="es-ES" dirty="0">
              <a:latin typeface="Cambria" pitchFamily="18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0" y="1"/>
            <a:ext cx="9144000" cy="92867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Plan de Oceanografía</a:t>
            </a:r>
            <a:endParaRPr kumimoji="0" lang="es-E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0" y="1571625"/>
            <a:ext cx="4557713" cy="1143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s-ES" sz="2800" dirty="0" smtClean="0">
                <a:solidFill>
                  <a:schemeClr val="tx1"/>
                </a:solidFill>
                <a:latin typeface="Cambria" pitchFamily="18" charset="0"/>
              </a:rPr>
              <a:t>Plan 1993 ultima modificación 2000</a:t>
            </a:r>
            <a:endParaRPr lang="es-ES" sz="28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ctrTitle" idx="4294967295"/>
          </p:nvPr>
        </p:nvSpPr>
        <p:spPr>
          <a:xfrm>
            <a:off x="0" y="0"/>
            <a:ext cx="9144000" cy="1214421"/>
          </a:xfrm>
        </p:spPr>
        <p:txBody>
          <a:bodyPr/>
          <a:lstStyle/>
          <a:p>
            <a:pPr algn="ctr"/>
            <a:r>
              <a:rPr lang="es-ES" dirty="0" smtClean="0">
                <a:latin typeface="Cambria" pitchFamily="18" charset="0"/>
              </a:rPr>
              <a:t>Plan de Oceanografía</a:t>
            </a:r>
            <a:endParaRPr lang="es-ES" dirty="0">
              <a:latin typeface="Cambria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95232" y="2857496"/>
            <a:ext cx="435771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dirty="0" smtClean="0">
                <a:latin typeface="Cambria" pitchFamily="18" charset="0"/>
              </a:rPr>
              <a:t>Licenciatura en Oceanografía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dirty="0" smtClean="0">
                <a:latin typeface="Cambria" pitchFamily="18" charset="0"/>
              </a:rPr>
              <a:t>CBC (6 materias)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dirty="0" smtClean="0">
                <a:latin typeface="Cambria" pitchFamily="18" charset="0"/>
              </a:rPr>
              <a:t>Cuatro ciclos:</a:t>
            </a:r>
          </a:p>
          <a:p>
            <a:pPr>
              <a:spcBef>
                <a:spcPts val="600"/>
              </a:spcBef>
              <a:spcAft>
                <a:spcPts val="600"/>
              </a:spcAft>
              <a:buBlip>
                <a:blip r:embed="rId2"/>
              </a:buBlip>
            </a:pPr>
            <a:r>
              <a:rPr lang="es-ES" dirty="0" smtClean="0">
                <a:latin typeface="Cambria" pitchFamily="18" charset="0"/>
              </a:rPr>
              <a:t>Ciclo de formación Básica (12 materias)</a:t>
            </a:r>
          </a:p>
          <a:p>
            <a:pPr>
              <a:spcBef>
                <a:spcPts val="600"/>
              </a:spcBef>
              <a:spcAft>
                <a:spcPts val="600"/>
              </a:spcAft>
              <a:buBlip>
                <a:blip r:embed="rId2"/>
              </a:buBlip>
            </a:pPr>
            <a:r>
              <a:rPr lang="es-ES" dirty="0" smtClean="0">
                <a:latin typeface="Cambria" pitchFamily="18" charset="0"/>
              </a:rPr>
              <a:t>Ciclo de formación Introductoria (5)</a:t>
            </a:r>
          </a:p>
          <a:p>
            <a:pPr>
              <a:spcBef>
                <a:spcPts val="600"/>
              </a:spcBef>
              <a:spcAft>
                <a:spcPts val="600"/>
              </a:spcAft>
              <a:buBlip>
                <a:blip r:embed="rId2"/>
              </a:buBlip>
            </a:pPr>
            <a:r>
              <a:rPr lang="es-ES" dirty="0" smtClean="0">
                <a:latin typeface="Cambria" pitchFamily="18" charset="0"/>
              </a:rPr>
              <a:t>Ciclo de especialización Inicial (5) </a:t>
            </a:r>
          </a:p>
          <a:p>
            <a:pPr>
              <a:spcBef>
                <a:spcPts val="600"/>
              </a:spcBef>
              <a:spcAft>
                <a:spcPts val="600"/>
              </a:spcAft>
              <a:buBlip>
                <a:blip r:embed="rId2"/>
              </a:buBlip>
            </a:pPr>
            <a:r>
              <a:rPr lang="es-ES" dirty="0" smtClean="0">
                <a:latin typeface="Cambria" pitchFamily="18" charset="0"/>
              </a:rPr>
              <a:t>Ciclo de materias optativas (2)</a:t>
            </a:r>
          </a:p>
          <a:p>
            <a:pPr>
              <a:spcBef>
                <a:spcPts val="600"/>
              </a:spcBef>
              <a:spcAft>
                <a:spcPts val="600"/>
              </a:spcAft>
              <a:buBlip>
                <a:blip r:embed="rId2"/>
              </a:buBlip>
            </a:pPr>
            <a:r>
              <a:rPr lang="es-ES" dirty="0" smtClean="0">
                <a:latin typeface="Cambria" pitchFamily="18" charset="0"/>
              </a:rPr>
              <a:t>Tesis de Licenciatura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dirty="0" smtClean="0">
                <a:latin typeface="Cambria" pitchFamily="18" charset="0"/>
              </a:rPr>
              <a:t>Total de materias: 6+24=30</a:t>
            </a:r>
            <a:endParaRPr lang="es-ES" dirty="0">
              <a:latin typeface="Cambria" pitchFamily="18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42844" y="1571612"/>
            <a:ext cx="4429156" cy="5143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0" y="1571625"/>
            <a:ext cx="4557713" cy="1143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s-ES" sz="2800" dirty="0" smtClean="0">
                <a:solidFill>
                  <a:schemeClr val="tx1"/>
                </a:solidFill>
                <a:latin typeface="Cambria" pitchFamily="18" charset="0"/>
              </a:rPr>
              <a:t>Plan 1993 ultima modificación 2000</a:t>
            </a:r>
            <a:endParaRPr lang="es-ES" sz="28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95232" y="2857496"/>
            <a:ext cx="435771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dirty="0" smtClean="0">
                <a:latin typeface="Cambria" pitchFamily="18" charset="0"/>
              </a:rPr>
              <a:t>Licenciatura en Oceanografía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dirty="0" smtClean="0">
                <a:latin typeface="Cambria" pitchFamily="18" charset="0"/>
              </a:rPr>
              <a:t>CBC (6 materias)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dirty="0" smtClean="0">
                <a:latin typeface="Cambria" pitchFamily="18" charset="0"/>
              </a:rPr>
              <a:t>Cuatro ciclos:</a:t>
            </a:r>
          </a:p>
          <a:p>
            <a:pPr>
              <a:spcBef>
                <a:spcPts val="600"/>
              </a:spcBef>
              <a:spcAft>
                <a:spcPts val="600"/>
              </a:spcAft>
              <a:buBlip>
                <a:blip r:embed="rId2"/>
              </a:buBlip>
            </a:pPr>
            <a:r>
              <a:rPr lang="es-ES" dirty="0" smtClean="0">
                <a:latin typeface="Cambria" pitchFamily="18" charset="0"/>
              </a:rPr>
              <a:t>Ciclo de formación Básica (12 materias)</a:t>
            </a:r>
          </a:p>
          <a:p>
            <a:pPr>
              <a:spcBef>
                <a:spcPts val="600"/>
              </a:spcBef>
              <a:spcAft>
                <a:spcPts val="600"/>
              </a:spcAft>
              <a:buBlip>
                <a:blip r:embed="rId2"/>
              </a:buBlip>
            </a:pPr>
            <a:r>
              <a:rPr lang="es-ES" dirty="0" smtClean="0">
                <a:latin typeface="Cambria" pitchFamily="18" charset="0"/>
              </a:rPr>
              <a:t>Ciclo de formación Introductoria (5)</a:t>
            </a:r>
          </a:p>
          <a:p>
            <a:pPr>
              <a:spcBef>
                <a:spcPts val="600"/>
              </a:spcBef>
              <a:spcAft>
                <a:spcPts val="600"/>
              </a:spcAft>
              <a:buBlip>
                <a:blip r:embed="rId2"/>
              </a:buBlip>
            </a:pPr>
            <a:r>
              <a:rPr lang="es-ES" dirty="0" smtClean="0">
                <a:latin typeface="Cambria" pitchFamily="18" charset="0"/>
              </a:rPr>
              <a:t>Ciclo de especialización Inicial (5) </a:t>
            </a:r>
          </a:p>
          <a:p>
            <a:pPr>
              <a:spcBef>
                <a:spcPts val="600"/>
              </a:spcBef>
              <a:spcAft>
                <a:spcPts val="600"/>
              </a:spcAft>
              <a:buBlip>
                <a:blip r:embed="rId2"/>
              </a:buBlip>
            </a:pPr>
            <a:r>
              <a:rPr lang="es-ES" dirty="0" smtClean="0">
                <a:latin typeface="Cambria" pitchFamily="18" charset="0"/>
              </a:rPr>
              <a:t>Ciclo de materias optativas (2)</a:t>
            </a:r>
          </a:p>
          <a:p>
            <a:pPr>
              <a:spcBef>
                <a:spcPts val="600"/>
              </a:spcBef>
              <a:spcAft>
                <a:spcPts val="600"/>
              </a:spcAft>
              <a:buBlip>
                <a:blip r:embed="rId2"/>
              </a:buBlip>
            </a:pPr>
            <a:r>
              <a:rPr lang="es-ES" dirty="0" smtClean="0">
                <a:latin typeface="Cambria" pitchFamily="18" charset="0"/>
              </a:rPr>
              <a:t>Tesis de Licenciatura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dirty="0" smtClean="0">
                <a:latin typeface="Cambria" pitchFamily="18" charset="0"/>
              </a:rPr>
              <a:t>Total de materias: 6+24=30</a:t>
            </a:r>
            <a:endParaRPr lang="es-ES" dirty="0">
              <a:latin typeface="Cambria" pitchFamily="18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42844" y="1571612"/>
            <a:ext cx="4429156" cy="5143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4643438" y="1571612"/>
            <a:ext cx="4429156" cy="514353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2 Subtítulo"/>
          <p:cNvSpPr txBox="1">
            <a:spLocks/>
          </p:cNvSpPr>
          <p:nvPr/>
        </p:nvSpPr>
        <p:spPr>
          <a:xfrm>
            <a:off x="4586320" y="1571612"/>
            <a:ext cx="4557712" cy="1143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Nuevo Plan 2017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4781552" y="2857496"/>
            <a:ext cx="435771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dirty="0" smtClean="0">
                <a:latin typeface="Cambria" pitchFamily="18" charset="0"/>
              </a:rPr>
              <a:t>Licenciatura en Ciencias Oceanografías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dirty="0" smtClean="0">
                <a:latin typeface="Cambria" pitchFamily="18" charset="0"/>
              </a:rPr>
              <a:t>CBC (6 materias)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dirty="0" smtClean="0">
                <a:latin typeface="Cambria" pitchFamily="18" charset="0"/>
              </a:rPr>
              <a:t>Tres ciclos:</a:t>
            </a:r>
          </a:p>
          <a:p>
            <a:pPr>
              <a:spcBef>
                <a:spcPts val="600"/>
              </a:spcBef>
              <a:spcAft>
                <a:spcPts val="600"/>
              </a:spcAft>
              <a:buBlip>
                <a:blip r:embed="rId2"/>
              </a:buBlip>
            </a:pPr>
            <a:r>
              <a:rPr lang="es-ES" dirty="0" smtClean="0">
                <a:latin typeface="Cambria" pitchFamily="18" charset="0"/>
              </a:rPr>
              <a:t>Ciclo de formación Básica (12 materias)</a:t>
            </a:r>
          </a:p>
          <a:p>
            <a:pPr>
              <a:spcBef>
                <a:spcPts val="600"/>
              </a:spcBef>
              <a:spcAft>
                <a:spcPts val="600"/>
              </a:spcAft>
              <a:buBlip>
                <a:blip r:embed="rId2"/>
              </a:buBlip>
            </a:pPr>
            <a:r>
              <a:rPr lang="es-ES" dirty="0" smtClean="0">
                <a:latin typeface="Cambria" pitchFamily="18" charset="0"/>
              </a:rPr>
              <a:t>Ciclo de formación Introductoria (5)</a:t>
            </a:r>
          </a:p>
          <a:p>
            <a:pPr>
              <a:spcBef>
                <a:spcPts val="600"/>
              </a:spcBef>
              <a:spcAft>
                <a:spcPts val="600"/>
              </a:spcAft>
              <a:buBlip>
                <a:blip r:embed="rId2"/>
              </a:buBlip>
            </a:pPr>
            <a:r>
              <a:rPr lang="es-ES" dirty="0" smtClean="0">
                <a:latin typeface="Cambria" pitchFamily="18" charset="0"/>
              </a:rPr>
              <a:t>Ciclo de especialización (7) </a:t>
            </a:r>
          </a:p>
          <a:p>
            <a:pPr>
              <a:spcBef>
                <a:spcPts val="600"/>
              </a:spcBef>
              <a:spcAft>
                <a:spcPts val="600"/>
              </a:spcAft>
              <a:buBlip>
                <a:blip r:embed="rId2"/>
              </a:buBlip>
            </a:pPr>
            <a:r>
              <a:rPr lang="es-ES" dirty="0" smtClean="0">
                <a:latin typeface="Cambria" pitchFamily="18" charset="0"/>
              </a:rPr>
              <a:t>Tesis de Licenciatura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ES" dirty="0" smtClean="0">
              <a:latin typeface="Cambria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dirty="0" smtClean="0">
                <a:latin typeface="Cambria" pitchFamily="18" charset="0"/>
              </a:rPr>
              <a:t>Total de materias: 6+24=30</a:t>
            </a:r>
            <a:endParaRPr lang="es-ES" dirty="0">
              <a:latin typeface="Cambria" pitchFamily="18" charset="0"/>
            </a:endParaRPr>
          </a:p>
        </p:txBody>
      </p:sp>
      <p:sp>
        <p:nvSpPr>
          <p:cNvPr id="11" name="1 Título"/>
          <p:cNvSpPr txBox="1">
            <a:spLocks/>
          </p:cNvSpPr>
          <p:nvPr/>
        </p:nvSpPr>
        <p:spPr>
          <a:xfrm>
            <a:off x="0" y="0"/>
            <a:ext cx="9144000" cy="1214421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Plan de Oceanografía</a:t>
            </a:r>
            <a:endParaRPr kumimoji="0" lang="es-E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0" y="1571625"/>
            <a:ext cx="4557713" cy="5715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s-ES" sz="2800" dirty="0" smtClean="0">
                <a:solidFill>
                  <a:schemeClr val="tx1"/>
                </a:solidFill>
                <a:latin typeface="Cambria" pitchFamily="18" charset="0"/>
              </a:rPr>
              <a:t>Plan 1993</a:t>
            </a:r>
            <a:endParaRPr lang="es-ES" sz="28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95232" y="2143116"/>
            <a:ext cx="4357718" cy="4655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Blip>
                <a:blip r:embed="rId2"/>
              </a:buBlip>
            </a:pPr>
            <a:r>
              <a:rPr lang="es-ES" dirty="0" smtClean="0">
                <a:latin typeface="Cambria" pitchFamily="18" charset="0"/>
              </a:rPr>
              <a:t>Ciclo de formación Básica (12 materias)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ES" dirty="0" smtClean="0">
                <a:latin typeface="Cambria" pitchFamily="18" charset="0"/>
              </a:rPr>
              <a:t>Matemática I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ES" dirty="0" smtClean="0">
                <a:latin typeface="Cambria" pitchFamily="18" charset="0"/>
              </a:rPr>
              <a:t>Matemática II*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ES" dirty="0" smtClean="0">
                <a:latin typeface="Cambria" pitchFamily="18" charset="0"/>
              </a:rPr>
              <a:t>Matemática IIII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ES" dirty="0" smtClean="0">
                <a:latin typeface="Cambria" pitchFamily="18" charset="0"/>
              </a:rPr>
              <a:t>Matemática IV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ES" dirty="0" smtClean="0">
                <a:latin typeface="Cambria" pitchFamily="18" charset="0"/>
              </a:rPr>
              <a:t>Cálculo numérico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ES" dirty="0" smtClean="0">
                <a:latin typeface="Cambria" pitchFamily="18" charset="0"/>
              </a:rPr>
              <a:t>Física I (Física 1 de físicos)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ES" dirty="0" smtClean="0">
                <a:latin typeface="Cambria" pitchFamily="18" charset="0"/>
              </a:rPr>
              <a:t>Física II (Física 3 de físicos)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ES" dirty="0" smtClean="0">
                <a:latin typeface="Cambria" pitchFamily="18" charset="0"/>
              </a:rPr>
              <a:t>Física III (Física mezcla)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ES" dirty="0" smtClean="0">
                <a:latin typeface="Cambria" pitchFamily="18" charset="0"/>
              </a:rPr>
              <a:t>Laboratorio I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ES" dirty="0" smtClean="0">
                <a:latin typeface="Cambria" pitchFamily="18" charset="0"/>
              </a:rPr>
              <a:t>Laboratorio II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ES" dirty="0" smtClean="0">
                <a:latin typeface="Cambria" pitchFamily="18" charset="0"/>
              </a:rPr>
              <a:t>Química general e inorgánica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ES" dirty="0" smtClean="0">
                <a:latin typeface="Cambria" pitchFamily="18" charset="0"/>
              </a:rPr>
              <a:t>Probabilidades y estadística</a:t>
            </a:r>
          </a:p>
        </p:txBody>
      </p:sp>
      <p:sp>
        <p:nvSpPr>
          <p:cNvPr id="6" name="5 Rectángulo"/>
          <p:cNvSpPr/>
          <p:nvPr/>
        </p:nvSpPr>
        <p:spPr>
          <a:xfrm>
            <a:off x="142844" y="1571612"/>
            <a:ext cx="4429156" cy="5143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0" y="0"/>
            <a:ext cx="9144000" cy="1214421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Plan de Oceanografía</a:t>
            </a:r>
            <a:endParaRPr kumimoji="0" lang="es-E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0" y="1571625"/>
            <a:ext cx="4557713" cy="5715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s-ES" sz="2800" dirty="0" smtClean="0">
                <a:solidFill>
                  <a:schemeClr val="tx1"/>
                </a:solidFill>
                <a:latin typeface="Cambria" pitchFamily="18" charset="0"/>
              </a:rPr>
              <a:t>Plan 1993</a:t>
            </a:r>
            <a:endParaRPr lang="es-ES" sz="28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95232" y="2143116"/>
            <a:ext cx="4357718" cy="4655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Blip>
                <a:blip r:embed="rId2"/>
              </a:buBlip>
            </a:pPr>
            <a:r>
              <a:rPr lang="es-ES" dirty="0" smtClean="0">
                <a:latin typeface="Cambria" pitchFamily="18" charset="0"/>
              </a:rPr>
              <a:t>Ciclo de formación Básica (12 materias)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ES" dirty="0" smtClean="0">
                <a:latin typeface="Cambria" pitchFamily="18" charset="0"/>
              </a:rPr>
              <a:t>Matemática I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ES" dirty="0" smtClean="0">
                <a:latin typeface="Cambria" pitchFamily="18" charset="0"/>
              </a:rPr>
              <a:t>Matemática II*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ES" dirty="0" smtClean="0">
                <a:latin typeface="Cambria" pitchFamily="18" charset="0"/>
              </a:rPr>
              <a:t>Matemática IIII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ES" dirty="0" smtClean="0">
                <a:latin typeface="Cambria" pitchFamily="18" charset="0"/>
              </a:rPr>
              <a:t>Matemática IV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ES" dirty="0" smtClean="0">
                <a:latin typeface="Cambria" pitchFamily="18" charset="0"/>
              </a:rPr>
              <a:t>Cálculo numérico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ES" dirty="0" smtClean="0">
                <a:latin typeface="Cambria" pitchFamily="18" charset="0"/>
              </a:rPr>
              <a:t>Física I (Física 1 de físicos)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ES" dirty="0" smtClean="0">
                <a:latin typeface="Cambria" pitchFamily="18" charset="0"/>
              </a:rPr>
              <a:t>Física II (Física 3 de físicos)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ES" dirty="0" smtClean="0">
                <a:latin typeface="Cambria" pitchFamily="18" charset="0"/>
              </a:rPr>
              <a:t>Física III (Física mezcla)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ES" dirty="0" smtClean="0">
                <a:latin typeface="Cambria" pitchFamily="18" charset="0"/>
              </a:rPr>
              <a:t>Laboratorio I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ES" dirty="0" smtClean="0">
                <a:solidFill>
                  <a:srgbClr val="FF0000"/>
                </a:solidFill>
                <a:latin typeface="Cambria" pitchFamily="18" charset="0"/>
              </a:rPr>
              <a:t>Laboratorio II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ES" dirty="0" smtClean="0">
                <a:latin typeface="Cambria" pitchFamily="18" charset="0"/>
              </a:rPr>
              <a:t>Química general e inorgánica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ES" dirty="0" smtClean="0">
                <a:latin typeface="Cambria" pitchFamily="18" charset="0"/>
              </a:rPr>
              <a:t>Probabilidades y estadística</a:t>
            </a:r>
          </a:p>
        </p:txBody>
      </p:sp>
      <p:sp>
        <p:nvSpPr>
          <p:cNvPr id="6" name="5 Rectángulo"/>
          <p:cNvSpPr/>
          <p:nvPr/>
        </p:nvSpPr>
        <p:spPr>
          <a:xfrm>
            <a:off x="142844" y="1571612"/>
            <a:ext cx="4429156" cy="5143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4643438" y="1571612"/>
            <a:ext cx="4429156" cy="514353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2 Subtítulo"/>
          <p:cNvSpPr txBox="1">
            <a:spLocks/>
          </p:cNvSpPr>
          <p:nvPr/>
        </p:nvSpPr>
        <p:spPr>
          <a:xfrm>
            <a:off x="4586320" y="1571612"/>
            <a:ext cx="4557712" cy="1143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Nuevo Plan 2017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4714876" y="2143116"/>
            <a:ext cx="4357718" cy="4655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Blip>
                <a:blip r:embed="rId2"/>
              </a:buBlip>
            </a:pPr>
            <a:r>
              <a:rPr lang="es-ES" dirty="0" smtClean="0">
                <a:latin typeface="Cambria" pitchFamily="18" charset="0"/>
              </a:rPr>
              <a:t>Ciclo de formación Básica (12 materias)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ES" dirty="0" smtClean="0">
                <a:latin typeface="Cambria" pitchFamily="18" charset="0"/>
              </a:rPr>
              <a:t>Matemática I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ES" dirty="0" smtClean="0">
                <a:latin typeface="Cambria" pitchFamily="18" charset="0"/>
              </a:rPr>
              <a:t>Matemática </a:t>
            </a:r>
            <a:r>
              <a:rPr lang="es-ES" dirty="0" smtClean="0">
                <a:latin typeface="Cambria" pitchFamily="18" charset="0"/>
              </a:rPr>
              <a:t>II</a:t>
            </a:r>
            <a:endParaRPr lang="es-ES" dirty="0" smtClean="0">
              <a:latin typeface="Cambria" pitchFamily="18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ES" dirty="0" smtClean="0">
                <a:latin typeface="Cambria" pitchFamily="18" charset="0"/>
              </a:rPr>
              <a:t>Matemática IIII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ES" dirty="0" smtClean="0">
                <a:latin typeface="Cambria" pitchFamily="18" charset="0"/>
              </a:rPr>
              <a:t>Matemática IV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ES" dirty="0" smtClean="0">
                <a:latin typeface="Cambria" pitchFamily="18" charset="0"/>
              </a:rPr>
              <a:t>Cálculo numérico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ES" dirty="0" smtClean="0">
                <a:latin typeface="Cambria" pitchFamily="18" charset="0"/>
              </a:rPr>
              <a:t>Física I (Física 1 de físicos)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ES" dirty="0" smtClean="0">
                <a:latin typeface="Cambria" pitchFamily="18" charset="0"/>
              </a:rPr>
              <a:t>Física II (Física 3 de físicos)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ES" dirty="0" smtClean="0">
                <a:latin typeface="Cambria" pitchFamily="18" charset="0"/>
              </a:rPr>
              <a:t>Física III (Física mezcla)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ES" dirty="0" smtClean="0">
                <a:latin typeface="Cambria" pitchFamily="18" charset="0"/>
              </a:rPr>
              <a:t>Laboratorio I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ES" dirty="0" smtClean="0">
                <a:solidFill>
                  <a:srgbClr val="FF0000"/>
                </a:solidFill>
                <a:latin typeface="Cambria" pitchFamily="18" charset="0"/>
              </a:rPr>
              <a:t>Oceanografía general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ES" dirty="0" smtClean="0">
                <a:latin typeface="Cambria" pitchFamily="18" charset="0"/>
              </a:rPr>
              <a:t>Química general e inorgánica </a:t>
            </a:r>
            <a:r>
              <a:rPr lang="es-ES" dirty="0" smtClean="0">
                <a:solidFill>
                  <a:srgbClr val="FF0000"/>
                </a:solidFill>
                <a:latin typeface="Cambria" pitchFamily="18" charset="0"/>
              </a:rPr>
              <a:t>para </a:t>
            </a:r>
            <a:r>
              <a:rPr lang="es-ES" dirty="0" err="1" smtClean="0">
                <a:solidFill>
                  <a:srgbClr val="FF0000"/>
                </a:solidFill>
                <a:latin typeface="Cambria" pitchFamily="18" charset="0"/>
              </a:rPr>
              <a:t>Oceano</a:t>
            </a:r>
            <a:endParaRPr lang="es-ES" dirty="0" smtClean="0">
              <a:solidFill>
                <a:srgbClr val="FF0000"/>
              </a:solidFill>
              <a:latin typeface="Cambria" pitchFamily="18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ES" dirty="0" smtClean="0">
                <a:latin typeface="Cambria" pitchFamily="18" charset="0"/>
              </a:rPr>
              <a:t>Probabilidades y estadística</a:t>
            </a:r>
          </a:p>
        </p:txBody>
      </p:sp>
      <p:sp>
        <p:nvSpPr>
          <p:cNvPr id="11" name="1 Título"/>
          <p:cNvSpPr txBox="1">
            <a:spLocks/>
          </p:cNvSpPr>
          <p:nvPr/>
        </p:nvSpPr>
        <p:spPr>
          <a:xfrm>
            <a:off x="0" y="0"/>
            <a:ext cx="9144000" cy="1214421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Plan de Oceanografía</a:t>
            </a:r>
            <a:endParaRPr kumimoji="0" lang="es-E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0" y="1571625"/>
            <a:ext cx="4557713" cy="5715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s-ES" sz="2800" dirty="0" smtClean="0">
                <a:solidFill>
                  <a:schemeClr val="tx1"/>
                </a:solidFill>
                <a:latin typeface="Cambria" pitchFamily="18" charset="0"/>
              </a:rPr>
              <a:t>Plan 1993</a:t>
            </a:r>
            <a:endParaRPr lang="es-ES" sz="28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95232" y="2857496"/>
            <a:ext cx="435771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Blip>
                <a:blip r:embed="rId2"/>
              </a:buBlip>
            </a:pPr>
            <a:r>
              <a:rPr lang="es-ES" dirty="0" smtClean="0">
                <a:latin typeface="Cambria" pitchFamily="18" charset="0"/>
              </a:rPr>
              <a:t>Ciclo de formación Introductoria (5)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ES" dirty="0" smtClean="0">
              <a:latin typeface="Cambria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dirty="0" smtClean="0">
                <a:latin typeface="Cambria" pitchFamily="18" charset="0"/>
              </a:rPr>
              <a:t>Oceanografía general                                                          </a:t>
            </a:r>
          </a:p>
          <a:p>
            <a:endParaRPr lang="es-ES" dirty="0">
              <a:latin typeface="Cambria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dirty="0" smtClean="0">
                <a:latin typeface="Cambria" pitchFamily="18" charset="0"/>
              </a:rPr>
              <a:t>Meteorología y oceanografía teórica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dirty="0" smtClean="0">
                <a:latin typeface="Cambria" pitchFamily="18" charset="0"/>
              </a:rPr>
              <a:t>Dinámica de la atmósfera y el océano I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dirty="0" smtClean="0">
                <a:latin typeface="Cambria" pitchFamily="18" charset="0"/>
              </a:rPr>
              <a:t>Circulación general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dirty="0" smtClean="0">
                <a:solidFill>
                  <a:srgbClr val="FF0000"/>
                </a:solidFill>
                <a:latin typeface="Cambria" pitchFamily="18" charset="0"/>
              </a:rPr>
              <a:t>Química del agua de mar</a:t>
            </a:r>
          </a:p>
        </p:txBody>
      </p:sp>
      <p:sp>
        <p:nvSpPr>
          <p:cNvPr id="6" name="5 Rectángulo"/>
          <p:cNvSpPr/>
          <p:nvPr/>
        </p:nvSpPr>
        <p:spPr>
          <a:xfrm>
            <a:off x="142844" y="1571612"/>
            <a:ext cx="4429156" cy="5143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0" y="0"/>
            <a:ext cx="9144000" cy="1214421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Plan de Oceanografía</a:t>
            </a:r>
            <a:endParaRPr kumimoji="0" lang="es-E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0" y="1571625"/>
            <a:ext cx="4557713" cy="5715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s-ES" sz="2800" dirty="0" smtClean="0">
                <a:solidFill>
                  <a:schemeClr val="tx1"/>
                </a:solidFill>
                <a:latin typeface="Cambria" pitchFamily="18" charset="0"/>
              </a:rPr>
              <a:t>Plan 1993</a:t>
            </a:r>
            <a:endParaRPr lang="es-ES" sz="28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95232" y="2857496"/>
            <a:ext cx="435771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Blip>
                <a:blip r:embed="rId2"/>
              </a:buBlip>
            </a:pPr>
            <a:r>
              <a:rPr lang="es-ES" dirty="0" smtClean="0">
                <a:latin typeface="Cambria" pitchFamily="18" charset="0"/>
              </a:rPr>
              <a:t>Ciclo de formación Introductoria (5)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ES" dirty="0" smtClean="0">
              <a:latin typeface="Cambria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dirty="0" smtClean="0">
                <a:latin typeface="Cambria" pitchFamily="18" charset="0"/>
              </a:rPr>
              <a:t>Oceanografía general                                                          </a:t>
            </a:r>
          </a:p>
          <a:p>
            <a:endParaRPr lang="es-ES" dirty="0">
              <a:latin typeface="Cambria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dirty="0" smtClean="0">
                <a:latin typeface="Cambria" pitchFamily="18" charset="0"/>
              </a:rPr>
              <a:t>Meteorología y oceanografía teórica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dirty="0" smtClean="0">
                <a:latin typeface="Cambria" pitchFamily="18" charset="0"/>
              </a:rPr>
              <a:t>Dinámica de la atmósfera y el océano I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dirty="0" smtClean="0">
                <a:latin typeface="Cambria" pitchFamily="18" charset="0"/>
              </a:rPr>
              <a:t>Circulación general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dirty="0" smtClean="0">
                <a:solidFill>
                  <a:srgbClr val="FF0000"/>
                </a:solidFill>
                <a:latin typeface="Cambria" pitchFamily="18" charset="0"/>
              </a:rPr>
              <a:t>Química del agua de mar</a:t>
            </a:r>
          </a:p>
        </p:txBody>
      </p:sp>
      <p:sp>
        <p:nvSpPr>
          <p:cNvPr id="6" name="5 Rectángulo"/>
          <p:cNvSpPr/>
          <p:nvPr/>
        </p:nvSpPr>
        <p:spPr>
          <a:xfrm>
            <a:off x="142844" y="1571612"/>
            <a:ext cx="4429156" cy="5143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4643438" y="1571612"/>
            <a:ext cx="4429156" cy="514353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4714876" y="2857496"/>
            <a:ext cx="435771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Blip>
                <a:blip r:embed="rId2"/>
              </a:buBlip>
            </a:pPr>
            <a:r>
              <a:rPr lang="es-ES" dirty="0" smtClean="0">
                <a:latin typeface="Cambria" pitchFamily="18" charset="0"/>
              </a:rPr>
              <a:t>Ciclo de formación Introductoria (5)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ES" dirty="0" smtClean="0">
              <a:latin typeface="Cambria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dirty="0" smtClean="0">
                <a:solidFill>
                  <a:srgbClr val="FF0000"/>
                </a:solidFill>
                <a:latin typeface="Cambria" pitchFamily="18" charset="0"/>
              </a:rPr>
              <a:t>Instrumentos y métodos de observación oceanográficos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dirty="0" smtClean="0">
                <a:latin typeface="Cambria" pitchFamily="18" charset="0"/>
              </a:rPr>
              <a:t>Meteorología y oceanografía teórica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dirty="0" smtClean="0">
                <a:latin typeface="Cambria" pitchFamily="18" charset="0"/>
              </a:rPr>
              <a:t>Dinámica del océano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dirty="0" smtClean="0">
                <a:latin typeface="Cambria" pitchFamily="18" charset="0"/>
              </a:rPr>
              <a:t>Circulación general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dirty="0" smtClean="0">
                <a:solidFill>
                  <a:srgbClr val="FF0000"/>
                </a:solidFill>
                <a:latin typeface="Cambria" pitchFamily="18" charset="0"/>
              </a:rPr>
              <a:t>Mecánica de los fluidos</a:t>
            </a:r>
          </a:p>
        </p:txBody>
      </p:sp>
      <p:sp>
        <p:nvSpPr>
          <p:cNvPr id="9" name="2 Subtítulo"/>
          <p:cNvSpPr txBox="1">
            <a:spLocks/>
          </p:cNvSpPr>
          <p:nvPr/>
        </p:nvSpPr>
        <p:spPr>
          <a:xfrm>
            <a:off x="4586320" y="1571612"/>
            <a:ext cx="4557712" cy="1143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Nuevo Plan 2017</a:t>
            </a:r>
          </a:p>
        </p:txBody>
      </p:sp>
      <p:sp>
        <p:nvSpPr>
          <p:cNvPr id="11" name="1 Título"/>
          <p:cNvSpPr txBox="1">
            <a:spLocks/>
          </p:cNvSpPr>
          <p:nvPr/>
        </p:nvSpPr>
        <p:spPr>
          <a:xfrm>
            <a:off x="0" y="0"/>
            <a:ext cx="9144000" cy="1214421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Plan de Oceanografía</a:t>
            </a:r>
            <a:endParaRPr kumimoji="0" lang="es-E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</TotalTime>
  <Words>2257</Words>
  <Application>Microsoft Office PowerPoint</Application>
  <PresentationFormat>Presentación en pantalla (4:3)</PresentationFormat>
  <Paragraphs>474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Flujo</vt:lpstr>
      <vt:lpstr>Diapositiva 1</vt:lpstr>
      <vt:lpstr>Diapositiva 2</vt:lpstr>
      <vt:lpstr>Diapositiva 3</vt:lpstr>
      <vt:lpstr>Plan de Oceanografía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de Oceanografía</dc:title>
  <dc:creator>DIEGOPC</dc:creator>
  <cp:lastModifiedBy>DIEGOPC</cp:lastModifiedBy>
  <cp:revision>38</cp:revision>
  <dcterms:created xsi:type="dcterms:W3CDTF">2017-04-07T18:00:31Z</dcterms:created>
  <dcterms:modified xsi:type="dcterms:W3CDTF">2017-04-21T12:25:30Z</dcterms:modified>
</cp:coreProperties>
</file>