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40"/>
  </p:notesMasterIdLst>
  <p:handoutMasterIdLst>
    <p:handoutMasterId r:id="rId41"/>
  </p:handoutMasterIdLst>
  <p:sldIdLst>
    <p:sldId id="484" r:id="rId5"/>
    <p:sldId id="446" r:id="rId6"/>
    <p:sldId id="541" r:id="rId7"/>
    <p:sldId id="1728" r:id="rId8"/>
    <p:sldId id="799" r:id="rId9"/>
    <p:sldId id="1691" r:id="rId10"/>
    <p:sldId id="456" r:id="rId11"/>
    <p:sldId id="756" r:id="rId12"/>
    <p:sldId id="1692" r:id="rId13"/>
    <p:sldId id="1033" r:id="rId14"/>
    <p:sldId id="1729" r:id="rId15"/>
    <p:sldId id="797" r:id="rId16"/>
    <p:sldId id="1696" r:id="rId17"/>
    <p:sldId id="464" r:id="rId18"/>
    <p:sldId id="1219" r:id="rId19"/>
    <p:sldId id="1220" r:id="rId20"/>
    <p:sldId id="1218" r:id="rId21"/>
    <p:sldId id="1730" r:id="rId22"/>
    <p:sldId id="498" r:id="rId23"/>
    <p:sldId id="1714" r:id="rId24"/>
    <p:sldId id="1222" r:id="rId25"/>
    <p:sldId id="1223" r:id="rId26"/>
    <p:sldId id="1225" r:id="rId27"/>
    <p:sldId id="1230" r:id="rId28"/>
    <p:sldId id="1720" r:id="rId29"/>
    <p:sldId id="1716" r:id="rId30"/>
    <p:sldId id="1731" r:id="rId31"/>
    <p:sldId id="506" r:id="rId32"/>
    <p:sldId id="1234" r:id="rId33"/>
    <p:sldId id="1732" r:id="rId34"/>
    <p:sldId id="1726" r:id="rId35"/>
    <p:sldId id="1727" r:id="rId36"/>
    <p:sldId id="1734" r:id="rId37"/>
    <p:sldId id="1733" r:id="rId38"/>
    <p:sldId id="463" r:id="rId3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4CADC-7A01-445D-9539-615F0B9D7FB8}">
          <p14:sldIdLst/>
        </p14:section>
        <p14:section name="Untitled Section" id="{0551BF6C-3A69-4B46-92F1-210354950464}">
          <p14:sldIdLst>
            <p14:sldId id="484"/>
            <p14:sldId id="446"/>
            <p14:sldId id="541"/>
          </p14:sldIdLst>
        </p14:section>
        <p14:section name="Untitled Section" id="{2D8731DB-AB8E-4085-98B0-03D52025EDCA}">
          <p14:sldIdLst/>
        </p14:section>
        <p14:section name="Untitled Section" id="{3B0B7983-F1A6-4939-BD39-1C7D2F7C7B2F}">
          <p14:sldIdLst>
            <p14:sldId id="1728"/>
            <p14:sldId id="799"/>
            <p14:sldId id="1691"/>
            <p14:sldId id="456"/>
            <p14:sldId id="756"/>
            <p14:sldId id="1692"/>
            <p14:sldId id="1033"/>
          </p14:sldIdLst>
        </p14:section>
        <p14:section name="Untitled Section" id="{60BBF57D-7F1D-40C3-812D-02FB22C8A286}">
          <p14:sldIdLst>
            <p14:sldId id="1729"/>
            <p14:sldId id="797"/>
            <p14:sldId id="1696"/>
            <p14:sldId id="464"/>
            <p14:sldId id="1219"/>
            <p14:sldId id="1220"/>
            <p14:sldId id="1218"/>
          </p14:sldIdLst>
        </p14:section>
        <p14:section name="Untitled Section" id="{7F9883E9-2B4E-4B54-9C67-8ABB98317A64}">
          <p14:sldIdLst>
            <p14:sldId id="1730"/>
            <p14:sldId id="498"/>
            <p14:sldId id="1714"/>
            <p14:sldId id="1222"/>
            <p14:sldId id="1223"/>
            <p14:sldId id="1225"/>
            <p14:sldId id="1230"/>
            <p14:sldId id="1720"/>
            <p14:sldId id="1716"/>
          </p14:sldIdLst>
        </p14:section>
        <p14:section name="Untitled Section" id="{25146A0F-92C4-4E41-9D0E-F8037FD5F21A}">
          <p14:sldIdLst>
            <p14:sldId id="1731"/>
            <p14:sldId id="506"/>
            <p14:sldId id="1234"/>
          </p14:sldIdLst>
        </p14:section>
        <p14:section name="Untitled Section" id="{9DF16C5D-4DCA-4E58-9F4F-7335E041943B}">
          <p14:sldIdLst/>
        </p14:section>
        <p14:section name="Untitled Section" id="{FE4F671D-6F05-48CC-B77B-602DF69B0AEB}">
          <p14:sldIdLst>
            <p14:sldId id="1732"/>
            <p14:sldId id="1726"/>
            <p14:sldId id="1727"/>
            <p14:sldId id="1734"/>
            <p14:sldId id="1733"/>
          </p14:sldIdLst>
        </p14:section>
        <p14:section name="Untitled Section" id="{4CA05A70-530B-4AEE-80C4-78406E36CA64}">
          <p14:sldIdLst/>
        </p14:section>
        <p14:section name="Untitled Section" id="{A305D190-4B62-4ADA-B8BA-266B5587BFA6}">
          <p14:sldIdLst/>
        </p14:section>
        <p14:section name="Untitled Section" id="{64667778-CA58-4744-B00B-0055B8E78545}">
          <p14:sldIdLst>
            <p14:sldId id="463"/>
          </p14:sldIdLst>
        </p14:section>
        <p14:section name="Untitled Section" id="{7D70BC33-4BEC-4F37-8F63-E3DEC33876EB}">
          <p14:sldIdLst/>
        </p14:section>
      </p14:sectionLst>
    </p:ex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CE59"/>
    <a:srgbClr val="0F46A7"/>
    <a:srgbClr val="970A82"/>
    <a:srgbClr val="FF3399"/>
    <a:srgbClr val="FF0000"/>
    <a:srgbClr val="FEE3A1"/>
    <a:srgbClr val="FFF1D0"/>
    <a:srgbClr val="FFF8E7"/>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8947" autoAdjust="0"/>
  </p:normalViewPr>
  <p:slideViewPr>
    <p:cSldViewPr snapToGrid="0" showGuides="1">
      <p:cViewPr varScale="1">
        <p:scale>
          <a:sx n="68" d="100"/>
          <a:sy n="68" d="100"/>
        </p:scale>
        <p:origin x="1302" y="54"/>
      </p:cViewPr>
      <p:guideLst>
        <p:guide pos="3841"/>
        <p:guide orient="horz" pos="2160"/>
      </p:guideLst>
    </p:cSldViewPr>
  </p:slideViewPr>
  <p:outlineViewPr>
    <p:cViewPr>
      <p:scale>
        <a:sx n="33" d="100"/>
        <a:sy n="33" d="100"/>
      </p:scale>
      <p:origin x="0" y="-8357"/>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ereshenkov.wordpress.com/2018/02/08/adding-ipython-sql-magic-to-jupyter-notebook"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docs.sqlalchemy.org/en/latest/core/tutorial.html#connecting" TargetMode="External"/><Relationship Id="rId5" Type="http://schemas.openxmlformats.org/officeDocument/2006/relationships/hyperlink" Target="http://docs.sqlalchemy.org/en/latest/orm/tutorial.html" TargetMode="External"/><Relationship Id="rId4" Type="http://schemas.openxmlformats.org/officeDocument/2006/relationships/hyperlink" Target="https://www.sap.com/canada/developer/tutorials/hxe-python-sqlalchemy-users.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462869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normAutofit/>
          </a:bodyPr>
          <a:lstStyle/>
          <a:p>
            <a:endParaRPr lang="de-DE" sz="160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51947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89305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Graphic</a:t>
            </a:r>
            <a:r>
              <a:rPr lang="de-DE" dirty="0"/>
              <a:t> </a:t>
            </a:r>
            <a:r>
              <a:rPr lang="de-DE" dirty="0" err="1"/>
              <a:t>should</a:t>
            </a:r>
            <a:r>
              <a:rPr lang="de-DE" dirty="0"/>
              <a:t> </a:t>
            </a:r>
            <a:r>
              <a:rPr lang="de-DE" dirty="0" err="1"/>
              <a:t>add</a:t>
            </a:r>
            <a:r>
              <a:rPr lang="de-DE" dirty="0"/>
              <a:t> SAP </a:t>
            </a:r>
            <a:r>
              <a:rPr lang="de-DE" dirty="0" err="1"/>
              <a:t>tools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69447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Executing SQL statements</a:t>
            </a:r>
          </a:p>
          <a:p>
            <a:r>
              <a:rPr lang="en-US" b="1" dirty="0"/>
              <a:t>Binding parameters for SQL statements</a:t>
            </a:r>
          </a:p>
          <a:p>
            <a:pPr marL="285750" indent="-285750">
              <a:buFontTx/>
              <a:buChar char="-"/>
            </a:pPr>
            <a:r>
              <a:rPr lang="en-US" b="1" dirty="0"/>
              <a:t>Question mark parameter binding</a:t>
            </a:r>
          </a:p>
          <a:p>
            <a:pPr marL="285750" indent="-285750">
              <a:buFontTx/>
              <a:buChar char="-"/>
            </a:pPr>
            <a:r>
              <a:rPr lang="en-US" b="1" dirty="0"/>
              <a:t>Named parameter binding</a:t>
            </a:r>
          </a:p>
          <a:p>
            <a:pPr marL="0" indent="0">
              <a:buFontTx/>
              <a:buNone/>
            </a:pPr>
            <a:r>
              <a:rPr lang="en-US" b="1" dirty="0"/>
              <a:t>Querying data and handling result sets</a:t>
            </a:r>
          </a:p>
          <a:p>
            <a:pPr marL="0" indent="0">
              <a:buFontTx/>
              <a:buNone/>
            </a:pPr>
            <a:r>
              <a:rPr lang="en-US" b="1" dirty="0"/>
              <a:t>Calling stored procedures</a:t>
            </a:r>
          </a:p>
          <a:p>
            <a:pPr marL="0" indent="0">
              <a:buFontTx/>
              <a:buNone/>
            </a:pPr>
            <a:r>
              <a:rPr lang="en-US" b="1" dirty="0"/>
              <a:t>Streaming data</a:t>
            </a:r>
          </a:p>
          <a:p>
            <a:pPr marL="0" indent="0">
              <a:buFontTx/>
              <a:buNone/>
            </a:pPr>
            <a:r>
              <a:rPr lang="en-US" dirty="0"/>
              <a:t>https://tereshenkov.wordpress.com/2018/02/08/adding-ipython-sql-magic-to-jupyter-notebook/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2115001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0" dirty="0">
                <a:ea typeface="Arial Unicode MS" pitchFamily="34" charset="-128"/>
                <a:cs typeface="Arial Unicode MS" pitchFamily="34" charset="-128"/>
                <a:hlinkClick r:id="rId3"/>
              </a:rPr>
              <a:t>https://tereshenkov.wordpress.com/2018/02/08/adding-ipython-sql-magic-to-jupyter-notebook</a:t>
            </a:r>
            <a:endParaRPr lang="en-US" sz="1400" kern="0" dirty="0">
              <a:ea typeface="Arial Unicode MS" pitchFamily="34" charset="-128"/>
              <a:cs typeface="Arial Unicode MS" pitchFamily="34" charset="-128"/>
            </a:endParaRPr>
          </a:p>
          <a:p>
            <a:endParaRPr lang="de-DE" sz="1400" b="1"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hlinkClick r:id="rId4"/>
              </a:rPr>
              <a:t>https://www.sap.com/canada/developer/tutorials/hxe-python-sqlalchemy-users.html</a:t>
            </a:r>
            <a:endParaRPr lang="en-US"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hlinkClick r:id="rId5"/>
              </a:rPr>
              <a:t>http://docs.sqlalchemy.org/en/latest/orm/tutorial.html</a:t>
            </a:r>
            <a:r>
              <a:rPr lang="en-US" sz="1400" kern="0" dirty="0">
                <a:ea typeface="Arial Unicode MS" pitchFamily="34" charset="-128"/>
                <a:cs typeface="Arial Unicode MS" pitchFamily="34" charset="-128"/>
              </a:rPr>
              <a:t> </a:t>
            </a:r>
          </a:p>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hlinkClick r:id="rId6"/>
              </a:rPr>
              <a:t>http://docs.sqlalchemy.org/en/latest/core/tutorial.html#connecting</a:t>
            </a:r>
            <a:r>
              <a:rPr lang="en-US" sz="1400" kern="0" dirty="0">
                <a:ea typeface="Arial Unicode MS" pitchFamily="34" charset="-128"/>
                <a:cs typeface="Arial Unicode MS" pitchFamily="34" charset="-128"/>
              </a:rPr>
              <a:t> </a:t>
            </a:r>
          </a:p>
          <a:p>
            <a:endParaRPr lang="de-DE" sz="1400" b="1" kern="0" dirty="0">
              <a:ea typeface="Arial Unicode MS" pitchFamily="34" charset="-128"/>
              <a:cs typeface="Arial Unicode MS" pitchFamily="34" charset="-128"/>
            </a:endParaRPr>
          </a:p>
          <a:p>
            <a:endParaRPr lang="de-DE" sz="1400" b="1" kern="0" dirty="0">
              <a:ea typeface="Arial Unicode MS" pitchFamily="34" charset="-128"/>
              <a:cs typeface="Arial Unicode MS" pitchFamily="34" charset="-128"/>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addition, we are providing community-supported adapters for popular object-relational-mappers: you now get an improved HANA dialect included, and for python users a SQL Alchemy provider is available from GitHub.</a:t>
            </a:r>
          </a:p>
          <a:p>
            <a:pPr marL="0" marR="0" lvl="0" indent="0" algn="l" defTabSz="1088776" rtl="0" eaLnBrk="1" fontAlgn="auto" latinLnBrk="0" hangingPunct="1">
              <a:lnSpc>
                <a:spcPct val="100000"/>
              </a:lnSpc>
              <a:spcBef>
                <a:spcPts val="0"/>
              </a:spcBef>
              <a:spcAft>
                <a:spcPts val="0"/>
              </a:spcAft>
              <a:buClrTx/>
              <a:buSzTx/>
              <a:buFontTx/>
              <a:buNone/>
              <a:tabLst/>
              <a:defRPr/>
            </a:pPr>
            <a:endParaRPr lang="de-DE"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t>General Enhancement ~ SAP HANA 2 SPS03</a:t>
            </a:r>
            <a:endParaRPr lang="en-US" dirty="0"/>
          </a:p>
          <a:p>
            <a:endParaRPr lang="en-US" b="1"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210044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addition, we are providing community-supported adapters for popular object-relational-mappers: when you get Hibernate you now get an improved HANA dialect included, and for python users a SQL Alchemy provider is available from GitHub.</a:t>
            </a:r>
          </a:p>
          <a:p>
            <a:pPr>
              <a:spcBef>
                <a:spcPts val="0"/>
              </a:spcBef>
            </a:pPr>
            <a:endParaRPr lang="de-DE" sz="1400" b="1" dirty="0"/>
          </a:p>
          <a:p>
            <a:pPr>
              <a:spcBef>
                <a:spcPts val="0"/>
              </a:spcBef>
            </a:pPr>
            <a:endParaRPr lang="en-US" sz="1400" b="1" dirty="0"/>
          </a:p>
          <a:p>
            <a:pPr>
              <a:spcBef>
                <a:spcPts val="0"/>
              </a:spcBef>
            </a:pPr>
            <a:r>
              <a:rPr lang="en-US" sz="1400" b="1" dirty="0"/>
              <a:t>Python Driver: The python driver inherits a number of general SPS03 client improvements:</a:t>
            </a:r>
          </a:p>
          <a:p>
            <a:pPr marL="285750" indent="-285750">
              <a:spcBef>
                <a:spcPts val="0"/>
              </a:spcBef>
              <a:buFont typeface="Arial" panose="020B0604020202020204" pitchFamily="34" charset="0"/>
              <a:buChar char="•"/>
            </a:pPr>
            <a:r>
              <a:rPr lang="en-US" sz="1400" dirty="0"/>
              <a:t>Client-side encryption</a:t>
            </a:r>
          </a:p>
          <a:p>
            <a:pPr marL="285750" indent="-285750">
              <a:spcBef>
                <a:spcPts val="0"/>
              </a:spcBef>
              <a:buFont typeface="Arial" panose="020B0604020202020204" pitchFamily="34" charset="0"/>
              <a:buChar char="•"/>
            </a:pPr>
            <a:r>
              <a:rPr lang="en-US" sz="1400" dirty="0"/>
              <a:t>Prepared statement caching</a:t>
            </a:r>
          </a:p>
          <a:p>
            <a:pPr marL="285750" indent="-285750">
              <a:spcBef>
                <a:spcPts val="0"/>
              </a:spcBef>
              <a:buFont typeface="Arial" panose="020B0604020202020204" pitchFamily="34" charset="0"/>
              <a:buChar char="•"/>
            </a:pPr>
            <a:r>
              <a:rPr lang="en-US" sz="1400" dirty="0"/>
              <a:t>Uninterrupted connection during server failover</a:t>
            </a:r>
          </a:p>
          <a:p>
            <a:pPr marL="285750" indent="-285750">
              <a:spcBef>
                <a:spcPts val="0"/>
              </a:spcBef>
              <a:buFont typeface="Arial" panose="020B0604020202020204" pitchFamily="34" charset="0"/>
              <a:buChar char="•"/>
            </a:pPr>
            <a:r>
              <a:rPr lang="en-US" sz="1400" dirty="0"/>
              <a:t>LDAP authentication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391118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addition, we are providing community-supported adapters for popular object-relational-mappers: when you get Hibernate you now get an improved HANA dialect included, and for python users a SQL Alchemy provider is available from GitHub.</a:t>
            </a:r>
          </a:p>
          <a:p>
            <a:pPr>
              <a:spcBef>
                <a:spcPts val="0"/>
              </a:spcBef>
            </a:pPr>
            <a:endParaRPr lang="de-DE" sz="1400" b="1" dirty="0"/>
          </a:p>
          <a:p>
            <a:pPr>
              <a:spcBef>
                <a:spcPts val="0"/>
              </a:spcBef>
            </a:pPr>
            <a:endParaRPr lang="en-US" sz="1400" b="1" dirty="0"/>
          </a:p>
          <a:p>
            <a:pPr>
              <a:spcBef>
                <a:spcPts val="0"/>
              </a:spcBef>
            </a:pPr>
            <a:r>
              <a:rPr lang="en-US" sz="1400" b="1" dirty="0"/>
              <a:t>Python Driver: The python driver inherits a number of general SPS03 client improvements:</a:t>
            </a:r>
          </a:p>
          <a:p>
            <a:pPr marL="285750" indent="-285750">
              <a:spcBef>
                <a:spcPts val="0"/>
              </a:spcBef>
              <a:buFont typeface="Arial" panose="020B0604020202020204" pitchFamily="34" charset="0"/>
              <a:buChar char="•"/>
            </a:pPr>
            <a:r>
              <a:rPr lang="en-US" sz="1400" dirty="0"/>
              <a:t>Client-side encryption</a:t>
            </a:r>
          </a:p>
          <a:p>
            <a:pPr marL="285750" indent="-285750">
              <a:spcBef>
                <a:spcPts val="0"/>
              </a:spcBef>
              <a:buFont typeface="Arial" panose="020B0604020202020204" pitchFamily="34" charset="0"/>
              <a:buChar char="•"/>
            </a:pPr>
            <a:r>
              <a:rPr lang="en-US" sz="1400" dirty="0"/>
              <a:t>Prepared statement caching</a:t>
            </a:r>
          </a:p>
          <a:p>
            <a:pPr marL="285750" indent="-285750">
              <a:spcBef>
                <a:spcPts val="0"/>
              </a:spcBef>
              <a:buFont typeface="Arial" panose="020B0604020202020204" pitchFamily="34" charset="0"/>
              <a:buChar char="•"/>
            </a:pPr>
            <a:r>
              <a:rPr lang="en-US" sz="1400" dirty="0"/>
              <a:t>Uninterrupted connection during server failover</a:t>
            </a:r>
          </a:p>
          <a:p>
            <a:pPr marL="285750" indent="-285750">
              <a:spcBef>
                <a:spcPts val="0"/>
              </a:spcBef>
              <a:buFont typeface="Arial" panose="020B0604020202020204" pitchFamily="34" charset="0"/>
              <a:buChar char="•"/>
            </a:pPr>
            <a:r>
              <a:rPr lang="en-US" sz="1400" dirty="0"/>
              <a:t>LDAP authentication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4116947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addition, we are providing community-supported adapters for popular object-relational-mappers: when you get Hibernate you now get an improved HANA dialect included, and for python users a SQL Alchemy provider is available from GitHub.</a:t>
            </a:r>
          </a:p>
          <a:p>
            <a:pPr>
              <a:spcBef>
                <a:spcPts val="0"/>
              </a:spcBef>
            </a:pPr>
            <a:endParaRPr lang="de-DE" sz="1400" b="1" dirty="0"/>
          </a:p>
          <a:p>
            <a:pPr>
              <a:spcBef>
                <a:spcPts val="0"/>
              </a:spcBef>
            </a:pPr>
            <a:endParaRPr lang="en-US" sz="1400" b="1" dirty="0"/>
          </a:p>
          <a:p>
            <a:pPr>
              <a:spcBef>
                <a:spcPts val="0"/>
              </a:spcBef>
            </a:pPr>
            <a:r>
              <a:rPr lang="en-US" sz="1400" b="1" dirty="0"/>
              <a:t>Python Driver: The python driver inherits a number of general SPS03 client improvements:</a:t>
            </a:r>
          </a:p>
          <a:p>
            <a:pPr marL="285750" indent="-285750">
              <a:spcBef>
                <a:spcPts val="0"/>
              </a:spcBef>
              <a:buFont typeface="Arial" panose="020B0604020202020204" pitchFamily="34" charset="0"/>
              <a:buChar char="•"/>
            </a:pPr>
            <a:r>
              <a:rPr lang="en-US" sz="1400" dirty="0"/>
              <a:t>Client-side encryption</a:t>
            </a:r>
          </a:p>
          <a:p>
            <a:pPr marL="285750" indent="-285750">
              <a:spcBef>
                <a:spcPts val="0"/>
              </a:spcBef>
              <a:buFont typeface="Arial" panose="020B0604020202020204" pitchFamily="34" charset="0"/>
              <a:buChar char="•"/>
            </a:pPr>
            <a:r>
              <a:rPr lang="en-US" sz="1400" dirty="0"/>
              <a:t>Prepared statement caching</a:t>
            </a:r>
          </a:p>
          <a:p>
            <a:pPr marL="285750" indent="-285750">
              <a:spcBef>
                <a:spcPts val="0"/>
              </a:spcBef>
              <a:buFont typeface="Arial" panose="020B0604020202020204" pitchFamily="34" charset="0"/>
              <a:buChar char="•"/>
            </a:pPr>
            <a:r>
              <a:rPr lang="en-US" sz="1400" dirty="0"/>
              <a:t>Uninterrupted connection during server failover</a:t>
            </a:r>
          </a:p>
          <a:p>
            <a:pPr marL="285750" indent="-285750">
              <a:spcBef>
                <a:spcPts val="0"/>
              </a:spcBef>
              <a:buFont typeface="Arial" panose="020B0604020202020204" pitchFamily="34" charset="0"/>
              <a:buChar char="•"/>
            </a:pPr>
            <a:r>
              <a:rPr lang="en-US" sz="1400" dirty="0"/>
              <a:t>LDAP authentication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282114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17843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1109463">
              <a:defRP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746875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846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1109463">
              <a:defRP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extLst>
      <p:ext uri="{BB962C8B-B14F-4D97-AF65-F5344CB8AC3E}">
        <p14:creationId xmlns:p14="http://schemas.microsoft.com/office/powerpoint/2010/main" val="1948171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1109463">
              <a:defRP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Tree>
    <p:extLst>
      <p:ext uri="{BB962C8B-B14F-4D97-AF65-F5344CB8AC3E}">
        <p14:creationId xmlns:p14="http://schemas.microsoft.com/office/powerpoint/2010/main" val="853224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28390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079401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1109463">
              <a:defRP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Tree>
    <p:extLst>
      <p:ext uri="{BB962C8B-B14F-4D97-AF65-F5344CB8AC3E}">
        <p14:creationId xmlns:p14="http://schemas.microsoft.com/office/powerpoint/2010/main" val="2264843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dirty="0"/>
              <a:t>Exploration Visualization</a:t>
            </a:r>
          </a:p>
          <a:p>
            <a:pPr lvl="1"/>
            <a:r>
              <a:rPr lang="en-US" sz="1600" dirty="0"/>
              <a:t>Visualization for different data types (e.g. time vs. categorical vs. numerical)  =&gt; Gain more insight as they become data type specific</a:t>
            </a:r>
          </a:p>
          <a:p>
            <a:pPr lvl="1"/>
            <a:r>
              <a:rPr lang="en-US" sz="1600" dirty="0"/>
              <a:t>Common smoothing operations – scaling,…  =&gt; More insight by removing large variations</a:t>
            </a:r>
          </a:p>
          <a:p>
            <a:r>
              <a:rPr lang="en-US" sz="1799" dirty="0"/>
              <a:t>Model development</a:t>
            </a:r>
          </a:p>
          <a:p>
            <a:pPr lvl="1"/>
            <a:r>
              <a:rPr lang="en-US" sz="1600" dirty="0"/>
              <a:t>Balanced data sets =&gt; better models</a:t>
            </a:r>
          </a:p>
          <a:p>
            <a:r>
              <a:rPr lang="en-US" sz="1600" dirty="0"/>
              <a:t>Result Visualization </a:t>
            </a:r>
          </a:p>
          <a:p>
            <a:r>
              <a:rPr lang="en-US" sz="1600" dirty="0"/>
              <a:t>- Metrics  =&gt; Easily see whether a model is good, determine thresholds, …</a:t>
            </a:r>
          </a:p>
          <a:p>
            <a:pPr lvl="2"/>
            <a:r>
              <a:rPr lang="en-US" sz="1400" dirty="0"/>
              <a:t>For different metrics what are the visualization techniques</a:t>
            </a:r>
          </a:p>
          <a:p>
            <a:pPr lvl="1"/>
            <a:r>
              <a:rPr lang="en-US" sz="1600" dirty="0"/>
              <a:t>Models =&gt; Evaluate whether the weights and model parameters pass the smell test.</a:t>
            </a:r>
          </a:p>
          <a:p>
            <a:pPr lvl="2"/>
            <a:r>
              <a:rPr lang="en-US" sz="1400" dirty="0"/>
              <a:t>For different models (clustering, classification decision tree, neural nets)</a:t>
            </a:r>
          </a:p>
          <a:p>
            <a:pPr lvl="1"/>
            <a:r>
              <a:rPr lang="en-US" sz="1600" dirty="0"/>
              <a:t>Comparisons =&gt; Easily be able to compare models</a:t>
            </a:r>
          </a:p>
          <a:p>
            <a:pPr defTabSz="1109463">
              <a:defRP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extLst>
      <p:ext uri="{BB962C8B-B14F-4D97-AF65-F5344CB8AC3E}">
        <p14:creationId xmlns:p14="http://schemas.microsoft.com/office/powerpoint/2010/main" val="2985865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dirty="0"/>
              <a:t>Exploration Visualization</a:t>
            </a:r>
          </a:p>
          <a:p>
            <a:pPr lvl="1"/>
            <a:r>
              <a:rPr lang="en-US" sz="1600" dirty="0"/>
              <a:t>Visualization for different data types (e.g. time vs. categorical vs. numerical)  =&gt; Gain more insight as they become data type specific</a:t>
            </a:r>
          </a:p>
          <a:p>
            <a:pPr lvl="1"/>
            <a:r>
              <a:rPr lang="en-US" sz="1600" dirty="0"/>
              <a:t>Common smoothing operations – scaling,…  =&gt; More insight by removing large variations</a:t>
            </a:r>
          </a:p>
          <a:p>
            <a:r>
              <a:rPr lang="en-US" sz="1799" dirty="0"/>
              <a:t>Model development</a:t>
            </a:r>
          </a:p>
          <a:p>
            <a:pPr lvl="1"/>
            <a:r>
              <a:rPr lang="en-US" sz="1600" dirty="0"/>
              <a:t>Balanced data sets =&gt; better models</a:t>
            </a:r>
          </a:p>
          <a:p>
            <a:r>
              <a:rPr lang="en-US" sz="1600" dirty="0"/>
              <a:t>Result Visualization </a:t>
            </a:r>
          </a:p>
          <a:p>
            <a:r>
              <a:rPr lang="en-US" sz="1600" dirty="0"/>
              <a:t>- Metrics  =&gt; Easily see whether a model is good, determine thresholds, …</a:t>
            </a:r>
          </a:p>
          <a:p>
            <a:pPr lvl="2"/>
            <a:r>
              <a:rPr lang="en-US" sz="1400" dirty="0"/>
              <a:t>For different metrics what are the visualization techniques</a:t>
            </a:r>
          </a:p>
          <a:p>
            <a:pPr lvl="1"/>
            <a:r>
              <a:rPr lang="en-US" sz="1600" dirty="0"/>
              <a:t>Models =&gt; Evaluate whether the weights and model parameters pass the smell test.</a:t>
            </a:r>
          </a:p>
          <a:p>
            <a:pPr lvl="2"/>
            <a:r>
              <a:rPr lang="en-US" sz="1400" dirty="0"/>
              <a:t>For different models (clustering, classification decision tree, neural nets)</a:t>
            </a:r>
          </a:p>
          <a:p>
            <a:pPr lvl="1"/>
            <a:r>
              <a:rPr lang="en-US" sz="1600" dirty="0"/>
              <a:t>Comparisons =&gt; Easily be able to compare models</a:t>
            </a:r>
          </a:p>
          <a:p>
            <a:pPr defTabSz="1109463">
              <a:defRP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Tree>
    <p:extLst>
      <p:ext uri="{BB962C8B-B14F-4D97-AF65-F5344CB8AC3E}">
        <p14:creationId xmlns:p14="http://schemas.microsoft.com/office/powerpoint/2010/main" val="3057691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00998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82309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469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6429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80000" lvl="2" indent="-180000" fontAlgn="base">
              <a:spcBef>
                <a:spcPts val="400"/>
              </a:spcBef>
              <a:spcAft>
                <a:spcPct val="0"/>
              </a:spcAft>
              <a:buClr>
                <a:srgbClr val="F0AB00"/>
              </a:buClr>
              <a:buSzPct val="100000"/>
              <a:buFont typeface="Wingdings" pitchFamily="2" charset="2"/>
              <a:buChar char=""/>
            </a:pPr>
            <a:endParaRPr lang="en-US" sz="1600" dirty="0">
              <a:solidFill>
                <a:srgbClr val="000000"/>
              </a:solidFill>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274692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80000" lvl="2" indent="-180000" fontAlgn="base">
              <a:spcBef>
                <a:spcPts val="400"/>
              </a:spcBef>
              <a:spcAft>
                <a:spcPct val="0"/>
              </a:spcAft>
              <a:buClr>
                <a:srgbClr val="F0AB00"/>
              </a:buClr>
              <a:buSzPct val="100000"/>
              <a:buFont typeface="Wingdings" pitchFamily="2" charset="2"/>
              <a:buChar char=""/>
            </a:pPr>
            <a:endParaRPr lang="en-US" sz="1600" dirty="0">
              <a:solidFill>
                <a:srgbClr val="000000"/>
              </a:solidFill>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2962193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pPr defTabSz="914217">
              <a:buClr>
                <a:schemeClr val="bg2">
                  <a:lumMod val="75000"/>
                </a:schemeClr>
              </a:buClr>
              <a:defRPr/>
            </a:pPr>
            <a:r>
              <a:rPr lang="en-US" sz="1600" b="1" kern="0" dirty="0">
                <a:solidFill>
                  <a:schemeClr val="accent1"/>
                </a:solidFill>
              </a:rPr>
              <a:t>Predictive Analysis Library</a:t>
            </a:r>
            <a:endParaRPr lang="en-US" sz="1600" kern="0" dirty="0">
              <a:solidFill>
                <a:sysClr val="windowText" lastClr="000000"/>
              </a:solidFill>
            </a:endParaRPr>
          </a:p>
          <a:p>
            <a:pPr marL="360291" lvl="3" indent="-184113" defTabSz="914400">
              <a:spcBef>
                <a:spcPts val="300"/>
              </a:spcBef>
              <a:buClr>
                <a:schemeClr val="accent2"/>
              </a:buClr>
              <a:buSzPct val="100000"/>
              <a:buFont typeface="Symbol" panose="05050102010706020507" pitchFamily="18" charset="2"/>
              <a:buChar char="-"/>
              <a:defRPr/>
            </a:pPr>
            <a:r>
              <a:rPr lang="en-US" sz="1600" kern="0" dirty="0">
                <a:solidFill>
                  <a:sysClr val="windowText" lastClr="000000"/>
                </a:solidFill>
              </a:rPr>
              <a:t>The SAP HANA core of numerous powerful, native predictive algorithms for in-database and in-memory processing that fully exploit the power and speed of SAP HANA, resulting in quicker insight and faster implementations</a:t>
            </a:r>
          </a:p>
          <a:p>
            <a:pPr defTabSz="914217">
              <a:spcBef>
                <a:spcPts val="600"/>
              </a:spcBef>
              <a:buClr>
                <a:schemeClr val="bg2">
                  <a:lumMod val="75000"/>
                </a:schemeClr>
              </a:buClr>
              <a:defRPr/>
            </a:pPr>
            <a:r>
              <a:rPr lang="en-US" sz="1600" b="1" kern="0" dirty="0">
                <a:solidFill>
                  <a:schemeClr val="accent1"/>
                </a:solidFill>
              </a:rPr>
              <a:t>Content and Usage</a:t>
            </a:r>
          </a:p>
          <a:p>
            <a:pPr marL="360291" lvl="3" indent="-184113" defTabSz="914400">
              <a:lnSpc>
                <a:spcPct val="90000"/>
              </a:lnSpc>
              <a:spcBef>
                <a:spcPts val="300"/>
              </a:spcBef>
              <a:spcAft>
                <a:spcPts val="350"/>
              </a:spcAft>
              <a:buClr>
                <a:schemeClr val="accent2"/>
              </a:buClr>
              <a:buSzPct val="100000"/>
              <a:buFont typeface="Symbol" panose="05050102010706020507" pitchFamily="18" charset="2"/>
              <a:buChar char="-"/>
              <a:defRPr/>
            </a:pPr>
            <a:r>
              <a:rPr lang="en-US" sz="1600" kern="0" dirty="0">
                <a:solidFill>
                  <a:sysClr val="windowText" lastClr="000000"/>
                </a:solidFill>
              </a:rPr>
              <a:t>The library includes common as well as specialized algorithms targeting various data mining and machine learning areas</a:t>
            </a:r>
          </a:p>
          <a:p>
            <a:pPr marL="360291" lvl="3" indent="-184113" defTabSz="914400">
              <a:lnSpc>
                <a:spcPct val="90000"/>
              </a:lnSpc>
              <a:spcBef>
                <a:spcPts val="300"/>
              </a:spcBef>
              <a:spcAft>
                <a:spcPts val="350"/>
              </a:spcAft>
              <a:buClr>
                <a:schemeClr val="accent2"/>
              </a:buClr>
              <a:buSzPct val="100000"/>
              <a:buFont typeface="Symbol" panose="05050102010706020507" pitchFamily="18" charset="2"/>
              <a:buChar char="-"/>
              <a:defRPr/>
            </a:pPr>
            <a:r>
              <a:rPr lang="en-US" sz="1600" kern="0" dirty="0">
                <a:solidFill>
                  <a:sysClr val="windowText" lastClr="000000"/>
                </a:solidFill>
              </a:rPr>
              <a:t>Leveraged and embedded in native SAP applications and usage from within SAP HANA development tools as well as SAP Predictive Analytics</a:t>
            </a:r>
          </a:p>
          <a:p>
            <a:pPr defTabSz="914217">
              <a:spcBef>
                <a:spcPts val="600"/>
              </a:spcBef>
              <a:buClr>
                <a:schemeClr val="bg2">
                  <a:lumMod val="75000"/>
                </a:schemeClr>
              </a:buClr>
              <a:defRPr/>
            </a:pPr>
            <a:r>
              <a:rPr lang="en-US" sz="1600" b="1" kern="0" dirty="0">
                <a:solidFill>
                  <a:schemeClr val="accent1"/>
                </a:solidFill>
              </a:rPr>
              <a:t>Scenarios and Use Cases</a:t>
            </a:r>
          </a:p>
          <a:p>
            <a:pPr marL="360291" lvl="3" indent="-184113" defTabSz="914400">
              <a:lnSpc>
                <a:spcPct val="90000"/>
              </a:lnSpc>
              <a:spcBef>
                <a:spcPts val="300"/>
              </a:spcBef>
              <a:spcAft>
                <a:spcPts val="350"/>
              </a:spcAft>
              <a:buClr>
                <a:schemeClr val="accent2"/>
              </a:buClr>
              <a:buSzPct val="100000"/>
              <a:buFont typeface="Symbol" panose="05050102010706020507" pitchFamily="18" charset="2"/>
              <a:buChar char="-"/>
              <a:defRPr/>
            </a:pPr>
            <a:r>
              <a:rPr lang="en-US" sz="1600" kern="0" dirty="0">
                <a:solidFill>
                  <a:sysClr val="windowText" lastClr="000000"/>
                </a:solidFill>
              </a:rPr>
              <a:t>Various </a:t>
            </a:r>
            <a:r>
              <a:rPr lang="en-US" sz="1600" kern="0" dirty="0" err="1">
                <a:solidFill>
                  <a:sysClr val="windowText" lastClr="000000"/>
                </a:solidFill>
              </a:rPr>
              <a:t>LoB</a:t>
            </a:r>
            <a:r>
              <a:rPr lang="en-US" sz="1600" kern="0" dirty="0">
                <a:solidFill>
                  <a:sysClr val="windowText" lastClr="000000"/>
                </a:solidFill>
              </a:rPr>
              <a:t>/industry scenarios making use of association analysis, time series forecasting, link prediction, predictive modeling, </a:t>
            </a:r>
            <a:r>
              <a:rPr lang="en-US" sz="1600" kern="0" dirty="0" err="1">
                <a:solidFill>
                  <a:sysClr val="windowText" lastClr="000000"/>
                </a:solidFill>
              </a:rPr>
              <a:t>etc</a:t>
            </a:r>
            <a:endParaRPr lang="de-DE"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42396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400" b="0" i="0" kern="1200" dirty="0">
                <a:solidFill>
                  <a:schemeClr val="tx1"/>
                </a:solidFill>
                <a:effectLst/>
                <a:latin typeface="+mn-lt"/>
                <a:ea typeface="+mn-ea"/>
                <a:cs typeface="+mn-cs"/>
              </a:rPr>
              <a:t>In summary, we </a:t>
            </a:r>
            <a:r>
              <a:rPr lang="en-US" sz="1400" b="1" kern="0" dirty="0">
                <a:ea typeface="Arial Unicode MS" pitchFamily="34" charset="-128"/>
                <a:cs typeface="Arial Unicode MS" pitchFamily="34" charset="-128"/>
              </a:rPr>
              <a:t>allow developers and data scientists to </a:t>
            </a:r>
            <a:r>
              <a:rPr lang="en-US" sz="1400" b="1" kern="0" dirty="0">
                <a:solidFill>
                  <a:schemeClr val="accent1"/>
                </a:solidFill>
                <a:ea typeface="Arial Unicode MS" pitchFamily="34" charset="-128"/>
                <a:cs typeface="Arial Unicode MS" pitchFamily="34" charset="-128"/>
              </a:rPr>
              <a:t>move away from batch ML and embrace real-time ML on data that has complete context. </a:t>
            </a:r>
            <a:r>
              <a:rPr lang="en-US" sz="1400" b="0" kern="0" dirty="0">
                <a:solidFill>
                  <a:schemeClr val="accent1"/>
                </a:solidFill>
                <a:ea typeface="Arial Unicode MS" pitchFamily="34" charset="-128"/>
                <a:cs typeface="Arial Unicode MS" pitchFamily="34" charset="-128"/>
              </a:rPr>
              <a:t> SAP HANA is</a:t>
            </a:r>
            <a:r>
              <a:rPr lang="en-US" sz="1400" b="0" kern="0" baseline="0" dirty="0">
                <a:solidFill>
                  <a:schemeClr val="accent1"/>
                </a:solidFill>
                <a:ea typeface="Arial Unicode MS" pitchFamily="34" charset="-128"/>
                <a:cs typeface="Arial Unicode MS" pitchFamily="34" charset="-128"/>
              </a:rPr>
              <a:t> paving</a:t>
            </a:r>
            <a:r>
              <a:rPr lang="en-US" sz="1400" b="1" kern="0" baseline="0" dirty="0">
                <a:solidFill>
                  <a:schemeClr val="accent1"/>
                </a:solidFill>
                <a:ea typeface="Arial Unicode MS" pitchFamily="34" charset="-128"/>
                <a:cs typeface="Arial Unicode MS" pitchFamily="34" charset="-128"/>
              </a:rPr>
              <a:t> </a:t>
            </a:r>
            <a:r>
              <a:rPr lang="en-US" sz="1400" b="0" kern="0" baseline="0" dirty="0">
                <a:solidFill>
                  <a:schemeClr val="tx1"/>
                </a:solidFill>
                <a:ea typeface="Arial Unicode MS" pitchFamily="34" charset="-128"/>
                <a:cs typeface="Arial Unicode MS" pitchFamily="34" charset="-128"/>
              </a:rPr>
              <a:t>t</a:t>
            </a:r>
            <a:r>
              <a:rPr lang="en-US" sz="1400" kern="0" dirty="0">
                <a:ea typeface="Arial Unicode MS" pitchFamily="34" charset="-128"/>
                <a:cs typeface="Arial Unicode MS" pitchFamily="34" charset="-128"/>
              </a:rPr>
              <a:t>he quickest way to enrich business processes with machine learning</a:t>
            </a:r>
            <a:r>
              <a:rPr lang="en-US" sz="1400" kern="0" baseline="0" dirty="0">
                <a:ea typeface="Arial Unicode MS" pitchFamily="34" charset="-128"/>
                <a:cs typeface="Arial Unicode MS" pitchFamily="34" charset="-128"/>
              </a:rPr>
              <a:t> – </a:t>
            </a:r>
            <a:r>
              <a:rPr lang="en-US" sz="1400" kern="0" dirty="0">
                <a:ea typeface="Arial Unicode MS" pitchFamily="34" charset="-128"/>
                <a:cs typeface="Arial Unicode MS" pitchFamily="34" charset="-128"/>
              </a:rPr>
              <a:t>eliminating “regret windows” – </a:t>
            </a:r>
            <a:r>
              <a:rPr lang="en-US" sz="1400" b="0" i="0" kern="1200" dirty="0">
                <a:solidFill>
                  <a:schemeClr val="tx1"/>
                </a:solidFill>
                <a:effectLst/>
                <a:latin typeface="+mn-lt"/>
                <a:ea typeface="+mn-ea"/>
                <a:cs typeface="+mn-cs"/>
              </a:rPr>
              <a:t>by reducing the number of actions taken during </a:t>
            </a:r>
            <a:r>
              <a:rPr lang="en-US" sz="1400" b="0" i="0" kern="1200" baseline="0" dirty="0">
                <a:solidFill>
                  <a:schemeClr val="tx1"/>
                </a:solidFill>
                <a:effectLst/>
                <a:latin typeface="+mn-lt"/>
                <a:ea typeface="+mn-ea"/>
                <a:cs typeface="+mn-cs"/>
              </a:rPr>
              <a:t>the ML lifecycle </a:t>
            </a:r>
            <a:r>
              <a:rPr lang="en-US" sz="1400" b="0" i="0" kern="1200" dirty="0">
                <a:solidFill>
                  <a:schemeClr val="tx1"/>
                </a:solidFill>
                <a:effectLst/>
                <a:latin typeface="+mn-lt"/>
                <a:ea typeface="+mn-ea"/>
                <a:cs typeface="+mn-cs"/>
              </a:rPr>
              <a:t>to</a:t>
            </a:r>
            <a:r>
              <a:rPr lang="en-US" sz="1400" b="0" i="0" kern="1200" baseline="0" dirty="0">
                <a:solidFill>
                  <a:schemeClr val="tx1"/>
                </a:solidFill>
                <a:effectLst/>
                <a:latin typeface="+mn-lt"/>
                <a:ea typeface="+mn-ea"/>
                <a:cs typeface="+mn-cs"/>
              </a:rPr>
              <a:t> deliver</a:t>
            </a:r>
            <a:r>
              <a:rPr lang="en-US" sz="1400" b="0" i="0" kern="1200" dirty="0">
                <a:solidFill>
                  <a:schemeClr val="tx1"/>
                </a:solidFill>
                <a:effectLst/>
                <a:latin typeface="+mn-lt"/>
                <a:ea typeface="+mn-ea"/>
                <a:cs typeface="+mn-cs"/>
              </a:rPr>
              <a:t> the most</a:t>
            </a:r>
            <a:r>
              <a:rPr lang="en-US" sz="1400" b="0" i="0" kern="1200" baseline="0" dirty="0">
                <a:solidFill>
                  <a:schemeClr val="tx1"/>
                </a:solidFill>
                <a:effectLst/>
                <a:latin typeface="+mn-lt"/>
                <a:ea typeface="+mn-ea"/>
                <a:cs typeface="+mn-cs"/>
              </a:rPr>
              <a:t> accurate and best-performing model</a:t>
            </a:r>
            <a:r>
              <a:rPr lang="en-US" sz="1400" b="0" i="0" kern="1200" dirty="0">
                <a:solidFill>
                  <a:schemeClr val="tx1"/>
                </a:solidFill>
                <a:effectLst/>
                <a:latin typeface="+mn-lt"/>
                <a:ea typeface="+mn-ea"/>
                <a:cs typeface="+mn-cs"/>
              </a:rPr>
              <a:t>.</a:t>
            </a:r>
            <a:endParaRPr lang="en-US" sz="1400" kern="0" dirty="0">
              <a:ea typeface="Arial Unicode MS" pitchFamily="34" charset="-128"/>
              <a:cs typeface="Arial Unicode MS" pitchFamily="34" charset="-128"/>
            </a:endParaRPr>
          </a:p>
          <a:p>
            <a:pPr marL="0" marR="0" indent="0" algn="l" defTabSz="913943" rtl="0" eaLnBrk="1" fontAlgn="base" latinLnBrk="0" hangingPunct="1">
              <a:lnSpc>
                <a:spcPct val="100000"/>
              </a:lnSpc>
              <a:spcBef>
                <a:spcPts val="0"/>
              </a:spcBef>
              <a:spcAft>
                <a:spcPts val="0"/>
              </a:spcAft>
              <a:buClr>
                <a:srgbClr val="F0AB00"/>
              </a:buClr>
              <a:buSzPct val="80000"/>
              <a:buFont typeface="Arial" charset="0"/>
              <a:buNone/>
              <a:tabLst/>
              <a:defRPr/>
            </a:pPr>
            <a:endParaRPr lang="en-US" sz="1400" b="1" kern="0" dirty="0">
              <a:solidFill>
                <a:schemeClr val="accent1"/>
              </a:solidFill>
              <a:ea typeface="Arial Unicode MS" pitchFamily="34" charset="-128"/>
              <a:cs typeface="Arial Unicode MS" pitchFamily="34" charset="-128"/>
            </a:endParaRPr>
          </a:p>
          <a:p>
            <a:r>
              <a:rPr lang="en-US" sz="1400" b="1" i="0" kern="1200" dirty="0" err="1">
                <a:solidFill>
                  <a:schemeClr val="tx1"/>
                </a:solidFill>
                <a:effectLst/>
                <a:latin typeface="+mn-lt"/>
                <a:ea typeface="+mn-ea"/>
                <a:cs typeface="+mn-cs"/>
              </a:rPr>
              <a:t>Alliander</a:t>
            </a:r>
            <a:r>
              <a:rPr lang="en-US" sz="1400" b="1" i="0" kern="1200" baseline="0" dirty="0">
                <a:solidFill>
                  <a:schemeClr val="tx1"/>
                </a:solidFill>
                <a:effectLst/>
                <a:latin typeface="+mn-lt"/>
                <a:ea typeface="+mn-ea"/>
                <a:cs typeface="+mn-cs"/>
              </a:rPr>
              <a:t> is a great example</a:t>
            </a:r>
            <a:r>
              <a:rPr lang="en-US" sz="1400" b="0" i="0" kern="1200" baseline="0" dirty="0">
                <a:solidFill>
                  <a:schemeClr val="tx1"/>
                </a:solidFill>
                <a:effectLst/>
                <a:latin typeface="+mn-lt"/>
                <a:ea typeface="+mn-ea"/>
                <a:cs typeface="+mn-cs"/>
              </a:rPr>
              <a:t>. They now get </a:t>
            </a:r>
            <a:r>
              <a:rPr lang="en-US" sz="1400" b="1" i="0" kern="1200" baseline="0" dirty="0">
                <a:solidFill>
                  <a:schemeClr val="tx1"/>
                </a:solidFill>
                <a:effectLst/>
                <a:latin typeface="+mn-lt"/>
                <a:ea typeface="+mn-ea"/>
                <a:cs typeface="+mn-cs"/>
              </a:rPr>
              <a:t>97% faster and more accurate peak-load forecasts. </a:t>
            </a:r>
            <a:r>
              <a:rPr lang="en-US" sz="1400" b="0" i="0" kern="1200" baseline="0" dirty="0">
                <a:solidFill>
                  <a:schemeClr val="tx1"/>
                </a:solidFill>
                <a:effectLst/>
                <a:latin typeface="+mn-lt"/>
                <a:ea typeface="+mn-ea"/>
                <a:cs typeface="+mn-cs"/>
              </a:rPr>
              <a:t>This is possible because SAP HANA allows them to perform predictive </a:t>
            </a:r>
            <a:r>
              <a:rPr lang="en-US" sz="1400" b="1" i="0" kern="1200" baseline="0" dirty="0">
                <a:solidFill>
                  <a:schemeClr val="tx1"/>
                </a:solidFill>
                <a:effectLst/>
                <a:latin typeface="+mn-lt"/>
                <a:ea typeface="+mn-ea"/>
                <a:cs typeface="+mn-cs"/>
              </a:rPr>
              <a:t>analysis on granular data – </a:t>
            </a:r>
            <a:r>
              <a:rPr lang="en-US" sz="1400" b="0" i="0" kern="1200" baseline="0" dirty="0">
                <a:solidFill>
                  <a:schemeClr val="tx1"/>
                </a:solidFill>
                <a:effectLst/>
                <a:latin typeface="+mn-lt"/>
                <a:ea typeface="+mn-ea"/>
                <a:cs typeface="+mn-cs"/>
              </a:rPr>
              <a:t>which leads to greater accuracy</a:t>
            </a:r>
            <a:r>
              <a:rPr lang="en-US" sz="1400" b="1" i="0" kern="1200" baseline="0" dirty="0">
                <a:solidFill>
                  <a:schemeClr val="tx1"/>
                </a:solidFill>
                <a:effectLst/>
                <a:latin typeface="+mn-lt"/>
                <a:ea typeface="+mn-ea"/>
                <a:cs typeface="+mn-cs"/>
              </a:rPr>
              <a:t> – and run forecasts more often, </a:t>
            </a:r>
            <a:r>
              <a:rPr lang="en-US" sz="1400" b="0" i="0" kern="1200" baseline="0" dirty="0">
                <a:solidFill>
                  <a:schemeClr val="tx1"/>
                </a:solidFill>
                <a:effectLst/>
                <a:latin typeface="+mn-lt"/>
                <a:ea typeface="+mn-ea"/>
                <a:cs typeface="+mn-cs"/>
              </a:rPr>
              <a:t>as it takes less time to analyze data. </a:t>
            </a:r>
          </a:p>
          <a:p>
            <a:endParaRPr lang="en-US" sz="1400" b="0" i="0" kern="1200" baseline="0" dirty="0">
              <a:solidFill>
                <a:schemeClr val="tx1"/>
              </a:solidFill>
              <a:effectLst/>
              <a:latin typeface="+mn-lt"/>
              <a:ea typeface="+mn-ea"/>
              <a:cs typeface="+mn-cs"/>
            </a:endParaRPr>
          </a:p>
          <a:p>
            <a:r>
              <a:rPr lang="en-US" sz="1400" b="0" i="0" kern="1200" baseline="0" dirty="0">
                <a:solidFill>
                  <a:schemeClr val="tx1"/>
                </a:solidFill>
                <a:effectLst/>
                <a:latin typeface="+mn-lt"/>
                <a:ea typeface="+mn-ea"/>
                <a:cs typeface="+mn-cs"/>
              </a:rPr>
              <a:t>With SAP HANA, </a:t>
            </a:r>
            <a:r>
              <a:rPr lang="en-US" sz="1400" b="0" i="0" kern="1200" baseline="0" dirty="0" err="1">
                <a:solidFill>
                  <a:schemeClr val="tx1"/>
                </a:solidFill>
                <a:effectLst/>
                <a:latin typeface="+mn-lt"/>
                <a:ea typeface="+mn-ea"/>
                <a:cs typeface="+mn-cs"/>
              </a:rPr>
              <a:t>Alliander</a:t>
            </a:r>
            <a:r>
              <a:rPr lang="en-US" sz="1400" b="0" i="0" kern="1200" baseline="0" dirty="0">
                <a:solidFill>
                  <a:schemeClr val="tx1"/>
                </a:solidFill>
                <a:effectLst/>
                <a:latin typeface="+mn-lt"/>
                <a:ea typeface="+mn-ea"/>
                <a:cs typeface="+mn-cs"/>
              </a:rPr>
              <a:t> has </a:t>
            </a:r>
            <a:r>
              <a:rPr lang="en-US" sz="1400" b="1" i="0" kern="1200" baseline="0" dirty="0">
                <a:solidFill>
                  <a:schemeClr val="tx1"/>
                </a:solidFill>
                <a:effectLst/>
                <a:latin typeface="+mn-lt"/>
                <a:ea typeface="+mn-ea"/>
                <a:cs typeface="+mn-cs"/>
              </a:rPr>
              <a:t>avoided wasting millions of dollars that would have been spent on building power plants and acquiring unnecessary energy supply</a:t>
            </a:r>
            <a:r>
              <a:rPr lang="en-US" sz="1400" b="0" i="0" kern="1200" baseline="0" dirty="0">
                <a:solidFill>
                  <a:schemeClr val="tx1"/>
                </a:solidFill>
                <a:effectLst/>
                <a:latin typeface="+mn-lt"/>
                <a:ea typeface="+mn-ea"/>
                <a:cs typeface="+mn-cs"/>
              </a:rPr>
              <a:t>, improving business outcomes and </a:t>
            </a:r>
            <a:r>
              <a:rPr lang="en-US" sz="1400" b="1" i="0" kern="1200" baseline="0" dirty="0">
                <a:solidFill>
                  <a:schemeClr val="tx1"/>
                </a:solidFill>
                <a:effectLst/>
                <a:latin typeface="+mn-lt"/>
                <a:ea typeface="+mn-ea"/>
                <a:cs typeface="+mn-cs"/>
              </a:rPr>
              <a:t>reducing CO2 footprint. </a:t>
            </a:r>
            <a:endParaRPr lang="en-US" sz="1400" b="1" i="0" kern="1200" dirty="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40679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576263"/>
            <a:ext cx="5427663" cy="3052762"/>
          </a:xfrm>
        </p:spPr>
      </p:sp>
      <p:sp>
        <p:nvSpPr>
          <p:cNvPr id="3" name="Notes Placeholder 2"/>
          <p:cNvSpPr>
            <a:spLocks noGrp="1"/>
          </p:cNvSpPr>
          <p:nvPr>
            <p:ph type="body" idx="1"/>
          </p:nvPr>
        </p:nvSpPr>
        <p:spPr/>
        <p:txBody>
          <a:bodyPr>
            <a:normAutofit/>
          </a:bodyPr>
          <a:lstStyle/>
          <a:p>
            <a:pPr defTabSz="864931">
              <a:defRPr/>
            </a:pP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02589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XXX111 – 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bleed Image ">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en-US" sz="3600" kern="0" dirty="0">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8957376E-348E-42AE-A394-9FA8A282E1E0}"/>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en-US"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41" r:id="rId3"/>
    <p:sldLayoutId id="2147483765" r:id="rId4"/>
    <p:sldLayoutId id="2147483767" r:id="rId5"/>
    <p:sldLayoutId id="2147483743" r:id="rId6"/>
    <p:sldLayoutId id="2147483774" r:id="rId7"/>
    <p:sldLayoutId id="2147483745" r:id="rId8"/>
    <p:sldLayoutId id="2147483760" r:id="rId9"/>
    <p:sldLayoutId id="2147483768" r:id="rId10"/>
    <p:sldLayoutId id="2147483769" r:id="rId11"/>
    <p:sldLayoutId id="2147483770" r:id="rId12"/>
    <p:sldLayoutId id="2147483744" r:id="rId13"/>
    <p:sldLayoutId id="2147483757" r:id="rId14"/>
    <p:sldLayoutId id="2147483748" r:id="rId15"/>
    <p:sldLayoutId id="2147483762" r:id="rId16"/>
    <p:sldLayoutId id="2147483763" r:id="rId17"/>
    <p:sldLayoutId id="2147483751" r:id="rId18"/>
    <p:sldLayoutId id="2147483753" r:id="rId19"/>
    <p:sldLayoutId id="2147483754" r:id="rId20"/>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2.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hyperlink" Target="https://blogs.sap.com/2017/07/26/sap-hana-2.0-sps02-new-feature-updated-python-driver/"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36.png"/><Relationship Id="rId4" Type="http://schemas.openxmlformats.org/officeDocument/2006/relationships/hyperlink" Target="http://tools.hana.ondemand.com/"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help.sap.com/viewer/0eec0d68141541d1b07893a39944924e/2.0.03/en-US/01e93e584e524747b570cd9083b08d2b.html" TargetMode="External"/><Relationship Id="rId3" Type="http://schemas.openxmlformats.org/officeDocument/2006/relationships/hyperlink" Target="https://github.com/catherinedevlin/ipython-sql" TargetMode="External"/><Relationship Id="rId7" Type="http://schemas.openxmlformats.org/officeDocument/2006/relationships/hyperlink" Target="https://www.sap.com/canada/developer/tutorials/hxe-python-sqlalchemy-users.html"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hyperlink" Target="https://blogs.sap.com/2018/03/27/machine-learning-in-a-box-week-7-jupyter-notebook/" TargetMode="External"/><Relationship Id="rId5" Type="http://schemas.openxmlformats.org/officeDocument/2006/relationships/hyperlink" Target="https://github.com/SAP/sqlalchemy-hana" TargetMode="External"/><Relationship Id="rId4" Type="http://schemas.openxmlformats.org/officeDocument/2006/relationships/hyperlink" Target="https://www.sqlalchemy.org/" TargetMode="External"/><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hyperlink" Target="http://docs.sqlalchemy.org/en/latest/core/tutorial.html#connecting" TargetMode="External"/><Relationship Id="rId5" Type="http://schemas.openxmlformats.org/officeDocument/2006/relationships/hyperlink" Target="http://docs.sqlalchemy.org/en/latest/orm/tutorial.html" TargetMode="External"/><Relationship Id="rId4" Type="http://schemas.openxmlformats.org/officeDocument/2006/relationships/hyperlink" Target="https://www.sap.com/canada/developer/tutorials/hxe-python-sqlalchemy-users.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hyperlink" Target="https://help.sap.com/viewer/0eec0d68141541d1b07893a39944924e/2.0.03/en-US/01e93e584e524747b570cd9083b08d2b.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blogs.sap.com/2018/01/11/installing-the-automated-predictive-library-apl-on-sap-hana-express-2.0/" TargetMode="External"/><Relationship Id="rId3" Type="http://schemas.openxmlformats.org/officeDocument/2006/relationships/image" Target="../media/image43.png"/><Relationship Id="rId7" Type="http://schemas.openxmlformats.org/officeDocument/2006/relationships/hyperlink" Target="https://www.sap.com/uk/developer/tutorials/hxe-ua-eml-vm.html"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hyperlink" Target="https://blogs.sap.com/2016/10/17/getting-started-predictive-sap-hana-express-edition/" TargetMode="External"/><Relationship Id="rId5" Type="http://schemas.openxmlformats.org/officeDocument/2006/relationships/hyperlink" Target="https://www.sap.com/developer/tutorials/mlb-hxe-setup-r.html" TargetMode="External"/><Relationship Id="rId4" Type="http://schemas.openxmlformats.org/officeDocument/2006/relationships/image" Target="../media/image44.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sap-my.sharepoint.com/personal/ashok_swaminathan_sap_com/Documents/cei-program/iris-demo-edited-v2.mp4"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sap-my.sharepoint.com/personal/ashok_swaminathan_sap_com/Documents/cei-program/iris-demo-edited-v2.mp4"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iki.wdf.sap.corp/wiki/display/ESP/Quarterly+Plan"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help.sap.com/http.svc/rc/3f0dbe754b194c42a6bf3405697b711f/2.0.03/en-US/html/index.html" TargetMode="External"/><Relationship Id="rId7" Type="http://schemas.openxmlformats.org/officeDocument/2006/relationships/hyperlink" Target="mailto:nanda.kaushik@sap.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hyperlink" Target="mailto:ashok.swaminathan@sap.com" TargetMode="External"/><Relationship Id="rId5" Type="http://schemas.openxmlformats.org/officeDocument/2006/relationships/hyperlink" Target="mailto:christoph.morgen@sap.com" TargetMode="External"/><Relationship Id="rId4" Type="http://schemas.openxmlformats.org/officeDocument/2006/relationships/hyperlink" Target="https://help.sap.com/http.svc/rc/DRAFT/3f0dbe754b194c42a6bf3405697b711f/2.0.03/en-US/html/index.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7.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20.png"/><Relationship Id="rId4" Type="http://schemas.openxmlformats.org/officeDocument/2006/relationships/image" Target="../media/image2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1CE4527-49B5-4CD7-963B-6A2FEA5B0F40}"/>
              </a:ext>
            </a:extLst>
          </p:cNvPr>
          <p:cNvPicPr>
            <a:picLocks noGrp="1" noChangeAspect="1"/>
          </p:cNvPicPr>
          <p:nvPr>
            <p:ph type="pic" sz="quarter" idx="12"/>
          </p:nvPr>
        </p:nvPicPr>
        <p:blipFill>
          <a:blip r:embed="rId3"/>
          <a:srcRect t="27000" b="27000"/>
          <a:stretch>
            <a:fillRect/>
          </a:stretch>
        </p:blipFill>
        <p:spPr/>
      </p:pic>
      <p:sp>
        <p:nvSpPr>
          <p:cNvPr id="8" name="Presentation Title"/>
          <p:cNvSpPr>
            <a:spLocks noGrp="1"/>
          </p:cNvSpPr>
          <p:nvPr>
            <p:ph type="title"/>
          </p:nvPr>
        </p:nvSpPr>
        <p:spPr bwMode="gray">
          <a:xfrm>
            <a:off x="300031" y="3723641"/>
            <a:ext cx="10899174" cy="997196"/>
          </a:xfrm>
        </p:spPr>
        <p:txBody>
          <a:bodyPr/>
          <a:lstStyle/>
          <a:p>
            <a:r>
              <a:rPr lang="en-US" sz="2000" b="0" dirty="0"/>
              <a:t>SAP Predictive Summit, 13</a:t>
            </a:r>
            <a:r>
              <a:rPr lang="en-US" sz="2000" b="0" baseline="30000" dirty="0"/>
              <a:t>th</a:t>
            </a:r>
            <a:r>
              <a:rPr lang="en-US" sz="2000" b="0" dirty="0"/>
              <a:t> September 2018</a:t>
            </a:r>
            <a:br>
              <a:rPr lang="en-US" dirty="0"/>
            </a:br>
            <a:r>
              <a:rPr lang="en-US" dirty="0"/>
              <a:t>Introducing the Python Client API for SAP HANA In-Database Predictive and Machine Learning</a:t>
            </a:r>
            <a:br>
              <a:rPr lang="en-US" dirty="0"/>
            </a:br>
            <a:r>
              <a:rPr lang="en-US" sz="2000" b="0" dirty="0"/>
              <a:t>Nanda Kaushik, DDM / SAP HANA</a:t>
            </a:r>
            <a:br>
              <a:rPr lang="en-US" sz="2000" b="0" dirty="0"/>
            </a:br>
            <a:r>
              <a:rPr lang="en-US" sz="2000" b="0" dirty="0"/>
              <a:t>Christoph Morgen, Product Management SAP HANA </a:t>
            </a:r>
            <a:br>
              <a:rPr lang="en-US" sz="2800" dirty="0"/>
            </a:br>
            <a:br>
              <a:rPr lang="en-US" dirty="0"/>
            </a:br>
            <a:br>
              <a:rPr lang="en-US" dirty="0"/>
            </a:br>
            <a:endParaRPr lang="en-US" dirty="0">
              <a:solidFill>
                <a:schemeClr val="accent1"/>
              </a:solidFill>
            </a:endParaRPr>
          </a:p>
        </p:txBody>
      </p:sp>
    </p:spTree>
    <p:extLst>
      <p:ext uri="{BB962C8B-B14F-4D97-AF65-F5344CB8AC3E}">
        <p14:creationId xmlns:p14="http://schemas.microsoft.com/office/powerpoint/2010/main" val="4197430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677108"/>
          </a:xfrm>
        </p:spPr>
        <p:txBody>
          <a:bodyPr/>
          <a:lstStyle/>
          <a:p>
            <a:r>
              <a:rPr lang="en-US" dirty="0"/>
              <a:t>SAP HANA In-Database Advanced Analytics Function Libraries</a:t>
            </a:r>
            <a:br>
              <a:rPr lang="en-US" dirty="0"/>
            </a:br>
            <a:r>
              <a:rPr lang="en-US" sz="2000" b="0" dirty="0"/>
              <a:t>In-database machine learning made easy using SQL</a:t>
            </a:r>
            <a:endParaRPr lang="en-US" sz="2000" b="0" dirty="0">
              <a:solidFill>
                <a:schemeClr val="bg1">
                  <a:lumMod val="65000"/>
                </a:schemeClr>
              </a:solidFill>
            </a:endParaRPr>
          </a:p>
        </p:txBody>
      </p:sp>
      <p:sp>
        <p:nvSpPr>
          <p:cNvPr id="3" name="Text Placeholder 2"/>
          <p:cNvSpPr>
            <a:spLocks noGrp="1"/>
          </p:cNvSpPr>
          <p:nvPr>
            <p:ph type="body" sz="quarter" idx="10"/>
          </p:nvPr>
        </p:nvSpPr>
        <p:spPr>
          <a:xfrm>
            <a:off x="310851" y="1423459"/>
            <a:ext cx="7668025" cy="2085409"/>
          </a:xfrm>
        </p:spPr>
        <p:txBody>
          <a:bodyPr>
            <a:normAutofit fontScale="92500" lnSpcReduction="10000"/>
          </a:bodyPr>
          <a:lstStyle/>
          <a:p>
            <a:pPr marL="179387" lvl="2" indent="0">
              <a:buNone/>
            </a:pPr>
            <a:r>
              <a:rPr lang="en-US" b="1" dirty="0">
                <a:solidFill>
                  <a:schemeClr val="accent1"/>
                </a:solidFill>
              </a:rPr>
              <a:t>Simple SQL interface to Predictive Analysis Library procedures</a:t>
            </a:r>
          </a:p>
          <a:p>
            <a:pPr marL="361950" lvl="3" indent="-179388">
              <a:spcAft>
                <a:spcPts val="900"/>
              </a:spcAft>
              <a:buClr>
                <a:schemeClr val="accent1"/>
              </a:buClr>
              <a:buSzPct val="100000"/>
              <a:buFont typeface="Wingdings" panose="05000000000000000000" pitchFamily="2" charset="2"/>
              <a:buChar char="§"/>
            </a:pPr>
            <a:r>
              <a:rPr lang="en-US" dirty="0"/>
              <a:t>Completely re-designed and simplified to allow a far more agile use </a:t>
            </a:r>
            <a:br>
              <a:rPr lang="en-US" dirty="0"/>
            </a:br>
            <a:r>
              <a:rPr lang="en-US" dirty="0"/>
              <a:t>for developers and data scientists working directly on SAP HANA</a:t>
            </a:r>
          </a:p>
          <a:p>
            <a:pPr marL="648276" lvl="4" indent="-285750">
              <a:spcBef>
                <a:spcPts val="0"/>
              </a:spcBef>
              <a:spcAft>
                <a:spcPts val="400"/>
              </a:spcAft>
              <a:buClr>
                <a:schemeClr val="accent1"/>
              </a:buClr>
            </a:pPr>
            <a:r>
              <a:rPr lang="en-US" dirty="0"/>
              <a:t>Released with SAP HANA 2 SPS02</a:t>
            </a:r>
          </a:p>
          <a:p>
            <a:pPr marL="648276" lvl="4" indent="-285750">
              <a:spcBef>
                <a:spcPts val="0"/>
              </a:spcBef>
              <a:spcAft>
                <a:spcPts val="400"/>
              </a:spcAft>
              <a:buClr>
                <a:schemeClr val="accent1"/>
              </a:buClr>
            </a:pPr>
            <a:r>
              <a:rPr lang="en-US" dirty="0"/>
              <a:t>New generic use-procedures provided out of the box within the _SYS_AFL schema</a:t>
            </a:r>
          </a:p>
          <a:p>
            <a:pPr marL="648276" lvl="4" indent="-285750">
              <a:spcBef>
                <a:spcPts val="0"/>
              </a:spcBef>
              <a:spcAft>
                <a:spcPts val="400"/>
              </a:spcAft>
              <a:buClr>
                <a:schemeClr val="accent1"/>
              </a:buClr>
            </a:pPr>
            <a:r>
              <a:rPr lang="en-US" dirty="0"/>
              <a:t>Dynamic procedure interface</a:t>
            </a:r>
          </a:p>
          <a:p>
            <a:pPr marL="362526" lvl="4" indent="0">
              <a:spcBef>
                <a:spcPts val="0"/>
              </a:spcBef>
              <a:spcAft>
                <a:spcPts val="400"/>
              </a:spcAft>
              <a:buClr>
                <a:schemeClr val="accent1"/>
              </a:buClr>
              <a:buNone/>
            </a:pPr>
            <a:br>
              <a:rPr lang="en-US" dirty="0"/>
            </a:br>
            <a:br>
              <a:rPr lang="en-US" dirty="0"/>
            </a:br>
            <a:endParaRPr lang="en-US" dirty="0"/>
          </a:p>
          <a:p>
            <a:pPr marL="182562" lvl="3" indent="0">
              <a:buClr>
                <a:schemeClr val="accent1"/>
              </a:buClr>
              <a:buSzPct val="100000"/>
              <a:buNone/>
            </a:pPr>
            <a:endParaRPr lang="en-US" dirty="0"/>
          </a:p>
        </p:txBody>
      </p:sp>
      <p:cxnSp>
        <p:nvCxnSpPr>
          <p:cNvPr id="10" name="Straight Connector 9"/>
          <p:cNvCxnSpPr/>
          <p:nvPr/>
        </p:nvCxnSpPr>
        <p:spPr>
          <a:xfrm>
            <a:off x="4301111" y="6637744"/>
            <a:ext cx="0" cy="25194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3"/>
          <a:srcRect l="4919" t="81910" r="7077" b="8551"/>
          <a:stretch/>
        </p:blipFill>
        <p:spPr>
          <a:xfrm>
            <a:off x="724241" y="3517881"/>
            <a:ext cx="6823423" cy="308608"/>
          </a:xfrm>
          <a:prstGeom prst="rect">
            <a:avLst/>
          </a:prstGeom>
        </p:spPr>
      </p:pic>
      <p:sp>
        <p:nvSpPr>
          <p:cNvPr id="9" name="Rectangle: Rounded Corners 8"/>
          <p:cNvSpPr/>
          <p:nvPr/>
        </p:nvSpPr>
        <p:spPr bwMode="gray">
          <a:xfrm>
            <a:off x="643045" y="3517881"/>
            <a:ext cx="7003635" cy="442452"/>
          </a:xfrm>
          <a:prstGeom prst="roundRect">
            <a:avLst/>
          </a:prstGeom>
          <a:ln w="38100">
            <a:solidFill>
              <a:schemeClr val="accent1"/>
            </a:solidFill>
            <a:headEnd type="none" w="med" len="med"/>
            <a:tailEnd type="arrow"/>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pic>
        <p:nvPicPr>
          <p:cNvPr id="4" name="Picture 3"/>
          <p:cNvPicPr>
            <a:picLocks noChangeAspect="1"/>
          </p:cNvPicPr>
          <p:nvPr/>
        </p:nvPicPr>
        <p:blipFill>
          <a:blip r:embed="rId4"/>
          <a:stretch>
            <a:fillRect/>
          </a:stretch>
        </p:blipFill>
        <p:spPr>
          <a:xfrm>
            <a:off x="10089560" y="3182865"/>
            <a:ext cx="1600917" cy="3580850"/>
          </a:xfrm>
          <a:prstGeom prst="rect">
            <a:avLst/>
          </a:prstGeom>
        </p:spPr>
      </p:pic>
      <p:pic>
        <p:nvPicPr>
          <p:cNvPr id="5" name="Picture 4"/>
          <p:cNvPicPr>
            <a:picLocks noChangeAspect="1"/>
          </p:cNvPicPr>
          <p:nvPr/>
        </p:nvPicPr>
        <p:blipFill rotWithShape="1">
          <a:blip r:embed="rId5"/>
          <a:srcRect b="27441"/>
          <a:stretch/>
        </p:blipFill>
        <p:spPr>
          <a:xfrm>
            <a:off x="8389064" y="1830271"/>
            <a:ext cx="1697961" cy="4976110"/>
          </a:xfrm>
          <a:prstGeom prst="rect">
            <a:avLst/>
          </a:prstGeom>
        </p:spPr>
      </p:pic>
      <p:pic>
        <p:nvPicPr>
          <p:cNvPr id="6" name="Picture 5"/>
          <p:cNvPicPr>
            <a:picLocks noChangeAspect="1"/>
          </p:cNvPicPr>
          <p:nvPr/>
        </p:nvPicPr>
        <p:blipFill>
          <a:blip r:embed="rId6"/>
          <a:stretch>
            <a:fillRect/>
          </a:stretch>
        </p:blipFill>
        <p:spPr>
          <a:xfrm>
            <a:off x="7909461" y="1439795"/>
            <a:ext cx="4285714" cy="390476"/>
          </a:xfrm>
          <a:prstGeom prst="rect">
            <a:avLst/>
          </a:prstGeom>
        </p:spPr>
      </p:pic>
      <p:pic>
        <p:nvPicPr>
          <p:cNvPr id="11" name="Picture 10"/>
          <p:cNvPicPr>
            <a:picLocks noChangeAspect="1"/>
          </p:cNvPicPr>
          <p:nvPr/>
        </p:nvPicPr>
        <p:blipFill rotWithShape="1">
          <a:blip r:embed="rId5"/>
          <a:srcRect t="72380"/>
          <a:stretch/>
        </p:blipFill>
        <p:spPr>
          <a:xfrm>
            <a:off x="10087025" y="1288684"/>
            <a:ext cx="1697961" cy="1894181"/>
          </a:xfrm>
          <a:prstGeom prst="rect">
            <a:avLst/>
          </a:prstGeom>
        </p:spPr>
      </p:pic>
      <p:sp>
        <p:nvSpPr>
          <p:cNvPr id="7" name="TextBox 6"/>
          <p:cNvSpPr txBox="1"/>
          <p:nvPr/>
        </p:nvSpPr>
        <p:spPr>
          <a:xfrm>
            <a:off x="849574" y="4578831"/>
            <a:ext cx="3091928" cy="9233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b="1" dirty="0">
                <a:solidFill>
                  <a:schemeClr val="accent1"/>
                </a:solidFill>
                <a:latin typeface="+mn-lt"/>
              </a:rPr>
              <a:t>SQL is the #3 most popular language for </a:t>
            </a:r>
            <a:r>
              <a:rPr lang="en-US" sz="2000" b="1" dirty="0">
                <a:solidFill>
                  <a:schemeClr val="accent1"/>
                </a:solidFill>
              </a:rPr>
              <a:t>machine learning </a:t>
            </a:r>
            <a:endParaRPr lang="en-US" sz="2000" b="1" dirty="0">
              <a:solidFill>
                <a:schemeClr val="accent1"/>
              </a:solidFill>
              <a:latin typeface="+mn-lt"/>
            </a:endParaRPr>
          </a:p>
        </p:txBody>
      </p:sp>
      <p:pic>
        <p:nvPicPr>
          <p:cNvPr id="12" name="Picture 11">
            <a:extLst>
              <a:ext uri="{FF2B5EF4-FFF2-40B4-BE49-F238E27FC236}">
                <a16:creationId xmlns:a16="http://schemas.microsoft.com/office/drawing/2014/main" id="{DBAD221C-0A62-448F-930B-0EC3CBDF367B}"/>
              </a:ext>
            </a:extLst>
          </p:cNvPr>
          <p:cNvPicPr>
            <a:picLocks noChangeAspect="1"/>
          </p:cNvPicPr>
          <p:nvPr/>
        </p:nvPicPr>
        <p:blipFill>
          <a:blip r:embed="rId7"/>
          <a:stretch>
            <a:fillRect/>
          </a:stretch>
        </p:blipFill>
        <p:spPr>
          <a:xfrm>
            <a:off x="3941502" y="4578831"/>
            <a:ext cx="3942865" cy="1367171"/>
          </a:xfrm>
          <a:prstGeom prst="rect">
            <a:avLst/>
          </a:prstGeom>
        </p:spPr>
      </p:pic>
      <p:sp>
        <p:nvSpPr>
          <p:cNvPr id="13" name="TextBox 12">
            <a:extLst>
              <a:ext uri="{FF2B5EF4-FFF2-40B4-BE49-F238E27FC236}">
                <a16:creationId xmlns:a16="http://schemas.microsoft.com/office/drawing/2014/main" id="{9B5E66B8-92D9-4230-83EE-E77110ED4857}"/>
              </a:ext>
            </a:extLst>
          </p:cNvPr>
          <p:cNvSpPr txBox="1"/>
          <p:nvPr/>
        </p:nvSpPr>
        <p:spPr>
          <a:xfrm>
            <a:off x="4365769" y="6078535"/>
            <a:ext cx="309433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Source: Kdnuggest.com</a:t>
            </a:r>
          </a:p>
        </p:txBody>
      </p:sp>
    </p:spTree>
    <p:extLst>
      <p:ext uri="{BB962C8B-B14F-4D97-AF65-F5344CB8AC3E}">
        <p14:creationId xmlns:p14="http://schemas.microsoft.com/office/powerpoint/2010/main" val="256522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E4E3A-93A1-45EF-8D4D-941574ADB1BF}"/>
              </a:ext>
            </a:extLst>
          </p:cNvPr>
          <p:cNvSpPr/>
          <p:nvPr/>
        </p:nvSpPr>
        <p:spPr bwMode="gray">
          <a:xfrm>
            <a:off x="0" y="1989482"/>
            <a:ext cx="9622722" cy="901700"/>
          </a:xfrm>
          <a:prstGeom prst="rect">
            <a:avLst/>
          </a:prstGeom>
          <a:solidFill>
            <a:schemeClr val="accent1">
              <a:lumMod val="20000"/>
              <a:lumOff val="8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Text Placeholder 2"/>
          <p:cNvSpPr>
            <a:spLocks noGrp="1"/>
          </p:cNvSpPr>
          <p:nvPr>
            <p:ph type="body" sz="quarter" idx="10"/>
          </p:nvPr>
        </p:nvSpPr>
        <p:spPr>
          <a:xfrm>
            <a:off x="504001" y="1620000"/>
            <a:ext cx="9118720" cy="4716000"/>
          </a:xfrm>
        </p:spPr>
        <p:txBody>
          <a:bodyPr>
            <a:noAutofit/>
          </a:bodyPr>
          <a:lstStyle/>
          <a:p>
            <a:r>
              <a:rPr lang="en-US" dirty="0"/>
              <a:t>SAP HANA Predictive and Machine Learning Overview</a:t>
            </a:r>
          </a:p>
          <a:p>
            <a:r>
              <a:rPr lang="de-DE" dirty="0"/>
              <a:t>Python </a:t>
            </a:r>
            <a:r>
              <a:rPr lang="en-US" dirty="0"/>
              <a:t>integration with SAP HANA</a:t>
            </a:r>
          </a:p>
          <a:p>
            <a:r>
              <a:rPr lang="de-DE" dirty="0"/>
              <a:t>Python Client API for SAP HANA </a:t>
            </a:r>
            <a:r>
              <a:rPr lang="de-DE" dirty="0" err="1"/>
              <a:t>Machine</a:t>
            </a:r>
            <a:r>
              <a:rPr lang="de-DE" dirty="0"/>
              <a:t> Learning</a:t>
            </a:r>
          </a:p>
          <a:p>
            <a:r>
              <a:rPr lang="de-DE" dirty="0"/>
              <a:t>Demo</a:t>
            </a:r>
            <a:endParaRPr lang="en-US" dirty="0"/>
          </a:p>
          <a:p>
            <a:r>
              <a:rPr lang="de-DE" dirty="0"/>
              <a:t>P</a:t>
            </a:r>
            <a:r>
              <a:rPr lang="en-US" dirty="0" err="1"/>
              <a:t>lans</a:t>
            </a:r>
            <a:r>
              <a:rPr lang="en-US" dirty="0"/>
              <a:t> and Roadmap</a:t>
            </a:r>
          </a:p>
          <a:p>
            <a:endParaRPr lang="en-US" dirty="0"/>
          </a:p>
        </p:txBody>
      </p:sp>
      <p:sp>
        <p:nvSpPr>
          <p:cNvPr id="2" name="Title 1"/>
          <p:cNvSpPr>
            <a:spLocks noGrp="1"/>
          </p:cNvSpPr>
          <p:nvPr>
            <p:ph type="title"/>
          </p:nvPr>
        </p:nvSpPr>
        <p:spPr>
          <a:xfrm>
            <a:off x="504001" y="504000"/>
            <a:ext cx="11186476" cy="369332"/>
          </a:xfrm>
        </p:spPr>
        <p:txBody>
          <a:bodyPr/>
          <a:lstStyle/>
          <a:p>
            <a:r>
              <a:rPr lang="en-US" dirty="0"/>
              <a:t>Agenda</a:t>
            </a:r>
          </a:p>
        </p:txBody>
      </p:sp>
      <p:pic>
        <p:nvPicPr>
          <p:cNvPr id="5" name="Picture 4">
            <a:extLst>
              <a:ext uri="{FF2B5EF4-FFF2-40B4-BE49-F238E27FC236}">
                <a16:creationId xmlns:a16="http://schemas.microsoft.com/office/drawing/2014/main" id="{5A553A15-3638-452C-A041-55EA218E36D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4328" r="16647" b="2390"/>
          <a:stretch/>
        </p:blipFill>
        <p:spPr>
          <a:xfrm flipH="1">
            <a:off x="9784078" y="450850"/>
            <a:ext cx="2411095" cy="2978150"/>
          </a:xfrm>
          <a:prstGeom prst="rect">
            <a:avLst/>
          </a:prstGeom>
        </p:spPr>
      </p:pic>
    </p:spTree>
    <p:extLst>
      <p:ext uri="{BB962C8B-B14F-4D97-AF65-F5344CB8AC3E}">
        <p14:creationId xmlns:p14="http://schemas.microsoft.com/office/powerpoint/2010/main" val="330703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BD21D-338D-459B-8036-9C40383F3D0F}"/>
              </a:ext>
            </a:extLst>
          </p:cNvPr>
          <p:cNvSpPr>
            <a:spLocks noGrp="1"/>
          </p:cNvSpPr>
          <p:nvPr>
            <p:ph type="body" sz="quarter" idx="10"/>
          </p:nvPr>
        </p:nvSpPr>
        <p:spPr>
          <a:xfrm>
            <a:off x="504000" y="1620000"/>
            <a:ext cx="5562692" cy="4716000"/>
          </a:xfrm>
        </p:spPr>
        <p:txBody>
          <a:bodyPr>
            <a:normAutofit/>
          </a:bodyPr>
          <a:lstStyle/>
          <a:p>
            <a:r>
              <a:rPr lang="de-DE" dirty="0"/>
              <a:t>External </a:t>
            </a:r>
            <a:r>
              <a:rPr lang="de-DE" dirty="0" err="1"/>
              <a:t>Machine</a:t>
            </a:r>
            <a:r>
              <a:rPr lang="de-DE" dirty="0"/>
              <a:t> Learning </a:t>
            </a:r>
            <a:r>
              <a:rPr lang="de-DE" dirty="0" err="1"/>
              <a:t>integration</a:t>
            </a:r>
            <a:r>
              <a:rPr lang="de-DE" dirty="0"/>
              <a:t> </a:t>
            </a:r>
            <a:r>
              <a:rPr lang="de-DE" dirty="0" err="1"/>
              <a:t>covers</a:t>
            </a:r>
            <a:r>
              <a:rPr lang="de-DE" dirty="0"/>
              <a:t> </a:t>
            </a:r>
            <a:endParaRPr lang="en-US" dirty="0"/>
          </a:p>
          <a:p>
            <a:pPr marL="179964" lvl="2" indent="-179964">
              <a:spcBef>
                <a:spcPts val="1200"/>
              </a:spcBef>
              <a:buClr>
                <a:schemeClr val="accent1"/>
              </a:buClr>
              <a:buFont typeface="Wingdings" pitchFamily="2" charset="2"/>
              <a:buChar char=""/>
              <a:defRPr/>
            </a:pPr>
            <a:r>
              <a:rPr lang="en-US" b="1" dirty="0"/>
              <a:t>R Integration </a:t>
            </a:r>
            <a:r>
              <a:rPr lang="en-US" dirty="0"/>
              <a:t>with SAP HANA</a:t>
            </a:r>
          </a:p>
          <a:p>
            <a:pPr marL="359964" lvl="3">
              <a:spcBef>
                <a:spcPts val="600"/>
              </a:spcBef>
              <a:buClr>
                <a:schemeClr val="accent2"/>
              </a:buClr>
              <a:buSzPct val="100000"/>
              <a:buFont typeface="Arial" pitchFamily="34" charset="0"/>
              <a:buChar char="–"/>
              <a:defRPr/>
            </a:pPr>
            <a:r>
              <a:rPr lang="en-US" dirty="0"/>
              <a:t>Connect and interoperate with the SAP HANA database from R Studio</a:t>
            </a:r>
          </a:p>
          <a:p>
            <a:pPr marL="359964" lvl="3">
              <a:spcBef>
                <a:spcPts val="600"/>
              </a:spcBef>
              <a:buClr>
                <a:schemeClr val="accent2"/>
              </a:buClr>
              <a:buSzPct val="100000"/>
              <a:buFont typeface="Arial" pitchFamily="34" charset="0"/>
              <a:buChar char="–"/>
              <a:defRPr/>
            </a:pPr>
            <a:r>
              <a:rPr lang="en-US" dirty="0"/>
              <a:t>R script-code to be processed as part of the overall query execution plan from SAP HANA</a:t>
            </a:r>
          </a:p>
          <a:p>
            <a:pPr marL="179964" lvl="2" indent="-179964">
              <a:spcBef>
                <a:spcPts val="1200"/>
              </a:spcBef>
              <a:buClr>
                <a:schemeClr val="accent1"/>
              </a:buClr>
              <a:buFont typeface="Wingdings" pitchFamily="2" charset="2"/>
              <a:buChar char=""/>
              <a:defRPr/>
            </a:pPr>
            <a:r>
              <a:rPr lang="en-US" b="1" dirty="0"/>
              <a:t>Python</a:t>
            </a:r>
            <a:r>
              <a:rPr lang="en-US" dirty="0"/>
              <a:t> driver for SAP HANA</a:t>
            </a:r>
          </a:p>
          <a:p>
            <a:pPr marL="359964" lvl="3">
              <a:spcBef>
                <a:spcPts val="600"/>
              </a:spcBef>
              <a:buClr>
                <a:schemeClr val="accent2"/>
              </a:buClr>
              <a:buSzPct val="100000"/>
              <a:buFont typeface="Arial" pitchFamily="34" charset="0"/>
              <a:buChar char="–"/>
              <a:defRPr/>
            </a:pPr>
            <a:r>
              <a:rPr lang="en-US" dirty="0"/>
              <a:t>Full support for the SAP HANA network protocol</a:t>
            </a:r>
          </a:p>
          <a:p>
            <a:pPr marL="359964" lvl="3">
              <a:spcBef>
                <a:spcPts val="600"/>
              </a:spcBef>
              <a:buClr>
                <a:schemeClr val="accent2"/>
              </a:buClr>
              <a:buSzPct val="100000"/>
              <a:buFont typeface="Arial" pitchFamily="34" charset="0"/>
              <a:buChar char="–"/>
              <a:defRPr/>
            </a:pPr>
            <a:r>
              <a:rPr lang="en-US" dirty="0"/>
              <a:t>Leverage SAP HANA predictive &amp; machine learning capabilities from Python development environment</a:t>
            </a:r>
          </a:p>
          <a:p>
            <a:pPr marL="179964" lvl="2" indent="-179964">
              <a:spcBef>
                <a:spcPts val="1200"/>
              </a:spcBef>
              <a:buClr>
                <a:schemeClr val="accent1"/>
              </a:buClr>
              <a:buFont typeface="Wingdings" pitchFamily="2" charset="2"/>
              <a:buChar char=""/>
              <a:defRPr/>
            </a:pPr>
            <a:r>
              <a:rPr lang="en-US" b="1" dirty="0"/>
              <a:t>TensorFlow</a:t>
            </a:r>
            <a:r>
              <a:rPr lang="en-US" dirty="0"/>
              <a:t> Integration with SAP HANA</a:t>
            </a:r>
          </a:p>
          <a:p>
            <a:pPr marL="359964" lvl="3">
              <a:spcBef>
                <a:spcPts val="600"/>
              </a:spcBef>
              <a:buClr>
                <a:schemeClr val="accent2"/>
              </a:buClr>
              <a:buSzPct val="100000"/>
              <a:buFont typeface="Arial" pitchFamily="34" charset="0"/>
              <a:buChar char="–"/>
              <a:defRPr/>
            </a:pPr>
            <a:r>
              <a:rPr lang="en-US" dirty="0"/>
              <a:t>Easily extend deep learning from SAP HANA</a:t>
            </a:r>
          </a:p>
          <a:p>
            <a:pPr marL="359964" lvl="3">
              <a:spcBef>
                <a:spcPts val="600"/>
              </a:spcBef>
              <a:buClr>
                <a:schemeClr val="accent2"/>
              </a:buClr>
              <a:buSzPct val="100000"/>
              <a:buFont typeface="Arial" pitchFamily="34" charset="0"/>
              <a:buChar char="–"/>
              <a:defRPr/>
            </a:pPr>
            <a:r>
              <a:rPr lang="en-US" dirty="0"/>
              <a:t>Retain the familiar database development environment </a:t>
            </a:r>
          </a:p>
          <a:p>
            <a:pPr lvl="2" indent="0">
              <a:buNone/>
            </a:pPr>
            <a:endParaRPr lang="en-US" dirty="0"/>
          </a:p>
        </p:txBody>
      </p:sp>
      <p:grpSp>
        <p:nvGrpSpPr>
          <p:cNvPr id="5" name="Group 4">
            <a:extLst>
              <a:ext uri="{FF2B5EF4-FFF2-40B4-BE49-F238E27FC236}">
                <a16:creationId xmlns:a16="http://schemas.microsoft.com/office/drawing/2014/main" id="{20F1C92D-FE4A-4D64-88C9-CFA7F5A94B5C}"/>
              </a:ext>
            </a:extLst>
          </p:cNvPr>
          <p:cNvGrpSpPr/>
          <p:nvPr/>
        </p:nvGrpSpPr>
        <p:grpSpPr>
          <a:xfrm>
            <a:off x="9710410" y="5764784"/>
            <a:ext cx="1921953" cy="750202"/>
            <a:chOff x="8787215" y="5871662"/>
            <a:chExt cx="1921953" cy="750202"/>
          </a:xfrm>
        </p:grpSpPr>
        <p:sp>
          <p:nvSpPr>
            <p:cNvPr id="72" name="Rectangle 63">
              <a:extLst>
                <a:ext uri="{FF2B5EF4-FFF2-40B4-BE49-F238E27FC236}">
                  <a16:creationId xmlns:a16="http://schemas.microsoft.com/office/drawing/2014/main" id="{C7CAA25A-ECF5-46DD-88FC-6FA58E1DFF1E}"/>
                </a:ext>
              </a:extLst>
            </p:cNvPr>
            <p:cNvSpPr>
              <a:spLocks noChangeArrowheads="1"/>
            </p:cNvSpPr>
            <p:nvPr/>
          </p:nvSpPr>
          <p:spPr bwMode="auto">
            <a:xfrm>
              <a:off x="8787215" y="5871662"/>
              <a:ext cx="1921953" cy="750202"/>
            </a:xfrm>
            <a:prstGeom prst="rect">
              <a:avLst/>
            </a:prstGeom>
            <a:solidFill>
              <a:srgbClr val="DDDDDD"/>
            </a:solidFill>
            <a:ln w="12700">
              <a:noFill/>
              <a:miter lim="800000"/>
              <a:headEnd/>
              <a:tailEnd/>
            </a:ln>
          </p:spPr>
          <p:txBody>
            <a:bodyPr lIns="36000" tIns="36000" rIns="36000" bIns="36000"/>
            <a:lstStyle/>
            <a:p>
              <a:pPr algn="ctr">
                <a:buClrTx/>
                <a:buSzTx/>
                <a:buFontTx/>
                <a:buNone/>
              </a:pPr>
              <a:endParaRPr lang="en-US" sz="1200" dirty="0"/>
            </a:p>
            <a:p>
              <a:pPr algn="ctr">
                <a:buClrTx/>
                <a:buSzTx/>
                <a:buFontTx/>
                <a:buNone/>
              </a:pPr>
              <a:endParaRPr lang="en-US" sz="1200" dirty="0"/>
            </a:p>
            <a:p>
              <a:pPr algn="ctr">
                <a:buClrTx/>
                <a:buSzTx/>
                <a:buFontTx/>
                <a:buNone/>
              </a:pPr>
              <a:endParaRPr lang="en-US" sz="1200" dirty="0"/>
            </a:p>
            <a:p>
              <a:pPr algn="ctr">
                <a:buClrTx/>
                <a:buSzTx/>
                <a:buFontTx/>
                <a:buNone/>
              </a:pPr>
              <a:r>
                <a:rPr lang="en-US" sz="1200" dirty="0"/>
                <a:t> </a:t>
              </a:r>
              <a:br>
                <a:rPr lang="en-US" sz="1200" dirty="0"/>
              </a:br>
              <a:endParaRPr lang="en-US" sz="1200" dirty="0"/>
            </a:p>
          </p:txBody>
        </p:sp>
        <p:pic>
          <p:nvPicPr>
            <p:cNvPr id="73" name="Picture 72">
              <a:extLst>
                <a:ext uri="{FF2B5EF4-FFF2-40B4-BE49-F238E27FC236}">
                  <a16:creationId xmlns:a16="http://schemas.microsoft.com/office/drawing/2014/main" id="{1C611A45-D222-4B4D-8F7A-82F8FDCB2DC0}"/>
                </a:ext>
              </a:extLst>
            </p:cNvPr>
            <p:cNvPicPr>
              <a:picLocks noChangeAspect="1"/>
            </p:cNvPicPr>
            <p:nvPr/>
          </p:nvPicPr>
          <p:blipFill>
            <a:blip r:embed="rId3"/>
            <a:stretch>
              <a:fillRect/>
            </a:stretch>
          </p:blipFill>
          <p:spPr>
            <a:xfrm>
              <a:off x="8863526" y="5976047"/>
              <a:ext cx="658986" cy="541431"/>
            </a:xfrm>
            <a:prstGeom prst="rect">
              <a:avLst/>
            </a:prstGeom>
          </p:spPr>
        </p:pic>
        <p:grpSp>
          <p:nvGrpSpPr>
            <p:cNvPr id="74" name="Group 73">
              <a:extLst>
                <a:ext uri="{FF2B5EF4-FFF2-40B4-BE49-F238E27FC236}">
                  <a16:creationId xmlns:a16="http://schemas.microsoft.com/office/drawing/2014/main" id="{35BB9DF7-D05D-4F47-8199-2170DC49D276}"/>
                </a:ext>
              </a:extLst>
            </p:cNvPr>
            <p:cNvGrpSpPr/>
            <p:nvPr/>
          </p:nvGrpSpPr>
          <p:grpSpPr>
            <a:xfrm>
              <a:off x="9584482" y="5972640"/>
              <a:ext cx="1066876" cy="541431"/>
              <a:chOff x="10787294" y="2852667"/>
              <a:chExt cx="1008295" cy="556804"/>
            </a:xfrm>
          </p:grpSpPr>
          <p:sp>
            <p:nvSpPr>
              <p:cNvPr id="75" name="Rectangle 65">
                <a:extLst>
                  <a:ext uri="{FF2B5EF4-FFF2-40B4-BE49-F238E27FC236}">
                    <a16:creationId xmlns:a16="http://schemas.microsoft.com/office/drawing/2014/main" id="{66185587-86B8-41C3-8BD2-5F65BD8C4F18}"/>
                  </a:ext>
                </a:extLst>
              </p:cNvPr>
              <p:cNvSpPr>
                <a:spLocks noChangeArrowheads="1"/>
              </p:cNvSpPr>
              <p:nvPr/>
            </p:nvSpPr>
            <p:spPr bwMode="auto">
              <a:xfrm>
                <a:off x="10787294" y="2852667"/>
                <a:ext cx="1008295" cy="556804"/>
              </a:xfrm>
              <a:prstGeom prst="rect">
                <a:avLst/>
              </a:prstGeom>
              <a:solidFill>
                <a:schemeClr val="bg1"/>
              </a:solidFill>
              <a:ln w="17780">
                <a:noFill/>
                <a:miter lim="800000"/>
                <a:headEnd/>
                <a:tailEnd/>
              </a:ln>
            </p:spPr>
            <p:txBody>
              <a:bodyPr lIns="36000" tIns="36000" rIns="36000" bIns="36000" anchor="t"/>
              <a:lstStyle/>
              <a:p>
                <a:pPr>
                  <a:buClrTx/>
                  <a:buSzTx/>
                  <a:buFontTx/>
                  <a:buNone/>
                </a:pPr>
                <a:r>
                  <a:rPr lang="en-US" sz="1050" dirty="0"/>
                  <a:t> </a:t>
                </a:r>
                <a:r>
                  <a:rPr lang="en-US" sz="1000" dirty="0">
                    <a:solidFill>
                      <a:schemeClr val="accent2"/>
                    </a:solidFill>
                  </a:rPr>
                  <a:t>Active </a:t>
                </a:r>
                <a:br>
                  <a:rPr lang="en-US" sz="1000" dirty="0">
                    <a:solidFill>
                      <a:schemeClr val="accent2"/>
                    </a:solidFill>
                  </a:rPr>
                </a:br>
                <a:r>
                  <a:rPr lang="en-US" sz="1000" dirty="0">
                    <a:solidFill>
                      <a:schemeClr val="accent2"/>
                    </a:solidFill>
                  </a:rPr>
                  <a:t> Model(s)</a:t>
                </a:r>
              </a:p>
            </p:txBody>
          </p:sp>
          <p:pic>
            <p:nvPicPr>
              <p:cNvPr id="76" name="Picture 4" descr="Bildergebnis für google tensorflow">
                <a:extLst>
                  <a:ext uri="{FF2B5EF4-FFF2-40B4-BE49-F238E27FC236}">
                    <a16:creationId xmlns:a16="http://schemas.microsoft.com/office/drawing/2014/main" id="{7BE145FD-892D-4208-BCC9-8C861603836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2920" t="10919" r="37117" b="16177"/>
              <a:stretch/>
            </p:blipFill>
            <p:spPr bwMode="auto">
              <a:xfrm>
                <a:off x="11416699" y="2918733"/>
                <a:ext cx="293320" cy="399668"/>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79" name="Straight Arrow Connector 78">
            <a:extLst>
              <a:ext uri="{FF2B5EF4-FFF2-40B4-BE49-F238E27FC236}">
                <a16:creationId xmlns:a16="http://schemas.microsoft.com/office/drawing/2014/main" id="{EF059E3F-25B4-41B3-9177-7AB09B5B6DBA}"/>
              </a:ext>
            </a:extLst>
          </p:cNvPr>
          <p:cNvCxnSpPr>
            <a:cxnSpLocks/>
          </p:cNvCxnSpPr>
          <p:nvPr/>
        </p:nvCxnSpPr>
        <p:spPr>
          <a:xfrm flipV="1">
            <a:off x="9678381" y="2506644"/>
            <a:ext cx="0" cy="467647"/>
          </a:xfrm>
          <a:prstGeom prst="straightConnector1">
            <a:avLst/>
          </a:prstGeom>
          <a:ln w="28575">
            <a:solidFill>
              <a:schemeClr val="tx1">
                <a:lumMod val="65000"/>
                <a:lumOff val="35000"/>
              </a:schemeClr>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775FB50-CAA5-47F5-8FA1-8CBC81239228}"/>
              </a:ext>
            </a:extLst>
          </p:cNvPr>
          <p:cNvSpPr txBox="1"/>
          <p:nvPr/>
        </p:nvSpPr>
        <p:spPr>
          <a:xfrm>
            <a:off x="8900806" y="2798665"/>
            <a:ext cx="647550" cy="15385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000" b="1" kern="0" dirty="0">
                <a:solidFill>
                  <a:srgbClr val="000000"/>
                </a:solidFill>
                <a:ea typeface="Arial Unicode MS" pitchFamily="34" charset="-128"/>
                <a:cs typeface="Arial Unicode MS" pitchFamily="34" charset="-128"/>
              </a:rPr>
              <a:t>ODBC</a:t>
            </a:r>
          </a:p>
        </p:txBody>
      </p:sp>
      <p:sp>
        <p:nvSpPr>
          <p:cNvPr id="81" name="TextBox 80">
            <a:extLst>
              <a:ext uri="{FF2B5EF4-FFF2-40B4-BE49-F238E27FC236}">
                <a16:creationId xmlns:a16="http://schemas.microsoft.com/office/drawing/2014/main" id="{B89FD033-1615-4055-818C-95276438C90B}"/>
              </a:ext>
            </a:extLst>
          </p:cNvPr>
          <p:cNvSpPr txBox="1"/>
          <p:nvPr/>
        </p:nvSpPr>
        <p:spPr>
          <a:xfrm>
            <a:off x="9420061" y="2800688"/>
            <a:ext cx="647550" cy="15385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000" b="1" kern="0" dirty="0">
                <a:solidFill>
                  <a:srgbClr val="000000"/>
                </a:solidFill>
                <a:ea typeface="Arial Unicode MS" pitchFamily="34" charset="-128"/>
                <a:cs typeface="Arial Unicode MS" pitchFamily="34" charset="-128"/>
              </a:rPr>
              <a:t>data</a:t>
            </a:r>
          </a:p>
        </p:txBody>
      </p:sp>
      <p:pic>
        <p:nvPicPr>
          <p:cNvPr id="89" name="Picture 3">
            <a:extLst>
              <a:ext uri="{FF2B5EF4-FFF2-40B4-BE49-F238E27FC236}">
                <a16:creationId xmlns:a16="http://schemas.microsoft.com/office/drawing/2014/main" id="{85166AFD-D117-469E-9764-BAFA1F0A51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4519" y="1519546"/>
            <a:ext cx="1106545" cy="922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4" name="Picture 6">
            <a:extLst>
              <a:ext uri="{FF2B5EF4-FFF2-40B4-BE49-F238E27FC236}">
                <a16:creationId xmlns:a16="http://schemas.microsoft.com/office/drawing/2014/main" id="{F499E8B2-807A-4E76-A9F3-0C0CD89F9A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4632" y="1749307"/>
            <a:ext cx="919630" cy="321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a:extLst>
              <a:ext uri="{FF2B5EF4-FFF2-40B4-BE49-F238E27FC236}">
                <a16:creationId xmlns:a16="http://schemas.microsoft.com/office/drawing/2014/main" id="{D4BCD47C-2D83-496C-AAD2-09B105DA3FD7}"/>
              </a:ext>
            </a:extLst>
          </p:cNvPr>
          <p:cNvSpPr>
            <a:spLocks noGrp="1"/>
          </p:cNvSpPr>
          <p:nvPr>
            <p:ph type="title"/>
          </p:nvPr>
        </p:nvSpPr>
        <p:spPr>
          <a:xfrm>
            <a:off x="504001" y="504000"/>
            <a:ext cx="11186476" cy="677108"/>
          </a:xfrm>
        </p:spPr>
        <p:txBody>
          <a:bodyPr/>
          <a:lstStyle/>
          <a:p>
            <a:r>
              <a:rPr lang="en-US" dirty="0"/>
              <a:t>SAP HANA ML – </a:t>
            </a:r>
            <a:r>
              <a:rPr lang="en-IE" dirty="0"/>
              <a:t>External</a:t>
            </a:r>
            <a:r>
              <a:rPr lang="en-US" dirty="0"/>
              <a:t> Machine Learning Integration</a:t>
            </a:r>
            <a:br>
              <a:rPr lang="en-US" dirty="0"/>
            </a:br>
            <a:r>
              <a:rPr lang="en-US" sz="2000" b="0" dirty="0"/>
              <a:t>Leverage open source machine learning with SAP HANA</a:t>
            </a:r>
          </a:p>
        </p:txBody>
      </p:sp>
      <p:sp>
        <p:nvSpPr>
          <p:cNvPr id="87" name="TextBox 86">
            <a:extLst>
              <a:ext uri="{FF2B5EF4-FFF2-40B4-BE49-F238E27FC236}">
                <a16:creationId xmlns:a16="http://schemas.microsoft.com/office/drawing/2014/main" id="{BE56B3A3-1335-4F60-9B06-03DC0766A1FC}"/>
              </a:ext>
            </a:extLst>
          </p:cNvPr>
          <p:cNvSpPr txBox="1"/>
          <p:nvPr/>
        </p:nvSpPr>
        <p:spPr>
          <a:xfrm>
            <a:off x="7405010" y="3039096"/>
            <a:ext cx="4362792" cy="2198451"/>
          </a:xfrm>
          <a:prstGeom prst="rect">
            <a:avLst/>
          </a:prstGeom>
          <a:solidFill>
            <a:schemeClr val="bg1">
              <a:lumMod val="85000"/>
            </a:schemeClr>
          </a:solidFill>
          <a:ln w="25400">
            <a:solidFill>
              <a:schemeClr val="accent2">
                <a:lumMod val="20000"/>
                <a:lumOff val="80000"/>
              </a:schemeClr>
            </a:solidFill>
          </a:ln>
        </p:spPr>
        <p:txBody>
          <a:bodyPr wrap="square" lIns="0" tIns="0" rIns="0" bIns="0" rtlCol="0">
            <a:noAutofit/>
          </a:bodyPr>
          <a:lstStyle/>
          <a:p>
            <a:pPr algn="ctr" fontAlgn="base">
              <a:spcAft>
                <a:spcPct val="0"/>
              </a:spcAft>
              <a:buClr>
                <a:srgbClr val="F0AB00"/>
              </a:buClr>
              <a:buSzPct val="80000"/>
            </a:pPr>
            <a:endParaRPr lang="en-US" sz="3199" b="1" kern="0" spc="600" dirty="0">
              <a:ea typeface="Arial Unicode MS" pitchFamily="34" charset="-128"/>
              <a:cs typeface="Arial Unicode MS" pitchFamily="34" charset="-128"/>
            </a:endParaRPr>
          </a:p>
        </p:txBody>
      </p:sp>
      <p:pic>
        <p:nvPicPr>
          <p:cNvPr id="93" name="Picture 92">
            <a:extLst>
              <a:ext uri="{FF2B5EF4-FFF2-40B4-BE49-F238E27FC236}">
                <a16:creationId xmlns:a16="http://schemas.microsoft.com/office/drawing/2014/main" id="{79B5D3F4-7954-4085-AC57-2852A02C851A}"/>
              </a:ext>
            </a:extLst>
          </p:cNvPr>
          <p:cNvPicPr>
            <a:picLocks noChangeAspect="1"/>
          </p:cNvPicPr>
          <p:nvPr/>
        </p:nvPicPr>
        <p:blipFill>
          <a:blip r:embed="rId7"/>
          <a:stretch>
            <a:fillRect/>
          </a:stretch>
        </p:blipFill>
        <p:spPr>
          <a:xfrm>
            <a:off x="8158573" y="3152149"/>
            <a:ext cx="328340" cy="328340"/>
          </a:xfrm>
          <a:prstGeom prst="rect">
            <a:avLst/>
          </a:prstGeom>
        </p:spPr>
      </p:pic>
      <p:sp>
        <p:nvSpPr>
          <p:cNvPr id="95" name="Rectangle 94">
            <a:extLst>
              <a:ext uri="{FF2B5EF4-FFF2-40B4-BE49-F238E27FC236}">
                <a16:creationId xmlns:a16="http://schemas.microsoft.com/office/drawing/2014/main" id="{A4945A3B-D17B-4D4A-B9C2-A3DA3C1238D2}"/>
              </a:ext>
            </a:extLst>
          </p:cNvPr>
          <p:cNvSpPr/>
          <p:nvPr/>
        </p:nvSpPr>
        <p:spPr bwMode="gray">
          <a:xfrm>
            <a:off x="7524621" y="3548275"/>
            <a:ext cx="4128356" cy="1419510"/>
          </a:xfrm>
          <a:prstGeom prst="rect">
            <a:avLst/>
          </a:prstGeom>
          <a:solidFill>
            <a:schemeClr val="bg1"/>
          </a:solidFill>
          <a:ln w="15875" algn="ctr">
            <a:solidFill>
              <a:schemeClr val="accent2">
                <a:lumMod val="20000"/>
                <a:lumOff val="8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799" kern="0" dirty="0">
              <a:solidFill>
                <a:srgbClr val="4B4B4B"/>
              </a:solidFill>
              <a:ea typeface="Arial Unicode MS" pitchFamily="34" charset="-128"/>
              <a:cs typeface="Arial Unicode MS" pitchFamily="34" charset="-128"/>
            </a:endParaRPr>
          </a:p>
        </p:txBody>
      </p:sp>
      <p:sp>
        <p:nvSpPr>
          <p:cNvPr id="99" name="TextBox 98">
            <a:extLst>
              <a:ext uri="{FF2B5EF4-FFF2-40B4-BE49-F238E27FC236}">
                <a16:creationId xmlns:a16="http://schemas.microsoft.com/office/drawing/2014/main" id="{96BFD87B-0C3F-4CF4-8A99-5EA3C28BBE6E}"/>
              </a:ext>
            </a:extLst>
          </p:cNvPr>
          <p:cNvSpPr txBox="1"/>
          <p:nvPr/>
        </p:nvSpPr>
        <p:spPr>
          <a:xfrm>
            <a:off x="8372670" y="3145295"/>
            <a:ext cx="2791167" cy="307777"/>
          </a:xfrm>
          <a:prstGeom prst="rect">
            <a:avLst/>
          </a:prstGeom>
          <a:noFill/>
        </p:spPr>
        <p:txBody>
          <a:bodyPr wrap="square" lIns="0" tIns="0" rIns="0" bIns="0" rtlCol="0">
            <a:spAutoFit/>
          </a:bodyPr>
          <a:lstStyle/>
          <a:p>
            <a:pPr algn="ctr" fontAlgn="base">
              <a:spcAft>
                <a:spcPct val="0"/>
              </a:spcAft>
              <a:buClr>
                <a:srgbClr val="F0AB00"/>
              </a:buClr>
              <a:buSzPct val="80000"/>
            </a:pPr>
            <a:r>
              <a:rPr lang="en-US" sz="2000" b="1" kern="0" dirty="0">
                <a:solidFill>
                  <a:schemeClr val="accent2"/>
                </a:solidFill>
                <a:ea typeface="Arial Unicode MS" pitchFamily="34" charset="-128"/>
                <a:cs typeface="Arial Unicode MS" pitchFamily="34" charset="-128"/>
              </a:rPr>
              <a:t>SAP HANA Platform</a:t>
            </a:r>
          </a:p>
        </p:txBody>
      </p:sp>
      <p:pic>
        <p:nvPicPr>
          <p:cNvPr id="100" name="Picture 99">
            <a:extLst>
              <a:ext uri="{FF2B5EF4-FFF2-40B4-BE49-F238E27FC236}">
                <a16:creationId xmlns:a16="http://schemas.microsoft.com/office/drawing/2014/main" id="{A138A1EB-AF5D-42CD-9836-54534C17CA2C}"/>
              </a:ext>
            </a:extLst>
          </p:cNvPr>
          <p:cNvPicPr>
            <a:picLocks noChangeAspect="1"/>
          </p:cNvPicPr>
          <p:nvPr/>
        </p:nvPicPr>
        <p:blipFill>
          <a:blip r:embed="rId8"/>
          <a:stretch>
            <a:fillRect/>
          </a:stretch>
        </p:blipFill>
        <p:spPr>
          <a:xfrm>
            <a:off x="7681387" y="3602644"/>
            <a:ext cx="415820" cy="454045"/>
          </a:xfrm>
          <a:prstGeom prst="rect">
            <a:avLst/>
          </a:prstGeom>
        </p:spPr>
      </p:pic>
      <p:sp>
        <p:nvSpPr>
          <p:cNvPr id="101" name="TextBox 100">
            <a:extLst>
              <a:ext uri="{FF2B5EF4-FFF2-40B4-BE49-F238E27FC236}">
                <a16:creationId xmlns:a16="http://schemas.microsoft.com/office/drawing/2014/main" id="{C08667FD-1DC0-4DC5-A348-2C66BB9ED36F}"/>
              </a:ext>
            </a:extLst>
          </p:cNvPr>
          <p:cNvSpPr txBox="1"/>
          <p:nvPr/>
        </p:nvSpPr>
        <p:spPr>
          <a:xfrm>
            <a:off x="7405009" y="3732255"/>
            <a:ext cx="4325874" cy="193899"/>
          </a:xfrm>
          <a:prstGeom prst="rect">
            <a:avLst/>
          </a:prstGeom>
          <a:noFill/>
        </p:spPr>
        <p:txBody>
          <a:bodyPr wrap="square" lIns="0" tIns="0" rIns="0" bIns="0" rtlCol="0">
            <a:spAutoFit/>
          </a:bodyPr>
          <a:lstStyle/>
          <a:p>
            <a:pPr algn="ctr" fontAlgn="base">
              <a:lnSpc>
                <a:spcPct val="90000"/>
              </a:lnSpc>
              <a:spcAft>
                <a:spcPts val="714"/>
              </a:spcAft>
              <a:buClr>
                <a:srgbClr val="F0AB00"/>
              </a:buClr>
              <a:buSzPct val="80000"/>
            </a:pPr>
            <a:r>
              <a:rPr lang="en-US" sz="1400" b="1" kern="0" dirty="0">
                <a:solidFill>
                  <a:schemeClr val="accent2"/>
                </a:solidFill>
                <a:ea typeface="Arial Unicode MS" pitchFamily="34" charset="-128"/>
                <a:cs typeface="Arial Unicode MS" pitchFamily="34" charset="-128"/>
              </a:rPr>
              <a:t>       External Machine Learning Integration </a:t>
            </a:r>
          </a:p>
        </p:txBody>
      </p:sp>
      <p:cxnSp>
        <p:nvCxnSpPr>
          <p:cNvPr id="158" name="Straight Connector 157">
            <a:extLst>
              <a:ext uri="{FF2B5EF4-FFF2-40B4-BE49-F238E27FC236}">
                <a16:creationId xmlns:a16="http://schemas.microsoft.com/office/drawing/2014/main" id="{B6FC6E4A-E387-4FB8-8E30-C98AF7DD52BF}"/>
              </a:ext>
            </a:extLst>
          </p:cNvPr>
          <p:cNvCxnSpPr>
            <a:cxnSpLocks/>
          </p:cNvCxnSpPr>
          <p:nvPr/>
        </p:nvCxnSpPr>
        <p:spPr>
          <a:xfrm>
            <a:off x="7608048" y="4110334"/>
            <a:ext cx="3885441" cy="0"/>
          </a:xfrm>
          <a:prstGeom prst="line">
            <a:avLst/>
          </a:prstGeom>
          <a:ln w="12700" cap="rnd">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6" name="Rectangle 185">
            <a:extLst>
              <a:ext uri="{FF2B5EF4-FFF2-40B4-BE49-F238E27FC236}">
                <a16:creationId xmlns:a16="http://schemas.microsoft.com/office/drawing/2014/main" id="{6F87934B-0C73-4CF1-9C79-24960DB0E18A}"/>
              </a:ext>
            </a:extLst>
          </p:cNvPr>
          <p:cNvSpPr/>
          <p:nvPr/>
        </p:nvSpPr>
        <p:spPr bwMode="gray">
          <a:xfrm>
            <a:off x="7853421" y="4279077"/>
            <a:ext cx="1577025" cy="491636"/>
          </a:xfrm>
          <a:prstGeom prst="rect">
            <a:avLst/>
          </a:prstGeom>
          <a:solidFill>
            <a:schemeClr val="bg1">
              <a:lumMod val="85000"/>
              <a:alpha val="50000"/>
            </a:schemeClr>
          </a:solidFill>
          <a:ln w="6350" algn="ctr">
            <a:solidFill>
              <a:schemeClr val="bg1">
                <a:lumMod val="65000"/>
              </a:schemeClr>
            </a:solidFill>
            <a:miter lim="800000"/>
            <a:headEnd/>
            <a:tailEnd/>
          </a:ln>
        </p:spPr>
        <p:txBody>
          <a:bodyPr lIns="89977" tIns="71981" rIns="89977" bIns="7198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26" fontAlgn="base">
              <a:spcBef>
                <a:spcPct val="50000"/>
              </a:spcBef>
              <a:spcAft>
                <a:spcPct val="0"/>
              </a:spcAft>
              <a:buClr>
                <a:srgbClr val="F0AB00"/>
              </a:buClr>
              <a:buSzPct val="80000"/>
            </a:pPr>
            <a:r>
              <a:rPr lang="en-US" sz="1400" b="1" kern="0" dirty="0">
                <a:solidFill>
                  <a:schemeClr val="accent2"/>
                </a:solidFill>
                <a:ea typeface="Arial Unicode MS" pitchFamily="34" charset="-128"/>
                <a:cs typeface="Arial" panose="020B0604020202020204" pitchFamily="34" charset="0"/>
              </a:rPr>
              <a:t>R Integration</a:t>
            </a:r>
          </a:p>
        </p:txBody>
      </p:sp>
      <p:sp>
        <p:nvSpPr>
          <p:cNvPr id="187" name="Rectangle 186">
            <a:extLst>
              <a:ext uri="{FF2B5EF4-FFF2-40B4-BE49-F238E27FC236}">
                <a16:creationId xmlns:a16="http://schemas.microsoft.com/office/drawing/2014/main" id="{39BD5D6A-E822-48D9-BE09-55DB06E41055}"/>
              </a:ext>
            </a:extLst>
          </p:cNvPr>
          <p:cNvSpPr/>
          <p:nvPr/>
        </p:nvSpPr>
        <p:spPr bwMode="gray">
          <a:xfrm>
            <a:off x="9863178" y="4273673"/>
            <a:ext cx="1565305" cy="502924"/>
          </a:xfrm>
          <a:prstGeom prst="rect">
            <a:avLst/>
          </a:prstGeom>
          <a:solidFill>
            <a:schemeClr val="bg1">
              <a:lumMod val="85000"/>
              <a:alpha val="50000"/>
            </a:schemeClr>
          </a:solidFill>
          <a:ln w="6350" algn="ctr">
            <a:solidFill>
              <a:schemeClr val="bg1">
                <a:lumMod val="65000"/>
              </a:schemeClr>
            </a:solidFill>
            <a:miter lim="800000"/>
            <a:headEnd/>
            <a:tailEnd/>
          </a:ln>
        </p:spPr>
        <p:txBody>
          <a:bodyPr lIns="89977" tIns="71981" rIns="89977" bIns="7198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26" fontAlgn="base">
              <a:spcBef>
                <a:spcPct val="50000"/>
              </a:spcBef>
              <a:spcAft>
                <a:spcPct val="0"/>
              </a:spcAft>
              <a:buClr>
                <a:srgbClr val="F0AB00"/>
              </a:buClr>
              <a:buSzPct val="80000"/>
            </a:pPr>
            <a:r>
              <a:rPr lang="en-US" sz="1400" b="1" kern="0" dirty="0">
                <a:solidFill>
                  <a:schemeClr val="accent2"/>
                </a:solidFill>
                <a:ea typeface="Arial Unicode MS" pitchFamily="34" charset="-128"/>
                <a:cs typeface="Arial" panose="020B0604020202020204" pitchFamily="34" charset="0"/>
              </a:rPr>
              <a:t>TensorFlow Integration</a:t>
            </a:r>
          </a:p>
        </p:txBody>
      </p:sp>
      <p:sp>
        <p:nvSpPr>
          <p:cNvPr id="188" name="Rectangle 63">
            <a:extLst>
              <a:ext uri="{FF2B5EF4-FFF2-40B4-BE49-F238E27FC236}">
                <a16:creationId xmlns:a16="http://schemas.microsoft.com/office/drawing/2014/main" id="{34B335D5-3E85-4EA9-8850-EA9E62D5AA84}"/>
              </a:ext>
            </a:extLst>
          </p:cNvPr>
          <p:cNvSpPr>
            <a:spLocks noChangeArrowheads="1"/>
          </p:cNvSpPr>
          <p:nvPr/>
        </p:nvSpPr>
        <p:spPr bwMode="auto">
          <a:xfrm>
            <a:off x="7608048" y="5745870"/>
            <a:ext cx="1921953" cy="750202"/>
          </a:xfrm>
          <a:prstGeom prst="rect">
            <a:avLst/>
          </a:prstGeom>
          <a:solidFill>
            <a:srgbClr val="DDDDDD"/>
          </a:solidFill>
          <a:ln w="12700">
            <a:noFill/>
            <a:miter lim="800000"/>
            <a:headEnd/>
            <a:tailEnd/>
          </a:ln>
        </p:spPr>
        <p:txBody>
          <a:bodyPr lIns="36000" tIns="36000" rIns="36000" bIns="36000"/>
          <a:lstStyle/>
          <a:p>
            <a:pPr algn="ctr">
              <a:buClrTx/>
              <a:buSzTx/>
              <a:buFontTx/>
              <a:buNone/>
            </a:pPr>
            <a:r>
              <a:rPr lang="de-DE" sz="1200" dirty="0"/>
              <a:t>R-</a:t>
            </a:r>
            <a:r>
              <a:rPr lang="de-DE" sz="1200" dirty="0" err="1"/>
              <a:t>Serve</a:t>
            </a:r>
            <a:r>
              <a:rPr lang="de-DE" sz="1200" dirty="0"/>
              <a:t> Server</a:t>
            </a:r>
            <a:endParaRPr lang="en-US" sz="1200" dirty="0"/>
          </a:p>
        </p:txBody>
      </p:sp>
      <p:sp>
        <p:nvSpPr>
          <p:cNvPr id="189" name="Rectangle 65">
            <a:extLst>
              <a:ext uri="{FF2B5EF4-FFF2-40B4-BE49-F238E27FC236}">
                <a16:creationId xmlns:a16="http://schemas.microsoft.com/office/drawing/2014/main" id="{36FB4509-95C0-4AC5-B03E-F64DCE0DE00D}"/>
              </a:ext>
            </a:extLst>
          </p:cNvPr>
          <p:cNvSpPr>
            <a:spLocks noChangeArrowheads="1"/>
          </p:cNvSpPr>
          <p:nvPr/>
        </p:nvSpPr>
        <p:spPr bwMode="auto">
          <a:xfrm>
            <a:off x="7853421" y="6057445"/>
            <a:ext cx="1468120" cy="270716"/>
          </a:xfrm>
          <a:prstGeom prst="rect">
            <a:avLst/>
          </a:prstGeom>
          <a:solidFill>
            <a:schemeClr val="bg1"/>
          </a:solidFill>
          <a:ln w="17780">
            <a:noFill/>
            <a:miter lim="800000"/>
            <a:headEnd/>
            <a:tailEnd/>
          </a:ln>
        </p:spPr>
        <p:txBody>
          <a:bodyPr lIns="36000" tIns="36000" rIns="36000" bIns="36000" anchor="ctr"/>
          <a:lstStyle/>
          <a:p>
            <a:pPr algn="ctr">
              <a:buClrTx/>
              <a:buSzTx/>
              <a:buFontTx/>
              <a:buNone/>
            </a:pPr>
            <a:r>
              <a:rPr lang="en-US" sz="1050" dirty="0"/>
              <a:t> </a:t>
            </a:r>
            <a:r>
              <a:rPr lang="en-US" sz="1000" dirty="0">
                <a:solidFill>
                  <a:schemeClr val="accent2"/>
                </a:solidFill>
              </a:rPr>
              <a:t>R-Processing</a:t>
            </a:r>
          </a:p>
        </p:txBody>
      </p:sp>
      <p:sp>
        <p:nvSpPr>
          <p:cNvPr id="85" name="TextBox 84">
            <a:extLst>
              <a:ext uri="{FF2B5EF4-FFF2-40B4-BE49-F238E27FC236}">
                <a16:creationId xmlns:a16="http://schemas.microsoft.com/office/drawing/2014/main" id="{4C9AA8F1-B657-4B37-96FF-C96E9C885685}"/>
              </a:ext>
            </a:extLst>
          </p:cNvPr>
          <p:cNvSpPr txBox="1"/>
          <p:nvPr/>
        </p:nvSpPr>
        <p:spPr>
          <a:xfrm>
            <a:off x="7662273" y="5374650"/>
            <a:ext cx="976803" cy="15385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000" b="1" kern="0" dirty="0">
                <a:solidFill>
                  <a:srgbClr val="000000"/>
                </a:solidFill>
                <a:ea typeface="Arial Unicode MS" pitchFamily="34" charset="-128"/>
                <a:cs typeface="Arial Unicode MS" pitchFamily="34" charset="-128"/>
              </a:rPr>
              <a:t>data + R-script</a:t>
            </a:r>
          </a:p>
        </p:txBody>
      </p:sp>
      <p:cxnSp>
        <p:nvCxnSpPr>
          <p:cNvPr id="86" name="Straight Arrow Connector 85">
            <a:extLst>
              <a:ext uri="{FF2B5EF4-FFF2-40B4-BE49-F238E27FC236}">
                <a16:creationId xmlns:a16="http://schemas.microsoft.com/office/drawing/2014/main" id="{C4D565D9-ED12-4B43-9CD3-ED961B51FE7E}"/>
              </a:ext>
            </a:extLst>
          </p:cNvPr>
          <p:cNvCxnSpPr>
            <a:cxnSpLocks/>
          </p:cNvCxnSpPr>
          <p:nvPr/>
        </p:nvCxnSpPr>
        <p:spPr>
          <a:xfrm flipH="1" flipV="1">
            <a:off x="8694266" y="4804013"/>
            <a:ext cx="1" cy="928294"/>
          </a:xfrm>
          <a:prstGeom prst="straightConnector1">
            <a:avLst/>
          </a:prstGeom>
          <a:ln w="28575">
            <a:solidFill>
              <a:schemeClr val="tx1">
                <a:lumMod val="65000"/>
                <a:lumOff val="35000"/>
              </a:schemeClr>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5967637-80B0-426C-B09F-45E936E65519}"/>
              </a:ext>
            </a:extLst>
          </p:cNvPr>
          <p:cNvSpPr txBox="1"/>
          <p:nvPr/>
        </p:nvSpPr>
        <p:spPr>
          <a:xfrm>
            <a:off x="8512746" y="5374650"/>
            <a:ext cx="647550" cy="15385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000" b="1" kern="0" dirty="0">
                <a:solidFill>
                  <a:srgbClr val="000000"/>
                </a:solidFill>
                <a:ea typeface="Arial Unicode MS" pitchFamily="34" charset="-128"/>
                <a:cs typeface="Arial Unicode MS" pitchFamily="34" charset="-128"/>
              </a:rPr>
              <a:t>result</a:t>
            </a:r>
          </a:p>
        </p:txBody>
      </p:sp>
      <p:sp>
        <p:nvSpPr>
          <p:cNvPr id="190" name="TextBox 189">
            <a:extLst>
              <a:ext uri="{FF2B5EF4-FFF2-40B4-BE49-F238E27FC236}">
                <a16:creationId xmlns:a16="http://schemas.microsoft.com/office/drawing/2014/main" id="{FB9FC35C-28C8-4D5E-AE83-5A75DEB4F1F8}"/>
              </a:ext>
            </a:extLst>
          </p:cNvPr>
          <p:cNvSpPr txBox="1"/>
          <p:nvPr/>
        </p:nvSpPr>
        <p:spPr>
          <a:xfrm>
            <a:off x="9575006" y="5428302"/>
            <a:ext cx="976803" cy="15385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000" b="1" kern="0" dirty="0">
                <a:solidFill>
                  <a:srgbClr val="000000"/>
                </a:solidFill>
                <a:ea typeface="Arial Unicode MS" pitchFamily="34" charset="-128"/>
                <a:cs typeface="Arial Unicode MS" pitchFamily="34" charset="-128"/>
              </a:rPr>
              <a:t>EML call   </a:t>
            </a:r>
          </a:p>
        </p:txBody>
      </p:sp>
      <p:cxnSp>
        <p:nvCxnSpPr>
          <p:cNvPr id="191" name="Straight Arrow Connector 190">
            <a:extLst>
              <a:ext uri="{FF2B5EF4-FFF2-40B4-BE49-F238E27FC236}">
                <a16:creationId xmlns:a16="http://schemas.microsoft.com/office/drawing/2014/main" id="{AF6F7246-6285-4AB0-8E3C-ECC48C6CAAE0}"/>
              </a:ext>
            </a:extLst>
          </p:cNvPr>
          <p:cNvCxnSpPr>
            <a:cxnSpLocks/>
          </p:cNvCxnSpPr>
          <p:nvPr/>
        </p:nvCxnSpPr>
        <p:spPr>
          <a:xfrm flipH="1" flipV="1">
            <a:off x="10646340" y="4847459"/>
            <a:ext cx="1" cy="928294"/>
          </a:xfrm>
          <a:prstGeom prst="straightConnector1">
            <a:avLst/>
          </a:prstGeom>
          <a:ln w="28575">
            <a:solidFill>
              <a:schemeClr val="tx1">
                <a:lumMod val="65000"/>
                <a:lumOff val="35000"/>
              </a:schemeClr>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CF64FC3A-9B66-453A-8EF2-2C888A1622A2}"/>
              </a:ext>
            </a:extLst>
          </p:cNvPr>
          <p:cNvSpPr txBox="1"/>
          <p:nvPr/>
        </p:nvSpPr>
        <p:spPr>
          <a:xfrm>
            <a:off x="10780936" y="5406518"/>
            <a:ext cx="647550"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solidFill>
                  <a:srgbClr val="000000"/>
                </a:solidFill>
                <a:ea typeface="Arial Unicode MS" pitchFamily="34" charset="-128"/>
                <a:cs typeface="Arial Unicode MS" pitchFamily="34" charset="-128"/>
              </a:rPr>
              <a:t>prediction</a:t>
            </a:r>
            <a:br>
              <a:rPr lang="en-US" sz="1000" b="1" kern="0" dirty="0">
                <a:solidFill>
                  <a:srgbClr val="000000"/>
                </a:solidFill>
                <a:ea typeface="Arial Unicode MS" pitchFamily="34" charset="-128"/>
                <a:cs typeface="Arial Unicode MS" pitchFamily="34" charset="-128"/>
              </a:rPr>
            </a:br>
            <a:r>
              <a:rPr lang="en-US" sz="1000" b="1" kern="0" dirty="0">
                <a:solidFill>
                  <a:srgbClr val="000000"/>
                </a:solidFill>
                <a:ea typeface="Arial Unicode MS" pitchFamily="34" charset="-128"/>
                <a:cs typeface="Arial Unicode MS" pitchFamily="34" charset="-128"/>
              </a:rPr>
              <a:t>result</a:t>
            </a:r>
          </a:p>
        </p:txBody>
      </p:sp>
      <p:pic>
        <p:nvPicPr>
          <p:cNvPr id="193" name="Picture 2" descr="C:\Users\d059078\AppData\Local\Temp\SNAGHTML51bf855.PNG">
            <a:extLst>
              <a:ext uri="{FF2B5EF4-FFF2-40B4-BE49-F238E27FC236}">
                <a16:creationId xmlns:a16="http://schemas.microsoft.com/office/drawing/2014/main" id="{F0D2FE9E-168B-4FC1-A529-FD3F219F289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6544" y="1507790"/>
            <a:ext cx="1753114" cy="895524"/>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159" name="TextBox 158">
            <a:extLst>
              <a:ext uri="{FF2B5EF4-FFF2-40B4-BE49-F238E27FC236}">
                <a16:creationId xmlns:a16="http://schemas.microsoft.com/office/drawing/2014/main" id="{E577F0DB-226F-4229-9485-A6DCCAF8798B}"/>
              </a:ext>
            </a:extLst>
          </p:cNvPr>
          <p:cNvSpPr txBox="1"/>
          <p:nvPr/>
        </p:nvSpPr>
        <p:spPr>
          <a:xfrm>
            <a:off x="9835886" y="2411321"/>
            <a:ext cx="127599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Python Notebook</a:t>
            </a:r>
          </a:p>
        </p:txBody>
      </p:sp>
      <p:pic>
        <p:nvPicPr>
          <p:cNvPr id="8" name="Picture 7">
            <a:extLst>
              <a:ext uri="{FF2B5EF4-FFF2-40B4-BE49-F238E27FC236}">
                <a16:creationId xmlns:a16="http://schemas.microsoft.com/office/drawing/2014/main" id="{9D883B4F-C316-4E22-9717-3700E72B93B3}"/>
              </a:ext>
            </a:extLst>
          </p:cNvPr>
          <p:cNvPicPr>
            <a:picLocks noChangeAspect="1"/>
          </p:cNvPicPr>
          <p:nvPr/>
        </p:nvPicPr>
        <p:blipFill>
          <a:blip r:embed="rId10"/>
          <a:stretch>
            <a:fillRect/>
          </a:stretch>
        </p:blipFill>
        <p:spPr>
          <a:xfrm>
            <a:off x="10991666" y="1528967"/>
            <a:ext cx="412322" cy="416105"/>
          </a:xfrm>
          <a:prstGeom prst="rect">
            <a:avLst/>
          </a:prstGeom>
        </p:spPr>
      </p:pic>
    </p:spTree>
    <p:extLst>
      <p:ext uri="{BB962C8B-B14F-4D97-AF65-F5344CB8AC3E}">
        <p14:creationId xmlns:p14="http://schemas.microsoft.com/office/powerpoint/2010/main" val="69677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1" y="1506482"/>
            <a:ext cx="5975973" cy="4229021"/>
          </a:xfrm>
        </p:spPr>
        <p:txBody>
          <a:bodyPr/>
          <a:lstStyle/>
          <a:p>
            <a:pPr marL="0" lvl="1" indent="0">
              <a:spcBef>
                <a:spcPts val="1200"/>
              </a:spcBef>
              <a:buNone/>
            </a:pPr>
            <a:r>
              <a:rPr lang="en-US" b="1" dirty="0"/>
              <a:t>Python Driver for SAP HANA </a:t>
            </a:r>
            <a:r>
              <a:rPr lang="en-US" dirty="0"/>
              <a:t>(HDBCLI)</a:t>
            </a:r>
          </a:p>
          <a:p>
            <a:pPr marL="182563" lvl="1" indent="-182563">
              <a:spcBef>
                <a:spcPts val="1200"/>
              </a:spcBef>
              <a:buFont typeface="Arial" panose="020B0604020202020204" pitchFamily="34" charset="0"/>
              <a:buChar char="•"/>
            </a:pPr>
            <a:r>
              <a:rPr lang="en-US" sz="1600" dirty="0"/>
              <a:t>Provide the benefits of SAP HANA to the Python community</a:t>
            </a:r>
          </a:p>
          <a:p>
            <a:pPr marL="182563" lvl="1" indent="-182563">
              <a:spcBef>
                <a:spcPts val="1200"/>
              </a:spcBef>
              <a:buFont typeface="Arial" panose="020B0604020202020204" pitchFamily="34" charset="0"/>
              <a:buChar char="•"/>
            </a:pPr>
            <a:r>
              <a:rPr lang="en-US" sz="1600" dirty="0"/>
              <a:t>Fully supported driver for Python 2.7.n and Python 3.4+</a:t>
            </a:r>
          </a:p>
          <a:p>
            <a:pPr marL="182563" lvl="1" indent="-182563">
              <a:spcBef>
                <a:spcPts val="1200"/>
              </a:spcBef>
              <a:buFont typeface="Arial" panose="020B0604020202020204" pitchFamily="34" charset="0"/>
              <a:buChar char="•"/>
            </a:pPr>
            <a:r>
              <a:rPr lang="en-US" sz="1600" dirty="0"/>
              <a:t>Full support for the SAP HANA network protocol</a:t>
            </a:r>
          </a:p>
          <a:p>
            <a:pPr marL="361950" lvl="2" indent="-184150">
              <a:spcBef>
                <a:spcPts val="600"/>
              </a:spcBef>
              <a:buFont typeface="Arial" panose="020B0604020202020204" pitchFamily="34" charset="0"/>
              <a:buChar char="‒"/>
            </a:pPr>
            <a:r>
              <a:rPr lang="en-US" sz="1400" dirty="0"/>
              <a:t>including new features like network compression, encrypted client-side </a:t>
            </a:r>
            <a:r>
              <a:rPr lang="en-US" sz="1400" dirty="0" err="1"/>
              <a:t>userstore</a:t>
            </a:r>
            <a:r>
              <a:rPr lang="en-US" sz="1400" b="1" dirty="0"/>
              <a:t>,</a:t>
            </a:r>
            <a:r>
              <a:rPr lang="en-US" sz="1400" dirty="0"/>
              <a:t> LDAP authentication, client-side encryption, Uninterrupted connections during server failover, prepared statement caching, etc.</a:t>
            </a:r>
          </a:p>
          <a:p>
            <a:pPr marL="182563" lvl="1" indent="-182563">
              <a:spcBef>
                <a:spcPts val="1200"/>
              </a:spcBef>
              <a:buFont typeface="Arial" panose="020B0604020202020204" pitchFamily="34" charset="0"/>
              <a:buChar char="•"/>
            </a:pPr>
            <a:r>
              <a:rPr lang="en-US" sz="1600" dirty="0"/>
              <a:t>Database capabilities supported include</a:t>
            </a:r>
          </a:p>
          <a:p>
            <a:pPr marL="361950" lvl="2" indent="-184150">
              <a:spcBef>
                <a:spcPts val="600"/>
              </a:spcBef>
              <a:buFont typeface="Arial" panose="020B0604020202020204" pitchFamily="34" charset="0"/>
              <a:buChar char="‒"/>
            </a:pPr>
            <a:r>
              <a:rPr lang="en-US" sz="1400" dirty="0"/>
              <a:t>Executing SQL statements, binding parameters for SQL statements (Question mark and named parameter binding), querying data and handling result sets, calling stored procedures, streaming data</a:t>
            </a:r>
          </a:p>
          <a:p>
            <a:pPr marL="182563" lvl="1" indent="-182563">
              <a:spcBef>
                <a:spcPts val="1200"/>
              </a:spcBef>
              <a:buFont typeface="Arial" panose="020B0604020202020204" pitchFamily="34" charset="0"/>
              <a:buChar char="•"/>
            </a:pPr>
            <a:r>
              <a:rPr lang="en-US" sz="1600" dirty="0"/>
              <a:t>Leverage SAP HANA’s In-Database Predictive and Machine Learning capabilities</a:t>
            </a:r>
          </a:p>
          <a:p>
            <a:pPr marL="521642" lvl="2" indent="-342831">
              <a:buFont typeface="Arial" panose="020B0604020202020204" pitchFamily="34" charset="0"/>
              <a:buChar char="‒"/>
            </a:pPr>
            <a:r>
              <a:rPr lang="en-US" sz="1600" dirty="0"/>
              <a:t>Calling Predictive Analysis Library-SQL Procedures</a:t>
            </a:r>
          </a:p>
        </p:txBody>
      </p:sp>
      <p:sp>
        <p:nvSpPr>
          <p:cNvPr id="4" name="Title 3"/>
          <p:cNvSpPr>
            <a:spLocks noGrp="1"/>
          </p:cNvSpPr>
          <p:nvPr>
            <p:ph type="title"/>
          </p:nvPr>
        </p:nvSpPr>
        <p:spPr>
          <a:xfrm>
            <a:off x="504001" y="504000"/>
            <a:ext cx="11186476" cy="677108"/>
          </a:xfrm>
        </p:spPr>
        <p:txBody>
          <a:bodyPr/>
          <a:lstStyle/>
          <a:p>
            <a:r>
              <a:rPr lang="en-US" sz="2000" b="0" dirty="0"/>
              <a:t>SAP HANA External Predictive and Machine Learning Integration </a:t>
            </a:r>
            <a:br>
              <a:rPr lang="en-US" b="0" dirty="0"/>
            </a:br>
            <a:r>
              <a:rPr lang="en-US" dirty="0"/>
              <a:t>Python driver for SAP HANA</a:t>
            </a:r>
            <a:endParaRPr lang="en-US" sz="2000" dirty="0"/>
          </a:p>
        </p:txBody>
      </p:sp>
      <p:cxnSp>
        <p:nvCxnSpPr>
          <p:cNvPr id="65" name="Straight Arrow Connector 64">
            <a:extLst>
              <a:ext uri="{FF2B5EF4-FFF2-40B4-BE49-F238E27FC236}">
                <a16:creationId xmlns:a16="http://schemas.microsoft.com/office/drawing/2014/main" id="{483E7A89-673B-40F8-817A-D67C93BBC6BC}"/>
              </a:ext>
            </a:extLst>
          </p:cNvPr>
          <p:cNvCxnSpPr/>
          <p:nvPr/>
        </p:nvCxnSpPr>
        <p:spPr>
          <a:xfrm flipH="1" flipV="1">
            <a:off x="10513022" y="4387128"/>
            <a:ext cx="3849" cy="438425"/>
          </a:xfrm>
          <a:prstGeom prst="straightConnector1">
            <a:avLst/>
          </a:prstGeom>
          <a:ln w="28575">
            <a:solidFill>
              <a:schemeClr val="tx1">
                <a:lumMod val="65000"/>
                <a:lumOff val="35000"/>
              </a:schemeClr>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422AC88-631F-4E64-B203-7B300C6FEF74}"/>
              </a:ext>
            </a:extLst>
          </p:cNvPr>
          <p:cNvSpPr txBox="1"/>
          <p:nvPr/>
        </p:nvSpPr>
        <p:spPr>
          <a:xfrm>
            <a:off x="9761661" y="4529414"/>
            <a:ext cx="647550" cy="15385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000" kern="0" dirty="0">
                <a:solidFill>
                  <a:srgbClr val="000000"/>
                </a:solidFill>
                <a:ea typeface="Arial Unicode MS" pitchFamily="34" charset="-128"/>
                <a:cs typeface="Arial Unicode MS" pitchFamily="34" charset="-128"/>
              </a:rPr>
              <a:t>ODBC</a:t>
            </a:r>
          </a:p>
        </p:txBody>
      </p:sp>
      <p:sp>
        <p:nvSpPr>
          <p:cNvPr id="70" name="TextBox 69">
            <a:extLst>
              <a:ext uri="{FF2B5EF4-FFF2-40B4-BE49-F238E27FC236}">
                <a16:creationId xmlns:a16="http://schemas.microsoft.com/office/drawing/2014/main" id="{10B97AAF-C269-44E7-A4A2-E2DD5B3C047E}"/>
              </a:ext>
            </a:extLst>
          </p:cNvPr>
          <p:cNvSpPr txBox="1"/>
          <p:nvPr/>
        </p:nvSpPr>
        <p:spPr>
          <a:xfrm>
            <a:off x="10280916" y="4531437"/>
            <a:ext cx="647550" cy="15385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000" kern="0" dirty="0">
                <a:solidFill>
                  <a:srgbClr val="000000"/>
                </a:solidFill>
                <a:ea typeface="Arial Unicode MS" pitchFamily="34" charset="-128"/>
                <a:cs typeface="Arial Unicode MS" pitchFamily="34" charset="-128"/>
              </a:rPr>
              <a:t>data</a:t>
            </a:r>
          </a:p>
        </p:txBody>
      </p:sp>
      <p:sp>
        <p:nvSpPr>
          <p:cNvPr id="71" name="Rectangle 70">
            <a:extLst>
              <a:ext uri="{FF2B5EF4-FFF2-40B4-BE49-F238E27FC236}">
                <a16:creationId xmlns:a16="http://schemas.microsoft.com/office/drawing/2014/main" id="{433A0396-4DDB-434C-A3A3-AA4D086647EA}"/>
              </a:ext>
            </a:extLst>
          </p:cNvPr>
          <p:cNvSpPr/>
          <p:nvPr/>
        </p:nvSpPr>
        <p:spPr bwMode="gray">
          <a:xfrm>
            <a:off x="7982301" y="4840019"/>
            <a:ext cx="3229881" cy="1705522"/>
          </a:xfrm>
          <a:prstGeom prst="rect">
            <a:avLst/>
          </a:prstGeom>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defTabSz="457170"/>
            <a:endParaRPr lang="en-US" sz="1200" dirty="0">
              <a:solidFill>
                <a:srgbClr val="FFFFFF"/>
              </a:solidFill>
              <a:cs typeface="Arial" pitchFamily="34" charset="0"/>
            </a:endParaRPr>
          </a:p>
        </p:txBody>
      </p:sp>
      <p:sp>
        <p:nvSpPr>
          <p:cNvPr id="72" name="TextBox 71">
            <a:extLst>
              <a:ext uri="{FF2B5EF4-FFF2-40B4-BE49-F238E27FC236}">
                <a16:creationId xmlns:a16="http://schemas.microsoft.com/office/drawing/2014/main" id="{6AC57EE2-6F75-4839-B8F6-9908FB760670}"/>
              </a:ext>
            </a:extLst>
          </p:cNvPr>
          <p:cNvSpPr txBox="1"/>
          <p:nvPr/>
        </p:nvSpPr>
        <p:spPr>
          <a:xfrm>
            <a:off x="8883254" y="5019050"/>
            <a:ext cx="1716420" cy="215394"/>
          </a:xfrm>
          <a:prstGeom prst="rect">
            <a:avLst/>
          </a:prstGeom>
          <a:noFill/>
        </p:spPr>
        <p:txBody>
          <a:bodyPr wrap="none" lIns="0" tIns="0" rIns="0" bIns="0" rtlCol="0">
            <a:spAutoFit/>
          </a:bodyPr>
          <a:lstStyle/>
          <a:p>
            <a:pPr defTabSz="457170" fontAlgn="base">
              <a:spcBef>
                <a:spcPct val="50000"/>
              </a:spcBef>
              <a:spcAft>
                <a:spcPct val="0"/>
              </a:spcAft>
              <a:buClr>
                <a:srgbClr val="F0AB00"/>
              </a:buClr>
              <a:buSzPct val="80000"/>
            </a:pPr>
            <a:r>
              <a:rPr lang="en-US" sz="1400" b="1" kern="0" dirty="0">
                <a:solidFill>
                  <a:srgbClr val="000000"/>
                </a:solidFill>
                <a:ea typeface="Arial Unicode MS" pitchFamily="34" charset="-128"/>
                <a:cs typeface="Arial Unicode MS" pitchFamily="34" charset="-128"/>
              </a:rPr>
              <a:t>SAP HANA Platform</a:t>
            </a:r>
          </a:p>
        </p:txBody>
      </p:sp>
      <p:grpSp>
        <p:nvGrpSpPr>
          <p:cNvPr id="73" name="Group 72">
            <a:extLst>
              <a:ext uri="{FF2B5EF4-FFF2-40B4-BE49-F238E27FC236}">
                <a16:creationId xmlns:a16="http://schemas.microsoft.com/office/drawing/2014/main" id="{2D41BE54-D2B8-449C-B4D6-363534E8C95F}"/>
              </a:ext>
            </a:extLst>
          </p:cNvPr>
          <p:cNvGrpSpPr/>
          <p:nvPr/>
        </p:nvGrpSpPr>
        <p:grpSpPr>
          <a:xfrm>
            <a:off x="8539347" y="5012347"/>
            <a:ext cx="273791" cy="257322"/>
            <a:chOff x="2046552" y="3014619"/>
            <a:chExt cx="1541073" cy="1541073"/>
          </a:xfrm>
        </p:grpSpPr>
        <p:sp>
          <p:nvSpPr>
            <p:cNvPr id="74" name="Rounded Rectangle 10">
              <a:extLst>
                <a:ext uri="{FF2B5EF4-FFF2-40B4-BE49-F238E27FC236}">
                  <a16:creationId xmlns:a16="http://schemas.microsoft.com/office/drawing/2014/main" id="{2F36E004-0C31-4E36-90E4-0537F3F41D33}"/>
                </a:ext>
              </a:extLst>
            </p:cNvPr>
            <p:cNvSpPr/>
            <p:nvPr/>
          </p:nvSpPr>
          <p:spPr bwMode="gray">
            <a:xfrm>
              <a:off x="2158617" y="3122495"/>
              <a:ext cx="1323926" cy="1323926"/>
            </a:xfrm>
            <a:prstGeom prst="roundRect">
              <a:avLst>
                <a:gd name="adj" fmla="val 1384"/>
              </a:avLst>
            </a:prstGeom>
            <a:solidFill>
              <a:schemeClr val="tx1"/>
            </a:solidFill>
          </p:spPr>
          <p:txBody>
            <a:bodyPr wrap="square" rtlCol="0" anchor="ctr" anchorCtr="0">
              <a:noAutofit/>
            </a:bodyPr>
            <a:lstStyle/>
            <a:p>
              <a:pPr algn="ctr" defTabSz="457170"/>
              <a:endParaRPr lang="en-US" sz="1200" dirty="0">
                <a:solidFill>
                  <a:srgbClr val="FFFFFF"/>
                </a:solidFill>
                <a:cs typeface="Arial"/>
              </a:endParaRPr>
            </a:p>
          </p:txBody>
        </p:sp>
        <p:sp>
          <p:nvSpPr>
            <p:cNvPr id="75" name="Rounded Rectangle 52">
              <a:extLst>
                <a:ext uri="{FF2B5EF4-FFF2-40B4-BE49-F238E27FC236}">
                  <a16:creationId xmlns:a16="http://schemas.microsoft.com/office/drawing/2014/main" id="{C0C39177-93E1-44C9-8548-3F1FF0148DF4}"/>
                </a:ext>
              </a:extLst>
            </p:cNvPr>
            <p:cNvSpPr/>
            <p:nvPr/>
          </p:nvSpPr>
          <p:spPr bwMode="gray">
            <a:xfrm>
              <a:off x="2286980" y="3242763"/>
              <a:ext cx="1089281" cy="1089182"/>
            </a:xfrm>
            <a:custGeom>
              <a:avLst/>
              <a:gdLst>
                <a:gd name="connsiteX0" fmla="*/ 0 w 1290648"/>
                <a:gd name="connsiteY0" fmla="*/ 98049 h 1287921"/>
                <a:gd name="connsiteX1" fmla="*/ 98049 w 1290648"/>
                <a:gd name="connsiteY1" fmla="*/ 0 h 1287921"/>
                <a:gd name="connsiteX2" fmla="*/ 1192599 w 1290648"/>
                <a:gd name="connsiteY2" fmla="*/ 0 h 1287921"/>
                <a:gd name="connsiteX3" fmla="*/ 1290648 w 1290648"/>
                <a:gd name="connsiteY3" fmla="*/ 98049 h 1287921"/>
                <a:gd name="connsiteX4" fmla="*/ 1290648 w 1290648"/>
                <a:gd name="connsiteY4" fmla="*/ 1189872 h 1287921"/>
                <a:gd name="connsiteX5" fmla="*/ 1192599 w 1290648"/>
                <a:gd name="connsiteY5" fmla="*/ 1287921 h 1287921"/>
                <a:gd name="connsiteX6" fmla="*/ 98049 w 1290648"/>
                <a:gd name="connsiteY6" fmla="*/ 1287921 h 1287921"/>
                <a:gd name="connsiteX7" fmla="*/ 0 w 1290648"/>
                <a:gd name="connsiteY7" fmla="*/ 1189872 h 1287921"/>
                <a:gd name="connsiteX8" fmla="*/ 0 w 1290648"/>
                <a:gd name="connsiteY8" fmla="*/ 98049 h 1287921"/>
                <a:gd name="connsiteX0" fmla="*/ 0 w 1290648"/>
                <a:gd name="connsiteY0" fmla="*/ 98049 h 1287921"/>
                <a:gd name="connsiteX1" fmla="*/ 98049 w 1290648"/>
                <a:gd name="connsiteY1" fmla="*/ 0 h 1287921"/>
                <a:gd name="connsiteX2" fmla="*/ 1192599 w 1290648"/>
                <a:gd name="connsiteY2" fmla="*/ 0 h 1287921"/>
                <a:gd name="connsiteX3" fmla="*/ 1290648 w 1290648"/>
                <a:gd name="connsiteY3" fmla="*/ 98049 h 1287921"/>
                <a:gd name="connsiteX4" fmla="*/ 1290648 w 1290648"/>
                <a:gd name="connsiteY4" fmla="*/ 1189872 h 1287921"/>
                <a:gd name="connsiteX5" fmla="*/ 1192599 w 1290648"/>
                <a:gd name="connsiteY5" fmla="*/ 1287921 h 1287921"/>
                <a:gd name="connsiteX6" fmla="*/ 857468 w 1290648"/>
                <a:gd name="connsiteY6" fmla="*/ 1285914 h 1287921"/>
                <a:gd name="connsiteX7" fmla="*/ 98049 w 1290648"/>
                <a:gd name="connsiteY7" fmla="*/ 1287921 h 1287921"/>
                <a:gd name="connsiteX8" fmla="*/ 0 w 1290648"/>
                <a:gd name="connsiteY8" fmla="*/ 1189872 h 1287921"/>
                <a:gd name="connsiteX9" fmla="*/ 0 w 1290648"/>
                <a:gd name="connsiteY9" fmla="*/ 98049 h 1287921"/>
                <a:gd name="connsiteX0" fmla="*/ 0 w 1290648"/>
                <a:gd name="connsiteY0" fmla="*/ 98049 h 1287921"/>
                <a:gd name="connsiteX1" fmla="*/ 98049 w 1290648"/>
                <a:gd name="connsiteY1" fmla="*/ 0 h 1287921"/>
                <a:gd name="connsiteX2" fmla="*/ 1192599 w 1290648"/>
                <a:gd name="connsiteY2" fmla="*/ 0 h 1287921"/>
                <a:gd name="connsiteX3" fmla="*/ 1290648 w 1290648"/>
                <a:gd name="connsiteY3" fmla="*/ 98049 h 1287921"/>
                <a:gd name="connsiteX4" fmla="*/ 1290648 w 1290648"/>
                <a:gd name="connsiteY4" fmla="*/ 1189872 h 1287921"/>
                <a:gd name="connsiteX5" fmla="*/ 1192599 w 1290648"/>
                <a:gd name="connsiteY5" fmla="*/ 1287921 h 1287921"/>
                <a:gd name="connsiteX6" fmla="*/ 857468 w 1290648"/>
                <a:gd name="connsiteY6" fmla="*/ 1285914 h 1287921"/>
                <a:gd name="connsiteX7" fmla="*/ 424081 w 1290648"/>
                <a:gd name="connsiteY7" fmla="*/ 1283532 h 1287921"/>
                <a:gd name="connsiteX8" fmla="*/ 98049 w 1290648"/>
                <a:gd name="connsiteY8" fmla="*/ 1287921 h 1287921"/>
                <a:gd name="connsiteX9" fmla="*/ 0 w 1290648"/>
                <a:gd name="connsiteY9" fmla="*/ 1189872 h 1287921"/>
                <a:gd name="connsiteX10" fmla="*/ 0 w 1290648"/>
                <a:gd name="connsiteY10" fmla="*/ 98049 h 1287921"/>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426462 w 1290648"/>
                <a:gd name="connsiteY7" fmla="*/ 1288295 h 1288295"/>
                <a:gd name="connsiteX8" fmla="*/ 98049 w 1290648"/>
                <a:gd name="connsiteY8" fmla="*/ 1287921 h 1288295"/>
                <a:gd name="connsiteX9" fmla="*/ 0 w 1290648"/>
                <a:gd name="connsiteY9" fmla="*/ 1189872 h 1288295"/>
                <a:gd name="connsiteX10" fmla="*/ 0 w 1290648"/>
                <a:gd name="connsiteY10"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424081 w 1290648"/>
                <a:gd name="connsiteY7" fmla="*/ 1231145 h 1288295"/>
                <a:gd name="connsiteX8" fmla="*/ 426462 w 1290648"/>
                <a:gd name="connsiteY8" fmla="*/ 1288295 h 1288295"/>
                <a:gd name="connsiteX9" fmla="*/ 98049 w 1290648"/>
                <a:gd name="connsiteY9" fmla="*/ 1287921 h 1288295"/>
                <a:gd name="connsiteX10" fmla="*/ 0 w 1290648"/>
                <a:gd name="connsiteY10" fmla="*/ 1189872 h 1288295"/>
                <a:gd name="connsiteX11" fmla="*/ 0 w 1290648"/>
                <a:gd name="connsiteY11"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424081 w 1290648"/>
                <a:gd name="connsiteY7" fmla="*/ 1231145 h 1288295"/>
                <a:gd name="connsiteX8" fmla="*/ 426462 w 1290648"/>
                <a:gd name="connsiteY8" fmla="*/ 1288295 h 1288295"/>
                <a:gd name="connsiteX9" fmla="*/ 98049 w 1290648"/>
                <a:gd name="connsiteY9" fmla="*/ 1287921 h 1288295"/>
                <a:gd name="connsiteX10" fmla="*/ 0 w 1290648"/>
                <a:gd name="connsiteY10" fmla="*/ 1189872 h 1288295"/>
                <a:gd name="connsiteX11" fmla="*/ 0 w 1290648"/>
                <a:gd name="connsiteY11"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55087 w 1290648"/>
                <a:gd name="connsiteY7" fmla="*/ 1233526 h 1288295"/>
                <a:gd name="connsiteX8" fmla="*/ 424081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55087 w 1290648"/>
                <a:gd name="connsiteY7" fmla="*/ 1233526 h 1288295"/>
                <a:gd name="connsiteX8" fmla="*/ 424081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55087 w 1290648"/>
                <a:gd name="connsiteY7" fmla="*/ 1233526 h 1288295"/>
                <a:gd name="connsiteX8" fmla="*/ 424081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55087 w 1290648"/>
                <a:gd name="connsiteY7" fmla="*/ 1233526 h 1288295"/>
                <a:gd name="connsiteX8" fmla="*/ 459800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14606 w 1290648"/>
                <a:gd name="connsiteY7" fmla="*/ 1231145 h 1288295"/>
                <a:gd name="connsiteX8" fmla="*/ 459800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14606 w 1290648"/>
                <a:gd name="connsiteY7" fmla="*/ 1231145 h 1288295"/>
                <a:gd name="connsiteX8" fmla="*/ 459800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14606 w 1290648"/>
                <a:gd name="connsiteY7" fmla="*/ 1231145 h 1288295"/>
                <a:gd name="connsiteX8" fmla="*/ 459800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14606 w 1290648"/>
                <a:gd name="connsiteY7" fmla="*/ 1231145 h 1288295"/>
                <a:gd name="connsiteX8" fmla="*/ 459800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14606 w 1290648"/>
                <a:gd name="connsiteY7" fmla="*/ 1231145 h 1288295"/>
                <a:gd name="connsiteX8" fmla="*/ 459800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800318 w 1290648"/>
                <a:gd name="connsiteY7" fmla="*/ 1231145 h 1290531"/>
                <a:gd name="connsiteX8" fmla="*/ 459800 w 1290648"/>
                <a:gd name="connsiteY8" fmla="*/ 1231145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800318 w 1290648"/>
                <a:gd name="connsiteY7" fmla="*/ 1231145 h 1290531"/>
                <a:gd name="connsiteX8" fmla="*/ 459800 w 1290648"/>
                <a:gd name="connsiteY8" fmla="*/ 1231145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800318 w 1290648"/>
                <a:gd name="connsiteY7" fmla="*/ 1231145 h 1290531"/>
                <a:gd name="connsiteX8" fmla="*/ 459800 w 1290648"/>
                <a:gd name="connsiteY8" fmla="*/ 1231145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459800 w 1290648"/>
                <a:gd name="connsiteY8" fmla="*/ 1231145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0281 w 1290648"/>
                <a:gd name="connsiteY8" fmla="*/ 1233527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0281 w 1290648"/>
                <a:gd name="connsiteY8" fmla="*/ 1233527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0281 w 1290648"/>
                <a:gd name="connsiteY8" fmla="*/ 1233527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5043 w 1290648"/>
                <a:gd name="connsiteY8" fmla="*/ 1231146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5043 w 1290648"/>
                <a:gd name="connsiteY8" fmla="*/ 1231146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5043 w 1290648"/>
                <a:gd name="connsiteY8" fmla="*/ 1231146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5043 w 1290648"/>
                <a:gd name="connsiteY8" fmla="*/ 1231146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19331 w 1290648"/>
                <a:gd name="connsiteY8" fmla="*/ 1238290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426462 w 1290648"/>
                <a:gd name="connsiteY8" fmla="*/ 1288295 h 1290531"/>
                <a:gd name="connsiteX9" fmla="*/ 98049 w 1290648"/>
                <a:gd name="connsiteY9" fmla="*/ 1287921 h 1290531"/>
                <a:gd name="connsiteX10" fmla="*/ 0 w 1290648"/>
                <a:gd name="connsiteY10" fmla="*/ 1189872 h 1290531"/>
                <a:gd name="connsiteX11" fmla="*/ 0 w 1290648"/>
                <a:gd name="connsiteY11"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9806 w 1290648"/>
                <a:gd name="connsiteY8" fmla="*/ 1233526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9806 w 1290648"/>
                <a:gd name="connsiteY8" fmla="*/ 1233526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0648" h="1290531">
                  <a:moveTo>
                    <a:pt x="0" y="98049"/>
                  </a:moveTo>
                  <a:cubicBezTo>
                    <a:pt x="0" y="43898"/>
                    <a:pt x="43898" y="0"/>
                    <a:pt x="98049" y="0"/>
                  </a:cubicBezTo>
                  <a:lnTo>
                    <a:pt x="1192599" y="0"/>
                  </a:lnTo>
                  <a:cubicBezTo>
                    <a:pt x="1246750" y="0"/>
                    <a:pt x="1290648" y="43898"/>
                    <a:pt x="1290648" y="98049"/>
                  </a:cubicBezTo>
                  <a:lnTo>
                    <a:pt x="1290648" y="1189872"/>
                  </a:lnTo>
                  <a:cubicBezTo>
                    <a:pt x="1290648" y="1244023"/>
                    <a:pt x="1246750" y="1287921"/>
                    <a:pt x="1192599" y="1287921"/>
                  </a:cubicBezTo>
                  <a:cubicBezTo>
                    <a:pt x="1080889" y="1287252"/>
                    <a:pt x="926420" y="1295377"/>
                    <a:pt x="857468" y="1285914"/>
                  </a:cubicBezTo>
                  <a:cubicBezTo>
                    <a:pt x="788516" y="1276451"/>
                    <a:pt x="836831" y="1239876"/>
                    <a:pt x="778887" y="1231145"/>
                  </a:cubicBezTo>
                  <a:cubicBezTo>
                    <a:pt x="720943" y="1222414"/>
                    <a:pt x="568544" y="1224001"/>
                    <a:pt x="509806" y="1233526"/>
                  </a:cubicBezTo>
                  <a:cubicBezTo>
                    <a:pt x="451069" y="1233526"/>
                    <a:pt x="499454" y="1285579"/>
                    <a:pt x="426462" y="1288295"/>
                  </a:cubicBezTo>
                  <a:lnTo>
                    <a:pt x="98049" y="1287921"/>
                  </a:lnTo>
                  <a:cubicBezTo>
                    <a:pt x="43898" y="1287921"/>
                    <a:pt x="0" y="1244023"/>
                    <a:pt x="0" y="1189872"/>
                  </a:cubicBezTo>
                  <a:lnTo>
                    <a:pt x="0" y="98049"/>
                  </a:lnTo>
                  <a:close/>
                </a:path>
              </a:pathLst>
            </a:custGeom>
            <a:solidFill>
              <a:schemeClr val="bg2">
                <a:lumMod val="75000"/>
              </a:schemeClr>
            </a:solidFill>
          </p:spPr>
          <p:txBody>
            <a:bodyPr wrap="square" rtlCol="0" anchor="ctr" anchorCtr="0">
              <a:noAutofit/>
            </a:bodyPr>
            <a:lstStyle/>
            <a:p>
              <a:pPr algn="ctr" defTabSz="457170"/>
              <a:endParaRPr lang="en-US" sz="1200" dirty="0">
                <a:solidFill>
                  <a:srgbClr val="FFFFFF"/>
                </a:solidFill>
                <a:cs typeface="Arial"/>
              </a:endParaRPr>
            </a:p>
          </p:txBody>
        </p:sp>
        <p:sp>
          <p:nvSpPr>
            <p:cNvPr id="76" name="Rounded Rectangle 12">
              <a:extLst>
                <a:ext uri="{FF2B5EF4-FFF2-40B4-BE49-F238E27FC236}">
                  <a16:creationId xmlns:a16="http://schemas.microsoft.com/office/drawing/2014/main" id="{07077EAF-1F56-44E6-A01B-5D859FCD244A}"/>
                </a:ext>
              </a:extLst>
            </p:cNvPr>
            <p:cNvSpPr/>
            <p:nvPr/>
          </p:nvSpPr>
          <p:spPr bwMode="gray">
            <a:xfrm>
              <a:off x="2329246" y="3285028"/>
              <a:ext cx="997934" cy="997934"/>
            </a:xfrm>
            <a:prstGeom prst="roundRect">
              <a:avLst>
                <a:gd name="adj" fmla="val 6638"/>
              </a:avLst>
            </a:prstGeom>
            <a:solidFill>
              <a:schemeClr val="bg1">
                <a:lumMod val="95000"/>
              </a:schemeClr>
            </a:solid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77" name="Right Triangle 76">
              <a:extLst>
                <a:ext uri="{FF2B5EF4-FFF2-40B4-BE49-F238E27FC236}">
                  <a16:creationId xmlns:a16="http://schemas.microsoft.com/office/drawing/2014/main" id="{BC26404A-9D66-4D1C-AB00-64922BFADE51}"/>
                </a:ext>
              </a:extLst>
            </p:cNvPr>
            <p:cNvSpPr/>
            <p:nvPr/>
          </p:nvSpPr>
          <p:spPr bwMode="gray">
            <a:xfrm>
              <a:off x="2175607" y="4302851"/>
              <a:ext cx="138672" cy="122594"/>
            </a:xfrm>
            <a:prstGeom prst="rtTriangle">
              <a:avLst/>
            </a:prstGeom>
            <a:solidFill>
              <a:schemeClr val="bg1">
                <a:lumMod val="95000"/>
              </a:schemeClr>
            </a:solid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grpSp>
          <p:nvGrpSpPr>
            <p:cNvPr id="78" name="Group 77">
              <a:extLst>
                <a:ext uri="{FF2B5EF4-FFF2-40B4-BE49-F238E27FC236}">
                  <a16:creationId xmlns:a16="http://schemas.microsoft.com/office/drawing/2014/main" id="{14BA8C65-91B4-4D31-A849-F729D7DBAF3A}"/>
                </a:ext>
              </a:extLst>
            </p:cNvPr>
            <p:cNvGrpSpPr/>
            <p:nvPr/>
          </p:nvGrpSpPr>
          <p:grpSpPr>
            <a:xfrm>
              <a:off x="2241846" y="3014619"/>
              <a:ext cx="1150485" cy="88005"/>
              <a:chOff x="2620824" y="4036835"/>
              <a:chExt cx="1363166" cy="104274"/>
            </a:xfrm>
            <a:solidFill>
              <a:schemeClr val="tx1"/>
            </a:solidFill>
          </p:grpSpPr>
          <p:sp>
            <p:nvSpPr>
              <p:cNvPr id="116" name="Rectangle 115">
                <a:extLst>
                  <a:ext uri="{FF2B5EF4-FFF2-40B4-BE49-F238E27FC236}">
                    <a16:creationId xmlns:a16="http://schemas.microsoft.com/office/drawing/2014/main" id="{CF7DBC7C-FDD6-414A-8D11-B6DA44F90531}"/>
                  </a:ext>
                </a:extLst>
              </p:cNvPr>
              <p:cNvSpPr/>
              <p:nvPr/>
            </p:nvSpPr>
            <p:spPr bwMode="gray">
              <a:xfrm>
                <a:off x="2620824"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7" name="Rectangle 116">
                <a:extLst>
                  <a:ext uri="{FF2B5EF4-FFF2-40B4-BE49-F238E27FC236}">
                    <a16:creationId xmlns:a16="http://schemas.microsoft.com/office/drawing/2014/main" id="{C0708450-E1B8-40B4-BBB0-06C41B3402F4}"/>
                  </a:ext>
                </a:extLst>
              </p:cNvPr>
              <p:cNvSpPr/>
              <p:nvPr/>
            </p:nvSpPr>
            <p:spPr bwMode="gray">
              <a:xfrm>
                <a:off x="2748317"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8" name="Rectangle 117">
                <a:extLst>
                  <a:ext uri="{FF2B5EF4-FFF2-40B4-BE49-F238E27FC236}">
                    <a16:creationId xmlns:a16="http://schemas.microsoft.com/office/drawing/2014/main" id="{BE174590-251A-48D6-B077-86D44E537D52}"/>
                  </a:ext>
                </a:extLst>
              </p:cNvPr>
              <p:cNvSpPr/>
              <p:nvPr/>
            </p:nvSpPr>
            <p:spPr bwMode="gray">
              <a:xfrm>
                <a:off x="2875810"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9" name="Rectangle 118">
                <a:extLst>
                  <a:ext uri="{FF2B5EF4-FFF2-40B4-BE49-F238E27FC236}">
                    <a16:creationId xmlns:a16="http://schemas.microsoft.com/office/drawing/2014/main" id="{72F6446E-6D11-4759-A838-B2D5FE98BCC9}"/>
                  </a:ext>
                </a:extLst>
              </p:cNvPr>
              <p:cNvSpPr/>
              <p:nvPr/>
            </p:nvSpPr>
            <p:spPr bwMode="gray">
              <a:xfrm>
                <a:off x="3003303"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0" name="Rectangle 119">
                <a:extLst>
                  <a:ext uri="{FF2B5EF4-FFF2-40B4-BE49-F238E27FC236}">
                    <a16:creationId xmlns:a16="http://schemas.microsoft.com/office/drawing/2014/main" id="{424DA1AC-F432-4217-80B5-99AD8AEE9D88}"/>
                  </a:ext>
                </a:extLst>
              </p:cNvPr>
              <p:cNvSpPr/>
              <p:nvPr/>
            </p:nvSpPr>
            <p:spPr bwMode="gray">
              <a:xfrm>
                <a:off x="3130796"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1" name="Rectangle 120">
                <a:extLst>
                  <a:ext uri="{FF2B5EF4-FFF2-40B4-BE49-F238E27FC236}">
                    <a16:creationId xmlns:a16="http://schemas.microsoft.com/office/drawing/2014/main" id="{0524DE31-F427-4534-B0C3-8E92607EFE65}"/>
                  </a:ext>
                </a:extLst>
              </p:cNvPr>
              <p:cNvSpPr/>
              <p:nvPr/>
            </p:nvSpPr>
            <p:spPr bwMode="gray">
              <a:xfrm>
                <a:off x="3258289"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2" name="Rectangle 121">
                <a:extLst>
                  <a:ext uri="{FF2B5EF4-FFF2-40B4-BE49-F238E27FC236}">
                    <a16:creationId xmlns:a16="http://schemas.microsoft.com/office/drawing/2014/main" id="{029917CF-0F7A-4369-8255-DCA2B5420D2F}"/>
                  </a:ext>
                </a:extLst>
              </p:cNvPr>
              <p:cNvSpPr/>
              <p:nvPr/>
            </p:nvSpPr>
            <p:spPr bwMode="gray">
              <a:xfrm>
                <a:off x="3385782"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3" name="Rectangle 122">
                <a:extLst>
                  <a:ext uri="{FF2B5EF4-FFF2-40B4-BE49-F238E27FC236}">
                    <a16:creationId xmlns:a16="http://schemas.microsoft.com/office/drawing/2014/main" id="{0B6FDC87-FDE1-4FF9-92C6-4FD9B2DF3C6C}"/>
                  </a:ext>
                </a:extLst>
              </p:cNvPr>
              <p:cNvSpPr/>
              <p:nvPr/>
            </p:nvSpPr>
            <p:spPr bwMode="gray">
              <a:xfrm>
                <a:off x="3513275"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4" name="Rectangle 123">
                <a:extLst>
                  <a:ext uri="{FF2B5EF4-FFF2-40B4-BE49-F238E27FC236}">
                    <a16:creationId xmlns:a16="http://schemas.microsoft.com/office/drawing/2014/main" id="{3DE698E9-D1F4-47BC-8A48-B40ADBBAEDCD}"/>
                  </a:ext>
                </a:extLst>
              </p:cNvPr>
              <p:cNvSpPr/>
              <p:nvPr/>
            </p:nvSpPr>
            <p:spPr bwMode="gray">
              <a:xfrm>
                <a:off x="364076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5" name="Rectangle 124">
                <a:extLst>
                  <a:ext uri="{FF2B5EF4-FFF2-40B4-BE49-F238E27FC236}">
                    <a16:creationId xmlns:a16="http://schemas.microsoft.com/office/drawing/2014/main" id="{3F4748B6-DE3C-4D09-96BE-1A70DB39BAF1}"/>
                  </a:ext>
                </a:extLst>
              </p:cNvPr>
              <p:cNvSpPr/>
              <p:nvPr/>
            </p:nvSpPr>
            <p:spPr bwMode="gray">
              <a:xfrm>
                <a:off x="3768261"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6" name="Rectangle 125">
                <a:extLst>
                  <a:ext uri="{FF2B5EF4-FFF2-40B4-BE49-F238E27FC236}">
                    <a16:creationId xmlns:a16="http://schemas.microsoft.com/office/drawing/2014/main" id="{027E3A0D-38C7-4E75-8497-6C85F393CB8B}"/>
                  </a:ext>
                </a:extLst>
              </p:cNvPr>
              <p:cNvSpPr/>
              <p:nvPr/>
            </p:nvSpPr>
            <p:spPr bwMode="gray">
              <a:xfrm>
                <a:off x="389575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grpSp>
        <p:grpSp>
          <p:nvGrpSpPr>
            <p:cNvPr id="79" name="Group 78">
              <a:extLst>
                <a:ext uri="{FF2B5EF4-FFF2-40B4-BE49-F238E27FC236}">
                  <a16:creationId xmlns:a16="http://schemas.microsoft.com/office/drawing/2014/main" id="{A5ED194C-6B61-426B-9603-D9C0554C31BF}"/>
                </a:ext>
              </a:extLst>
            </p:cNvPr>
            <p:cNvGrpSpPr/>
            <p:nvPr/>
          </p:nvGrpSpPr>
          <p:grpSpPr>
            <a:xfrm>
              <a:off x="2241846" y="4467687"/>
              <a:ext cx="1150485" cy="88005"/>
              <a:chOff x="2620824" y="4036835"/>
              <a:chExt cx="1363166" cy="104274"/>
            </a:xfrm>
            <a:solidFill>
              <a:schemeClr val="tx1"/>
            </a:solidFill>
          </p:grpSpPr>
          <p:sp>
            <p:nvSpPr>
              <p:cNvPr id="105" name="Rectangle 104">
                <a:extLst>
                  <a:ext uri="{FF2B5EF4-FFF2-40B4-BE49-F238E27FC236}">
                    <a16:creationId xmlns:a16="http://schemas.microsoft.com/office/drawing/2014/main" id="{5F868612-6C05-4532-84FE-EADF3177352B}"/>
                  </a:ext>
                </a:extLst>
              </p:cNvPr>
              <p:cNvSpPr/>
              <p:nvPr/>
            </p:nvSpPr>
            <p:spPr bwMode="gray">
              <a:xfrm>
                <a:off x="2620824"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6" name="Rectangle 105">
                <a:extLst>
                  <a:ext uri="{FF2B5EF4-FFF2-40B4-BE49-F238E27FC236}">
                    <a16:creationId xmlns:a16="http://schemas.microsoft.com/office/drawing/2014/main" id="{6F073A3B-E1CD-47CE-97BF-E250D4A3A705}"/>
                  </a:ext>
                </a:extLst>
              </p:cNvPr>
              <p:cNvSpPr/>
              <p:nvPr/>
            </p:nvSpPr>
            <p:spPr bwMode="gray">
              <a:xfrm>
                <a:off x="2748317"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7" name="Rectangle 106">
                <a:extLst>
                  <a:ext uri="{FF2B5EF4-FFF2-40B4-BE49-F238E27FC236}">
                    <a16:creationId xmlns:a16="http://schemas.microsoft.com/office/drawing/2014/main" id="{202391F0-DE9C-45F0-B88E-8A02F7217095}"/>
                  </a:ext>
                </a:extLst>
              </p:cNvPr>
              <p:cNvSpPr/>
              <p:nvPr/>
            </p:nvSpPr>
            <p:spPr bwMode="gray">
              <a:xfrm>
                <a:off x="2875810"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8" name="Rectangle 107">
                <a:extLst>
                  <a:ext uri="{FF2B5EF4-FFF2-40B4-BE49-F238E27FC236}">
                    <a16:creationId xmlns:a16="http://schemas.microsoft.com/office/drawing/2014/main" id="{FF510C9A-BAC0-4DD7-B8F4-BF6BE86FEA6E}"/>
                  </a:ext>
                </a:extLst>
              </p:cNvPr>
              <p:cNvSpPr/>
              <p:nvPr/>
            </p:nvSpPr>
            <p:spPr bwMode="gray">
              <a:xfrm>
                <a:off x="3003303"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9" name="Rectangle 108">
                <a:extLst>
                  <a:ext uri="{FF2B5EF4-FFF2-40B4-BE49-F238E27FC236}">
                    <a16:creationId xmlns:a16="http://schemas.microsoft.com/office/drawing/2014/main" id="{8D2058F9-4B6B-4D76-997E-B0004B282D1F}"/>
                  </a:ext>
                </a:extLst>
              </p:cNvPr>
              <p:cNvSpPr/>
              <p:nvPr/>
            </p:nvSpPr>
            <p:spPr bwMode="gray">
              <a:xfrm>
                <a:off x="3130796"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0" name="Rectangle 109">
                <a:extLst>
                  <a:ext uri="{FF2B5EF4-FFF2-40B4-BE49-F238E27FC236}">
                    <a16:creationId xmlns:a16="http://schemas.microsoft.com/office/drawing/2014/main" id="{CF4A5E4D-7B5B-49F7-8331-73E4049D5BF7}"/>
                  </a:ext>
                </a:extLst>
              </p:cNvPr>
              <p:cNvSpPr/>
              <p:nvPr/>
            </p:nvSpPr>
            <p:spPr bwMode="gray">
              <a:xfrm>
                <a:off x="3258289"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1" name="Rectangle 110">
                <a:extLst>
                  <a:ext uri="{FF2B5EF4-FFF2-40B4-BE49-F238E27FC236}">
                    <a16:creationId xmlns:a16="http://schemas.microsoft.com/office/drawing/2014/main" id="{F310BF5A-BA04-4729-8C7A-9C0FB3C26A48}"/>
                  </a:ext>
                </a:extLst>
              </p:cNvPr>
              <p:cNvSpPr/>
              <p:nvPr/>
            </p:nvSpPr>
            <p:spPr bwMode="gray">
              <a:xfrm>
                <a:off x="3385782"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2" name="Rectangle 111">
                <a:extLst>
                  <a:ext uri="{FF2B5EF4-FFF2-40B4-BE49-F238E27FC236}">
                    <a16:creationId xmlns:a16="http://schemas.microsoft.com/office/drawing/2014/main" id="{6D5F2D7B-FB25-4254-98AE-0A3D468EBE67}"/>
                  </a:ext>
                </a:extLst>
              </p:cNvPr>
              <p:cNvSpPr/>
              <p:nvPr/>
            </p:nvSpPr>
            <p:spPr bwMode="gray">
              <a:xfrm>
                <a:off x="3513275"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3" name="Rectangle 112">
                <a:extLst>
                  <a:ext uri="{FF2B5EF4-FFF2-40B4-BE49-F238E27FC236}">
                    <a16:creationId xmlns:a16="http://schemas.microsoft.com/office/drawing/2014/main" id="{D15018A1-7CD2-454D-B8A7-E4B59CA2E79D}"/>
                  </a:ext>
                </a:extLst>
              </p:cNvPr>
              <p:cNvSpPr/>
              <p:nvPr/>
            </p:nvSpPr>
            <p:spPr bwMode="gray">
              <a:xfrm>
                <a:off x="364076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4" name="Rectangle 113">
                <a:extLst>
                  <a:ext uri="{FF2B5EF4-FFF2-40B4-BE49-F238E27FC236}">
                    <a16:creationId xmlns:a16="http://schemas.microsoft.com/office/drawing/2014/main" id="{0BF29EE9-0712-4BE5-8C44-63094D9F0A3E}"/>
                  </a:ext>
                </a:extLst>
              </p:cNvPr>
              <p:cNvSpPr/>
              <p:nvPr/>
            </p:nvSpPr>
            <p:spPr bwMode="gray">
              <a:xfrm>
                <a:off x="3768261"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5" name="Rectangle 114">
                <a:extLst>
                  <a:ext uri="{FF2B5EF4-FFF2-40B4-BE49-F238E27FC236}">
                    <a16:creationId xmlns:a16="http://schemas.microsoft.com/office/drawing/2014/main" id="{C1F5FCD7-4BA1-4258-B206-8ABC2DCA2AA2}"/>
                  </a:ext>
                </a:extLst>
              </p:cNvPr>
              <p:cNvSpPr/>
              <p:nvPr/>
            </p:nvSpPr>
            <p:spPr bwMode="gray">
              <a:xfrm>
                <a:off x="389575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grpSp>
        <p:grpSp>
          <p:nvGrpSpPr>
            <p:cNvPr id="80" name="Group 79">
              <a:extLst>
                <a:ext uri="{FF2B5EF4-FFF2-40B4-BE49-F238E27FC236}">
                  <a16:creationId xmlns:a16="http://schemas.microsoft.com/office/drawing/2014/main" id="{F1EE7218-1A58-4655-B63C-87EB3CA4FA88}"/>
                </a:ext>
              </a:extLst>
            </p:cNvPr>
            <p:cNvGrpSpPr/>
            <p:nvPr/>
          </p:nvGrpSpPr>
          <p:grpSpPr>
            <a:xfrm rot="16200000">
              <a:off x="2241846" y="3014622"/>
              <a:ext cx="1150485" cy="1541073"/>
              <a:chOff x="2620824" y="4018547"/>
              <a:chExt cx="1363166" cy="1825959"/>
            </a:xfrm>
            <a:solidFill>
              <a:schemeClr val="tx1"/>
            </a:solidFill>
          </p:grpSpPr>
          <p:grpSp>
            <p:nvGrpSpPr>
              <p:cNvPr id="81" name="Group 80">
                <a:extLst>
                  <a:ext uri="{FF2B5EF4-FFF2-40B4-BE49-F238E27FC236}">
                    <a16:creationId xmlns:a16="http://schemas.microsoft.com/office/drawing/2014/main" id="{E4712733-2705-4B61-8E9B-BC0175988EA9}"/>
                  </a:ext>
                </a:extLst>
              </p:cNvPr>
              <p:cNvGrpSpPr/>
              <p:nvPr/>
            </p:nvGrpSpPr>
            <p:grpSpPr>
              <a:xfrm>
                <a:off x="2620824" y="4018547"/>
                <a:ext cx="1363166" cy="104274"/>
                <a:chOff x="2620824" y="4036835"/>
                <a:chExt cx="1363166" cy="104274"/>
              </a:xfrm>
              <a:grpFill/>
            </p:grpSpPr>
            <p:sp>
              <p:nvSpPr>
                <p:cNvPr id="94" name="Rectangle 93">
                  <a:extLst>
                    <a:ext uri="{FF2B5EF4-FFF2-40B4-BE49-F238E27FC236}">
                      <a16:creationId xmlns:a16="http://schemas.microsoft.com/office/drawing/2014/main" id="{C941414F-18FA-49CF-AEF5-B6E161FA2A15}"/>
                    </a:ext>
                  </a:extLst>
                </p:cNvPr>
                <p:cNvSpPr/>
                <p:nvPr/>
              </p:nvSpPr>
              <p:spPr bwMode="gray">
                <a:xfrm>
                  <a:off x="2620824"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5" name="Rectangle 94">
                  <a:extLst>
                    <a:ext uri="{FF2B5EF4-FFF2-40B4-BE49-F238E27FC236}">
                      <a16:creationId xmlns:a16="http://schemas.microsoft.com/office/drawing/2014/main" id="{C10E9ACA-747F-43D9-9847-BF911FF6B667}"/>
                    </a:ext>
                  </a:extLst>
                </p:cNvPr>
                <p:cNvSpPr/>
                <p:nvPr/>
              </p:nvSpPr>
              <p:spPr bwMode="gray">
                <a:xfrm>
                  <a:off x="2748317"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6" name="Rectangle 95">
                  <a:extLst>
                    <a:ext uri="{FF2B5EF4-FFF2-40B4-BE49-F238E27FC236}">
                      <a16:creationId xmlns:a16="http://schemas.microsoft.com/office/drawing/2014/main" id="{CE223461-A4FD-4DF9-AC6A-4DBD7AF4D7C4}"/>
                    </a:ext>
                  </a:extLst>
                </p:cNvPr>
                <p:cNvSpPr/>
                <p:nvPr/>
              </p:nvSpPr>
              <p:spPr bwMode="gray">
                <a:xfrm>
                  <a:off x="2875810"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7" name="Rectangle 96">
                  <a:extLst>
                    <a:ext uri="{FF2B5EF4-FFF2-40B4-BE49-F238E27FC236}">
                      <a16:creationId xmlns:a16="http://schemas.microsoft.com/office/drawing/2014/main" id="{6FC3227B-23DE-4B56-AAAB-C222CF944C84}"/>
                    </a:ext>
                  </a:extLst>
                </p:cNvPr>
                <p:cNvSpPr/>
                <p:nvPr/>
              </p:nvSpPr>
              <p:spPr bwMode="gray">
                <a:xfrm>
                  <a:off x="3003303"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8" name="Rectangle 97">
                  <a:extLst>
                    <a:ext uri="{FF2B5EF4-FFF2-40B4-BE49-F238E27FC236}">
                      <a16:creationId xmlns:a16="http://schemas.microsoft.com/office/drawing/2014/main" id="{8933CBD1-F5A2-4463-A9AD-49DF56B37719}"/>
                    </a:ext>
                  </a:extLst>
                </p:cNvPr>
                <p:cNvSpPr/>
                <p:nvPr/>
              </p:nvSpPr>
              <p:spPr bwMode="gray">
                <a:xfrm>
                  <a:off x="3130796"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9" name="Rectangle 98">
                  <a:extLst>
                    <a:ext uri="{FF2B5EF4-FFF2-40B4-BE49-F238E27FC236}">
                      <a16:creationId xmlns:a16="http://schemas.microsoft.com/office/drawing/2014/main" id="{667E2B12-355B-4469-984A-21B0CCC8CE35}"/>
                    </a:ext>
                  </a:extLst>
                </p:cNvPr>
                <p:cNvSpPr/>
                <p:nvPr/>
              </p:nvSpPr>
              <p:spPr bwMode="gray">
                <a:xfrm>
                  <a:off x="3258289"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0" name="Rectangle 99">
                  <a:extLst>
                    <a:ext uri="{FF2B5EF4-FFF2-40B4-BE49-F238E27FC236}">
                      <a16:creationId xmlns:a16="http://schemas.microsoft.com/office/drawing/2014/main" id="{EF94F239-A412-4F1B-A470-D054997E69C4}"/>
                    </a:ext>
                  </a:extLst>
                </p:cNvPr>
                <p:cNvSpPr/>
                <p:nvPr/>
              </p:nvSpPr>
              <p:spPr bwMode="gray">
                <a:xfrm>
                  <a:off x="3385782"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1" name="Rectangle 100">
                  <a:extLst>
                    <a:ext uri="{FF2B5EF4-FFF2-40B4-BE49-F238E27FC236}">
                      <a16:creationId xmlns:a16="http://schemas.microsoft.com/office/drawing/2014/main" id="{B3DE113D-C7A4-427B-A6F8-F353B3DFA40C}"/>
                    </a:ext>
                  </a:extLst>
                </p:cNvPr>
                <p:cNvSpPr/>
                <p:nvPr/>
              </p:nvSpPr>
              <p:spPr bwMode="gray">
                <a:xfrm>
                  <a:off x="3513275"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2" name="Rectangle 101">
                  <a:extLst>
                    <a:ext uri="{FF2B5EF4-FFF2-40B4-BE49-F238E27FC236}">
                      <a16:creationId xmlns:a16="http://schemas.microsoft.com/office/drawing/2014/main" id="{D3D11554-B927-4C53-8850-5979DE08F292}"/>
                    </a:ext>
                  </a:extLst>
                </p:cNvPr>
                <p:cNvSpPr/>
                <p:nvPr/>
              </p:nvSpPr>
              <p:spPr bwMode="gray">
                <a:xfrm>
                  <a:off x="364076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3" name="Rectangle 102">
                  <a:extLst>
                    <a:ext uri="{FF2B5EF4-FFF2-40B4-BE49-F238E27FC236}">
                      <a16:creationId xmlns:a16="http://schemas.microsoft.com/office/drawing/2014/main" id="{1C6E4829-1005-4A8D-B3B5-D8B9DA6AFAF5}"/>
                    </a:ext>
                  </a:extLst>
                </p:cNvPr>
                <p:cNvSpPr/>
                <p:nvPr/>
              </p:nvSpPr>
              <p:spPr bwMode="gray">
                <a:xfrm>
                  <a:off x="3768261"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4" name="Rectangle 103">
                  <a:extLst>
                    <a:ext uri="{FF2B5EF4-FFF2-40B4-BE49-F238E27FC236}">
                      <a16:creationId xmlns:a16="http://schemas.microsoft.com/office/drawing/2014/main" id="{4EAB9D1B-B095-4FFC-BFDF-1CC476FB64BC}"/>
                    </a:ext>
                  </a:extLst>
                </p:cNvPr>
                <p:cNvSpPr/>
                <p:nvPr/>
              </p:nvSpPr>
              <p:spPr bwMode="gray">
                <a:xfrm>
                  <a:off x="389575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grpSp>
          <p:grpSp>
            <p:nvGrpSpPr>
              <p:cNvPr id="82" name="Group 81">
                <a:extLst>
                  <a:ext uri="{FF2B5EF4-FFF2-40B4-BE49-F238E27FC236}">
                    <a16:creationId xmlns:a16="http://schemas.microsoft.com/office/drawing/2014/main" id="{F82BD44E-2693-4CEE-8C30-20620A74B7F4}"/>
                  </a:ext>
                </a:extLst>
              </p:cNvPr>
              <p:cNvGrpSpPr/>
              <p:nvPr/>
            </p:nvGrpSpPr>
            <p:grpSpPr>
              <a:xfrm>
                <a:off x="2620824" y="5740232"/>
                <a:ext cx="1363166" cy="104274"/>
                <a:chOff x="2620824" y="4036835"/>
                <a:chExt cx="1363166" cy="104274"/>
              </a:xfrm>
              <a:grpFill/>
            </p:grpSpPr>
            <p:sp>
              <p:nvSpPr>
                <p:cNvPr id="83" name="Rectangle 82">
                  <a:extLst>
                    <a:ext uri="{FF2B5EF4-FFF2-40B4-BE49-F238E27FC236}">
                      <a16:creationId xmlns:a16="http://schemas.microsoft.com/office/drawing/2014/main" id="{64A6B3F0-9713-4D2E-8DDA-7817FE36D2B6}"/>
                    </a:ext>
                  </a:extLst>
                </p:cNvPr>
                <p:cNvSpPr/>
                <p:nvPr/>
              </p:nvSpPr>
              <p:spPr bwMode="gray">
                <a:xfrm>
                  <a:off x="2620824"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84" name="Rectangle 83">
                  <a:extLst>
                    <a:ext uri="{FF2B5EF4-FFF2-40B4-BE49-F238E27FC236}">
                      <a16:creationId xmlns:a16="http://schemas.microsoft.com/office/drawing/2014/main" id="{E0E21BD0-A333-4D3A-9DC3-3E08F187767A}"/>
                    </a:ext>
                  </a:extLst>
                </p:cNvPr>
                <p:cNvSpPr/>
                <p:nvPr/>
              </p:nvSpPr>
              <p:spPr bwMode="gray">
                <a:xfrm>
                  <a:off x="2748317"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85" name="Rectangle 84">
                  <a:extLst>
                    <a:ext uri="{FF2B5EF4-FFF2-40B4-BE49-F238E27FC236}">
                      <a16:creationId xmlns:a16="http://schemas.microsoft.com/office/drawing/2014/main" id="{D1ADADD0-F4AB-4A01-AD1B-6E1248D04B1E}"/>
                    </a:ext>
                  </a:extLst>
                </p:cNvPr>
                <p:cNvSpPr/>
                <p:nvPr/>
              </p:nvSpPr>
              <p:spPr bwMode="gray">
                <a:xfrm>
                  <a:off x="2875810"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86" name="Rectangle 85">
                  <a:extLst>
                    <a:ext uri="{FF2B5EF4-FFF2-40B4-BE49-F238E27FC236}">
                      <a16:creationId xmlns:a16="http://schemas.microsoft.com/office/drawing/2014/main" id="{0B3E27DD-55B1-4E67-A566-518722D804E1}"/>
                    </a:ext>
                  </a:extLst>
                </p:cNvPr>
                <p:cNvSpPr/>
                <p:nvPr/>
              </p:nvSpPr>
              <p:spPr bwMode="gray">
                <a:xfrm>
                  <a:off x="3003303"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87" name="Rectangle 86">
                  <a:extLst>
                    <a:ext uri="{FF2B5EF4-FFF2-40B4-BE49-F238E27FC236}">
                      <a16:creationId xmlns:a16="http://schemas.microsoft.com/office/drawing/2014/main" id="{1DC8EBB4-A0AE-41F8-8A3F-2BE3ED690D52}"/>
                    </a:ext>
                  </a:extLst>
                </p:cNvPr>
                <p:cNvSpPr/>
                <p:nvPr/>
              </p:nvSpPr>
              <p:spPr bwMode="gray">
                <a:xfrm>
                  <a:off x="3130796"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88" name="Rectangle 87">
                  <a:extLst>
                    <a:ext uri="{FF2B5EF4-FFF2-40B4-BE49-F238E27FC236}">
                      <a16:creationId xmlns:a16="http://schemas.microsoft.com/office/drawing/2014/main" id="{1E801D0A-B92F-4706-BA04-58B8E6E2D36C}"/>
                    </a:ext>
                  </a:extLst>
                </p:cNvPr>
                <p:cNvSpPr/>
                <p:nvPr/>
              </p:nvSpPr>
              <p:spPr bwMode="gray">
                <a:xfrm>
                  <a:off x="3258289"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89" name="Rectangle 88">
                  <a:extLst>
                    <a:ext uri="{FF2B5EF4-FFF2-40B4-BE49-F238E27FC236}">
                      <a16:creationId xmlns:a16="http://schemas.microsoft.com/office/drawing/2014/main" id="{490349C9-50A2-4906-AC5B-88124B18D146}"/>
                    </a:ext>
                  </a:extLst>
                </p:cNvPr>
                <p:cNvSpPr/>
                <p:nvPr/>
              </p:nvSpPr>
              <p:spPr bwMode="gray">
                <a:xfrm>
                  <a:off x="3385782"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0" name="Rectangle 89">
                  <a:extLst>
                    <a:ext uri="{FF2B5EF4-FFF2-40B4-BE49-F238E27FC236}">
                      <a16:creationId xmlns:a16="http://schemas.microsoft.com/office/drawing/2014/main" id="{63E5B446-86AA-4E7C-9E87-C3607A2FC0C8}"/>
                    </a:ext>
                  </a:extLst>
                </p:cNvPr>
                <p:cNvSpPr/>
                <p:nvPr/>
              </p:nvSpPr>
              <p:spPr bwMode="gray">
                <a:xfrm>
                  <a:off x="3513275"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3E243630-3382-43A9-8D92-38B8C9205306}"/>
                    </a:ext>
                  </a:extLst>
                </p:cNvPr>
                <p:cNvSpPr/>
                <p:nvPr/>
              </p:nvSpPr>
              <p:spPr bwMode="gray">
                <a:xfrm>
                  <a:off x="364076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2" name="Rectangle 91">
                  <a:extLst>
                    <a:ext uri="{FF2B5EF4-FFF2-40B4-BE49-F238E27FC236}">
                      <a16:creationId xmlns:a16="http://schemas.microsoft.com/office/drawing/2014/main" id="{8A3BD3B8-1530-4D37-BFF8-EC660A137F11}"/>
                    </a:ext>
                  </a:extLst>
                </p:cNvPr>
                <p:cNvSpPr/>
                <p:nvPr/>
              </p:nvSpPr>
              <p:spPr bwMode="gray">
                <a:xfrm>
                  <a:off x="3768261"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3" name="Rectangle 92">
                  <a:extLst>
                    <a:ext uri="{FF2B5EF4-FFF2-40B4-BE49-F238E27FC236}">
                      <a16:creationId xmlns:a16="http://schemas.microsoft.com/office/drawing/2014/main" id="{1852EE86-B717-40BA-9FCC-53B7179F4CD4}"/>
                    </a:ext>
                  </a:extLst>
                </p:cNvPr>
                <p:cNvSpPr/>
                <p:nvPr/>
              </p:nvSpPr>
              <p:spPr bwMode="gray">
                <a:xfrm>
                  <a:off x="389575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grpSp>
        </p:grpSp>
      </p:grpSp>
      <p:sp>
        <p:nvSpPr>
          <p:cNvPr id="127" name="Rounded Rectangle 63">
            <a:extLst>
              <a:ext uri="{FF2B5EF4-FFF2-40B4-BE49-F238E27FC236}">
                <a16:creationId xmlns:a16="http://schemas.microsoft.com/office/drawing/2014/main" id="{AF85D1AD-A8EF-4E26-BB36-404971AEDD35}"/>
              </a:ext>
            </a:extLst>
          </p:cNvPr>
          <p:cNvSpPr/>
          <p:nvPr/>
        </p:nvSpPr>
        <p:spPr bwMode="gray">
          <a:xfrm>
            <a:off x="8095467" y="5409216"/>
            <a:ext cx="1557494" cy="477278"/>
          </a:xfrm>
          <a:prstGeom prst="roundRect">
            <a:avLst>
              <a:gd name="adj" fmla="val 0"/>
            </a:avLst>
          </a:prstGeom>
          <a:solidFill>
            <a:schemeClr val="bg1"/>
          </a:solidFill>
          <a:ln>
            <a:noFill/>
            <a:headEnd/>
            <a:tailEnd/>
          </a:ln>
          <a:effectLst/>
        </p:spPr>
        <p:style>
          <a:lnRef idx="1">
            <a:schemeClr val="accent2"/>
          </a:lnRef>
          <a:fillRef idx="3">
            <a:schemeClr val="accent2"/>
          </a:fillRef>
          <a:effectRef idx="2">
            <a:schemeClr val="accent2"/>
          </a:effectRef>
          <a:fontRef idx="minor">
            <a:schemeClr val="lt1"/>
          </a:fontRef>
        </p:style>
        <p:txBody>
          <a:bodyPr lIns="89997" tIns="71998" rIns="89997" bIns="71998" rtlCol="0" anchor="t"/>
          <a:lstStyle/>
          <a:p>
            <a:pPr algn="ctr" fontAlgn="base">
              <a:spcBef>
                <a:spcPct val="50000"/>
              </a:spcBef>
              <a:spcAft>
                <a:spcPct val="0"/>
              </a:spcAft>
              <a:buClr>
                <a:srgbClr val="F0AB00"/>
              </a:buClr>
              <a:buSzPct val="80000"/>
            </a:pPr>
            <a:r>
              <a:rPr lang="en-US" sz="1100" b="1" kern="0" dirty="0">
                <a:solidFill>
                  <a:schemeClr val="tx1"/>
                </a:solidFill>
                <a:ea typeface="Arial Unicode MS" pitchFamily="34" charset="-128"/>
                <a:cs typeface="Arial Unicode MS" pitchFamily="34" charset="-128"/>
              </a:rPr>
              <a:t>Predictive Analysis Library</a:t>
            </a:r>
          </a:p>
        </p:txBody>
      </p:sp>
      <p:sp>
        <p:nvSpPr>
          <p:cNvPr id="129" name="Rounded Rectangle 65">
            <a:extLst>
              <a:ext uri="{FF2B5EF4-FFF2-40B4-BE49-F238E27FC236}">
                <a16:creationId xmlns:a16="http://schemas.microsoft.com/office/drawing/2014/main" id="{21858421-A16D-4C7F-8508-E35512B4337E}"/>
              </a:ext>
            </a:extLst>
          </p:cNvPr>
          <p:cNvSpPr/>
          <p:nvPr/>
        </p:nvSpPr>
        <p:spPr bwMode="gray">
          <a:xfrm>
            <a:off x="9732398" y="5403739"/>
            <a:ext cx="1384403" cy="477278"/>
          </a:xfrm>
          <a:prstGeom prst="roundRect">
            <a:avLst>
              <a:gd name="adj" fmla="val 0"/>
            </a:avLst>
          </a:prstGeom>
          <a:solidFill>
            <a:schemeClr val="bg1"/>
          </a:solidFill>
          <a:ln>
            <a:noFill/>
            <a:headEnd/>
            <a:tailEnd/>
          </a:ln>
          <a:effectLst/>
        </p:spPr>
        <p:style>
          <a:lnRef idx="1">
            <a:schemeClr val="accent2"/>
          </a:lnRef>
          <a:fillRef idx="3">
            <a:schemeClr val="accent2"/>
          </a:fillRef>
          <a:effectRef idx="2">
            <a:schemeClr val="accent2"/>
          </a:effectRef>
          <a:fontRef idx="minor">
            <a:schemeClr val="lt1"/>
          </a:fontRef>
        </p:style>
        <p:txBody>
          <a:bodyPr lIns="89997" tIns="71998" rIns="89997" bIns="71998" rtlCol="0" anchor="t"/>
          <a:lstStyle/>
          <a:p>
            <a:pPr algn="ctr" fontAlgn="base">
              <a:spcBef>
                <a:spcPct val="50000"/>
              </a:spcBef>
              <a:spcAft>
                <a:spcPct val="0"/>
              </a:spcAft>
              <a:buClr>
                <a:srgbClr val="F0AB00"/>
              </a:buClr>
              <a:buSzPct val="80000"/>
            </a:pPr>
            <a:r>
              <a:rPr lang="en-US" sz="1100" b="1" kern="0" dirty="0">
                <a:solidFill>
                  <a:schemeClr val="tx1"/>
                </a:solidFill>
                <a:ea typeface="Arial Unicode MS" pitchFamily="34" charset="-128"/>
                <a:cs typeface="Arial Unicode MS" pitchFamily="34" charset="-128"/>
              </a:rPr>
              <a:t>Automated Predictive Library</a:t>
            </a:r>
          </a:p>
        </p:txBody>
      </p:sp>
      <p:sp>
        <p:nvSpPr>
          <p:cNvPr id="131" name="Rounded Rectangle 67">
            <a:extLst>
              <a:ext uri="{FF2B5EF4-FFF2-40B4-BE49-F238E27FC236}">
                <a16:creationId xmlns:a16="http://schemas.microsoft.com/office/drawing/2014/main" id="{0CD488C4-C036-4608-8EE8-02D2011EB36C}"/>
              </a:ext>
            </a:extLst>
          </p:cNvPr>
          <p:cNvSpPr/>
          <p:nvPr/>
        </p:nvSpPr>
        <p:spPr bwMode="gray">
          <a:xfrm>
            <a:off x="8095468" y="5987034"/>
            <a:ext cx="3021334" cy="418773"/>
          </a:xfrm>
          <a:prstGeom prst="roundRect">
            <a:avLst>
              <a:gd name="adj" fmla="val 0"/>
            </a:avLst>
          </a:prstGeom>
          <a:solidFill>
            <a:schemeClr val="bg1"/>
          </a:solidFill>
          <a:ln>
            <a:noFill/>
            <a:headEnd/>
            <a:tailEnd/>
          </a:ln>
          <a:effectLst/>
        </p:spPr>
        <p:style>
          <a:lnRef idx="1">
            <a:schemeClr val="accent2"/>
          </a:lnRef>
          <a:fillRef idx="3">
            <a:schemeClr val="accent2"/>
          </a:fillRef>
          <a:effectRef idx="2">
            <a:schemeClr val="accent2"/>
          </a:effectRef>
          <a:fontRef idx="minor">
            <a:schemeClr val="lt1"/>
          </a:fontRef>
        </p:style>
        <p:txBody>
          <a:bodyPr lIns="89997" tIns="71998" rIns="89997" bIns="71998" rtlCol="0" anchor="ctr"/>
          <a:lstStyle/>
          <a:p>
            <a:pPr algn="ctr" fontAlgn="base">
              <a:spcBef>
                <a:spcPct val="50000"/>
              </a:spcBef>
              <a:spcAft>
                <a:spcPct val="0"/>
              </a:spcAft>
              <a:buClr>
                <a:srgbClr val="F0AB00"/>
              </a:buClr>
              <a:buSzPct val="80000"/>
            </a:pPr>
            <a:r>
              <a:rPr lang="en-US" sz="1100" b="1" kern="0" dirty="0">
                <a:solidFill>
                  <a:schemeClr val="tx1"/>
                </a:solidFill>
                <a:ea typeface="Arial Unicode MS" pitchFamily="34" charset="-128"/>
                <a:cs typeface="Arial Unicode MS" pitchFamily="34" charset="-128"/>
              </a:rPr>
              <a:t>In Memory Data</a:t>
            </a:r>
          </a:p>
        </p:txBody>
      </p:sp>
      <p:sp>
        <p:nvSpPr>
          <p:cNvPr id="7" name="TextBox 6">
            <a:extLst>
              <a:ext uri="{FF2B5EF4-FFF2-40B4-BE49-F238E27FC236}">
                <a16:creationId xmlns:a16="http://schemas.microsoft.com/office/drawing/2014/main" id="{0D3E0DF8-45B9-4D36-8F1D-0153CD218B4E}"/>
              </a:ext>
            </a:extLst>
          </p:cNvPr>
          <p:cNvSpPr txBox="1"/>
          <p:nvPr/>
        </p:nvSpPr>
        <p:spPr>
          <a:xfrm>
            <a:off x="702158" y="5987034"/>
            <a:ext cx="7174671" cy="7078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hlinkClick r:id="rId3"/>
              </a:rPr>
              <a:t>https://blogs.sap.com/2017/07/26/sap-hana-2.0-sps02-new-feature-updated-python-driver/</a:t>
            </a:r>
            <a:endParaRPr lang="en-US" sz="1200" kern="0" dirty="0">
              <a:ea typeface="Arial Unicode MS" pitchFamily="34" charset="-128"/>
              <a:cs typeface="Arial Unicode MS" pitchFamily="34" charset="-128"/>
            </a:endParaRPr>
          </a:p>
          <a:p>
            <a:r>
              <a:rPr lang="en-US" sz="1200" dirty="0"/>
              <a:t>Client libraries downloadable publicly under the SAP Developer License </a:t>
            </a:r>
            <a:r>
              <a:rPr lang="en-US" sz="1200" dirty="0">
                <a:hlinkClick r:id="rId4"/>
              </a:rPr>
              <a:t>http://tools.hana.ondemand.com</a:t>
            </a:r>
            <a:r>
              <a:rPr lang="en-US" sz="1200" dirty="0"/>
              <a:t> </a:t>
            </a:r>
            <a:br>
              <a:rPr lang="en-US" sz="1200" kern="0" dirty="0">
                <a:ea typeface="Arial Unicode MS" pitchFamily="34" charset="-128"/>
                <a:cs typeface="Arial Unicode MS" pitchFamily="34" charset="-128"/>
              </a:rPr>
            </a:br>
            <a:r>
              <a:rPr lang="de-DE" sz="1000" kern="0" dirty="0">
                <a:ea typeface="Arial Unicode MS" pitchFamily="34" charset="-128"/>
                <a:cs typeface="Arial Unicode MS" pitchFamily="34" charset="-128"/>
              </a:rPr>
              <a:t>Note: </a:t>
            </a:r>
            <a:r>
              <a:rPr lang="de-DE" sz="1000" kern="0" dirty="0" err="1">
                <a:ea typeface="Arial Unicode MS" pitchFamily="34" charset="-128"/>
                <a:cs typeface="Arial Unicode MS" pitchFamily="34" charset="-128"/>
              </a:rPr>
              <a:t>PyHDB</a:t>
            </a:r>
            <a:r>
              <a:rPr lang="de-DE" sz="1000" kern="0" dirty="0">
                <a:ea typeface="Arial Unicode MS" pitchFamily="34" charset="-128"/>
                <a:cs typeface="Arial Unicode MS" pitchFamily="34" charset="-128"/>
              </a:rPr>
              <a:t> (on </a:t>
            </a:r>
            <a:r>
              <a:rPr lang="de-DE" sz="1000" kern="0" dirty="0" err="1">
                <a:ea typeface="Arial Unicode MS" pitchFamily="34" charset="-128"/>
                <a:cs typeface="Arial Unicode MS" pitchFamily="34" charset="-128"/>
              </a:rPr>
              <a:t>github</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is</a:t>
            </a:r>
            <a:r>
              <a:rPr lang="de-DE" sz="1000" kern="0" dirty="0">
                <a:ea typeface="Arial Unicode MS" pitchFamily="34" charset="-128"/>
                <a:cs typeface="Arial Unicode MS" pitchFamily="34" charset="-128"/>
              </a:rPr>
              <a:t> not </a:t>
            </a:r>
            <a:r>
              <a:rPr lang="de-DE" sz="1000" kern="0" dirty="0" err="1">
                <a:ea typeface="Arial Unicode MS" pitchFamily="34" charset="-128"/>
                <a:cs typeface="Arial Unicode MS" pitchFamily="34" charset="-128"/>
              </a:rPr>
              <a:t>officially</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supported</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the</a:t>
            </a:r>
            <a:r>
              <a:rPr lang="de-DE" sz="1000" kern="0" dirty="0">
                <a:ea typeface="Arial Unicode MS" pitchFamily="34" charset="-128"/>
                <a:cs typeface="Arial Unicode MS" pitchFamily="34" charset="-128"/>
              </a:rPr>
              <a:t> HANA Python </a:t>
            </a:r>
            <a:r>
              <a:rPr lang="de-DE" sz="1000" kern="0" dirty="0" err="1">
                <a:ea typeface="Arial Unicode MS" pitchFamily="34" charset="-128"/>
                <a:cs typeface="Arial Unicode MS" pitchFamily="34" charset="-128"/>
              </a:rPr>
              <a:t>client</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is</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the</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official</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python</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client</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interface</a:t>
            </a:r>
            <a:r>
              <a:rPr lang="de-DE" sz="1000" kern="0" dirty="0">
                <a:ea typeface="Arial Unicode MS" pitchFamily="34" charset="-128"/>
                <a:cs typeface="Arial Unicode MS" pitchFamily="34" charset="-128"/>
              </a:rPr>
              <a:t>.</a:t>
            </a:r>
            <a:endParaRPr lang="en-US" sz="1000" kern="0" dirty="0">
              <a:ea typeface="Arial Unicode MS" pitchFamily="34" charset="-128"/>
              <a:cs typeface="Arial Unicode MS" pitchFamily="34" charset="-128"/>
            </a:endParaRPr>
          </a:p>
          <a:p>
            <a:endParaRPr lang="en-US" sz="1200" dirty="0"/>
          </a:p>
        </p:txBody>
      </p:sp>
      <p:pic>
        <p:nvPicPr>
          <p:cNvPr id="3074" name="Picture 2" descr="C:\Users\d059078\AppData\Local\Temp\SNAGHTML51bf855.PNG">
            <a:extLst>
              <a:ext uri="{FF2B5EF4-FFF2-40B4-BE49-F238E27FC236}">
                <a16:creationId xmlns:a16="http://schemas.microsoft.com/office/drawing/2014/main" id="{FCE71261-3121-49AE-9A07-C3CF3A19BB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9974" y="1548554"/>
            <a:ext cx="5684000" cy="290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47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5293" y="1620419"/>
            <a:ext cx="5975973" cy="4229021"/>
          </a:xfrm>
        </p:spPr>
        <p:txBody>
          <a:bodyPr/>
          <a:lstStyle/>
          <a:p>
            <a:pPr marL="0" lvl="1" indent="0">
              <a:spcBef>
                <a:spcPts val="1200"/>
              </a:spcBef>
              <a:buNone/>
            </a:pPr>
            <a:r>
              <a:rPr lang="de-DE" b="1" dirty="0"/>
              <a:t>Enhanced SQL </a:t>
            </a:r>
            <a:r>
              <a:rPr lang="de-DE" b="1" dirty="0" err="1"/>
              <a:t>capabilities</a:t>
            </a:r>
            <a:r>
              <a:rPr lang="de-DE" b="1" dirty="0"/>
              <a:t> in Python</a:t>
            </a:r>
            <a:endParaRPr lang="en-US" b="1" dirty="0"/>
          </a:p>
          <a:p>
            <a:pPr marL="182563" lvl="1" indent="-182563">
              <a:spcBef>
                <a:spcPts val="1200"/>
              </a:spcBef>
              <a:buFont typeface="Arial" panose="020B0604020202020204" pitchFamily="34" charset="0"/>
              <a:buChar char="•"/>
            </a:pPr>
            <a:r>
              <a:rPr lang="de-DE" dirty="0" err="1"/>
              <a:t>Leveraging</a:t>
            </a:r>
            <a:r>
              <a:rPr lang="de-DE" dirty="0"/>
              <a:t> </a:t>
            </a:r>
            <a:r>
              <a:rPr lang="de-DE" dirty="0" err="1"/>
              <a:t>the</a:t>
            </a:r>
            <a:r>
              <a:rPr lang="de-DE" dirty="0"/>
              <a:t> </a:t>
            </a:r>
            <a:r>
              <a:rPr lang="en-US" dirty="0"/>
              <a:t>HANA Python Client API with popular Python SQL packages</a:t>
            </a:r>
          </a:p>
          <a:p>
            <a:pPr marL="521642" lvl="2" indent="-342831">
              <a:buFont typeface="Arial" panose="020B0604020202020204" pitchFamily="34" charset="0"/>
              <a:buChar char="‒"/>
            </a:pPr>
            <a:r>
              <a:rPr lang="en-US" dirty="0" err="1">
                <a:hlinkClick r:id="rId3"/>
              </a:rPr>
              <a:t>ipython-sql</a:t>
            </a:r>
            <a:r>
              <a:rPr lang="en-US" dirty="0">
                <a:hlinkClick r:id="rId3"/>
              </a:rPr>
              <a:t> magic</a:t>
            </a:r>
            <a:r>
              <a:rPr lang="en-US" dirty="0"/>
              <a:t> allows to prefix your SQL statement with a simple </a:t>
            </a:r>
            <a:r>
              <a:rPr lang="en-US" b="1" dirty="0"/>
              <a:t>%</a:t>
            </a:r>
            <a:r>
              <a:rPr lang="en-US" b="1" dirty="0" err="1"/>
              <a:t>sql</a:t>
            </a:r>
            <a:r>
              <a:rPr lang="en-US" dirty="0"/>
              <a:t> and get the results!</a:t>
            </a:r>
          </a:p>
          <a:p>
            <a:pPr marL="521642" lvl="2" indent="-342831">
              <a:buFont typeface="Arial" panose="020B0604020202020204" pitchFamily="34" charset="0"/>
              <a:buChar char="‒"/>
            </a:pPr>
            <a:r>
              <a:rPr lang="en-US" dirty="0"/>
              <a:t>Using </a:t>
            </a:r>
            <a:r>
              <a:rPr lang="en-US" dirty="0" err="1">
                <a:hlinkClick r:id="rId3"/>
              </a:rPr>
              <a:t>ipython-sql</a:t>
            </a:r>
            <a:r>
              <a:rPr lang="en-US" dirty="0">
                <a:hlinkClick r:id="rId3"/>
              </a:rPr>
              <a:t> magic</a:t>
            </a:r>
            <a:r>
              <a:rPr lang="en-US" dirty="0"/>
              <a:t> implies the use </a:t>
            </a:r>
            <a:r>
              <a:rPr lang="en-US" dirty="0" err="1">
                <a:hlinkClick r:id="rId4"/>
              </a:rPr>
              <a:t>SQLAlchemy</a:t>
            </a:r>
            <a:r>
              <a:rPr lang="en-US" dirty="0"/>
              <a:t>, a great Python SQL Toolkit and Object Relational Mapper module</a:t>
            </a:r>
          </a:p>
          <a:p>
            <a:pPr marL="182563" lvl="1" indent="-182563">
              <a:spcBef>
                <a:spcPts val="1200"/>
              </a:spcBef>
              <a:buFont typeface="Arial" panose="020B0604020202020204" pitchFamily="34" charset="0"/>
              <a:buChar char="•"/>
            </a:pPr>
            <a:r>
              <a:rPr lang="en-US" dirty="0" err="1"/>
              <a:t>SQLAlchemy</a:t>
            </a:r>
            <a:r>
              <a:rPr lang="en-US" dirty="0"/>
              <a:t> dialect and magic for SAP HANA</a:t>
            </a:r>
          </a:p>
          <a:p>
            <a:pPr marL="521642" lvl="2" indent="-342831">
              <a:buFont typeface="Arial" panose="020B0604020202020204" pitchFamily="34" charset="0"/>
              <a:buChar char="‒"/>
            </a:pPr>
            <a:r>
              <a:rPr lang="en-US" dirty="0"/>
              <a:t>The </a:t>
            </a:r>
            <a:r>
              <a:rPr lang="en-US" dirty="0" err="1">
                <a:hlinkClick r:id="rId5"/>
              </a:rPr>
              <a:t>SQLAlchemy</a:t>
            </a:r>
            <a:r>
              <a:rPr lang="en-US" dirty="0">
                <a:hlinkClick r:id="rId5"/>
              </a:rPr>
              <a:t> Dialect for SAP HANA</a:t>
            </a:r>
            <a:r>
              <a:rPr lang="en-US" dirty="0"/>
              <a:t> which is part of the open-source SAP repository on Git.</a:t>
            </a:r>
            <a:br>
              <a:rPr lang="en-US" dirty="0"/>
            </a:br>
            <a:r>
              <a:rPr lang="en-US" kern="0" dirty="0">
                <a:ea typeface="Arial Unicode MS" pitchFamily="34" charset="-128"/>
                <a:cs typeface="Arial Unicode MS" pitchFamily="34" charset="-128"/>
                <a:hlinkClick r:id="rId5"/>
              </a:rPr>
              <a:t>https://github.com/SAP/sqlalchemy-hana</a:t>
            </a:r>
            <a:r>
              <a:rPr lang="en-US" kern="0" dirty="0">
                <a:ea typeface="Arial Unicode MS" pitchFamily="34" charset="-128"/>
                <a:cs typeface="Arial Unicode MS" pitchFamily="34" charset="-128"/>
              </a:rPr>
              <a:t> </a:t>
            </a:r>
          </a:p>
          <a:p>
            <a:pPr marL="178811" lvl="2" indent="0">
              <a:buNone/>
            </a:pPr>
            <a:endParaRPr lang="en-US" dirty="0"/>
          </a:p>
          <a:p>
            <a:pPr marL="521642" lvl="2" indent="-342831">
              <a:buFont typeface="Arial" panose="020B0604020202020204" pitchFamily="34" charset="0"/>
              <a:buChar char="‒"/>
            </a:pPr>
            <a:endParaRPr lang="en-US" sz="1600" dirty="0"/>
          </a:p>
        </p:txBody>
      </p:sp>
      <p:sp>
        <p:nvSpPr>
          <p:cNvPr id="4" name="Title 3"/>
          <p:cNvSpPr>
            <a:spLocks noGrp="1"/>
          </p:cNvSpPr>
          <p:nvPr>
            <p:ph type="title"/>
          </p:nvPr>
        </p:nvSpPr>
        <p:spPr>
          <a:xfrm>
            <a:off x="504001" y="504000"/>
            <a:ext cx="11186476" cy="677108"/>
          </a:xfrm>
        </p:spPr>
        <p:txBody>
          <a:bodyPr/>
          <a:lstStyle/>
          <a:p>
            <a:r>
              <a:rPr lang="en-US" sz="2000" b="0" dirty="0"/>
              <a:t>SAP HANA External Predictive and Machine Learning Integration </a:t>
            </a:r>
            <a:br>
              <a:rPr lang="en-US" b="0" dirty="0"/>
            </a:br>
            <a:r>
              <a:rPr lang="en-US" dirty="0"/>
              <a:t>Python driver for SAP HANA</a:t>
            </a:r>
            <a:endParaRPr lang="en-US" sz="2000" dirty="0"/>
          </a:p>
        </p:txBody>
      </p:sp>
      <p:cxnSp>
        <p:nvCxnSpPr>
          <p:cNvPr id="65" name="Straight Arrow Connector 64">
            <a:extLst>
              <a:ext uri="{FF2B5EF4-FFF2-40B4-BE49-F238E27FC236}">
                <a16:creationId xmlns:a16="http://schemas.microsoft.com/office/drawing/2014/main" id="{483E7A89-673B-40F8-817A-D67C93BBC6BC}"/>
              </a:ext>
            </a:extLst>
          </p:cNvPr>
          <p:cNvCxnSpPr/>
          <p:nvPr/>
        </p:nvCxnSpPr>
        <p:spPr>
          <a:xfrm flipH="1" flipV="1">
            <a:off x="10576817" y="3910791"/>
            <a:ext cx="3849" cy="438425"/>
          </a:xfrm>
          <a:prstGeom prst="straightConnector1">
            <a:avLst/>
          </a:prstGeom>
          <a:ln w="28575">
            <a:solidFill>
              <a:schemeClr val="tx1">
                <a:lumMod val="65000"/>
                <a:lumOff val="35000"/>
              </a:schemeClr>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422AC88-631F-4E64-B203-7B300C6FEF74}"/>
              </a:ext>
            </a:extLst>
          </p:cNvPr>
          <p:cNvSpPr txBox="1"/>
          <p:nvPr/>
        </p:nvSpPr>
        <p:spPr>
          <a:xfrm>
            <a:off x="9825456" y="4053077"/>
            <a:ext cx="647550" cy="15385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000" kern="0" dirty="0">
                <a:solidFill>
                  <a:srgbClr val="000000"/>
                </a:solidFill>
                <a:ea typeface="Arial Unicode MS" pitchFamily="34" charset="-128"/>
                <a:cs typeface="Arial Unicode MS" pitchFamily="34" charset="-128"/>
              </a:rPr>
              <a:t>ODBC</a:t>
            </a:r>
          </a:p>
        </p:txBody>
      </p:sp>
      <p:sp>
        <p:nvSpPr>
          <p:cNvPr id="70" name="TextBox 69">
            <a:extLst>
              <a:ext uri="{FF2B5EF4-FFF2-40B4-BE49-F238E27FC236}">
                <a16:creationId xmlns:a16="http://schemas.microsoft.com/office/drawing/2014/main" id="{10B97AAF-C269-44E7-A4A2-E2DD5B3C047E}"/>
              </a:ext>
            </a:extLst>
          </p:cNvPr>
          <p:cNvSpPr txBox="1"/>
          <p:nvPr/>
        </p:nvSpPr>
        <p:spPr>
          <a:xfrm>
            <a:off x="10344711" y="4055100"/>
            <a:ext cx="647550" cy="153852"/>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000" kern="0" dirty="0">
                <a:solidFill>
                  <a:srgbClr val="000000"/>
                </a:solidFill>
                <a:ea typeface="Arial Unicode MS" pitchFamily="34" charset="-128"/>
                <a:cs typeface="Arial Unicode MS" pitchFamily="34" charset="-128"/>
              </a:rPr>
              <a:t>data</a:t>
            </a:r>
          </a:p>
        </p:txBody>
      </p:sp>
      <p:sp>
        <p:nvSpPr>
          <p:cNvPr id="71" name="Rectangle 70">
            <a:extLst>
              <a:ext uri="{FF2B5EF4-FFF2-40B4-BE49-F238E27FC236}">
                <a16:creationId xmlns:a16="http://schemas.microsoft.com/office/drawing/2014/main" id="{433A0396-4DDB-434C-A3A3-AA4D086647EA}"/>
              </a:ext>
            </a:extLst>
          </p:cNvPr>
          <p:cNvSpPr/>
          <p:nvPr/>
        </p:nvSpPr>
        <p:spPr bwMode="gray">
          <a:xfrm>
            <a:off x="8046096" y="4363682"/>
            <a:ext cx="3229881" cy="1705522"/>
          </a:xfrm>
          <a:prstGeom prst="rect">
            <a:avLst/>
          </a:prstGeom>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defTabSz="457170"/>
            <a:endParaRPr lang="en-US" sz="1200" dirty="0">
              <a:solidFill>
                <a:srgbClr val="FFFFFF"/>
              </a:solidFill>
              <a:cs typeface="Arial" pitchFamily="34" charset="0"/>
            </a:endParaRPr>
          </a:p>
        </p:txBody>
      </p:sp>
      <p:sp>
        <p:nvSpPr>
          <p:cNvPr id="72" name="TextBox 71">
            <a:extLst>
              <a:ext uri="{FF2B5EF4-FFF2-40B4-BE49-F238E27FC236}">
                <a16:creationId xmlns:a16="http://schemas.microsoft.com/office/drawing/2014/main" id="{6AC57EE2-6F75-4839-B8F6-9908FB760670}"/>
              </a:ext>
            </a:extLst>
          </p:cNvPr>
          <p:cNvSpPr txBox="1"/>
          <p:nvPr/>
        </p:nvSpPr>
        <p:spPr>
          <a:xfrm>
            <a:off x="8947049" y="4542713"/>
            <a:ext cx="1716420" cy="215394"/>
          </a:xfrm>
          <a:prstGeom prst="rect">
            <a:avLst/>
          </a:prstGeom>
          <a:noFill/>
        </p:spPr>
        <p:txBody>
          <a:bodyPr wrap="none" lIns="0" tIns="0" rIns="0" bIns="0" rtlCol="0">
            <a:spAutoFit/>
          </a:bodyPr>
          <a:lstStyle/>
          <a:p>
            <a:pPr defTabSz="457170" fontAlgn="base">
              <a:spcBef>
                <a:spcPct val="50000"/>
              </a:spcBef>
              <a:spcAft>
                <a:spcPct val="0"/>
              </a:spcAft>
              <a:buClr>
                <a:srgbClr val="F0AB00"/>
              </a:buClr>
              <a:buSzPct val="80000"/>
            </a:pPr>
            <a:r>
              <a:rPr lang="en-US" sz="1400" b="1" kern="0" dirty="0">
                <a:solidFill>
                  <a:srgbClr val="000000"/>
                </a:solidFill>
                <a:ea typeface="Arial Unicode MS" pitchFamily="34" charset="-128"/>
                <a:cs typeface="Arial Unicode MS" pitchFamily="34" charset="-128"/>
              </a:rPr>
              <a:t>SAP HANA Platform</a:t>
            </a:r>
          </a:p>
        </p:txBody>
      </p:sp>
      <p:grpSp>
        <p:nvGrpSpPr>
          <p:cNvPr id="73" name="Group 72">
            <a:extLst>
              <a:ext uri="{FF2B5EF4-FFF2-40B4-BE49-F238E27FC236}">
                <a16:creationId xmlns:a16="http://schemas.microsoft.com/office/drawing/2014/main" id="{2D41BE54-D2B8-449C-B4D6-363534E8C95F}"/>
              </a:ext>
            </a:extLst>
          </p:cNvPr>
          <p:cNvGrpSpPr/>
          <p:nvPr/>
        </p:nvGrpSpPr>
        <p:grpSpPr>
          <a:xfrm>
            <a:off x="8603142" y="4536010"/>
            <a:ext cx="273791" cy="257322"/>
            <a:chOff x="2046552" y="3014619"/>
            <a:chExt cx="1541073" cy="1541073"/>
          </a:xfrm>
        </p:grpSpPr>
        <p:sp>
          <p:nvSpPr>
            <p:cNvPr id="74" name="Rounded Rectangle 10">
              <a:extLst>
                <a:ext uri="{FF2B5EF4-FFF2-40B4-BE49-F238E27FC236}">
                  <a16:creationId xmlns:a16="http://schemas.microsoft.com/office/drawing/2014/main" id="{2F36E004-0C31-4E36-90E4-0537F3F41D33}"/>
                </a:ext>
              </a:extLst>
            </p:cNvPr>
            <p:cNvSpPr/>
            <p:nvPr/>
          </p:nvSpPr>
          <p:spPr bwMode="gray">
            <a:xfrm>
              <a:off x="2158617" y="3122495"/>
              <a:ext cx="1323926" cy="1323926"/>
            </a:xfrm>
            <a:prstGeom prst="roundRect">
              <a:avLst>
                <a:gd name="adj" fmla="val 1384"/>
              </a:avLst>
            </a:prstGeom>
            <a:solidFill>
              <a:schemeClr val="tx1"/>
            </a:solidFill>
          </p:spPr>
          <p:txBody>
            <a:bodyPr wrap="square" rtlCol="0" anchor="ctr" anchorCtr="0">
              <a:noAutofit/>
            </a:bodyPr>
            <a:lstStyle/>
            <a:p>
              <a:pPr algn="ctr" defTabSz="457170"/>
              <a:endParaRPr lang="en-US" sz="1200" dirty="0">
                <a:solidFill>
                  <a:srgbClr val="FFFFFF"/>
                </a:solidFill>
                <a:cs typeface="Arial"/>
              </a:endParaRPr>
            </a:p>
          </p:txBody>
        </p:sp>
        <p:sp>
          <p:nvSpPr>
            <p:cNvPr id="75" name="Rounded Rectangle 52">
              <a:extLst>
                <a:ext uri="{FF2B5EF4-FFF2-40B4-BE49-F238E27FC236}">
                  <a16:creationId xmlns:a16="http://schemas.microsoft.com/office/drawing/2014/main" id="{C0C39177-93E1-44C9-8548-3F1FF0148DF4}"/>
                </a:ext>
              </a:extLst>
            </p:cNvPr>
            <p:cNvSpPr/>
            <p:nvPr/>
          </p:nvSpPr>
          <p:spPr bwMode="gray">
            <a:xfrm>
              <a:off x="2286980" y="3242763"/>
              <a:ext cx="1089281" cy="1089182"/>
            </a:xfrm>
            <a:custGeom>
              <a:avLst/>
              <a:gdLst>
                <a:gd name="connsiteX0" fmla="*/ 0 w 1290648"/>
                <a:gd name="connsiteY0" fmla="*/ 98049 h 1287921"/>
                <a:gd name="connsiteX1" fmla="*/ 98049 w 1290648"/>
                <a:gd name="connsiteY1" fmla="*/ 0 h 1287921"/>
                <a:gd name="connsiteX2" fmla="*/ 1192599 w 1290648"/>
                <a:gd name="connsiteY2" fmla="*/ 0 h 1287921"/>
                <a:gd name="connsiteX3" fmla="*/ 1290648 w 1290648"/>
                <a:gd name="connsiteY3" fmla="*/ 98049 h 1287921"/>
                <a:gd name="connsiteX4" fmla="*/ 1290648 w 1290648"/>
                <a:gd name="connsiteY4" fmla="*/ 1189872 h 1287921"/>
                <a:gd name="connsiteX5" fmla="*/ 1192599 w 1290648"/>
                <a:gd name="connsiteY5" fmla="*/ 1287921 h 1287921"/>
                <a:gd name="connsiteX6" fmla="*/ 98049 w 1290648"/>
                <a:gd name="connsiteY6" fmla="*/ 1287921 h 1287921"/>
                <a:gd name="connsiteX7" fmla="*/ 0 w 1290648"/>
                <a:gd name="connsiteY7" fmla="*/ 1189872 h 1287921"/>
                <a:gd name="connsiteX8" fmla="*/ 0 w 1290648"/>
                <a:gd name="connsiteY8" fmla="*/ 98049 h 1287921"/>
                <a:gd name="connsiteX0" fmla="*/ 0 w 1290648"/>
                <a:gd name="connsiteY0" fmla="*/ 98049 h 1287921"/>
                <a:gd name="connsiteX1" fmla="*/ 98049 w 1290648"/>
                <a:gd name="connsiteY1" fmla="*/ 0 h 1287921"/>
                <a:gd name="connsiteX2" fmla="*/ 1192599 w 1290648"/>
                <a:gd name="connsiteY2" fmla="*/ 0 h 1287921"/>
                <a:gd name="connsiteX3" fmla="*/ 1290648 w 1290648"/>
                <a:gd name="connsiteY3" fmla="*/ 98049 h 1287921"/>
                <a:gd name="connsiteX4" fmla="*/ 1290648 w 1290648"/>
                <a:gd name="connsiteY4" fmla="*/ 1189872 h 1287921"/>
                <a:gd name="connsiteX5" fmla="*/ 1192599 w 1290648"/>
                <a:gd name="connsiteY5" fmla="*/ 1287921 h 1287921"/>
                <a:gd name="connsiteX6" fmla="*/ 857468 w 1290648"/>
                <a:gd name="connsiteY6" fmla="*/ 1285914 h 1287921"/>
                <a:gd name="connsiteX7" fmla="*/ 98049 w 1290648"/>
                <a:gd name="connsiteY7" fmla="*/ 1287921 h 1287921"/>
                <a:gd name="connsiteX8" fmla="*/ 0 w 1290648"/>
                <a:gd name="connsiteY8" fmla="*/ 1189872 h 1287921"/>
                <a:gd name="connsiteX9" fmla="*/ 0 w 1290648"/>
                <a:gd name="connsiteY9" fmla="*/ 98049 h 1287921"/>
                <a:gd name="connsiteX0" fmla="*/ 0 w 1290648"/>
                <a:gd name="connsiteY0" fmla="*/ 98049 h 1287921"/>
                <a:gd name="connsiteX1" fmla="*/ 98049 w 1290648"/>
                <a:gd name="connsiteY1" fmla="*/ 0 h 1287921"/>
                <a:gd name="connsiteX2" fmla="*/ 1192599 w 1290648"/>
                <a:gd name="connsiteY2" fmla="*/ 0 h 1287921"/>
                <a:gd name="connsiteX3" fmla="*/ 1290648 w 1290648"/>
                <a:gd name="connsiteY3" fmla="*/ 98049 h 1287921"/>
                <a:gd name="connsiteX4" fmla="*/ 1290648 w 1290648"/>
                <a:gd name="connsiteY4" fmla="*/ 1189872 h 1287921"/>
                <a:gd name="connsiteX5" fmla="*/ 1192599 w 1290648"/>
                <a:gd name="connsiteY5" fmla="*/ 1287921 h 1287921"/>
                <a:gd name="connsiteX6" fmla="*/ 857468 w 1290648"/>
                <a:gd name="connsiteY6" fmla="*/ 1285914 h 1287921"/>
                <a:gd name="connsiteX7" fmla="*/ 424081 w 1290648"/>
                <a:gd name="connsiteY7" fmla="*/ 1283532 h 1287921"/>
                <a:gd name="connsiteX8" fmla="*/ 98049 w 1290648"/>
                <a:gd name="connsiteY8" fmla="*/ 1287921 h 1287921"/>
                <a:gd name="connsiteX9" fmla="*/ 0 w 1290648"/>
                <a:gd name="connsiteY9" fmla="*/ 1189872 h 1287921"/>
                <a:gd name="connsiteX10" fmla="*/ 0 w 1290648"/>
                <a:gd name="connsiteY10" fmla="*/ 98049 h 1287921"/>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426462 w 1290648"/>
                <a:gd name="connsiteY7" fmla="*/ 1288295 h 1288295"/>
                <a:gd name="connsiteX8" fmla="*/ 98049 w 1290648"/>
                <a:gd name="connsiteY8" fmla="*/ 1287921 h 1288295"/>
                <a:gd name="connsiteX9" fmla="*/ 0 w 1290648"/>
                <a:gd name="connsiteY9" fmla="*/ 1189872 h 1288295"/>
                <a:gd name="connsiteX10" fmla="*/ 0 w 1290648"/>
                <a:gd name="connsiteY10"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424081 w 1290648"/>
                <a:gd name="connsiteY7" fmla="*/ 1231145 h 1288295"/>
                <a:gd name="connsiteX8" fmla="*/ 426462 w 1290648"/>
                <a:gd name="connsiteY8" fmla="*/ 1288295 h 1288295"/>
                <a:gd name="connsiteX9" fmla="*/ 98049 w 1290648"/>
                <a:gd name="connsiteY9" fmla="*/ 1287921 h 1288295"/>
                <a:gd name="connsiteX10" fmla="*/ 0 w 1290648"/>
                <a:gd name="connsiteY10" fmla="*/ 1189872 h 1288295"/>
                <a:gd name="connsiteX11" fmla="*/ 0 w 1290648"/>
                <a:gd name="connsiteY11"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424081 w 1290648"/>
                <a:gd name="connsiteY7" fmla="*/ 1231145 h 1288295"/>
                <a:gd name="connsiteX8" fmla="*/ 426462 w 1290648"/>
                <a:gd name="connsiteY8" fmla="*/ 1288295 h 1288295"/>
                <a:gd name="connsiteX9" fmla="*/ 98049 w 1290648"/>
                <a:gd name="connsiteY9" fmla="*/ 1287921 h 1288295"/>
                <a:gd name="connsiteX10" fmla="*/ 0 w 1290648"/>
                <a:gd name="connsiteY10" fmla="*/ 1189872 h 1288295"/>
                <a:gd name="connsiteX11" fmla="*/ 0 w 1290648"/>
                <a:gd name="connsiteY11"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55087 w 1290648"/>
                <a:gd name="connsiteY7" fmla="*/ 1233526 h 1288295"/>
                <a:gd name="connsiteX8" fmla="*/ 424081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55087 w 1290648"/>
                <a:gd name="connsiteY7" fmla="*/ 1233526 h 1288295"/>
                <a:gd name="connsiteX8" fmla="*/ 424081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55087 w 1290648"/>
                <a:gd name="connsiteY7" fmla="*/ 1233526 h 1288295"/>
                <a:gd name="connsiteX8" fmla="*/ 424081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55087 w 1290648"/>
                <a:gd name="connsiteY7" fmla="*/ 1233526 h 1288295"/>
                <a:gd name="connsiteX8" fmla="*/ 459800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14606 w 1290648"/>
                <a:gd name="connsiteY7" fmla="*/ 1231145 h 1288295"/>
                <a:gd name="connsiteX8" fmla="*/ 459800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14606 w 1290648"/>
                <a:gd name="connsiteY7" fmla="*/ 1231145 h 1288295"/>
                <a:gd name="connsiteX8" fmla="*/ 459800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14606 w 1290648"/>
                <a:gd name="connsiteY7" fmla="*/ 1231145 h 1288295"/>
                <a:gd name="connsiteX8" fmla="*/ 459800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14606 w 1290648"/>
                <a:gd name="connsiteY7" fmla="*/ 1231145 h 1288295"/>
                <a:gd name="connsiteX8" fmla="*/ 459800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88295"/>
                <a:gd name="connsiteX1" fmla="*/ 98049 w 1290648"/>
                <a:gd name="connsiteY1" fmla="*/ 0 h 1288295"/>
                <a:gd name="connsiteX2" fmla="*/ 1192599 w 1290648"/>
                <a:gd name="connsiteY2" fmla="*/ 0 h 1288295"/>
                <a:gd name="connsiteX3" fmla="*/ 1290648 w 1290648"/>
                <a:gd name="connsiteY3" fmla="*/ 98049 h 1288295"/>
                <a:gd name="connsiteX4" fmla="*/ 1290648 w 1290648"/>
                <a:gd name="connsiteY4" fmla="*/ 1189872 h 1288295"/>
                <a:gd name="connsiteX5" fmla="*/ 1192599 w 1290648"/>
                <a:gd name="connsiteY5" fmla="*/ 1287921 h 1288295"/>
                <a:gd name="connsiteX6" fmla="*/ 857468 w 1290648"/>
                <a:gd name="connsiteY6" fmla="*/ 1285914 h 1288295"/>
                <a:gd name="connsiteX7" fmla="*/ 814606 w 1290648"/>
                <a:gd name="connsiteY7" fmla="*/ 1231145 h 1288295"/>
                <a:gd name="connsiteX8" fmla="*/ 459800 w 1290648"/>
                <a:gd name="connsiteY8" fmla="*/ 1231145 h 1288295"/>
                <a:gd name="connsiteX9" fmla="*/ 426462 w 1290648"/>
                <a:gd name="connsiteY9" fmla="*/ 1288295 h 1288295"/>
                <a:gd name="connsiteX10" fmla="*/ 98049 w 1290648"/>
                <a:gd name="connsiteY10" fmla="*/ 1287921 h 1288295"/>
                <a:gd name="connsiteX11" fmla="*/ 0 w 1290648"/>
                <a:gd name="connsiteY11" fmla="*/ 1189872 h 1288295"/>
                <a:gd name="connsiteX12" fmla="*/ 0 w 1290648"/>
                <a:gd name="connsiteY12" fmla="*/ 98049 h 1288295"/>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800318 w 1290648"/>
                <a:gd name="connsiteY7" fmla="*/ 1231145 h 1290531"/>
                <a:gd name="connsiteX8" fmla="*/ 459800 w 1290648"/>
                <a:gd name="connsiteY8" fmla="*/ 1231145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800318 w 1290648"/>
                <a:gd name="connsiteY7" fmla="*/ 1231145 h 1290531"/>
                <a:gd name="connsiteX8" fmla="*/ 459800 w 1290648"/>
                <a:gd name="connsiteY8" fmla="*/ 1231145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800318 w 1290648"/>
                <a:gd name="connsiteY7" fmla="*/ 1231145 h 1290531"/>
                <a:gd name="connsiteX8" fmla="*/ 459800 w 1290648"/>
                <a:gd name="connsiteY8" fmla="*/ 1231145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459800 w 1290648"/>
                <a:gd name="connsiteY8" fmla="*/ 1231145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0281 w 1290648"/>
                <a:gd name="connsiteY8" fmla="*/ 1233527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0281 w 1290648"/>
                <a:gd name="connsiteY8" fmla="*/ 1233527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0281 w 1290648"/>
                <a:gd name="connsiteY8" fmla="*/ 1233527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5043 w 1290648"/>
                <a:gd name="connsiteY8" fmla="*/ 1231146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5043 w 1290648"/>
                <a:gd name="connsiteY8" fmla="*/ 1231146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5043 w 1290648"/>
                <a:gd name="connsiteY8" fmla="*/ 1231146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5043 w 1290648"/>
                <a:gd name="connsiteY8" fmla="*/ 1231146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19331 w 1290648"/>
                <a:gd name="connsiteY8" fmla="*/ 1238290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426462 w 1290648"/>
                <a:gd name="connsiteY8" fmla="*/ 1288295 h 1290531"/>
                <a:gd name="connsiteX9" fmla="*/ 98049 w 1290648"/>
                <a:gd name="connsiteY9" fmla="*/ 1287921 h 1290531"/>
                <a:gd name="connsiteX10" fmla="*/ 0 w 1290648"/>
                <a:gd name="connsiteY10" fmla="*/ 1189872 h 1290531"/>
                <a:gd name="connsiteX11" fmla="*/ 0 w 1290648"/>
                <a:gd name="connsiteY11"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9806 w 1290648"/>
                <a:gd name="connsiteY8" fmla="*/ 1233526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 name="connsiteX0" fmla="*/ 0 w 1290648"/>
                <a:gd name="connsiteY0" fmla="*/ 98049 h 1290531"/>
                <a:gd name="connsiteX1" fmla="*/ 98049 w 1290648"/>
                <a:gd name="connsiteY1" fmla="*/ 0 h 1290531"/>
                <a:gd name="connsiteX2" fmla="*/ 1192599 w 1290648"/>
                <a:gd name="connsiteY2" fmla="*/ 0 h 1290531"/>
                <a:gd name="connsiteX3" fmla="*/ 1290648 w 1290648"/>
                <a:gd name="connsiteY3" fmla="*/ 98049 h 1290531"/>
                <a:gd name="connsiteX4" fmla="*/ 1290648 w 1290648"/>
                <a:gd name="connsiteY4" fmla="*/ 1189872 h 1290531"/>
                <a:gd name="connsiteX5" fmla="*/ 1192599 w 1290648"/>
                <a:gd name="connsiteY5" fmla="*/ 1287921 h 1290531"/>
                <a:gd name="connsiteX6" fmla="*/ 857468 w 1290648"/>
                <a:gd name="connsiteY6" fmla="*/ 1285914 h 1290531"/>
                <a:gd name="connsiteX7" fmla="*/ 778887 w 1290648"/>
                <a:gd name="connsiteY7" fmla="*/ 1231145 h 1290531"/>
                <a:gd name="connsiteX8" fmla="*/ 509806 w 1290648"/>
                <a:gd name="connsiteY8" fmla="*/ 1233526 h 1290531"/>
                <a:gd name="connsiteX9" fmla="*/ 426462 w 1290648"/>
                <a:gd name="connsiteY9" fmla="*/ 1288295 h 1290531"/>
                <a:gd name="connsiteX10" fmla="*/ 98049 w 1290648"/>
                <a:gd name="connsiteY10" fmla="*/ 1287921 h 1290531"/>
                <a:gd name="connsiteX11" fmla="*/ 0 w 1290648"/>
                <a:gd name="connsiteY11" fmla="*/ 1189872 h 1290531"/>
                <a:gd name="connsiteX12" fmla="*/ 0 w 1290648"/>
                <a:gd name="connsiteY12" fmla="*/ 98049 h 1290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0648" h="1290531">
                  <a:moveTo>
                    <a:pt x="0" y="98049"/>
                  </a:moveTo>
                  <a:cubicBezTo>
                    <a:pt x="0" y="43898"/>
                    <a:pt x="43898" y="0"/>
                    <a:pt x="98049" y="0"/>
                  </a:cubicBezTo>
                  <a:lnTo>
                    <a:pt x="1192599" y="0"/>
                  </a:lnTo>
                  <a:cubicBezTo>
                    <a:pt x="1246750" y="0"/>
                    <a:pt x="1290648" y="43898"/>
                    <a:pt x="1290648" y="98049"/>
                  </a:cubicBezTo>
                  <a:lnTo>
                    <a:pt x="1290648" y="1189872"/>
                  </a:lnTo>
                  <a:cubicBezTo>
                    <a:pt x="1290648" y="1244023"/>
                    <a:pt x="1246750" y="1287921"/>
                    <a:pt x="1192599" y="1287921"/>
                  </a:cubicBezTo>
                  <a:cubicBezTo>
                    <a:pt x="1080889" y="1287252"/>
                    <a:pt x="926420" y="1295377"/>
                    <a:pt x="857468" y="1285914"/>
                  </a:cubicBezTo>
                  <a:cubicBezTo>
                    <a:pt x="788516" y="1276451"/>
                    <a:pt x="836831" y="1239876"/>
                    <a:pt x="778887" y="1231145"/>
                  </a:cubicBezTo>
                  <a:cubicBezTo>
                    <a:pt x="720943" y="1222414"/>
                    <a:pt x="568544" y="1224001"/>
                    <a:pt x="509806" y="1233526"/>
                  </a:cubicBezTo>
                  <a:cubicBezTo>
                    <a:pt x="451069" y="1233526"/>
                    <a:pt x="499454" y="1285579"/>
                    <a:pt x="426462" y="1288295"/>
                  </a:cubicBezTo>
                  <a:lnTo>
                    <a:pt x="98049" y="1287921"/>
                  </a:lnTo>
                  <a:cubicBezTo>
                    <a:pt x="43898" y="1287921"/>
                    <a:pt x="0" y="1244023"/>
                    <a:pt x="0" y="1189872"/>
                  </a:cubicBezTo>
                  <a:lnTo>
                    <a:pt x="0" y="98049"/>
                  </a:lnTo>
                  <a:close/>
                </a:path>
              </a:pathLst>
            </a:custGeom>
            <a:solidFill>
              <a:schemeClr val="bg2">
                <a:lumMod val="75000"/>
              </a:schemeClr>
            </a:solidFill>
          </p:spPr>
          <p:txBody>
            <a:bodyPr wrap="square" rtlCol="0" anchor="ctr" anchorCtr="0">
              <a:noAutofit/>
            </a:bodyPr>
            <a:lstStyle/>
            <a:p>
              <a:pPr algn="ctr" defTabSz="457170"/>
              <a:endParaRPr lang="en-US" sz="1200" dirty="0">
                <a:solidFill>
                  <a:srgbClr val="FFFFFF"/>
                </a:solidFill>
                <a:cs typeface="Arial"/>
              </a:endParaRPr>
            </a:p>
          </p:txBody>
        </p:sp>
        <p:sp>
          <p:nvSpPr>
            <p:cNvPr id="76" name="Rounded Rectangle 12">
              <a:extLst>
                <a:ext uri="{FF2B5EF4-FFF2-40B4-BE49-F238E27FC236}">
                  <a16:creationId xmlns:a16="http://schemas.microsoft.com/office/drawing/2014/main" id="{07077EAF-1F56-44E6-A01B-5D859FCD244A}"/>
                </a:ext>
              </a:extLst>
            </p:cNvPr>
            <p:cNvSpPr/>
            <p:nvPr/>
          </p:nvSpPr>
          <p:spPr bwMode="gray">
            <a:xfrm>
              <a:off x="2329246" y="3285028"/>
              <a:ext cx="997934" cy="997934"/>
            </a:xfrm>
            <a:prstGeom prst="roundRect">
              <a:avLst>
                <a:gd name="adj" fmla="val 6638"/>
              </a:avLst>
            </a:prstGeom>
            <a:solidFill>
              <a:schemeClr val="bg1">
                <a:lumMod val="95000"/>
              </a:schemeClr>
            </a:solid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77" name="Right Triangle 76">
              <a:extLst>
                <a:ext uri="{FF2B5EF4-FFF2-40B4-BE49-F238E27FC236}">
                  <a16:creationId xmlns:a16="http://schemas.microsoft.com/office/drawing/2014/main" id="{BC26404A-9D66-4D1C-AB00-64922BFADE51}"/>
                </a:ext>
              </a:extLst>
            </p:cNvPr>
            <p:cNvSpPr/>
            <p:nvPr/>
          </p:nvSpPr>
          <p:spPr bwMode="gray">
            <a:xfrm>
              <a:off x="2175607" y="4302851"/>
              <a:ext cx="138672" cy="122594"/>
            </a:xfrm>
            <a:prstGeom prst="rtTriangle">
              <a:avLst/>
            </a:prstGeom>
            <a:solidFill>
              <a:schemeClr val="bg1">
                <a:lumMod val="95000"/>
              </a:schemeClr>
            </a:solid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grpSp>
          <p:nvGrpSpPr>
            <p:cNvPr id="78" name="Group 77">
              <a:extLst>
                <a:ext uri="{FF2B5EF4-FFF2-40B4-BE49-F238E27FC236}">
                  <a16:creationId xmlns:a16="http://schemas.microsoft.com/office/drawing/2014/main" id="{14BA8C65-91B4-4D31-A849-F729D7DBAF3A}"/>
                </a:ext>
              </a:extLst>
            </p:cNvPr>
            <p:cNvGrpSpPr/>
            <p:nvPr/>
          </p:nvGrpSpPr>
          <p:grpSpPr>
            <a:xfrm>
              <a:off x="2241846" y="3014619"/>
              <a:ext cx="1150485" cy="88005"/>
              <a:chOff x="2620824" y="4036835"/>
              <a:chExt cx="1363166" cy="104274"/>
            </a:xfrm>
            <a:solidFill>
              <a:schemeClr val="tx1"/>
            </a:solidFill>
          </p:grpSpPr>
          <p:sp>
            <p:nvSpPr>
              <p:cNvPr id="116" name="Rectangle 115">
                <a:extLst>
                  <a:ext uri="{FF2B5EF4-FFF2-40B4-BE49-F238E27FC236}">
                    <a16:creationId xmlns:a16="http://schemas.microsoft.com/office/drawing/2014/main" id="{CF7DBC7C-FDD6-414A-8D11-B6DA44F90531}"/>
                  </a:ext>
                </a:extLst>
              </p:cNvPr>
              <p:cNvSpPr/>
              <p:nvPr/>
            </p:nvSpPr>
            <p:spPr bwMode="gray">
              <a:xfrm>
                <a:off x="2620824"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7" name="Rectangle 116">
                <a:extLst>
                  <a:ext uri="{FF2B5EF4-FFF2-40B4-BE49-F238E27FC236}">
                    <a16:creationId xmlns:a16="http://schemas.microsoft.com/office/drawing/2014/main" id="{C0708450-E1B8-40B4-BBB0-06C41B3402F4}"/>
                  </a:ext>
                </a:extLst>
              </p:cNvPr>
              <p:cNvSpPr/>
              <p:nvPr/>
            </p:nvSpPr>
            <p:spPr bwMode="gray">
              <a:xfrm>
                <a:off x="2748317"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8" name="Rectangle 117">
                <a:extLst>
                  <a:ext uri="{FF2B5EF4-FFF2-40B4-BE49-F238E27FC236}">
                    <a16:creationId xmlns:a16="http://schemas.microsoft.com/office/drawing/2014/main" id="{BE174590-251A-48D6-B077-86D44E537D52}"/>
                  </a:ext>
                </a:extLst>
              </p:cNvPr>
              <p:cNvSpPr/>
              <p:nvPr/>
            </p:nvSpPr>
            <p:spPr bwMode="gray">
              <a:xfrm>
                <a:off x="2875810"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9" name="Rectangle 118">
                <a:extLst>
                  <a:ext uri="{FF2B5EF4-FFF2-40B4-BE49-F238E27FC236}">
                    <a16:creationId xmlns:a16="http://schemas.microsoft.com/office/drawing/2014/main" id="{72F6446E-6D11-4759-A838-B2D5FE98BCC9}"/>
                  </a:ext>
                </a:extLst>
              </p:cNvPr>
              <p:cNvSpPr/>
              <p:nvPr/>
            </p:nvSpPr>
            <p:spPr bwMode="gray">
              <a:xfrm>
                <a:off x="3003303"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0" name="Rectangle 119">
                <a:extLst>
                  <a:ext uri="{FF2B5EF4-FFF2-40B4-BE49-F238E27FC236}">
                    <a16:creationId xmlns:a16="http://schemas.microsoft.com/office/drawing/2014/main" id="{424DA1AC-F432-4217-80B5-99AD8AEE9D88}"/>
                  </a:ext>
                </a:extLst>
              </p:cNvPr>
              <p:cNvSpPr/>
              <p:nvPr/>
            </p:nvSpPr>
            <p:spPr bwMode="gray">
              <a:xfrm>
                <a:off x="3130796"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1" name="Rectangle 120">
                <a:extLst>
                  <a:ext uri="{FF2B5EF4-FFF2-40B4-BE49-F238E27FC236}">
                    <a16:creationId xmlns:a16="http://schemas.microsoft.com/office/drawing/2014/main" id="{0524DE31-F427-4534-B0C3-8E92607EFE65}"/>
                  </a:ext>
                </a:extLst>
              </p:cNvPr>
              <p:cNvSpPr/>
              <p:nvPr/>
            </p:nvSpPr>
            <p:spPr bwMode="gray">
              <a:xfrm>
                <a:off x="3258289"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2" name="Rectangle 121">
                <a:extLst>
                  <a:ext uri="{FF2B5EF4-FFF2-40B4-BE49-F238E27FC236}">
                    <a16:creationId xmlns:a16="http://schemas.microsoft.com/office/drawing/2014/main" id="{029917CF-0F7A-4369-8255-DCA2B5420D2F}"/>
                  </a:ext>
                </a:extLst>
              </p:cNvPr>
              <p:cNvSpPr/>
              <p:nvPr/>
            </p:nvSpPr>
            <p:spPr bwMode="gray">
              <a:xfrm>
                <a:off x="3385782"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3" name="Rectangle 122">
                <a:extLst>
                  <a:ext uri="{FF2B5EF4-FFF2-40B4-BE49-F238E27FC236}">
                    <a16:creationId xmlns:a16="http://schemas.microsoft.com/office/drawing/2014/main" id="{0B6FDC87-FDE1-4FF9-92C6-4FD9B2DF3C6C}"/>
                  </a:ext>
                </a:extLst>
              </p:cNvPr>
              <p:cNvSpPr/>
              <p:nvPr/>
            </p:nvSpPr>
            <p:spPr bwMode="gray">
              <a:xfrm>
                <a:off x="3513275"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4" name="Rectangle 123">
                <a:extLst>
                  <a:ext uri="{FF2B5EF4-FFF2-40B4-BE49-F238E27FC236}">
                    <a16:creationId xmlns:a16="http://schemas.microsoft.com/office/drawing/2014/main" id="{3DE698E9-D1F4-47BC-8A48-B40ADBBAEDCD}"/>
                  </a:ext>
                </a:extLst>
              </p:cNvPr>
              <p:cNvSpPr/>
              <p:nvPr/>
            </p:nvSpPr>
            <p:spPr bwMode="gray">
              <a:xfrm>
                <a:off x="364076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5" name="Rectangle 124">
                <a:extLst>
                  <a:ext uri="{FF2B5EF4-FFF2-40B4-BE49-F238E27FC236}">
                    <a16:creationId xmlns:a16="http://schemas.microsoft.com/office/drawing/2014/main" id="{3F4748B6-DE3C-4D09-96BE-1A70DB39BAF1}"/>
                  </a:ext>
                </a:extLst>
              </p:cNvPr>
              <p:cNvSpPr/>
              <p:nvPr/>
            </p:nvSpPr>
            <p:spPr bwMode="gray">
              <a:xfrm>
                <a:off x="3768261"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26" name="Rectangle 125">
                <a:extLst>
                  <a:ext uri="{FF2B5EF4-FFF2-40B4-BE49-F238E27FC236}">
                    <a16:creationId xmlns:a16="http://schemas.microsoft.com/office/drawing/2014/main" id="{027E3A0D-38C7-4E75-8497-6C85F393CB8B}"/>
                  </a:ext>
                </a:extLst>
              </p:cNvPr>
              <p:cNvSpPr/>
              <p:nvPr/>
            </p:nvSpPr>
            <p:spPr bwMode="gray">
              <a:xfrm>
                <a:off x="389575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grpSp>
        <p:grpSp>
          <p:nvGrpSpPr>
            <p:cNvPr id="79" name="Group 78">
              <a:extLst>
                <a:ext uri="{FF2B5EF4-FFF2-40B4-BE49-F238E27FC236}">
                  <a16:creationId xmlns:a16="http://schemas.microsoft.com/office/drawing/2014/main" id="{A5ED194C-6B61-426B-9603-D9C0554C31BF}"/>
                </a:ext>
              </a:extLst>
            </p:cNvPr>
            <p:cNvGrpSpPr/>
            <p:nvPr/>
          </p:nvGrpSpPr>
          <p:grpSpPr>
            <a:xfrm>
              <a:off x="2241846" y="4467687"/>
              <a:ext cx="1150485" cy="88005"/>
              <a:chOff x="2620824" y="4036835"/>
              <a:chExt cx="1363166" cy="104274"/>
            </a:xfrm>
            <a:solidFill>
              <a:schemeClr val="tx1"/>
            </a:solidFill>
          </p:grpSpPr>
          <p:sp>
            <p:nvSpPr>
              <p:cNvPr id="105" name="Rectangle 104">
                <a:extLst>
                  <a:ext uri="{FF2B5EF4-FFF2-40B4-BE49-F238E27FC236}">
                    <a16:creationId xmlns:a16="http://schemas.microsoft.com/office/drawing/2014/main" id="{5F868612-6C05-4532-84FE-EADF3177352B}"/>
                  </a:ext>
                </a:extLst>
              </p:cNvPr>
              <p:cNvSpPr/>
              <p:nvPr/>
            </p:nvSpPr>
            <p:spPr bwMode="gray">
              <a:xfrm>
                <a:off x="2620824"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6" name="Rectangle 105">
                <a:extLst>
                  <a:ext uri="{FF2B5EF4-FFF2-40B4-BE49-F238E27FC236}">
                    <a16:creationId xmlns:a16="http://schemas.microsoft.com/office/drawing/2014/main" id="{6F073A3B-E1CD-47CE-97BF-E250D4A3A705}"/>
                  </a:ext>
                </a:extLst>
              </p:cNvPr>
              <p:cNvSpPr/>
              <p:nvPr/>
            </p:nvSpPr>
            <p:spPr bwMode="gray">
              <a:xfrm>
                <a:off x="2748317"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7" name="Rectangle 106">
                <a:extLst>
                  <a:ext uri="{FF2B5EF4-FFF2-40B4-BE49-F238E27FC236}">
                    <a16:creationId xmlns:a16="http://schemas.microsoft.com/office/drawing/2014/main" id="{202391F0-DE9C-45F0-B88E-8A02F7217095}"/>
                  </a:ext>
                </a:extLst>
              </p:cNvPr>
              <p:cNvSpPr/>
              <p:nvPr/>
            </p:nvSpPr>
            <p:spPr bwMode="gray">
              <a:xfrm>
                <a:off x="2875810"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8" name="Rectangle 107">
                <a:extLst>
                  <a:ext uri="{FF2B5EF4-FFF2-40B4-BE49-F238E27FC236}">
                    <a16:creationId xmlns:a16="http://schemas.microsoft.com/office/drawing/2014/main" id="{FF510C9A-BAC0-4DD7-B8F4-BF6BE86FEA6E}"/>
                  </a:ext>
                </a:extLst>
              </p:cNvPr>
              <p:cNvSpPr/>
              <p:nvPr/>
            </p:nvSpPr>
            <p:spPr bwMode="gray">
              <a:xfrm>
                <a:off x="3003303"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9" name="Rectangle 108">
                <a:extLst>
                  <a:ext uri="{FF2B5EF4-FFF2-40B4-BE49-F238E27FC236}">
                    <a16:creationId xmlns:a16="http://schemas.microsoft.com/office/drawing/2014/main" id="{8D2058F9-4B6B-4D76-997E-B0004B282D1F}"/>
                  </a:ext>
                </a:extLst>
              </p:cNvPr>
              <p:cNvSpPr/>
              <p:nvPr/>
            </p:nvSpPr>
            <p:spPr bwMode="gray">
              <a:xfrm>
                <a:off x="3130796"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0" name="Rectangle 109">
                <a:extLst>
                  <a:ext uri="{FF2B5EF4-FFF2-40B4-BE49-F238E27FC236}">
                    <a16:creationId xmlns:a16="http://schemas.microsoft.com/office/drawing/2014/main" id="{CF4A5E4D-7B5B-49F7-8331-73E4049D5BF7}"/>
                  </a:ext>
                </a:extLst>
              </p:cNvPr>
              <p:cNvSpPr/>
              <p:nvPr/>
            </p:nvSpPr>
            <p:spPr bwMode="gray">
              <a:xfrm>
                <a:off x="3258289"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1" name="Rectangle 110">
                <a:extLst>
                  <a:ext uri="{FF2B5EF4-FFF2-40B4-BE49-F238E27FC236}">
                    <a16:creationId xmlns:a16="http://schemas.microsoft.com/office/drawing/2014/main" id="{F310BF5A-BA04-4729-8C7A-9C0FB3C26A48}"/>
                  </a:ext>
                </a:extLst>
              </p:cNvPr>
              <p:cNvSpPr/>
              <p:nvPr/>
            </p:nvSpPr>
            <p:spPr bwMode="gray">
              <a:xfrm>
                <a:off x="3385782"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2" name="Rectangle 111">
                <a:extLst>
                  <a:ext uri="{FF2B5EF4-FFF2-40B4-BE49-F238E27FC236}">
                    <a16:creationId xmlns:a16="http://schemas.microsoft.com/office/drawing/2014/main" id="{6D5F2D7B-FB25-4254-98AE-0A3D468EBE67}"/>
                  </a:ext>
                </a:extLst>
              </p:cNvPr>
              <p:cNvSpPr/>
              <p:nvPr/>
            </p:nvSpPr>
            <p:spPr bwMode="gray">
              <a:xfrm>
                <a:off x="3513275"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3" name="Rectangle 112">
                <a:extLst>
                  <a:ext uri="{FF2B5EF4-FFF2-40B4-BE49-F238E27FC236}">
                    <a16:creationId xmlns:a16="http://schemas.microsoft.com/office/drawing/2014/main" id="{D15018A1-7CD2-454D-B8A7-E4B59CA2E79D}"/>
                  </a:ext>
                </a:extLst>
              </p:cNvPr>
              <p:cNvSpPr/>
              <p:nvPr/>
            </p:nvSpPr>
            <p:spPr bwMode="gray">
              <a:xfrm>
                <a:off x="364076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4" name="Rectangle 113">
                <a:extLst>
                  <a:ext uri="{FF2B5EF4-FFF2-40B4-BE49-F238E27FC236}">
                    <a16:creationId xmlns:a16="http://schemas.microsoft.com/office/drawing/2014/main" id="{0BF29EE9-0712-4BE5-8C44-63094D9F0A3E}"/>
                  </a:ext>
                </a:extLst>
              </p:cNvPr>
              <p:cNvSpPr/>
              <p:nvPr/>
            </p:nvSpPr>
            <p:spPr bwMode="gray">
              <a:xfrm>
                <a:off x="3768261"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15" name="Rectangle 114">
                <a:extLst>
                  <a:ext uri="{FF2B5EF4-FFF2-40B4-BE49-F238E27FC236}">
                    <a16:creationId xmlns:a16="http://schemas.microsoft.com/office/drawing/2014/main" id="{C1F5FCD7-4BA1-4258-B206-8ABC2DCA2AA2}"/>
                  </a:ext>
                </a:extLst>
              </p:cNvPr>
              <p:cNvSpPr/>
              <p:nvPr/>
            </p:nvSpPr>
            <p:spPr bwMode="gray">
              <a:xfrm>
                <a:off x="389575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grpSp>
        <p:grpSp>
          <p:nvGrpSpPr>
            <p:cNvPr id="80" name="Group 79">
              <a:extLst>
                <a:ext uri="{FF2B5EF4-FFF2-40B4-BE49-F238E27FC236}">
                  <a16:creationId xmlns:a16="http://schemas.microsoft.com/office/drawing/2014/main" id="{F1EE7218-1A58-4655-B63C-87EB3CA4FA88}"/>
                </a:ext>
              </a:extLst>
            </p:cNvPr>
            <p:cNvGrpSpPr/>
            <p:nvPr/>
          </p:nvGrpSpPr>
          <p:grpSpPr>
            <a:xfrm rot="16200000">
              <a:off x="2241846" y="3014622"/>
              <a:ext cx="1150485" cy="1541073"/>
              <a:chOff x="2620824" y="4018547"/>
              <a:chExt cx="1363166" cy="1825959"/>
            </a:xfrm>
            <a:solidFill>
              <a:schemeClr val="tx1"/>
            </a:solidFill>
          </p:grpSpPr>
          <p:grpSp>
            <p:nvGrpSpPr>
              <p:cNvPr id="81" name="Group 80">
                <a:extLst>
                  <a:ext uri="{FF2B5EF4-FFF2-40B4-BE49-F238E27FC236}">
                    <a16:creationId xmlns:a16="http://schemas.microsoft.com/office/drawing/2014/main" id="{E4712733-2705-4B61-8E9B-BC0175988EA9}"/>
                  </a:ext>
                </a:extLst>
              </p:cNvPr>
              <p:cNvGrpSpPr/>
              <p:nvPr/>
            </p:nvGrpSpPr>
            <p:grpSpPr>
              <a:xfrm>
                <a:off x="2620824" y="4018547"/>
                <a:ext cx="1363166" cy="104274"/>
                <a:chOff x="2620824" y="4036835"/>
                <a:chExt cx="1363166" cy="104274"/>
              </a:xfrm>
              <a:grpFill/>
            </p:grpSpPr>
            <p:sp>
              <p:nvSpPr>
                <p:cNvPr id="94" name="Rectangle 93">
                  <a:extLst>
                    <a:ext uri="{FF2B5EF4-FFF2-40B4-BE49-F238E27FC236}">
                      <a16:creationId xmlns:a16="http://schemas.microsoft.com/office/drawing/2014/main" id="{C941414F-18FA-49CF-AEF5-B6E161FA2A15}"/>
                    </a:ext>
                  </a:extLst>
                </p:cNvPr>
                <p:cNvSpPr/>
                <p:nvPr/>
              </p:nvSpPr>
              <p:spPr bwMode="gray">
                <a:xfrm>
                  <a:off x="2620824"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5" name="Rectangle 94">
                  <a:extLst>
                    <a:ext uri="{FF2B5EF4-FFF2-40B4-BE49-F238E27FC236}">
                      <a16:creationId xmlns:a16="http://schemas.microsoft.com/office/drawing/2014/main" id="{C10E9ACA-747F-43D9-9847-BF911FF6B667}"/>
                    </a:ext>
                  </a:extLst>
                </p:cNvPr>
                <p:cNvSpPr/>
                <p:nvPr/>
              </p:nvSpPr>
              <p:spPr bwMode="gray">
                <a:xfrm>
                  <a:off x="2748317"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6" name="Rectangle 95">
                  <a:extLst>
                    <a:ext uri="{FF2B5EF4-FFF2-40B4-BE49-F238E27FC236}">
                      <a16:creationId xmlns:a16="http://schemas.microsoft.com/office/drawing/2014/main" id="{CE223461-A4FD-4DF9-AC6A-4DBD7AF4D7C4}"/>
                    </a:ext>
                  </a:extLst>
                </p:cNvPr>
                <p:cNvSpPr/>
                <p:nvPr/>
              </p:nvSpPr>
              <p:spPr bwMode="gray">
                <a:xfrm>
                  <a:off x="2875810"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7" name="Rectangle 96">
                  <a:extLst>
                    <a:ext uri="{FF2B5EF4-FFF2-40B4-BE49-F238E27FC236}">
                      <a16:creationId xmlns:a16="http://schemas.microsoft.com/office/drawing/2014/main" id="{6FC3227B-23DE-4B56-AAAB-C222CF944C84}"/>
                    </a:ext>
                  </a:extLst>
                </p:cNvPr>
                <p:cNvSpPr/>
                <p:nvPr/>
              </p:nvSpPr>
              <p:spPr bwMode="gray">
                <a:xfrm>
                  <a:off x="3003303"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8" name="Rectangle 97">
                  <a:extLst>
                    <a:ext uri="{FF2B5EF4-FFF2-40B4-BE49-F238E27FC236}">
                      <a16:creationId xmlns:a16="http://schemas.microsoft.com/office/drawing/2014/main" id="{8933CBD1-F5A2-4463-A9AD-49DF56B37719}"/>
                    </a:ext>
                  </a:extLst>
                </p:cNvPr>
                <p:cNvSpPr/>
                <p:nvPr/>
              </p:nvSpPr>
              <p:spPr bwMode="gray">
                <a:xfrm>
                  <a:off x="3130796"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9" name="Rectangle 98">
                  <a:extLst>
                    <a:ext uri="{FF2B5EF4-FFF2-40B4-BE49-F238E27FC236}">
                      <a16:creationId xmlns:a16="http://schemas.microsoft.com/office/drawing/2014/main" id="{667E2B12-355B-4469-984A-21B0CCC8CE35}"/>
                    </a:ext>
                  </a:extLst>
                </p:cNvPr>
                <p:cNvSpPr/>
                <p:nvPr/>
              </p:nvSpPr>
              <p:spPr bwMode="gray">
                <a:xfrm>
                  <a:off x="3258289"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0" name="Rectangle 99">
                  <a:extLst>
                    <a:ext uri="{FF2B5EF4-FFF2-40B4-BE49-F238E27FC236}">
                      <a16:creationId xmlns:a16="http://schemas.microsoft.com/office/drawing/2014/main" id="{EF94F239-A412-4F1B-A470-D054997E69C4}"/>
                    </a:ext>
                  </a:extLst>
                </p:cNvPr>
                <p:cNvSpPr/>
                <p:nvPr/>
              </p:nvSpPr>
              <p:spPr bwMode="gray">
                <a:xfrm>
                  <a:off x="3385782"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1" name="Rectangle 100">
                  <a:extLst>
                    <a:ext uri="{FF2B5EF4-FFF2-40B4-BE49-F238E27FC236}">
                      <a16:creationId xmlns:a16="http://schemas.microsoft.com/office/drawing/2014/main" id="{B3DE113D-C7A4-427B-A6F8-F353B3DFA40C}"/>
                    </a:ext>
                  </a:extLst>
                </p:cNvPr>
                <p:cNvSpPr/>
                <p:nvPr/>
              </p:nvSpPr>
              <p:spPr bwMode="gray">
                <a:xfrm>
                  <a:off x="3513275"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2" name="Rectangle 101">
                  <a:extLst>
                    <a:ext uri="{FF2B5EF4-FFF2-40B4-BE49-F238E27FC236}">
                      <a16:creationId xmlns:a16="http://schemas.microsoft.com/office/drawing/2014/main" id="{D3D11554-B927-4C53-8850-5979DE08F292}"/>
                    </a:ext>
                  </a:extLst>
                </p:cNvPr>
                <p:cNvSpPr/>
                <p:nvPr/>
              </p:nvSpPr>
              <p:spPr bwMode="gray">
                <a:xfrm>
                  <a:off x="364076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3" name="Rectangle 102">
                  <a:extLst>
                    <a:ext uri="{FF2B5EF4-FFF2-40B4-BE49-F238E27FC236}">
                      <a16:creationId xmlns:a16="http://schemas.microsoft.com/office/drawing/2014/main" id="{1C6E4829-1005-4A8D-B3B5-D8B9DA6AFAF5}"/>
                    </a:ext>
                  </a:extLst>
                </p:cNvPr>
                <p:cNvSpPr/>
                <p:nvPr/>
              </p:nvSpPr>
              <p:spPr bwMode="gray">
                <a:xfrm>
                  <a:off x="3768261"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04" name="Rectangle 103">
                  <a:extLst>
                    <a:ext uri="{FF2B5EF4-FFF2-40B4-BE49-F238E27FC236}">
                      <a16:creationId xmlns:a16="http://schemas.microsoft.com/office/drawing/2014/main" id="{4EAB9D1B-B095-4FFC-BFDF-1CC476FB64BC}"/>
                    </a:ext>
                  </a:extLst>
                </p:cNvPr>
                <p:cNvSpPr/>
                <p:nvPr/>
              </p:nvSpPr>
              <p:spPr bwMode="gray">
                <a:xfrm>
                  <a:off x="389575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grpSp>
          <p:grpSp>
            <p:nvGrpSpPr>
              <p:cNvPr id="82" name="Group 81">
                <a:extLst>
                  <a:ext uri="{FF2B5EF4-FFF2-40B4-BE49-F238E27FC236}">
                    <a16:creationId xmlns:a16="http://schemas.microsoft.com/office/drawing/2014/main" id="{F82BD44E-2693-4CEE-8C30-20620A74B7F4}"/>
                  </a:ext>
                </a:extLst>
              </p:cNvPr>
              <p:cNvGrpSpPr/>
              <p:nvPr/>
            </p:nvGrpSpPr>
            <p:grpSpPr>
              <a:xfrm>
                <a:off x="2620824" y="5740232"/>
                <a:ext cx="1363166" cy="104274"/>
                <a:chOff x="2620824" y="4036835"/>
                <a:chExt cx="1363166" cy="104274"/>
              </a:xfrm>
              <a:grpFill/>
            </p:grpSpPr>
            <p:sp>
              <p:nvSpPr>
                <p:cNvPr id="83" name="Rectangle 82">
                  <a:extLst>
                    <a:ext uri="{FF2B5EF4-FFF2-40B4-BE49-F238E27FC236}">
                      <a16:creationId xmlns:a16="http://schemas.microsoft.com/office/drawing/2014/main" id="{64A6B3F0-9713-4D2E-8DDA-7817FE36D2B6}"/>
                    </a:ext>
                  </a:extLst>
                </p:cNvPr>
                <p:cNvSpPr/>
                <p:nvPr/>
              </p:nvSpPr>
              <p:spPr bwMode="gray">
                <a:xfrm>
                  <a:off x="2620824"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84" name="Rectangle 83">
                  <a:extLst>
                    <a:ext uri="{FF2B5EF4-FFF2-40B4-BE49-F238E27FC236}">
                      <a16:creationId xmlns:a16="http://schemas.microsoft.com/office/drawing/2014/main" id="{E0E21BD0-A333-4D3A-9DC3-3E08F187767A}"/>
                    </a:ext>
                  </a:extLst>
                </p:cNvPr>
                <p:cNvSpPr/>
                <p:nvPr/>
              </p:nvSpPr>
              <p:spPr bwMode="gray">
                <a:xfrm>
                  <a:off x="2748317"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85" name="Rectangle 84">
                  <a:extLst>
                    <a:ext uri="{FF2B5EF4-FFF2-40B4-BE49-F238E27FC236}">
                      <a16:creationId xmlns:a16="http://schemas.microsoft.com/office/drawing/2014/main" id="{D1ADADD0-F4AB-4A01-AD1B-6E1248D04B1E}"/>
                    </a:ext>
                  </a:extLst>
                </p:cNvPr>
                <p:cNvSpPr/>
                <p:nvPr/>
              </p:nvSpPr>
              <p:spPr bwMode="gray">
                <a:xfrm>
                  <a:off x="2875810"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86" name="Rectangle 85">
                  <a:extLst>
                    <a:ext uri="{FF2B5EF4-FFF2-40B4-BE49-F238E27FC236}">
                      <a16:creationId xmlns:a16="http://schemas.microsoft.com/office/drawing/2014/main" id="{0B3E27DD-55B1-4E67-A566-518722D804E1}"/>
                    </a:ext>
                  </a:extLst>
                </p:cNvPr>
                <p:cNvSpPr/>
                <p:nvPr/>
              </p:nvSpPr>
              <p:spPr bwMode="gray">
                <a:xfrm>
                  <a:off x="3003303"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87" name="Rectangle 86">
                  <a:extLst>
                    <a:ext uri="{FF2B5EF4-FFF2-40B4-BE49-F238E27FC236}">
                      <a16:creationId xmlns:a16="http://schemas.microsoft.com/office/drawing/2014/main" id="{1DC8EBB4-A0AE-41F8-8A3F-2BE3ED690D52}"/>
                    </a:ext>
                  </a:extLst>
                </p:cNvPr>
                <p:cNvSpPr/>
                <p:nvPr/>
              </p:nvSpPr>
              <p:spPr bwMode="gray">
                <a:xfrm>
                  <a:off x="3130796"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88" name="Rectangle 87">
                  <a:extLst>
                    <a:ext uri="{FF2B5EF4-FFF2-40B4-BE49-F238E27FC236}">
                      <a16:creationId xmlns:a16="http://schemas.microsoft.com/office/drawing/2014/main" id="{1E801D0A-B92F-4706-BA04-58B8E6E2D36C}"/>
                    </a:ext>
                  </a:extLst>
                </p:cNvPr>
                <p:cNvSpPr/>
                <p:nvPr/>
              </p:nvSpPr>
              <p:spPr bwMode="gray">
                <a:xfrm>
                  <a:off x="3258289"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89" name="Rectangle 88">
                  <a:extLst>
                    <a:ext uri="{FF2B5EF4-FFF2-40B4-BE49-F238E27FC236}">
                      <a16:creationId xmlns:a16="http://schemas.microsoft.com/office/drawing/2014/main" id="{490349C9-50A2-4906-AC5B-88124B18D146}"/>
                    </a:ext>
                  </a:extLst>
                </p:cNvPr>
                <p:cNvSpPr/>
                <p:nvPr/>
              </p:nvSpPr>
              <p:spPr bwMode="gray">
                <a:xfrm>
                  <a:off x="3385782"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0" name="Rectangle 89">
                  <a:extLst>
                    <a:ext uri="{FF2B5EF4-FFF2-40B4-BE49-F238E27FC236}">
                      <a16:creationId xmlns:a16="http://schemas.microsoft.com/office/drawing/2014/main" id="{63E5B446-86AA-4E7C-9E87-C3607A2FC0C8}"/>
                    </a:ext>
                  </a:extLst>
                </p:cNvPr>
                <p:cNvSpPr/>
                <p:nvPr/>
              </p:nvSpPr>
              <p:spPr bwMode="gray">
                <a:xfrm>
                  <a:off x="3513275"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3E243630-3382-43A9-8D92-38B8C9205306}"/>
                    </a:ext>
                  </a:extLst>
                </p:cNvPr>
                <p:cNvSpPr/>
                <p:nvPr/>
              </p:nvSpPr>
              <p:spPr bwMode="gray">
                <a:xfrm>
                  <a:off x="364076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2" name="Rectangle 91">
                  <a:extLst>
                    <a:ext uri="{FF2B5EF4-FFF2-40B4-BE49-F238E27FC236}">
                      <a16:creationId xmlns:a16="http://schemas.microsoft.com/office/drawing/2014/main" id="{8A3BD3B8-1530-4D37-BFF8-EC660A137F11}"/>
                    </a:ext>
                  </a:extLst>
                </p:cNvPr>
                <p:cNvSpPr/>
                <p:nvPr/>
              </p:nvSpPr>
              <p:spPr bwMode="gray">
                <a:xfrm>
                  <a:off x="3768261"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93" name="Rectangle 92">
                  <a:extLst>
                    <a:ext uri="{FF2B5EF4-FFF2-40B4-BE49-F238E27FC236}">
                      <a16:creationId xmlns:a16="http://schemas.microsoft.com/office/drawing/2014/main" id="{1852EE86-B717-40BA-9FCC-53B7179F4CD4}"/>
                    </a:ext>
                  </a:extLst>
                </p:cNvPr>
                <p:cNvSpPr/>
                <p:nvPr/>
              </p:nvSpPr>
              <p:spPr bwMode="gray">
                <a:xfrm>
                  <a:off x="3895758" y="4036835"/>
                  <a:ext cx="88232" cy="104274"/>
                </a:xfrm>
                <a:prstGeom prst="rect">
                  <a:avLst/>
                </a:prstGeom>
                <a:grpFill/>
                <a:ln w="6350" algn="ctr">
                  <a:noFill/>
                  <a:miter lim="800000"/>
                  <a:headEnd/>
                  <a:tailEnd/>
                </a:ln>
              </p:spPr>
              <p:txBody>
                <a:bodyPr lIns="89997" tIns="71998" rIns="89997" bIns="71998" rtlCol="0" anchor="ctr"/>
                <a:lstStyle/>
                <a:p>
                  <a:pPr algn="ctr"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grpSp>
        </p:grpSp>
      </p:grpSp>
      <p:sp>
        <p:nvSpPr>
          <p:cNvPr id="127" name="Rounded Rectangle 63">
            <a:extLst>
              <a:ext uri="{FF2B5EF4-FFF2-40B4-BE49-F238E27FC236}">
                <a16:creationId xmlns:a16="http://schemas.microsoft.com/office/drawing/2014/main" id="{AF85D1AD-A8EF-4E26-BB36-404971AEDD35}"/>
              </a:ext>
            </a:extLst>
          </p:cNvPr>
          <p:cNvSpPr/>
          <p:nvPr/>
        </p:nvSpPr>
        <p:spPr bwMode="gray">
          <a:xfrm>
            <a:off x="8159262" y="4932879"/>
            <a:ext cx="1557494" cy="477278"/>
          </a:xfrm>
          <a:prstGeom prst="roundRect">
            <a:avLst>
              <a:gd name="adj" fmla="val 0"/>
            </a:avLst>
          </a:prstGeom>
          <a:solidFill>
            <a:schemeClr val="bg1"/>
          </a:solidFill>
          <a:ln>
            <a:noFill/>
            <a:headEnd/>
            <a:tailEnd/>
          </a:ln>
          <a:effectLst/>
        </p:spPr>
        <p:style>
          <a:lnRef idx="1">
            <a:schemeClr val="accent2"/>
          </a:lnRef>
          <a:fillRef idx="3">
            <a:schemeClr val="accent2"/>
          </a:fillRef>
          <a:effectRef idx="2">
            <a:schemeClr val="accent2"/>
          </a:effectRef>
          <a:fontRef idx="minor">
            <a:schemeClr val="lt1"/>
          </a:fontRef>
        </p:style>
        <p:txBody>
          <a:bodyPr lIns="89997" tIns="71998" rIns="89997" bIns="71998" rtlCol="0" anchor="t"/>
          <a:lstStyle/>
          <a:p>
            <a:pPr algn="ctr" fontAlgn="base">
              <a:spcBef>
                <a:spcPct val="50000"/>
              </a:spcBef>
              <a:spcAft>
                <a:spcPct val="0"/>
              </a:spcAft>
              <a:buClr>
                <a:srgbClr val="F0AB00"/>
              </a:buClr>
              <a:buSzPct val="80000"/>
            </a:pPr>
            <a:r>
              <a:rPr lang="en-US" sz="1100" b="1" kern="0" dirty="0">
                <a:solidFill>
                  <a:schemeClr val="tx1"/>
                </a:solidFill>
                <a:ea typeface="Arial Unicode MS" pitchFamily="34" charset="-128"/>
                <a:cs typeface="Arial Unicode MS" pitchFamily="34" charset="-128"/>
              </a:rPr>
              <a:t>Predictive Analysis Library</a:t>
            </a:r>
          </a:p>
        </p:txBody>
      </p:sp>
      <p:sp>
        <p:nvSpPr>
          <p:cNvPr id="129" name="Rounded Rectangle 65">
            <a:extLst>
              <a:ext uri="{FF2B5EF4-FFF2-40B4-BE49-F238E27FC236}">
                <a16:creationId xmlns:a16="http://schemas.microsoft.com/office/drawing/2014/main" id="{21858421-A16D-4C7F-8508-E35512B4337E}"/>
              </a:ext>
            </a:extLst>
          </p:cNvPr>
          <p:cNvSpPr/>
          <p:nvPr/>
        </p:nvSpPr>
        <p:spPr bwMode="gray">
          <a:xfrm>
            <a:off x="9796193" y="4927402"/>
            <a:ext cx="1384403" cy="477278"/>
          </a:xfrm>
          <a:prstGeom prst="roundRect">
            <a:avLst>
              <a:gd name="adj" fmla="val 0"/>
            </a:avLst>
          </a:prstGeom>
          <a:solidFill>
            <a:schemeClr val="bg1"/>
          </a:solidFill>
          <a:ln>
            <a:noFill/>
            <a:headEnd/>
            <a:tailEnd/>
          </a:ln>
          <a:effectLst/>
        </p:spPr>
        <p:style>
          <a:lnRef idx="1">
            <a:schemeClr val="accent2"/>
          </a:lnRef>
          <a:fillRef idx="3">
            <a:schemeClr val="accent2"/>
          </a:fillRef>
          <a:effectRef idx="2">
            <a:schemeClr val="accent2"/>
          </a:effectRef>
          <a:fontRef idx="minor">
            <a:schemeClr val="lt1"/>
          </a:fontRef>
        </p:style>
        <p:txBody>
          <a:bodyPr lIns="89997" tIns="71998" rIns="89997" bIns="71998" rtlCol="0" anchor="t"/>
          <a:lstStyle/>
          <a:p>
            <a:pPr algn="ctr" fontAlgn="base">
              <a:spcBef>
                <a:spcPct val="50000"/>
              </a:spcBef>
              <a:spcAft>
                <a:spcPct val="0"/>
              </a:spcAft>
              <a:buClr>
                <a:srgbClr val="F0AB00"/>
              </a:buClr>
              <a:buSzPct val="80000"/>
            </a:pPr>
            <a:r>
              <a:rPr lang="en-US" sz="1100" b="1" kern="0" dirty="0">
                <a:solidFill>
                  <a:schemeClr val="tx1"/>
                </a:solidFill>
                <a:ea typeface="Arial Unicode MS" pitchFamily="34" charset="-128"/>
                <a:cs typeface="Arial Unicode MS" pitchFamily="34" charset="-128"/>
              </a:rPr>
              <a:t>Automated Predictive Library</a:t>
            </a:r>
          </a:p>
        </p:txBody>
      </p:sp>
      <p:sp>
        <p:nvSpPr>
          <p:cNvPr id="131" name="Rounded Rectangle 67">
            <a:extLst>
              <a:ext uri="{FF2B5EF4-FFF2-40B4-BE49-F238E27FC236}">
                <a16:creationId xmlns:a16="http://schemas.microsoft.com/office/drawing/2014/main" id="{0CD488C4-C036-4608-8EE8-02D2011EB36C}"/>
              </a:ext>
            </a:extLst>
          </p:cNvPr>
          <p:cNvSpPr/>
          <p:nvPr/>
        </p:nvSpPr>
        <p:spPr bwMode="gray">
          <a:xfrm>
            <a:off x="8159263" y="5510697"/>
            <a:ext cx="3021334" cy="418773"/>
          </a:xfrm>
          <a:prstGeom prst="roundRect">
            <a:avLst>
              <a:gd name="adj" fmla="val 0"/>
            </a:avLst>
          </a:prstGeom>
          <a:solidFill>
            <a:schemeClr val="bg1"/>
          </a:solidFill>
          <a:ln>
            <a:noFill/>
            <a:headEnd/>
            <a:tailEnd/>
          </a:ln>
          <a:effectLst/>
        </p:spPr>
        <p:style>
          <a:lnRef idx="1">
            <a:schemeClr val="accent2"/>
          </a:lnRef>
          <a:fillRef idx="3">
            <a:schemeClr val="accent2"/>
          </a:fillRef>
          <a:effectRef idx="2">
            <a:schemeClr val="accent2"/>
          </a:effectRef>
          <a:fontRef idx="minor">
            <a:schemeClr val="lt1"/>
          </a:fontRef>
        </p:style>
        <p:txBody>
          <a:bodyPr lIns="89997" tIns="71998" rIns="89997" bIns="71998" rtlCol="0" anchor="ctr"/>
          <a:lstStyle/>
          <a:p>
            <a:pPr algn="ctr" fontAlgn="base">
              <a:spcBef>
                <a:spcPct val="50000"/>
              </a:spcBef>
              <a:spcAft>
                <a:spcPct val="0"/>
              </a:spcAft>
              <a:buClr>
                <a:srgbClr val="F0AB00"/>
              </a:buClr>
              <a:buSzPct val="80000"/>
            </a:pPr>
            <a:r>
              <a:rPr lang="en-US" sz="1100" b="1" kern="0" dirty="0">
                <a:solidFill>
                  <a:schemeClr val="tx1"/>
                </a:solidFill>
                <a:ea typeface="Arial Unicode MS" pitchFamily="34" charset="-128"/>
                <a:cs typeface="Arial Unicode MS" pitchFamily="34" charset="-128"/>
              </a:rPr>
              <a:t>In Memory Data</a:t>
            </a:r>
          </a:p>
        </p:txBody>
      </p:sp>
      <p:sp>
        <p:nvSpPr>
          <p:cNvPr id="7" name="TextBox 6">
            <a:extLst>
              <a:ext uri="{FF2B5EF4-FFF2-40B4-BE49-F238E27FC236}">
                <a16:creationId xmlns:a16="http://schemas.microsoft.com/office/drawing/2014/main" id="{0D3E0DF8-45B9-4D36-8F1D-0153CD218B4E}"/>
              </a:ext>
            </a:extLst>
          </p:cNvPr>
          <p:cNvSpPr txBox="1"/>
          <p:nvPr/>
        </p:nvSpPr>
        <p:spPr>
          <a:xfrm>
            <a:off x="979692" y="5699872"/>
            <a:ext cx="6832397" cy="73866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hlinkClick r:id="rId6"/>
              </a:rPr>
              <a:t>https://blogs.sap.com/2018/03/27/machine-learning-in-a-box-week-7-jupyter-notebook/</a:t>
            </a:r>
            <a:r>
              <a:rPr lang="en-US" sz="1200" kern="0" dirty="0">
                <a:ea typeface="Arial Unicode MS" pitchFamily="34" charset="-128"/>
                <a:cs typeface="Arial Unicode MS" pitchFamily="34" charset="-128"/>
              </a:rPr>
              <a:t> </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hlinkClick r:id="rId7"/>
              </a:rPr>
              <a:t>https://www.sap.com/canada/developer/tutorials/hxe-python-sqlalchemy-users.html</a:t>
            </a:r>
            <a:endParaRPr lang="en-US"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SAP HANA Client interface documentation – SQL Alchemy dialect for SAP HANA [</a:t>
            </a:r>
            <a:r>
              <a:rPr lang="en-US" sz="1200" kern="0" dirty="0">
                <a:ea typeface="Arial Unicode MS" pitchFamily="34" charset="-128"/>
                <a:cs typeface="Arial Unicode MS" pitchFamily="34" charset="-128"/>
                <a:hlinkClick r:id="rId8"/>
              </a:rPr>
              <a:t>link</a:t>
            </a:r>
            <a:r>
              <a:rPr lang="en-US" sz="1200" kern="0" dirty="0">
                <a:ea typeface="Arial Unicode MS" pitchFamily="34" charset="-128"/>
                <a:cs typeface="Arial Unicode MS" pitchFamily="34" charset="-128"/>
              </a:rPr>
              <a:t>]  </a:t>
            </a:r>
          </a:p>
        </p:txBody>
      </p:sp>
      <p:pic>
        <p:nvPicPr>
          <p:cNvPr id="2054" name="Picture 6" descr="C:\Users\d059078\AppData\Local\Temp\SNAGHTML55cd986.PNG">
            <a:extLst>
              <a:ext uri="{FF2B5EF4-FFF2-40B4-BE49-F238E27FC236}">
                <a16:creationId xmlns:a16="http://schemas.microsoft.com/office/drawing/2014/main" id="{A11CC8B2-50A2-451C-99A3-50863923BA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0002" y="1955177"/>
            <a:ext cx="5324855" cy="1960457"/>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85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05457" y="504761"/>
            <a:ext cx="11183564" cy="676932"/>
          </a:xfrm>
        </p:spPr>
        <p:txBody>
          <a:bodyPr/>
          <a:lstStyle/>
          <a:p>
            <a:r>
              <a:rPr lang="en-US" sz="1999" b="0" dirty="0"/>
              <a:t>SAP HANA External Predictive and Machine Learning Integration </a:t>
            </a:r>
            <a:br>
              <a:rPr lang="en-US" sz="1999" b="0" dirty="0"/>
            </a:br>
            <a:r>
              <a:rPr lang="en-US" dirty="0"/>
              <a:t>Python Driver for SAP HANA 2 SPS03</a:t>
            </a:r>
          </a:p>
        </p:txBody>
      </p:sp>
      <p:pic>
        <p:nvPicPr>
          <p:cNvPr id="3" name="Picture 2">
            <a:extLst>
              <a:ext uri="{FF2B5EF4-FFF2-40B4-BE49-F238E27FC236}">
                <a16:creationId xmlns:a16="http://schemas.microsoft.com/office/drawing/2014/main" id="{5FDF34D6-61E2-40B6-AF62-98E4A0EF3BAF}"/>
              </a:ext>
            </a:extLst>
          </p:cNvPr>
          <p:cNvPicPr>
            <a:picLocks noChangeAspect="1"/>
          </p:cNvPicPr>
          <p:nvPr/>
        </p:nvPicPr>
        <p:blipFill>
          <a:blip r:embed="rId3"/>
          <a:stretch>
            <a:fillRect/>
          </a:stretch>
        </p:blipFill>
        <p:spPr>
          <a:xfrm>
            <a:off x="505459" y="1212398"/>
            <a:ext cx="6727001" cy="5039627"/>
          </a:xfrm>
          <a:prstGeom prst="rect">
            <a:avLst/>
          </a:prstGeom>
        </p:spPr>
      </p:pic>
      <p:sp>
        <p:nvSpPr>
          <p:cNvPr id="2" name="Rectangle 1">
            <a:extLst>
              <a:ext uri="{FF2B5EF4-FFF2-40B4-BE49-F238E27FC236}">
                <a16:creationId xmlns:a16="http://schemas.microsoft.com/office/drawing/2014/main" id="{0B4D3B46-BDB7-4C6F-ACE4-6926EDAC7017}"/>
              </a:ext>
            </a:extLst>
          </p:cNvPr>
          <p:cNvSpPr/>
          <p:nvPr/>
        </p:nvSpPr>
        <p:spPr>
          <a:xfrm>
            <a:off x="3868957" y="5910532"/>
            <a:ext cx="7719866" cy="253850"/>
          </a:xfrm>
          <a:prstGeom prst="rect">
            <a:avLst/>
          </a:prstGeom>
        </p:spPr>
        <p:txBody>
          <a:bodyPr wrap="square">
            <a:spAutoFit/>
          </a:bodyPr>
          <a:lstStyle/>
          <a:p>
            <a:r>
              <a:rPr lang="en-US" sz="1050" dirty="0"/>
              <a:t>https://help.sap.com/viewer/0eec0d68141541d1b07893a39944924e/2.0.03/en-US/f3b8fabf34324302b123297cdbe710f0.html</a:t>
            </a:r>
          </a:p>
        </p:txBody>
      </p:sp>
    </p:spTree>
    <p:extLst>
      <p:ext uri="{BB962C8B-B14F-4D97-AF65-F5344CB8AC3E}">
        <p14:creationId xmlns:p14="http://schemas.microsoft.com/office/powerpoint/2010/main" val="2862660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06754" y="505440"/>
            <a:ext cx="11180975" cy="676775"/>
          </a:xfrm>
        </p:spPr>
        <p:txBody>
          <a:bodyPr/>
          <a:lstStyle/>
          <a:p>
            <a:r>
              <a:rPr lang="en-US" sz="1999" b="0" dirty="0"/>
              <a:t>General Enhancement ~ SAP HANA 2 SPS03</a:t>
            </a:r>
            <a:br>
              <a:rPr lang="en-US" b="0" dirty="0"/>
            </a:br>
            <a:r>
              <a:rPr lang="en-US" dirty="0" err="1"/>
              <a:t>SQLAlchemy</a:t>
            </a:r>
            <a:r>
              <a:rPr lang="en-US" dirty="0"/>
              <a:t> for SAP HANA</a:t>
            </a:r>
          </a:p>
        </p:txBody>
      </p:sp>
      <p:grpSp>
        <p:nvGrpSpPr>
          <p:cNvPr id="7" name="Group 6">
            <a:extLst>
              <a:ext uri="{FF2B5EF4-FFF2-40B4-BE49-F238E27FC236}">
                <a16:creationId xmlns:a16="http://schemas.microsoft.com/office/drawing/2014/main" id="{1F8A2EB7-1CAE-417E-BBA0-E8762ADE37D7}"/>
              </a:ext>
            </a:extLst>
          </p:cNvPr>
          <p:cNvGrpSpPr/>
          <p:nvPr/>
        </p:nvGrpSpPr>
        <p:grpSpPr>
          <a:xfrm>
            <a:off x="388872" y="1624223"/>
            <a:ext cx="6911026" cy="3239713"/>
            <a:chOff x="387384" y="1623751"/>
            <a:chExt cx="8047619" cy="3666667"/>
          </a:xfrm>
        </p:grpSpPr>
        <p:pic>
          <p:nvPicPr>
            <p:cNvPr id="5" name="Picture 4">
              <a:extLst>
                <a:ext uri="{FF2B5EF4-FFF2-40B4-BE49-F238E27FC236}">
                  <a16:creationId xmlns:a16="http://schemas.microsoft.com/office/drawing/2014/main" id="{F2277974-D9D7-4CDB-AB28-6BDD6C3C205D}"/>
                </a:ext>
              </a:extLst>
            </p:cNvPr>
            <p:cNvPicPr>
              <a:picLocks noChangeAspect="1"/>
            </p:cNvPicPr>
            <p:nvPr/>
          </p:nvPicPr>
          <p:blipFill>
            <a:blip r:embed="rId3"/>
            <a:stretch>
              <a:fillRect/>
            </a:stretch>
          </p:blipFill>
          <p:spPr>
            <a:xfrm>
              <a:off x="387384" y="1623751"/>
              <a:ext cx="8047619" cy="3666667"/>
            </a:xfrm>
            <a:prstGeom prst="rect">
              <a:avLst/>
            </a:prstGeom>
          </p:spPr>
        </p:pic>
        <p:sp>
          <p:nvSpPr>
            <p:cNvPr id="6" name="Rectangle 5">
              <a:extLst>
                <a:ext uri="{FF2B5EF4-FFF2-40B4-BE49-F238E27FC236}">
                  <a16:creationId xmlns:a16="http://schemas.microsoft.com/office/drawing/2014/main" id="{1E44AAD3-6C03-47BF-A12E-1B1DFC88D450}"/>
                </a:ext>
              </a:extLst>
            </p:cNvPr>
            <p:cNvSpPr/>
            <p:nvPr/>
          </p:nvSpPr>
          <p:spPr bwMode="gray">
            <a:xfrm>
              <a:off x="7015397" y="3814997"/>
              <a:ext cx="1094282" cy="239843"/>
            </a:xfrm>
            <a:prstGeom prst="rect">
              <a:avLst/>
            </a:prstGeom>
            <a:solidFill>
              <a:schemeClr val="bg1"/>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ea typeface="Arial Unicode MS" pitchFamily="34" charset="-128"/>
                <a:cs typeface="Arial Unicode MS" pitchFamily="34" charset="-128"/>
              </a:endParaRPr>
            </a:p>
          </p:txBody>
        </p:sp>
      </p:grpSp>
      <p:sp>
        <p:nvSpPr>
          <p:cNvPr id="13" name="TextBox 12">
            <a:extLst>
              <a:ext uri="{FF2B5EF4-FFF2-40B4-BE49-F238E27FC236}">
                <a16:creationId xmlns:a16="http://schemas.microsoft.com/office/drawing/2014/main" id="{D1DDC197-54B3-444B-96B4-2B369290B0A1}"/>
              </a:ext>
            </a:extLst>
          </p:cNvPr>
          <p:cNvSpPr txBox="1"/>
          <p:nvPr/>
        </p:nvSpPr>
        <p:spPr>
          <a:xfrm>
            <a:off x="6779033" y="5870582"/>
            <a:ext cx="5361432" cy="6769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hlinkClick r:id="rId4"/>
              </a:rPr>
              <a:t>https://www.sap.com/canada/developer/tutorials/hxe-python-sqlalchemy-users.html</a:t>
            </a:r>
            <a:endParaRPr lang="en-US" sz="11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hlinkClick r:id="rId5"/>
              </a:rPr>
              <a:t>http://docs.sqlalchemy.org/en/latest/orm/tutorial.html</a:t>
            </a:r>
            <a:r>
              <a:rPr lang="en-US" sz="1100" kern="0" dirty="0">
                <a:ea typeface="Arial Unicode MS" pitchFamily="34" charset="-128"/>
                <a:cs typeface="Arial Unicode MS" pitchFamily="34" charset="-128"/>
              </a:rPr>
              <a:t> </a:t>
            </a:r>
          </a:p>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hlinkClick r:id="rId6"/>
              </a:rPr>
              <a:t>http://docs.sqlalchemy.org/en/latest/core/tutorial.html#connecting</a:t>
            </a:r>
            <a:r>
              <a:rPr lang="en-US" sz="1100" kern="0" dirty="0">
                <a:ea typeface="Arial Unicode MS" pitchFamily="34" charset="-128"/>
                <a:cs typeface="Arial Unicode MS" pitchFamily="34" charset="-128"/>
              </a:rPr>
              <a:t> </a:t>
            </a:r>
          </a:p>
        </p:txBody>
      </p:sp>
      <p:pic>
        <p:nvPicPr>
          <p:cNvPr id="14" name="Picture 13">
            <a:extLst>
              <a:ext uri="{FF2B5EF4-FFF2-40B4-BE49-F238E27FC236}">
                <a16:creationId xmlns:a16="http://schemas.microsoft.com/office/drawing/2014/main" id="{1F8DFDA2-90DE-44EA-A946-73624060B431}"/>
              </a:ext>
            </a:extLst>
          </p:cNvPr>
          <p:cNvPicPr>
            <a:picLocks noChangeAspect="1"/>
          </p:cNvPicPr>
          <p:nvPr/>
        </p:nvPicPr>
        <p:blipFill>
          <a:blip r:embed="rId7"/>
          <a:stretch>
            <a:fillRect/>
          </a:stretch>
        </p:blipFill>
        <p:spPr>
          <a:xfrm>
            <a:off x="7175864" y="1353587"/>
            <a:ext cx="4567770" cy="4413454"/>
          </a:xfrm>
          <a:prstGeom prst="rect">
            <a:avLst/>
          </a:prstGeom>
        </p:spPr>
      </p:pic>
    </p:spTree>
    <p:extLst>
      <p:ext uri="{BB962C8B-B14F-4D97-AF65-F5344CB8AC3E}">
        <p14:creationId xmlns:p14="http://schemas.microsoft.com/office/powerpoint/2010/main" val="49655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06754" y="505440"/>
            <a:ext cx="11180975" cy="676775"/>
          </a:xfrm>
        </p:spPr>
        <p:txBody>
          <a:bodyPr/>
          <a:lstStyle/>
          <a:p>
            <a:r>
              <a:rPr lang="en-US" sz="1999" b="0" dirty="0"/>
              <a:t>General Enhancement ~ SAP HANA 2 SPS03</a:t>
            </a:r>
            <a:br>
              <a:rPr lang="en-US" b="0" dirty="0"/>
            </a:br>
            <a:r>
              <a:rPr lang="en-US" dirty="0" err="1"/>
              <a:t>SQLAlchemy</a:t>
            </a:r>
            <a:r>
              <a:rPr lang="en-US" dirty="0"/>
              <a:t> for SAP HANA</a:t>
            </a:r>
          </a:p>
        </p:txBody>
      </p:sp>
      <p:pic>
        <p:nvPicPr>
          <p:cNvPr id="3" name="Picture 2">
            <a:extLst>
              <a:ext uri="{FF2B5EF4-FFF2-40B4-BE49-F238E27FC236}">
                <a16:creationId xmlns:a16="http://schemas.microsoft.com/office/drawing/2014/main" id="{007899C5-E187-484B-BBEC-CBC9982EDB61}"/>
              </a:ext>
            </a:extLst>
          </p:cNvPr>
          <p:cNvPicPr>
            <a:picLocks noChangeAspect="1"/>
          </p:cNvPicPr>
          <p:nvPr/>
        </p:nvPicPr>
        <p:blipFill rotWithShape="1">
          <a:blip r:embed="rId3"/>
          <a:srcRect b="18322"/>
          <a:stretch/>
        </p:blipFill>
        <p:spPr>
          <a:xfrm>
            <a:off x="506753" y="1182213"/>
            <a:ext cx="8853721" cy="5209426"/>
          </a:xfrm>
          <a:prstGeom prst="rect">
            <a:avLst/>
          </a:prstGeom>
        </p:spPr>
      </p:pic>
      <p:sp>
        <p:nvSpPr>
          <p:cNvPr id="2" name="TextBox 1">
            <a:extLst>
              <a:ext uri="{FF2B5EF4-FFF2-40B4-BE49-F238E27FC236}">
                <a16:creationId xmlns:a16="http://schemas.microsoft.com/office/drawing/2014/main" id="{C6660989-62C5-444F-85AA-954EBF5D6283}"/>
              </a:ext>
            </a:extLst>
          </p:cNvPr>
          <p:cNvSpPr txBox="1"/>
          <p:nvPr/>
        </p:nvSpPr>
        <p:spPr>
          <a:xfrm>
            <a:off x="3089890" y="6207022"/>
            <a:ext cx="11420875" cy="18461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hlinkClick r:id="rId4"/>
              </a:rPr>
              <a:t>https://help.sap.com/viewer/0eec0d68141541d1b07893a39944924e/2.0.03/en-US/01e93e584e524747b570cd9083b08d2b.html</a:t>
            </a:r>
            <a:r>
              <a:rPr lang="en-US" sz="12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730974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E4E3A-93A1-45EF-8D4D-941574ADB1BF}"/>
              </a:ext>
            </a:extLst>
          </p:cNvPr>
          <p:cNvSpPr/>
          <p:nvPr/>
        </p:nvSpPr>
        <p:spPr bwMode="gray">
          <a:xfrm>
            <a:off x="0" y="2697202"/>
            <a:ext cx="9622722" cy="901700"/>
          </a:xfrm>
          <a:prstGeom prst="rect">
            <a:avLst/>
          </a:prstGeom>
          <a:solidFill>
            <a:schemeClr val="accent1">
              <a:lumMod val="20000"/>
              <a:lumOff val="8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Text Placeholder 2"/>
          <p:cNvSpPr>
            <a:spLocks noGrp="1"/>
          </p:cNvSpPr>
          <p:nvPr>
            <p:ph type="body" sz="quarter" idx="10"/>
          </p:nvPr>
        </p:nvSpPr>
        <p:spPr>
          <a:xfrm>
            <a:off x="504001" y="1620000"/>
            <a:ext cx="9118720" cy="4716000"/>
          </a:xfrm>
        </p:spPr>
        <p:txBody>
          <a:bodyPr>
            <a:noAutofit/>
          </a:bodyPr>
          <a:lstStyle/>
          <a:p>
            <a:r>
              <a:rPr lang="en-US" dirty="0"/>
              <a:t>SAP HANA Predictive and Machine Learning Overview</a:t>
            </a:r>
          </a:p>
          <a:p>
            <a:r>
              <a:rPr lang="de-DE" dirty="0"/>
              <a:t>Python </a:t>
            </a:r>
            <a:r>
              <a:rPr lang="en-US" dirty="0"/>
              <a:t>integration with SAP HANA</a:t>
            </a:r>
          </a:p>
          <a:p>
            <a:r>
              <a:rPr lang="de-DE" dirty="0"/>
              <a:t>Python Client API for SAP HANA </a:t>
            </a:r>
            <a:r>
              <a:rPr lang="de-DE" dirty="0" err="1"/>
              <a:t>Machine</a:t>
            </a:r>
            <a:r>
              <a:rPr lang="de-DE" dirty="0"/>
              <a:t> Learning</a:t>
            </a:r>
          </a:p>
          <a:p>
            <a:r>
              <a:rPr lang="de-DE" dirty="0"/>
              <a:t>Demo</a:t>
            </a:r>
            <a:endParaRPr lang="en-US" dirty="0"/>
          </a:p>
          <a:p>
            <a:r>
              <a:rPr lang="de-DE" dirty="0"/>
              <a:t>P</a:t>
            </a:r>
            <a:r>
              <a:rPr lang="en-US" dirty="0" err="1"/>
              <a:t>lans</a:t>
            </a:r>
            <a:r>
              <a:rPr lang="en-US" dirty="0"/>
              <a:t> and Roadmap</a:t>
            </a:r>
          </a:p>
          <a:p>
            <a:endParaRPr lang="en-US" dirty="0"/>
          </a:p>
        </p:txBody>
      </p:sp>
      <p:sp>
        <p:nvSpPr>
          <p:cNvPr id="2" name="Title 1"/>
          <p:cNvSpPr>
            <a:spLocks noGrp="1"/>
          </p:cNvSpPr>
          <p:nvPr>
            <p:ph type="title"/>
          </p:nvPr>
        </p:nvSpPr>
        <p:spPr>
          <a:xfrm>
            <a:off x="504001" y="504000"/>
            <a:ext cx="11186476" cy="369332"/>
          </a:xfrm>
        </p:spPr>
        <p:txBody>
          <a:bodyPr/>
          <a:lstStyle/>
          <a:p>
            <a:r>
              <a:rPr lang="en-US" dirty="0"/>
              <a:t>Agenda</a:t>
            </a:r>
          </a:p>
        </p:txBody>
      </p:sp>
      <p:pic>
        <p:nvPicPr>
          <p:cNvPr id="5" name="Picture 4">
            <a:extLst>
              <a:ext uri="{FF2B5EF4-FFF2-40B4-BE49-F238E27FC236}">
                <a16:creationId xmlns:a16="http://schemas.microsoft.com/office/drawing/2014/main" id="{5A553A15-3638-452C-A041-55EA218E36D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4328" r="16647" b="2390"/>
          <a:stretch/>
        </p:blipFill>
        <p:spPr>
          <a:xfrm flipH="1">
            <a:off x="9784078" y="450850"/>
            <a:ext cx="2411095" cy="2978150"/>
          </a:xfrm>
          <a:prstGeom prst="rect">
            <a:avLst/>
          </a:prstGeom>
        </p:spPr>
      </p:pic>
    </p:spTree>
    <p:extLst>
      <p:ext uri="{BB962C8B-B14F-4D97-AF65-F5344CB8AC3E}">
        <p14:creationId xmlns:p14="http://schemas.microsoft.com/office/powerpoint/2010/main" val="1444220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3"/>
          <p:cNvSpPr/>
          <p:nvPr/>
        </p:nvSpPr>
        <p:spPr>
          <a:xfrm>
            <a:off x="686376" y="5982527"/>
            <a:ext cx="11188700" cy="514630"/>
          </a:xfrm>
          <a:prstGeom prst="rect">
            <a:avLst/>
          </a:prstGeom>
          <a:noFill/>
          <a:ln w="12700" algn="ctr">
            <a:noFill/>
            <a:miter lim="800000"/>
            <a:headEnd/>
            <a:tailEnd/>
          </a:ln>
          <a:effectLst/>
        </p:spPr>
        <p:txBody>
          <a:bodyPr lIns="0" tIns="91419" rIns="0" bIns="71983" rtlCol="0" anchor="ctr" anchorCtr="1"/>
          <a:lstStyle/>
          <a:p>
            <a:pPr algn="ctr" fontAlgn="base">
              <a:lnSpc>
                <a:spcPct val="90000"/>
              </a:lnSpc>
              <a:spcBef>
                <a:spcPct val="50000"/>
              </a:spcBef>
              <a:spcAft>
                <a:spcPct val="0"/>
              </a:spcAft>
              <a:buClr>
                <a:srgbClr val="F0AB00"/>
              </a:buClr>
              <a:buSzPct val="80000"/>
            </a:pPr>
            <a:r>
              <a:rPr lang="en-US" sz="1600" kern="0" dirty="0">
                <a:solidFill>
                  <a:schemeClr val="bg1">
                    <a:lumMod val="50000"/>
                  </a:schemeClr>
                </a:solidFill>
                <a:ea typeface="Arial Unicode MS" pitchFamily="34" charset="-128"/>
                <a:cs typeface="Arial Unicode MS" pitchFamily="34" charset="-128"/>
              </a:rPr>
              <a:t>A</a:t>
            </a:r>
            <a:r>
              <a:rPr lang="en-US" sz="1600" dirty="0">
                <a:solidFill>
                  <a:schemeClr val="bg1">
                    <a:lumMod val="50000"/>
                  </a:schemeClr>
                </a:solidFill>
              </a:rPr>
              <a:t>llows for both development and production use cases to rapidly prototype and deploy applications</a:t>
            </a:r>
            <a:endParaRPr lang="en-US" sz="1600" kern="0" dirty="0">
              <a:solidFill>
                <a:schemeClr val="bg1">
                  <a:lumMod val="50000"/>
                </a:schemeClr>
              </a:solidFill>
              <a:ea typeface="Arial Unicode MS" pitchFamily="34" charset="-128"/>
              <a:cs typeface="Arial Unicode MS" pitchFamily="34" charset="-128"/>
            </a:endParaRPr>
          </a:p>
        </p:txBody>
      </p:sp>
      <p:sp>
        <p:nvSpPr>
          <p:cNvPr id="30" name="Text Placeholder 5"/>
          <p:cNvSpPr txBox="1">
            <a:spLocks/>
          </p:cNvSpPr>
          <p:nvPr/>
        </p:nvSpPr>
        <p:spPr bwMode="gray">
          <a:xfrm>
            <a:off x="1542478" y="3372601"/>
            <a:ext cx="4406848" cy="2224184"/>
          </a:xfrm>
          <a:prstGeom prst="rect">
            <a:avLst/>
          </a:prstGeom>
        </p:spPr>
        <p:txBody>
          <a:bodyPr vert="horz" lIns="0" tIns="0" rIns="0" bIns="0" rtlCol="0">
            <a:noAutofit/>
          </a:bodyPr>
          <a:lstStyle>
            <a:lvl1pPr marL="0" indent="0" algn="l" defTabSz="1088558" rtl="0" eaLnBrk="1" latinLnBrk="0" hangingPunct="1">
              <a:spcBef>
                <a:spcPts val="24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1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6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4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2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r>
              <a:rPr lang="en-US" sz="1800" b="1" dirty="0">
                <a:solidFill>
                  <a:schemeClr val="accent1"/>
                </a:solidFill>
              </a:rPr>
              <a:t>SAP HANA, express edition</a:t>
            </a:r>
          </a:p>
          <a:p>
            <a:pPr lvl="1" fontAlgn="base">
              <a:lnSpc>
                <a:spcPct val="90000"/>
              </a:lnSpc>
              <a:spcBef>
                <a:spcPts val="600"/>
              </a:spcBef>
              <a:spcAft>
                <a:spcPts val="350"/>
              </a:spcAft>
              <a:defRPr/>
            </a:pPr>
            <a:r>
              <a:rPr lang="en-US" sz="1400" dirty="0"/>
              <a:t>Inherits SAP HANA 2 SPS 03 enhancements</a:t>
            </a:r>
          </a:p>
          <a:p>
            <a:pPr lvl="1" fontAlgn="base">
              <a:lnSpc>
                <a:spcPct val="90000"/>
              </a:lnSpc>
              <a:spcBef>
                <a:spcPts val="600"/>
              </a:spcBef>
              <a:spcAft>
                <a:spcPts val="350"/>
              </a:spcAft>
              <a:defRPr/>
            </a:pPr>
            <a:r>
              <a:rPr lang="en-US" sz="1400" dirty="0"/>
              <a:t>Now listed on the AWS Marketplace</a:t>
            </a:r>
          </a:p>
          <a:p>
            <a:pPr lvl="1" fontAlgn="base">
              <a:lnSpc>
                <a:spcPct val="90000"/>
              </a:lnSpc>
              <a:spcBef>
                <a:spcPts val="600"/>
              </a:spcBef>
              <a:spcAft>
                <a:spcPts val="350"/>
              </a:spcAft>
              <a:defRPr/>
            </a:pPr>
            <a:r>
              <a:rPr lang="en-US" sz="1400" dirty="0"/>
              <a:t>Docker container for Kubernetes enhanced with </a:t>
            </a:r>
            <a:br>
              <a:rPr lang="en-US" sz="1400" dirty="0"/>
            </a:br>
            <a:r>
              <a:rPr lang="en-US" sz="1400" dirty="0"/>
              <a:t>SAP HANA development and administration tooling</a:t>
            </a:r>
          </a:p>
          <a:p>
            <a:pPr lvl="1" fontAlgn="base">
              <a:lnSpc>
                <a:spcPct val="90000"/>
              </a:lnSpc>
              <a:spcBef>
                <a:spcPts val="600"/>
              </a:spcBef>
              <a:spcAft>
                <a:spcPts val="350"/>
              </a:spcAft>
              <a:defRPr/>
            </a:pPr>
            <a:r>
              <a:rPr lang="en-US" sz="1400" dirty="0"/>
              <a:t>Proactive notifications suggest how to improve performance based on real-world operations</a:t>
            </a:r>
          </a:p>
          <a:p>
            <a:pPr lvl="1" fontAlgn="base">
              <a:lnSpc>
                <a:spcPct val="90000"/>
              </a:lnSpc>
              <a:spcBef>
                <a:spcPts val="600"/>
              </a:spcBef>
              <a:spcAft>
                <a:spcPts val="350"/>
              </a:spcAft>
              <a:defRPr/>
            </a:pPr>
            <a:endParaRPr lang="en-US" sz="1400" dirty="0"/>
          </a:p>
          <a:p>
            <a:pPr lvl="1" fontAlgn="base">
              <a:lnSpc>
                <a:spcPct val="90000"/>
              </a:lnSpc>
              <a:spcBef>
                <a:spcPts val="600"/>
              </a:spcBef>
              <a:spcAft>
                <a:spcPts val="350"/>
              </a:spcAft>
              <a:defRPr/>
            </a:pPr>
            <a:endParaRPr lang="en-US" sz="1400" dirty="0"/>
          </a:p>
          <a:p>
            <a:pPr marL="0" lvl="1" indent="0" fontAlgn="base">
              <a:lnSpc>
                <a:spcPct val="90000"/>
              </a:lnSpc>
              <a:spcBef>
                <a:spcPts val="600"/>
              </a:spcBef>
              <a:spcAft>
                <a:spcPts val="350"/>
              </a:spcAft>
              <a:buNone/>
              <a:defRPr/>
            </a:pPr>
            <a:endParaRPr lang="en-US" sz="1100" dirty="0"/>
          </a:p>
          <a:p>
            <a:pPr marL="0" lvl="1" indent="0" fontAlgn="base">
              <a:lnSpc>
                <a:spcPct val="90000"/>
              </a:lnSpc>
              <a:spcBef>
                <a:spcPts val="600"/>
              </a:spcBef>
              <a:spcAft>
                <a:spcPts val="350"/>
              </a:spcAft>
              <a:buNone/>
              <a:defRPr/>
            </a:pPr>
            <a:endParaRPr lang="en-US" sz="1100" dirty="0"/>
          </a:p>
        </p:txBody>
      </p:sp>
      <p:sp>
        <p:nvSpPr>
          <p:cNvPr id="31" name="Rectangle 30"/>
          <p:cNvSpPr/>
          <p:nvPr/>
        </p:nvSpPr>
        <p:spPr>
          <a:xfrm>
            <a:off x="1464281" y="1550440"/>
            <a:ext cx="4816445" cy="1595309"/>
          </a:xfrm>
          <a:prstGeom prst="rect">
            <a:avLst/>
          </a:prstGeom>
        </p:spPr>
        <p:txBody>
          <a:bodyPr wrap="square">
            <a:spAutoFit/>
          </a:bodyPr>
          <a:lstStyle/>
          <a:p>
            <a:pPr>
              <a:spcAft>
                <a:spcPts val="350"/>
              </a:spcAft>
              <a:buClr>
                <a:schemeClr val="bg2">
                  <a:lumMod val="75000"/>
                </a:schemeClr>
              </a:buClr>
            </a:pPr>
            <a:r>
              <a:rPr lang="en-US" sz="1800" b="1" dirty="0">
                <a:solidFill>
                  <a:schemeClr val="accent1"/>
                </a:solidFill>
                <a:latin typeface="+mn-lt"/>
              </a:rPr>
              <a:t>Business benefits</a:t>
            </a:r>
          </a:p>
          <a:p>
            <a:pPr marL="179964" lvl="1" indent="-179964" defTabSz="1088558">
              <a:lnSpc>
                <a:spcPct val="90000"/>
              </a:lnSpc>
              <a:spcBef>
                <a:spcPts val="600"/>
              </a:spcBef>
              <a:spcAft>
                <a:spcPts val="350"/>
              </a:spcAft>
              <a:buClr>
                <a:schemeClr val="accent1"/>
              </a:buClr>
              <a:buFont typeface="Wingdings" pitchFamily="2" charset="2"/>
              <a:buChar char="§"/>
              <a:defRPr/>
            </a:pPr>
            <a:r>
              <a:rPr lang="en-US" sz="1400" dirty="0">
                <a:latin typeface="+mn-lt"/>
              </a:rPr>
              <a:t>Streamlined version of the SAP HANA platform that jumpstarts development in the cloud, on a personal computer or a smaller server</a:t>
            </a:r>
          </a:p>
          <a:p>
            <a:pPr marL="179964" lvl="1" indent="-179964" defTabSz="1088558">
              <a:lnSpc>
                <a:spcPct val="90000"/>
              </a:lnSpc>
              <a:spcBef>
                <a:spcPts val="600"/>
              </a:spcBef>
              <a:spcAft>
                <a:spcPts val="350"/>
              </a:spcAft>
              <a:buClr>
                <a:schemeClr val="accent1"/>
              </a:buClr>
              <a:buFont typeface="Wingdings" pitchFamily="2" charset="2"/>
              <a:buChar char="§"/>
              <a:defRPr/>
            </a:pPr>
            <a:r>
              <a:rPr lang="en-US" sz="1400" dirty="0">
                <a:latin typeface="+mn-lt"/>
              </a:rPr>
              <a:t>Build and deploy applications that use up to 32GB memory without incurring any license fees</a:t>
            </a:r>
          </a:p>
        </p:txBody>
      </p:sp>
      <p:pic>
        <p:nvPicPr>
          <p:cNvPr id="42" name="Picture 41"/>
          <p:cNvPicPr>
            <a:picLocks noChangeAspect="1"/>
          </p:cNvPicPr>
          <p:nvPr/>
        </p:nvPicPr>
        <p:blipFill>
          <a:blip r:embed="rId3"/>
          <a:stretch>
            <a:fillRect/>
          </a:stretch>
        </p:blipFill>
        <p:spPr>
          <a:xfrm flipH="1">
            <a:off x="266453" y="1671102"/>
            <a:ext cx="1097026" cy="1097026"/>
          </a:xfrm>
          <a:prstGeom prst="rect">
            <a:avLst/>
          </a:prstGeom>
        </p:spPr>
      </p:pic>
      <p:pic>
        <p:nvPicPr>
          <p:cNvPr id="5" name="Picture 4"/>
          <p:cNvPicPr>
            <a:picLocks noChangeAspect="1"/>
          </p:cNvPicPr>
          <p:nvPr/>
        </p:nvPicPr>
        <p:blipFill>
          <a:blip r:embed="rId4"/>
          <a:stretch>
            <a:fillRect/>
          </a:stretch>
        </p:blipFill>
        <p:spPr>
          <a:xfrm>
            <a:off x="6605277" y="1509680"/>
            <a:ext cx="4446713" cy="3066294"/>
          </a:xfrm>
          <a:prstGeom prst="rect">
            <a:avLst/>
          </a:prstGeom>
        </p:spPr>
      </p:pic>
      <p:sp>
        <p:nvSpPr>
          <p:cNvPr id="66" name="Title 20">
            <a:extLst>
              <a:ext uri="{FF2B5EF4-FFF2-40B4-BE49-F238E27FC236}">
                <a16:creationId xmlns:a16="http://schemas.microsoft.com/office/drawing/2014/main" id="{C365A0B1-F2C6-9541-AF73-39816A2A5F1E}"/>
              </a:ext>
            </a:extLst>
          </p:cNvPr>
          <p:cNvSpPr>
            <a:spLocks noGrp="1"/>
          </p:cNvSpPr>
          <p:nvPr>
            <p:ph type="title"/>
          </p:nvPr>
        </p:nvSpPr>
        <p:spPr>
          <a:xfrm>
            <a:off x="504000" y="504000"/>
            <a:ext cx="11318545" cy="1046440"/>
          </a:xfrm>
        </p:spPr>
        <p:txBody>
          <a:bodyPr/>
          <a:lstStyle/>
          <a:p>
            <a:r>
              <a:rPr lang="en-US" sz="2000" b="0" dirty="0"/>
              <a:t>SAP HANA, Express Edition </a:t>
            </a:r>
            <a:br>
              <a:rPr lang="en-US" dirty="0"/>
            </a:br>
            <a:r>
              <a:rPr lang="en-US" dirty="0"/>
              <a:t>Getting Started with SAP HANA In-Database Predictive and Machine Learning</a:t>
            </a:r>
          </a:p>
        </p:txBody>
      </p:sp>
      <p:sp>
        <p:nvSpPr>
          <p:cNvPr id="2" name="TextBox 1">
            <a:extLst>
              <a:ext uri="{FF2B5EF4-FFF2-40B4-BE49-F238E27FC236}">
                <a16:creationId xmlns:a16="http://schemas.microsoft.com/office/drawing/2014/main" id="{A96B71FF-0887-407A-B24E-2DCFBD5FD1FF}"/>
              </a:ext>
            </a:extLst>
          </p:cNvPr>
          <p:cNvSpPr txBox="1"/>
          <p:nvPr/>
        </p:nvSpPr>
        <p:spPr>
          <a:xfrm>
            <a:off x="6499516" y="4545679"/>
            <a:ext cx="5458690" cy="104644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b="1" dirty="0"/>
              <a:t>SAP HANA Predictive and Machine Learning tutorials</a:t>
            </a:r>
            <a:endParaRPr lang="en-US" sz="1400" b="1" dirty="0">
              <a:hlinkClick r:id="rId5"/>
            </a:endParaRPr>
          </a:p>
          <a:p>
            <a:pPr fontAlgn="base">
              <a:spcBef>
                <a:spcPct val="50000"/>
              </a:spcBef>
              <a:spcAft>
                <a:spcPct val="0"/>
              </a:spcAft>
              <a:buClr>
                <a:srgbClr val="F0AB00"/>
              </a:buClr>
              <a:buSzPct val="80000"/>
            </a:pPr>
            <a:r>
              <a:rPr lang="en-US" sz="900" dirty="0">
                <a:hlinkClick r:id="rId6"/>
              </a:rPr>
              <a:t>https://blogs.sap.com/2016/10/17/getting-started-predictive-sap-hana-express-edition/</a:t>
            </a:r>
            <a:endParaRPr lang="en-US" sz="900" dirty="0">
              <a:hlinkClick r:id="" action="ppaction://noaction"/>
            </a:endParaRPr>
          </a:p>
          <a:p>
            <a:pPr fontAlgn="base">
              <a:spcBef>
                <a:spcPct val="50000"/>
              </a:spcBef>
              <a:spcAft>
                <a:spcPct val="0"/>
              </a:spcAft>
              <a:buClr>
                <a:srgbClr val="F0AB00"/>
              </a:buClr>
              <a:buSzPct val="80000"/>
            </a:pPr>
            <a:r>
              <a:rPr lang="en-US" sz="900" dirty="0">
                <a:hlinkClick r:id="" action="ppaction://noaction"/>
              </a:rPr>
              <a:t>https://www.sap.com/developer/tutorials/mlb-hxe-setup-r.html</a:t>
            </a:r>
            <a:r>
              <a:rPr lang="en-US" sz="900" dirty="0"/>
              <a:t> </a:t>
            </a:r>
          </a:p>
          <a:p>
            <a:pPr fontAlgn="base">
              <a:spcBef>
                <a:spcPct val="50000"/>
              </a:spcBef>
              <a:spcAft>
                <a:spcPct val="0"/>
              </a:spcAft>
              <a:buClr>
                <a:srgbClr val="F0AB00"/>
              </a:buClr>
              <a:buSzPct val="80000"/>
            </a:pPr>
            <a:r>
              <a:rPr lang="en-US" sz="900" dirty="0">
                <a:hlinkClick r:id="rId7"/>
              </a:rPr>
              <a:t>https://www.sap.com/uk/developer/tutorials/hxe-ua-eml-vm.html</a:t>
            </a:r>
            <a:r>
              <a:rPr lang="en-US" sz="900" dirty="0"/>
              <a:t> </a:t>
            </a:r>
          </a:p>
          <a:p>
            <a:pPr fontAlgn="base">
              <a:spcBef>
                <a:spcPct val="50000"/>
              </a:spcBef>
              <a:spcAft>
                <a:spcPct val="0"/>
              </a:spcAft>
              <a:buClr>
                <a:srgbClr val="F0AB00"/>
              </a:buClr>
              <a:buSzPct val="80000"/>
            </a:pPr>
            <a:r>
              <a:rPr lang="en-US" sz="900" kern="0" dirty="0">
                <a:ea typeface="Arial Unicode MS" pitchFamily="34" charset="-128"/>
                <a:cs typeface="Arial Unicode MS" pitchFamily="34" charset="-128"/>
                <a:hlinkClick r:id="rId8"/>
              </a:rPr>
              <a:t>https://blogs.sap.com/2018/01/11/installing-the-automated-predictive-library-apl-on-sap-hana-express-2.0/</a:t>
            </a:r>
            <a:r>
              <a:rPr lang="en-US" sz="900" kern="0" dirty="0">
                <a:ea typeface="Arial Unicode MS" pitchFamily="34" charset="-128"/>
                <a:cs typeface="Arial Unicode MS" pitchFamily="34" charset="-128"/>
              </a:rPr>
              <a:t> </a:t>
            </a:r>
          </a:p>
        </p:txBody>
      </p:sp>
      <p:pic>
        <p:nvPicPr>
          <p:cNvPr id="4" name="Picture 3">
            <a:extLst>
              <a:ext uri="{FF2B5EF4-FFF2-40B4-BE49-F238E27FC236}">
                <a16:creationId xmlns:a16="http://schemas.microsoft.com/office/drawing/2014/main" id="{CEDF7BD0-05C6-4FE9-9211-3C81EDB8A532}"/>
              </a:ext>
            </a:extLst>
          </p:cNvPr>
          <p:cNvPicPr>
            <a:picLocks noChangeAspect="1"/>
          </p:cNvPicPr>
          <p:nvPr/>
        </p:nvPicPr>
        <p:blipFill>
          <a:blip r:embed="rId9"/>
          <a:stretch>
            <a:fillRect/>
          </a:stretch>
        </p:blipFill>
        <p:spPr>
          <a:xfrm>
            <a:off x="359516" y="3315026"/>
            <a:ext cx="1003963" cy="1003963"/>
          </a:xfrm>
          <a:prstGeom prst="rect">
            <a:avLst/>
          </a:prstGeom>
        </p:spPr>
      </p:pic>
    </p:spTree>
    <p:extLst>
      <p:ext uri="{BB962C8B-B14F-4D97-AF65-F5344CB8AC3E}">
        <p14:creationId xmlns:p14="http://schemas.microsoft.com/office/powerpoint/2010/main" val="64138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lvl="1" indent="0">
              <a:buNone/>
            </a:pPr>
            <a:r>
              <a:rPr lang="en-US" sz="1400" dirty="0"/>
              <a:t>The information in this presentation is confidential and proprietary to SAP and may not be disclosed without the permission of SAP. </a:t>
            </a:r>
            <a:br>
              <a:rPr lang="en-US" sz="1400" dirty="0"/>
            </a:br>
            <a:r>
              <a:rPr lang="en-US" sz="1400" dirty="0"/>
              <a:t>Except for your obligation to protect confidential information, this presentation is not subject to your license agreement or any other service </a:t>
            </a:r>
            <a:br>
              <a:rPr lang="en-US" sz="1400" dirty="0"/>
            </a:br>
            <a:r>
              <a:rPr lang="en-US" sz="1400" dirty="0"/>
              <a:t>or subscription agreement with SAP. SAP has no obligation to pursue any course of business outlined in this presentation or any related document, or to develop or release any functionality mentioned therein.</a:t>
            </a:r>
          </a:p>
          <a:p>
            <a:pPr marL="0" lvl="1" indent="0">
              <a:buNone/>
            </a:pPr>
            <a:r>
              <a:rPr lang="en-US" sz="1400" dirty="0"/>
              <a:t>This presentation, or any related document and SAP's strategy and possible future developments, products and or platforms directions and functionality are all subject to change and may be changed by SAP at any time for any reason without notice. The information in this presentation is not a commitment, promise or legal obligation to deliver any material, code or functionality.  This presentation is provided without a warranty of any kind, either express or implied, including but not limited to, the implied warranties of merchantability, fitness for a particular purpose, or non-infringement. This presentation is for informational purposes and may not be incorporated into a contract. SAP assumes no responsibility for errors or omissions in this presentation, except if such damages were caused by SAP’s intentional or gross negligence.</a:t>
            </a:r>
          </a:p>
          <a:p>
            <a:pPr marL="0" lvl="1" indent="0">
              <a:buNone/>
            </a:pPr>
            <a:r>
              <a:rPr lang="en-US" sz="1400" dirty="0"/>
              <a:t>All forward-looking statements are subject to various risks and uncertainties that could cause actual results to differ materially from expectations. Readers are cautioned not to place undue reliance on these forward-looking statements, which speak only as of their dates, </a:t>
            </a:r>
            <a:br>
              <a:rPr lang="en-US" sz="1400" dirty="0"/>
            </a:br>
            <a:r>
              <a:rPr lang="en-US" sz="1400" dirty="0"/>
              <a:t>and they should not be relied upon in making purchasing decisions.</a:t>
            </a:r>
          </a:p>
        </p:txBody>
      </p:sp>
      <p:sp>
        <p:nvSpPr>
          <p:cNvPr id="2" name="Title 1"/>
          <p:cNvSpPr>
            <a:spLocks noGrp="1"/>
          </p:cNvSpPr>
          <p:nvPr>
            <p:ph type="title"/>
          </p:nvPr>
        </p:nvSpPr>
        <p:spPr/>
        <p:txBody>
          <a:bodyPr/>
          <a:lstStyle/>
          <a:p>
            <a:r>
              <a:rPr lang="en-US" dirty="0"/>
              <a:t>Disclaimer</a:t>
            </a:r>
          </a:p>
        </p:txBody>
      </p:sp>
    </p:spTree>
    <p:extLst>
      <p:ext uri="{BB962C8B-B14F-4D97-AF65-F5344CB8AC3E}">
        <p14:creationId xmlns:p14="http://schemas.microsoft.com/office/powerpoint/2010/main" val="381382205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20">
            <a:extLst>
              <a:ext uri="{FF2B5EF4-FFF2-40B4-BE49-F238E27FC236}">
                <a16:creationId xmlns:a16="http://schemas.microsoft.com/office/drawing/2014/main" id="{C365A0B1-F2C6-9541-AF73-39816A2A5F1E}"/>
              </a:ext>
            </a:extLst>
          </p:cNvPr>
          <p:cNvSpPr>
            <a:spLocks noGrp="1"/>
          </p:cNvSpPr>
          <p:nvPr>
            <p:ph type="title"/>
          </p:nvPr>
        </p:nvSpPr>
        <p:spPr>
          <a:xfrm>
            <a:off x="504000" y="504000"/>
            <a:ext cx="11318545" cy="677108"/>
          </a:xfrm>
        </p:spPr>
        <p:txBody>
          <a:bodyPr/>
          <a:lstStyle/>
          <a:p>
            <a:r>
              <a:rPr lang="en-US" sz="2000" b="0" dirty="0"/>
              <a:t>SAP HANA, Express Edition – New Capability*</a:t>
            </a:r>
            <a:br>
              <a:rPr lang="en-US" dirty="0"/>
            </a:br>
            <a:r>
              <a:rPr lang="en-US" dirty="0"/>
              <a:t>Python Client API for SAP HANA Machine Learning</a:t>
            </a:r>
          </a:p>
        </p:txBody>
      </p:sp>
      <p:sp>
        <p:nvSpPr>
          <p:cNvPr id="10" name="Rectangle 9">
            <a:extLst>
              <a:ext uri="{FF2B5EF4-FFF2-40B4-BE49-F238E27FC236}">
                <a16:creationId xmlns:a16="http://schemas.microsoft.com/office/drawing/2014/main" id="{861850D4-8BB8-428F-8ACC-BE9B4F7E7079}"/>
              </a:ext>
            </a:extLst>
          </p:cNvPr>
          <p:cNvSpPr/>
          <p:nvPr/>
        </p:nvSpPr>
        <p:spPr>
          <a:xfrm>
            <a:off x="5671752" y="4379716"/>
            <a:ext cx="2219305" cy="2950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Python Program</a:t>
            </a:r>
          </a:p>
        </p:txBody>
      </p:sp>
      <p:sp>
        <p:nvSpPr>
          <p:cNvPr id="11" name="Rectangle 10">
            <a:extLst>
              <a:ext uri="{FF2B5EF4-FFF2-40B4-BE49-F238E27FC236}">
                <a16:creationId xmlns:a16="http://schemas.microsoft.com/office/drawing/2014/main" id="{7F951F10-6201-4D01-9641-52194252CC52}"/>
              </a:ext>
            </a:extLst>
          </p:cNvPr>
          <p:cNvSpPr/>
          <p:nvPr/>
        </p:nvSpPr>
        <p:spPr>
          <a:xfrm>
            <a:off x="5671752" y="4688498"/>
            <a:ext cx="1100283" cy="295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DataFrame</a:t>
            </a:r>
            <a:endParaRPr lang="en-US" sz="1350" dirty="0"/>
          </a:p>
        </p:txBody>
      </p:sp>
      <p:sp>
        <p:nvSpPr>
          <p:cNvPr id="12" name="Rectangle 11">
            <a:extLst>
              <a:ext uri="{FF2B5EF4-FFF2-40B4-BE49-F238E27FC236}">
                <a16:creationId xmlns:a16="http://schemas.microsoft.com/office/drawing/2014/main" id="{A4403A29-0D47-4BB8-8B1B-A793E87CE57C}"/>
              </a:ext>
            </a:extLst>
          </p:cNvPr>
          <p:cNvSpPr/>
          <p:nvPr/>
        </p:nvSpPr>
        <p:spPr>
          <a:xfrm>
            <a:off x="6772035" y="4688498"/>
            <a:ext cx="1119017" cy="295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ML API</a:t>
            </a:r>
          </a:p>
        </p:txBody>
      </p:sp>
      <p:sp>
        <p:nvSpPr>
          <p:cNvPr id="13" name="Rectangle 12">
            <a:extLst>
              <a:ext uri="{FF2B5EF4-FFF2-40B4-BE49-F238E27FC236}">
                <a16:creationId xmlns:a16="http://schemas.microsoft.com/office/drawing/2014/main" id="{6014F8A2-7E9A-4062-A90D-CB0565D9CCAE}"/>
              </a:ext>
            </a:extLst>
          </p:cNvPr>
          <p:cNvSpPr/>
          <p:nvPr/>
        </p:nvSpPr>
        <p:spPr>
          <a:xfrm>
            <a:off x="5671753" y="4997280"/>
            <a:ext cx="2219304" cy="240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hdbcli</a:t>
            </a:r>
            <a:endParaRPr lang="en-US" sz="1350" dirty="0">
              <a:solidFill>
                <a:schemeClr val="tx1"/>
              </a:solidFill>
            </a:endParaRPr>
          </a:p>
        </p:txBody>
      </p:sp>
      <p:cxnSp>
        <p:nvCxnSpPr>
          <p:cNvPr id="15" name="Straight Arrow Connector 14">
            <a:extLst>
              <a:ext uri="{FF2B5EF4-FFF2-40B4-BE49-F238E27FC236}">
                <a16:creationId xmlns:a16="http://schemas.microsoft.com/office/drawing/2014/main" id="{0A41F391-7C2C-4BE3-B5D9-38318BFF6236}"/>
              </a:ext>
            </a:extLst>
          </p:cNvPr>
          <p:cNvCxnSpPr>
            <a:cxnSpLocks/>
          </p:cNvCxnSpPr>
          <p:nvPr/>
        </p:nvCxnSpPr>
        <p:spPr>
          <a:xfrm>
            <a:off x="6781403" y="5278770"/>
            <a:ext cx="2" cy="29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Magnetic Disk 15">
            <a:extLst>
              <a:ext uri="{FF2B5EF4-FFF2-40B4-BE49-F238E27FC236}">
                <a16:creationId xmlns:a16="http://schemas.microsoft.com/office/drawing/2014/main" id="{A0B9CB24-4F41-4FCA-9EBE-F2BBD9D6A29F}"/>
              </a:ext>
            </a:extLst>
          </p:cNvPr>
          <p:cNvSpPr/>
          <p:nvPr/>
        </p:nvSpPr>
        <p:spPr>
          <a:xfrm>
            <a:off x="6316254" y="5573865"/>
            <a:ext cx="930299" cy="541870"/>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HANA</a:t>
            </a:r>
          </a:p>
        </p:txBody>
      </p:sp>
      <p:sp>
        <p:nvSpPr>
          <p:cNvPr id="17" name="Arrow: Down 16">
            <a:extLst>
              <a:ext uri="{FF2B5EF4-FFF2-40B4-BE49-F238E27FC236}">
                <a16:creationId xmlns:a16="http://schemas.microsoft.com/office/drawing/2014/main" id="{19098C92-1F29-40B4-8CCE-4A422275ABAB}"/>
              </a:ext>
            </a:extLst>
          </p:cNvPr>
          <p:cNvSpPr/>
          <p:nvPr/>
        </p:nvSpPr>
        <p:spPr bwMode="gray">
          <a:xfrm>
            <a:off x="6540199" y="3994327"/>
            <a:ext cx="482410" cy="345001"/>
          </a:xfrm>
          <a:prstGeom prst="downArrow">
            <a:avLst/>
          </a:prstGeom>
          <a:solidFill>
            <a:schemeClr val="accent1"/>
          </a:solidFill>
          <a:ln w="6350" algn="ctr">
            <a:noFill/>
            <a:miter lim="800000"/>
            <a:headEnd/>
            <a:tailEnd/>
          </a:ln>
        </p:spPr>
        <p:txBody>
          <a:bodyPr lIns="67467" tIns="53973" rIns="67467" bIns="53973" rtlCol="0" anchor="ctr"/>
          <a:lstStyle/>
          <a:p>
            <a:pPr algn="ctr" defTabSz="685480" fontAlgn="base">
              <a:spcBef>
                <a:spcPct val="50000"/>
              </a:spcBef>
              <a:spcAft>
                <a:spcPct val="0"/>
              </a:spcAft>
              <a:buClr>
                <a:srgbClr val="F0AB00"/>
              </a:buClr>
              <a:buSzPct val="80000"/>
            </a:pPr>
            <a:endParaRPr lang="en-US" sz="1350" kern="0" dirty="0">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776BC173-B62C-4675-8734-E9CE7B92DD97}"/>
              </a:ext>
            </a:extLst>
          </p:cNvPr>
          <p:cNvSpPr txBox="1"/>
          <p:nvPr/>
        </p:nvSpPr>
        <p:spPr>
          <a:xfrm>
            <a:off x="5440875" y="3696697"/>
            <a:ext cx="2681058"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b="1" kern="0" dirty="0">
                <a:ea typeface="Arial Unicode MS" pitchFamily="34" charset="-128"/>
                <a:cs typeface="Arial Unicode MS" pitchFamily="34" charset="-128"/>
              </a:rPr>
              <a:t>Data Scientist using Python</a:t>
            </a:r>
          </a:p>
        </p:txBody>
      </p:sp>
      <p:sp>
        <p:nvSpPr>
          <p:cNvPr id="19" name="Callout: Line with Border and Accent Bar 18">
            <a:extLst>
              <a:ext uri="{FF2B5EF4-FFF2-40B4-BE49-F238E27FC236}">
                <a16:creationId xmlns:a16="http://schemas.microsoft.com/office/drawing/2014/main" id="{C98671B3-7C13-4CE3-AC0B-2739850EC78E}"/>
              </a:ext>
            </a:extLst>
          </p:cNvPr>
          <p:cNvSpPr/>
          <p:nvPr/>
        </p:nvSpPr>
        <p:spPr>
          <a:xfrm>
            <a:off x="779056" y="4014714"/>
            <a:ext cx="4413943" cy="2081543"/>
          </a:xfrm>
          <a:prstGeom prst="accentBorderCallout1">
            <a:avLst>
              <a:gd name="adj1" fmla="val 14602"/>
              <a:gd name="adj2" fmla="val 103742"/>
              <a:gd name="adj3" fmla="val 34733"/>
              <a:gd name="adj4" fmla="val 112331"/>
            </a:avLst>
          </a:prstGeom>
          <a:solidFill>
            <a:schemeClr val="bg1">
              <a:lumMod val="95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a:solidFill>
                  <a:schemeClr val="tx1"/>
                </a:solidFill>
              </a:rPr>
              <a:t>SAP HANA </a:t>
            </a:r>
            <a:r>
              <a:rPr lang="en-US" sz="1400" b="1" u="sng" dirty="0" err="1">
                <a:solidFill>
                  <a:schemeClr val="tx1"/>
                </a:solidFill>
              </a:rPr>
              <a:t>DataFrame</a:t>
            </a:r>
            <a:endParaRPr lang="en-US" sz="1400" b="1" u="sng" dirty="0">
              <a:solidFill>
                <a:schemeClr val="tx1"/>
              </a:solidFill>
            </a:endParaRPr>
          </a:p>
          <a:p>
            <a:pPr marL="128528" indent="-128528">
              <a:buFont typeface="Arial" panose="020B0604020202020204" pitchFamily="34" charset="0"/>
              <a:buChar char="•"/>
            </a:pPr>
            <a:r>
              <a:rPr lang="en-US" sz="1400" dirty="0">
                <a:solidFill>
                  <a:schemeClr val="tx1"/>
                </a:solidFill>
              </a:rPr>
              <a:t>Stores only references to data in SAP HANA</a:t>
            </a:r>
          </a:p>
          <a:p>
            <a:pPr marL="128528" indent="-128528">
              <a:buFont typeface="Arial" panose="020B0604020202020204" pitchFamily="34" charset="0"/>
              <a:buChar char="•"/>
            </a:pPr>
            <a:r>
              <a:rPr lang="en-US" sz="1400" dirty="0">
                <a:solidFill>
                  <a:schemeClr val="tx1"/>
                </a:solidFill>
              </a:rPr>
              <a:t>No data transferred to the python process except when explicitly requested</a:t>
            </a:r>
          </a:p>
          <a:p>
            <a:pPr marL="128528" indent="-128528">
              <a:buFont typeface="Arial" panose="020B0604020202020204" pitchFamily="34" charset="0"/>
              <a:buChar char="•"/>
            </a:pPr>
            <a:r>
              <a:rPr lang="en-US" sz="1400" dirty="0">
                <a:solidFill>
                  <a:schemeClr val="tx1"/>
                </a:solidFill>
              </a:rPr>
              <a:t>Hides SQL statements</a:t>
            </a:r>
          </a:p>
          <a:p>
            <a:pPr marL="128528" indent="-128528">
              <a:buFont typeface="Arial" panose="020B0604020202020204" pitchFamily="34" charset="0"/>
              <a:buChar char="•"/>
            </a:pPr>
            <a:r>
              <a:rPr lang="en-US" sz="1400" dirty="0">
                <a:solidFill>
                  <a:schemeClr val="tx1"/>
                </a:solidFill>
              </a:rPr>
              <a:t>Remote, in-database computation in SAP HANA</a:t>
            </a:r>
          </a:p>
          <a:p>
            <a:pPr marL="128528" indent="-128528">
              <a:buFont typeface="Arial" panose="020B0604020202020204" pitchFamily="34" charset="0"/>
              <a:buChar char="•"/>
            </a:pPr>
            <a:r>
              <a:rPr lang="en-US" sz="1400" dirty="0">
                <a:solidFill>
                  <a:schemeClr val="tx1"/>
                </a:solidFill>
              </a:rPr>
              <a:t>Useful for data analysis and exploration</a:t>
            </a:r>
          </a:p>
          <a:p>
            <a:pPr marL="128528" indent="-128528">
              <a:buFont typeface="Arial" panose="020B0604020202020204" pitchFamily="34" charset="0"/>
              <a:buChar char="•"/>
            </a:pPr>
            <a:r>
              <a:rPr lang="en-US" sz="1400" dirty="0">
                <a:solidFill>
                  <a:schemeClr val="tx1"/>
                </a:solidFill>
              </a:rPr>
              <a:t>Used as implicit input structure to  the Core ML API</a:t>
            </a:r>
          </a:p>
        </p:txBody>
      </p:sp>
      <p:sp>
        <p:nvSpPr>
          <p:cNvPr id="20" name="Callout: Line with Border and Accent Bar 19">
            <a:extLst>
              <a:ext uri="{FF2B5EF4-FFF2-40B4-BE49-F238E27FC236}">
                <a16:creationId xmlns:a16="http://schemas.microsoft.com/office/drawing/2014/main" id="{B99FD0E5-15D8-4972-AB4B-279265FB7BDF}"/>
              </a:ext>
            </a:extLst>
          </p:cNvPr>
          <p:cNvSpPr/>
          <p:nvPr/>
        </p:nvSpPr>
        <p:spPr>
          <a:xfrm>
            <a:off x="8543190" y="4068859"/>
            <a:ext cx="2910263" cy="942186"/>
          </a:xfrm>
          <a:prstGeom prst="accentBorderCallout1">
            <a:avLst>
              <a:gd name="adj1" fmla="val 16127"/>
              <a:gd name="adj2" fmla="val -4188"/>
              <a:gd name="adj3" fmla="val 80279"/>
              <a:gd name="adj4" fmla="val -26295"/>
            </a:avLst>
          </a:prstGeom>
          <a:solidFill>
            <a:schemeClr val="bg1">
              <a:lumMod val="95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a:solidFill>
                  <a:schemeClr val="tx1"/>
                </a:solidFill>
              </a:rPr>
              <a:t>SAP HANA Core ML API</a:t>
            </a:r>
          </a:p>
          <a:p>
            <a:pPr marL="128528" indent="-128528">
              <a:buFont typeface="Arial" panose="020B0604020202020204" pitchFamily="34" charset="0"/>
              <a:buChar char="•"/>
            </a:pPr>
            <a:r>
              <a:rPr lang="en-US" sz="1400" dirty="0">
                <a:solidFill>
                  <a:schemeClr val="tx1"/>
                </a:solidFill>
              </a:rPr>
              <a:t>Python Wrapper for PAL</a:t>
            </a:r>
          </a:p>
          <a:p>
            <a:pPr marL="128528" indent="-128528">
              <a:buFont typeface="Arial" panose="020B0604020202020204" pitchFamily="34" charset="0"/>
              <a:buChar char="•"/>
            </a:pPr>
            <a:r>
              <a:rPr lang="en-US" sz="1400" dirty="0">
                <a:solidFill>
                  <a:schemeClr val="tx1"/>
                </a:solidFill>
              </a:rPr>
              <a:t>Typical Python ML like interface</a:t>
            </a:r>
          </a:p>
          <a:p>
            <a:pPr marL="128528" indent="-128528">
              <a:buFont typeface="Arial" panose="020B0604020202020204" pitchFamily="34" charset="0"/>
              <a:buChar char="•"/>
            </a:pPr>
            <a:r>
              <a:rPr lang="en-US" sz="1400" dirty="0">
                <a:solidFill>
                  <a:schemeClr val="tx1"/>
                </a:solidFill>
              </a:rPr>
              <a:t>Works with dataframes</a:t>
            </a:r>
          </a:p>
        </p:txBody>
      </p:sp>
      <p:sp>
        <p:nvSpPr>
          <p:cNvPr id="3" name="TextBox 2">
            <a:extLst>
              <a:ext uri="{FF2B5EF4-FFF2-40B4-BE49-F238E27FC236}">
                <a16:creationId xmlns:a16="http://schemas.microsoft.com/office/drawing/2014/main" id="{2AB07380-22E0-40E6-9322-32E493E03C5C}"/>
              </a:ext>
            </a:extLst>
          </p:cNvPr>
          <p:cNvSpPr txBox="1"/>
          <p:nvPr/>
        </p:nvSpPr>
        <p:spPr>
          <a:xfrm>
            <a:off x="4164098" y="6521931"/>
            <a:ext cx="7289355"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de-DE" sz="1000" kern="0" dirty="0">
                <a:solidFill>
                  <a:schemeClr val="bg1">
                    <a:lumMod val="50000"/>
                  </a:schemeClr>
                </a:solidFill>
                <a:ea typeface="Arial Unicode MS" pitchFamily="34" charset="-128"/>
                <a:cs typeface="Arial Unicode MS" pitchFamily="34" charset="-128"/>
              </a:rPr>
              <a:t>*</a:t>
            </a:r>
            <a:r>
              <a:rPr lang="de-DE" sz="1000" kern="0" dirty="0" err="1">
                <a:solidFill>
                  <a:schemeClr val="bg1">
                    <a:lumMod val="50000"/>
                  </a:schemeClr>
                </a:solidFill>
                <a:ea typeface="Arial Unicode MS" pitchFamily="34" charset="-128"/>
                <a:cs typeface="Arial Unicode MS" pitchFamily="34" charset="-128"/>
              </a:rPr>
              <a:t>Delivered</a:t>
            </a:r>
            <a:r>
              <a:rPr lang="de-DE" sz="1000" kern="0" dirty="0">
                <a:solidFill>
                  <a:schemeClr val="bg1">
                    <a:lumMod val="50000"/>
                  </a:schemeClr>
                </a:solidFill>
                <a:ea typeface="Arial Unicode MS" pitchFamily="34" charset="-128"/>
                <a:cs typeface="Arial Unicode MS" pitchFamily="34" charset="-128"/>
              </a:rPr>
              <a:t> </a:t>
            </a:r>
            <a:r>
              <a:rPr lang="de-DE" sz="1000" kern="0" dirty="0" err="1">
                <a:solidFill>
                  <a:schemeClr val="bg1">
                    <a:lumMod val="50000"/>
                  </a:schemeClr>
                </a:solidFill>
                <a:ea typeface="Arial Unicode MS" pitchFamily="34" charset="-128"/>
                <a:cs typeface="Arial Unicode MS" pitchFamily="34" charset="-128"/>
              </a:rPr>
              <a:t>with</a:t>
            </a:r>
            <a:r>
              <a:rPr lang="de-DE" sz="1000" kern="0" dirty="0">
                <a:solidFill>
                  <a:schemeClr val="bg1">
                    <a:lumMod val="50000"/>
                  </a:schemeClr>
                </a:solidFill>
                <a:ea typeface="Arial Unicode MS" pitchFamily="34" charset="-128"/>
                <a:cs typeface="Arial Unicode MS" pitchFamily="34" charset="-128"/>
              </a:rPr>
              <a:t> </a:t>
            </a:r>
            <a:r>
              <a:rPr lang="en-US" sz="1000" dirty="0">
                <a:solidFill>
                  <a:schemeClr val="bg1">
                    <a:lumMod val="50000"/>
                  </a:schemeClr>
                </a:solidFill>
              </a:rPr>
              <a:t>SAP HANA, express edition 2.0 SPS 03 Revision 33</a:t>
            </a:r>
            <a:endParaRPr lang="en-US" sz="1000" b="1" kern="0" dirty="0">
              <a:solidFill>
                <a:schemeClr val="bg1">
                  <a:lumMod val="50000"/>
                </a:schemeClr>
              </a:solidFill>
              <a:ea typeface="Arial Unicode MS" pitchFamily="34" charset="-128"/>
              <a:cs typeface="Arial Unicode MS" pitchFamily="34" charset="-128"/>
            </a:endParaRPr>
          </a:p>
        </p:txBody>
      </p:sp>
      <p:sp>
        <p:nvSpPr>
          <p:cNvPr id="24" name="Text Placeholder 10">
            <a:extLst>
              <a:ext uri="{FF2B5EF4-FFF2-40B4-BE49-F238E27FC236}">
                <a16:creationId xmlns:a16="http://schemas.microsoft.com/office/drawing/2014/main" id="{56A80FA4-955F-4094-87A4-E00401C04417}"/>
              </a:ext>
            </a:extLst>
          </p:cNvPr>
          <p:cNvSpPr txBox="1">
            <a:spLocks/>
          </p:cNvSpPr>
          <p:nvPr/>
        </p:nvSpPr>
        <p:spPr>
          <a:xfrm>
            <a:off x="503999" y="1620000"/>
            <a:ext cx="11136066" cy="2023185"/>
          </a:xfrm>
          <a:prstGeom prst="rect">
            <a:avLst/>
          </a:prstGeom>
        </p:spPr>
        <p:txBody>
          <a:bodyP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2000" b="1" dirty="0"/>
              <a:t>Python packages to leverage In-Database Machine Learning</a:t>
            </a:r>
          </a:p>
          <a:p>
            <a:pPr marL="179964" lvl="2" indent="-179964">
              <a:spcBef>
                <a:spcPts val="600"/>
              </a:spcBef>
              <a:buClr>
                <a:schemeClr val="accent1"/>
              </a:buClr>
              <a:buFont typeface="Wingdings" pitchFamily="2" charset="2"/>
              <a:buChar char=""/>
              <a:defRPr/>
            </a:pPr>
            <a:r>
              <a:rPr lang="en-US" dirty="0"/>
              <a:t>The Python Client API enables Data Scientists to</a:t>
            </a:r>
          </a:p>
          <a:p>
            <a:pPr marL="359964" lvl="3">
              <a:spcBef>
                <a:spcPts val="600"/>
              </a:spcBef>
              <a:buClr>
                <a:schemeClr val="accent2"/>
              </a:buClr>
              <a:buSzPct val="100000"/>
              <a:buFont typeface="Arial" pitchFamily="34" charset="0"/>
              <a:buChar char="–"/>
              <a:defRPr/>
            </a:pPr>
            <a:r>
              <a:rPr lang="en-US" dirty="0"/>
              <a:t>Easily leverage data in SAP HANA and in-memory performance</a:t>
            </a:r>
          </a:p>
          <a:p>
            <a:pPr marL="359964" lvl="3">
              <a:spcBef>
                <a:spcPts val="600"/>
              </a:spcBef>
              <a:buClr>
                <a:schemeClr val="accent2"/>
              </a:buClr>
              <a:buSzPct val="100000"/>
              <a:buFont typeface="Arial" pitchFamily="34" charset="0"/>
              <a:buChar char="–"/>
              <a:defRPr/>
            </a:pPr>
            <a:r>
              <a:rPr lang="en-US" dirty="0"/>
              <a:t>Script in Python while process data remotely in SAP HANA</a:t>
            </a:r>
          </a:p>
          <a:p>
            <a:pPr marL="359964" lvl="3">
              <a:spcBef>
                <a:spcPts val="600"/>
              </a:spcBef>
              <a:buClr>
                <a:schemeClr val="accent2"/>
              </a:buClr>
              <a:buSzPct val="100000"/>
              <a:buFont typeface="Arial" pitchFamily="34" charset="0"/>
              <a:buChar char="–"/>
              <a:defRPr/>
            </a:pPr>
            <a:r>
              <a:rPr lang="en-US" dirty="0"/>
              <a:t>Leverage SAP HANA ML algorithm libraries as easily as any other Python ML packages</a:t>
            </a:r>
          </a:p>
        </p:txBody>
      </p:sp>
    </p:spTree>
    <p:extLst>
      <p:ext uri="{BB962C8B-B14F-4D97-AF65-F5344CB8AC3E}">
        <p14:creationId xmlns:p14="http://schemas.microsoft.com/office/powerpoint/2010/main" val="718847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616D8C-AEA0-46B8-ADD2-ECFEF9F82ACC}"/>
              </a:ext>
            </a:extLst>
          </p:cNvPr>
          <p:cNvSpPr>
            <a:spLocks noGrp="1"/>
          </p:cNvSpPr>
          <p:nvPr>
            <p:ph type="title"/>
          </p:nvPr>
        </p:nvSpPr>
        <p:spPr/>
        <p:txBody>
          <a:bodyPr/>
          <a:lstStyle/>
          <a:p>
            <a:r>
              <a:rPr lang="de-DE" kern="0" dirty="0"/>
              <a:t>Python Client API for HANA ML </a:t>
            </a:r>
            <a:r>
              <a:rPr lang="en-US" dirty="0"/>
              <a:t>–</a:t>
            </a:r>
            <a:r>
              <a:rPr lang="de-DE" dirty="0"/>
              <a:t> </a:t>
            </a:r>
            <a:r>
              <a:rPr lang="en-US" dirty="0" err="1"/>
              <a:t>Dataframe</a:t>
            </a:r>
            <a:r>
              <a:rPr lang="en-US" dirty="0"/>
              <a:t> module</a:t>
            </a:r>
          </a:p>
        </p:txBody>
      </p:sp>
      <p:pic>
        <p:nvPicPr>
          <p:cNvPr id="7" name="Picture 6">
            <a:extLst>
              <a:ext uri="{FF2B5EF4-FFF2-40B4-BE49-F238E27FC236}">
                <a16:creationId xmlns:a16="http://schemas.microsoft.com/office/drawing/2014/main" id="{73285684-E11F-42B6-9F9B-240C00381406}"/>
              </a:ext>
            </a:extLst>
          </p:cNvPr>
          <p:cNvPicPr>
            <a:picLocks noChangeAspect="1"/>
          </p:cNvPicPr>
          <p:nvPr/>
        </p:nvPicPr>
        <p:blipFill>
          <a:blip r:embed="rId2"/>
          <a:stretch>
            <a:fillRect/>
          </a:stretch>
        </p:blipFill>
        <p:spPr>
          <a:xfrm>
            <a:off x="623762" y="3403210"/>
            <a:ext cx="5170083" cy="1447242"/>
          </a:xfrm>
          <a:prstGeom prst="rect">
            <a:avLst/>
          </a:prstGeom>
        </p:spPr>
      </p:pic>
      <p:sp>
        <p:nvSpPr>
          <p:cNvPr id="8" name="TextBox 7">
            <a:extLst>
              <a:ext uri="{FF2B5EF4-FFF2-40B4-BE49-F238E27FC236}">
                <a16:creationId xmlns:a16="http://schemas.microsoft.com/office/drawing/2014/main" id="{EDBF7211-9A5A-46F1-B264-7CAE93177A35}"/>
              </a:ext>
            </a:extLst>
          </p:cNvPr>
          <p:cNvSpPr txBox="1"/>
          <p:nvPr/>
        </p:nvSpPr>
        <p:spPr>
          <a:xfrm>
            <a:off x="505457" y="1162416"/>
            <a:ext cx="11358726" cy="55385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799" dirty="0"/>
              <a:t>This module is mainly to represent a database query as a </a:t>
            </a:r>
            <a:r>
              <a:rPr lang="en-US" sz="1799" dirty="0" err="1"/>
              <a:t>dataframe</a:t>
            </a:r>
            <a:r>
              <a:rPr lang="en-US" sz="1799" dirty="0"/>
              <a:t>. </a:t>
            </a:r>
            <a:br>
              <a:rPr lang="en-US" sz="1799" dirty="0"/>
            </a:br>
            <a:r>
              <a:rPr lang="en-US" sz="1799" dirty="0"/>
              <a:t>Most operations are designed so data is not brought back from the database unless explicitly asked for.</a:t>
            </a:r>
            <a:endParaRPr lang="en-US" sz="1799" kern="0" dirty="0">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9B339F06-0BDD-4485-8202-D8F639524E73}"/>
              </a:ext>
            </a:extLst>
          </p:cNvPr>
          <p:cNvPicPr>
            <a:picLocks noChangeAspect="1"/>
          </p:cNvPicPr>
          <p:nvPr/>
        </p:nvPicPr>
        <p:blipFill>
          <a:blip r:embed="rId3"/>
          <a:stretch>
            <a:fillRect/>
          </a:stretch>
        </p:blipFill>
        <p:spPr>
          <a:xfrm>
            <a:off x="354972" y="2108310"/>
            <a:ext cx="11089773" cy="1294901"/>
          </a:xfrm>
          <a:prstGeom prst="rect">
            <a:avLst/>
          </a:prstGeom>
        </p:spPr>
      </p:pic>
      <p:pic>
        <p:nvPicPr>
          <p:cNvPr id="12" name="Picture 11">
            <a:extLst>
              <a:ext uri="{FF2B5EF4-FFF2-40B4-BE49-F238E27FC236}">
                <a16:creationId xmlns:a16="http://schemas.microsoft.com/office/drawing/2014/main" id="{171DDF94-47EF-4A08-B37D-5DC91D6353DB}"/>
              </a:ext>
            </a:extLst>
          </p:cNvPr>
          <p:cNvPicPr>
            <a:picLocks noChangeAspect="1"/>
          </p:cNvPicPr>
          <p:nvPr/>
        </p:nvPicPr>
        <p:blipFill>
          <a:blip r:embed="rId4"/>
          <a:stretch>
            <a:fillRect/>
          </a:stretch>
        </p:blipFill>
        <p:spPr>
          <a:xfrm>
            <a:off x="754427" y="5097911"/>
            <a:ext cx="11065260" cy="868035"/>
          </a:xfrm>
          <a:prstGeom prst="rect">
            <a:avLst/>
          </a:prstGeom>
        </p:spPr>
      </p:pic>
      <p:pic>
        <p:nvPicPr>
          <p:cNvPr id="13" name="Picture 12">
            <a:extLst>
              <a:ext uri="{FF2B5EF4-FFF2-40B4-BE49-F238E27FC236}">
                <a16:creationId xmlns:a16="http://schemas.microsoft.com/office/drawing/2014/main" id="{9AE60998-875D-49B7-8A4C-0CD172A1C0EE}"/>
              </a:ext>
            </a:extLst>
          </p:cNvPr>
          <p:cNvPicPr>
            <a:picLocks noChangeAspect="1"/>
          </p:cNvPicPr>
          <p:nvPr/>
        </p:nvPicPr>
        <p:blipFill rotWithShape="1">
          <a:blip r:embed="rId3"/>
          <a:srcRect r="96398"/>
          <a:stretch/>
        </p:blipFill>
        <p:spPr>
          <a:xfrm>
            <a:off x="354971" y="5065647"/>
            <a:ext cx="399457" cy="1294901"/>
          </a:xfrm>
          <a:prstGeom prst="rect">
            <a:avLst/>
          </a:prstGeom>
        </p:spPr>
      </p:pic>
    </p:spTree>
    <p:extLst>
      <p:ext uri="{BB962C8B-B14F-4D97-AF65-F5344CB8AC3E}">
        <p14:creationId xmlns:p14="http://schemas.microsoft.com/office/powerpoint/2010/main" val="2731601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616D8C-AEA0-46B8-ADD2-ECFEF9F82ACC}"/>
              </a:ext>
            </a:extLst>
          </p:cNvPr>
          <p:cNvSpPr>
            <a:spLocks noGrp="1"/>
          </p:cNvSpPr>
          <p:nvPr>
            <p:ph type="title"/>
          </p:nvPr>
        </p:nvSpPr>
        <p:spPr/>
        <p:txBody>
          <a:bodyPr/>
          <a:lstStyle/>
          <a:p>
            <a:r>
              <a:rPr lang="de-DE" kern="0" dirty="0"/>
              <a:t>Python Client API for HANA ML </a:t>
            </a:r>
            <a:r>
              <a:rPr lang="en-US" dirty="0"/>
              <a:t>–</a:t>
            </a:r>
            <a:r>
              <a:rPr lang="de-DE" dirty="0"/>
              <a:t> </a:t>
            </a:r>
            <a:r>
              <a:rPr lang="en-US" dirty="0" err="1"/>
              <a:t>Dataframe</a:t>
            </a:r>
            <a:r>
              <a:rPr lang="en-US" dirty="0"/>
              <a:t> module</a:t>
            </a:r>
          </a:p>
        </p:txBody>
      </p:sp>
      <p:sp>
        <p:nvSpPr>
          <p:cNvPr id="8" name="TextBox 7">
            <a:extLst>
              <a:ext uri="{FF2B5EF4-FFF2-40B4-BE49-F238E27FC236}">
                <a16:creationId xmlns:a16="http://schemas.microsoft.com/office/drawing/2014/main" id="{EDBF7211-9A5A-46F1-B264-7CAE93177A35}"/>
              </a:ext>
            </a:extLst>
          </p:cNvPr>
          <p:cNvSpPr txBox="1"/>
          <p:nvPr/>
        </p:nvSpPr>
        <p:spPr>
          <a:xfrm>
            <a:off x="505457" y="1162416"/>
            <a:ext cx="11358726" cy="55385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799" dirty="0"/>
              <a:t>This module is mainly to represent a database query as a </a:t>
            </a:r>
            <a:r>
              <a:rPr lang="en-US" sz="1799" dirty="0" err="1"/>
              <a:t>dataframe</a:t>
            </a:r>
            <a:r>
              <a:rPr lang="en-US" sz="1799" dirty="0"/>
              <a:t>. </a:t>
            </a:r>
            <a:br>
              <a:rPr lang="en-US" sz="1799" dirty="0"/>
            </a:br>
            <a:r>
              <a:rPr lang="en-US" sz="1799" dirty="0"/>
              <a:t>Most operations are designed so data is not brought back from the database unless explicitly asked for.</a:t>
            </a:r>
            <a:endParaRPr lang="en-US" sz="1799" kern="0" dirty="0">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F32656C8-0BD5-4124-A9C7-F75ED5B7836C}"/>
              </a:ext>
            </a:extLst>
          </p:cNvPr>
          <p:cNvPicPr>
            <a:picLocks noChangeAspect="1"/>
          </p:cNvPicPr>
          <p:nvPr/>
        </p:nvPicPr>
        <p:blipFill>
          <a:blip r:embed="rId2"/>
          <a:stretch>
            <a:fillRect/>
          </a:stretch>
        </p:blipFill>
        <p:spPr>
          <a:xfrm>
            <a:off x="397911" y="1922358"/>
            <a:ext cx="6036523" cy="2475545"/>
          </a:xfrm>
          <a:prstGeom prst="rect">
            <a:avLst/>
          </a:prstGeom>
        </p:spPr>
      </p:pic>
      <p:pic>
        <p:nvPicPr>
          <p:cNvPr id="2" name="Picture 1">
            <a:extLst>
              <a:ext uri="{FF2B5EF4-FFF2-40B4-BE49-F238E27FC236}">
                <a16:creationId xmlns:a16="http://schemas.microsoft.com/office/drawing/2014/main" id="{0379A6F8-F38D-4ACF-A144-B6F3CD835E34}"/>
              </a:ext>
            </a:extLst>
          </p:cNvPr>
          <p:cNvPicPr>
            <a:picLocks noChangeAspect="1"/>
          </p:cNvPicPr>
          <p:nvPr/>
        </p:nvPicPr>
        <p:blipFill>
          <a:blip r:embed="rId3"/>
          <a:stretch>
            <a:fillRect/>
          </a:stretch>
        </p:blipFill>
        <p:spPr>
          <a:xfrm>
            <a:off x="6434434" y="1922357"/>
            <a:ext cx="4999557" cy="4775173"/>
          </a:xfrm>
          <a:prstGeom prst="rect">
            <a:avLst/>
          </a:prstGeom>
        </p:spPr>
      </p:pic>
    </p:spTree>
    <p:extLst>
      <p:ext uri="{BB962C8B-B14F-4D97-AF65-F5344CB8AC3E}">
        <p14:creationId xmlns:p14="http://schemas.microsoft.com/office/powerpoint/2010/main" val="2916920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616D8C-AEA0-46B8-ADD2-ECFEF9F82ACC}"/>
              </a:ext>
            </a:extLst>
          </p:cNvPr>
          <p:cNvSpPr>
            <a:spLocks noGrp="1"/>
          </p:cNvSpPr>
          <p:nvPr>
            <p:ph type="title"/>
          </p:nvPr>
        </p:nvSpPr>
        <p:spPr/>
        <p:txBody>
          <a:bodyPr/>
          <a:lstStyle/>
          <a:p>
            <a:r>
              <a:rPr lang="de-DE" kern="0" dirty="0"/>
              <a:t>Python Client API for HANA ML </a:t>
            </a:r>
            <a:r>
              <a:rPr lang="en-US" dirty="0"/>
              <a:t>–</a:t>
            </a:r>
            <a:r>
              <a:rPr lang="de-DE" dirty="0"/>
              <a:t> </a:t>
            </a:r>
            <a:r>
              <a:rPr lang="en-US" dirty="0"/>
              <a:t>Algorithm modules</a:t>
            </a:r>
          </a:p>
        </p:txBody>
      </p:sp>
      <p:sp>
        <p:nvSpPr>
          <p:cNvPr id="8" name="TextBox 7">
            <a:extLst>
              <a:ext uri="{FF2B5EF4-FFF2-40B4-BE49-F238E27FC236}">
                <a16:creationId xmlns:a16="http://schemas.microsoft.com/office/drawing/2014/main" id="{EDBF7211-9A5A-46F1-B264-7CAE93177A35}"/>
              </a:ext>
            </a:extLst>
          </p:cNvPr>
          <p:cNvSpPr txBox="1"/>
          <p:nvPr/>
        </p:nvSpPr>
        <p:spPr>
          <a:xfrm>
            <a:off x="505457" y="1162418"/>
            <a:ext cx="11358726" cy="4730833"/>
          </a:xfrm>
          <a:prstGeom prst="rect">
            <a:avLst/>
          </a:prstGeom>
          <a:noFill/>
        </p:spPr>
        <p:txBody>
          <a:bodyPr wrap="square" lIns="0" tIns="0" rIns="0" bIns="0" rtlCol="0">
            <a:spAutoFit/>
          </a:bodyPr>
          <a:lstStyle/>
          <a:p>
            <a:pPr fontAlgn="base">
              <a:spcBef>
                <a:spcPct val="50000"/>
              </a:spcBef>
              <a:spcAft>
                <a:spcPct val="0"/>
              </a:spcAft>
              <a:buClr>
                <a:srgbClr val="F0AB00"/>
              </a:buClr>
              <a:buSzPct val="100000"/>
            </a:pPr>
            <a:r>
              <a:rPr lang="de-DE" sz="1799" b="1" kern="0" dirty="0">
                <a:ea typeface="Arial Unicode MS" pitchFamily="34" charset="-128"/>
                <a:cs typeface="Arial Unicode MS" pitchFamily="34" charset="-128"/>
              </a:rPr>
              <a:t>C</a:t>
            </a:r>
            <a:r>
              <a:rPr lang="en-US" sz="1799" b="1" kern="0" dirty="0">
                <a:ea typeface="Arial Unicode MS" pitchFamily="34" charset="-128"/>
                <a:cs typeface="Arial Unicode MS" pitchFamily="34" charset="-128"/>
              </a:rPr>
              <a:t>lustering module</a:t>
            </a:r>
          </a:p>
          <a:p>
            <a:pPr marL="182508" indent="-182508" fontAlgn="base">
              <a:spcBef>
                <a:spcPct val="50000"/>
              </a:spcBef>
              <a:spcAft>
                <a:spcPct val="0"/>
              </a:spcAft>
              <a:buClr>
                <a:srgbClr val="F0AB00"/>
              </a:buClr>
              <a:buSzPct val="100000"/>
              <a:buFont typeface="Arial" panose="020B0604020202020204" pitchFamily="34" charset="0"/>
              <a:buChar char="•"/>
            </a:pPr>
            <a:r>
              <a:rPr lang="en-US" sz="1799" dirty="0"/>
              <a:t>This module contains PAL wrapper and helper functions for all clustering algorithms</a:t>
            </a:r>
          </a:p>
          <a:p>
            <a:pPr fontAlgn="base">
              <a:spcBef>
                <a:spcPct val="50000"/>
              </a:spcBef>
              <a:spcAft>
                <a:spcPct val="0"/>
              </a:spcAft>
              <a:buClr>
                <a:srgbClr val="F0AB00"/>
              </a:buClr>
              <a:buSzPct val="80000"/>
            </a:pPr>
            <a:r>
              <a:rPr lang="en-US" sz="1799" b="1" dirty="0"/>
              <a:t>Classification module</a:t>
            </a:r>
          </a:p>
          <a:p>
            <a:pPr marL="182508" indent="-182508" fontAlgn="base">
              <a:spcBef>
                <a:spcPct val="50000"/>
              </a:spcBef>
              <a:spcAft>
                <a:spcPct val="0"/>
              </a:spcAft>
              <a:buClr>
                <a:srgbClr val="F0AB00"/>
              </a:buClr>
              <a:buSzPct val="100000"/>
              <a:buFont typeface="Arial" panose="020B0604020202020204" pitchFamily="34" charset="0"/>
              <a:buChar char="•"/>
            </a:pPr>
            <a:r>
              <a:rPr lang="en-US" sz="1799" dirty="0"/>
              <a:t>This module contains PAL wrappers for classification algorithms. It includes classification algorithm Logistic Regression (with Elastic Net Regularization).</a:t>
            </a:r>
          </a:p>
          <a:p>
            <a:pPr fontAlgn="base">
              <a:spcBef>
                <a:spcPct val="50000"/>
              </a:spcBef>
              <a:spcAft>
                <a:spcPct val="0"/>
              </a:spcAft>
              <a:buClr>
                <a:srgbClr val="F0AB00"/>
              </a:buClr>
              <a:buSzPct val="100000"/>
            </a:pPr>
            <a:r>
              <a:rPr lang="de-DE" sz="1799" b="1" dirty="0"/>
              <a:t>S</a:t>
            </a:r>
            <a:r>
              <a:rPr lang="en-US" sz="1799" b="1" dirty="0"/>
              <a:t>VM module</a:t>
            </a:r>
          </a:p>
          <a:p>
            <a:pPr marL="182508" indent="-182508" fontAlgn="base">
              <a:spcBef>
                <a:spcPct val="50000"/>
              </a:spcBef>
              <a:spcAft>
                <a:spcPct val="0"/>
              </a:spcAft>
              <a:buClr>
                <a:srgbClr val="F0AB00"/>
              </a:buClr>
              <a:buSzPct val="100000"/>
              <a:buFont typeface="Arial" panose="020B0604020202020204" pitchFamily="34" charset="0"/>
              <a:buChar char="•"/>
            </a:pPr>
            <a:r>
              <a:rPr lang="en-US" sz="1799" dirty="0"/>
              <a:t>This module contains PAL wrapper and helper functions for Support Vector Machine algorithms including Support Vector Classification(SVC), Support Vector Regression(SVR), Support Vector Ranking(</a:t>
            </a:r>
            <a:r>
              <a:rPr lang="en-US" sz="1799" dirty="0" err="1"/>
              <a:t>SVRanking</a:t>
            </a:r>
            <a:r>
              <a:rPr lang="en-US" sz="1799" dirty="0"/>
              <a:t>) and One Class SVM(</a:t>
            </a:r>
            <a:r>
              <a:rPr lang="en-US" sz="1799" dirty="0" err="1"/>
              <a:t>OneClassSVM</a:t>
            </a:r>
            <a:r>
              <a:rPr lang="en-US" sz="1799" dirty="0"/>
              <a:t>).</a:t>
            </a:r>
          </a:p>
          <a:p>
            <a:pPr fontAlgn="base">
              <a:spcBef>
                <a:spcPct val="50000"/>
              </a:spcBef>
              <a:spcAft>
                <a:spcPct val="0"/>
              </a:spcAft>
              <a:buClr>
                <a:srgbClr val="F0AB00"/>
              </a:buClr>
              <a:buSzPct val="100000"/>
            </a:pPr>
            <a:r>
              <a:rPr lang="de-DE" sz="1799" b="1" kern="0" dirty="0">
                <a:ea typeface="Arial Unicode MS" pitchFamily="34" charset="-128"/>
                <a:cs typeface="Arial Unicode MS" pitchFamily="34" charset="-128"/>
              </a:rPr>
              <a:t>T</a:t>
            </a:r>
            <a:r>
              <a:rPr lang="en-US" sz="1799" b="1" kern="0" dirty="0" err="1">
                <a:ea typeface="Arial Unicode MS" pitchFamily="34" charset="-128"/>
                <a:cs typeface="Arial Unicode MS" pitchFamily="34" charset="-128"/>
              </a:rPr>
              <a:t>rees</a:t>
            </a:r>
            <a:r>
              <a:rPr lang="en-US" sz="1799" b="1" kern="0" dirty="0">
                <a:ea typeface="Arial Unicode MS" pitchFamily="34" charset="-128"/>
                <a:cs typeface="Arial Unicode MS" pitchFamily="34" charset="-128"/>
              </a:rPr>
              <a:t> module</a:t>
            </a:r>
          </a:p>
          <a:p>
            <a:pPr marL="182508" indent="-182508" fontAlgn="base">
              <a:spcBef>
                <a:spcPct val="50000"/>
              </a:spcBef>
              <a:spcAft>
                <a:spcPct val="0"/>
              </a:spcAft>
              <a:buClr>
                <a:srgbClr val="F0AB00"/>
              </a:buClr>
              <a:buSzPct val="100000"/>
              <a:buFont typeface="Arial" panose="020B0604020202020204" pitchFamily="34" charset="0"/>
              <a:buChar char="•"/>
            </a:pPr>
            <a:r>
              <a:rPr lang="en-US" sz="1799" dirty="0"/>
              <a:t>This module contains </a:t>
            </a:r>
            <a:r>
              <a:rPr lang="en-US" sz="1799" dirty="0" err="1"/>
              <a:t>RandomForest</a:t>
            </a:r>
            <a:r>
              <a:rPr lang="en-US" sz="1799" dirty="0"/>
              <a:t> algorithms including </a:t>
            </a:r>
            <a:r>
              <a:rPr lang="en-US" sz="1799" dirty="0" err="1"/>
              <a:t>RandomForestClassifier</a:t>
            </a:r>
            <a:r>
              <a:rPr lang="en-US" sz="1799" dirty="0"/>
              <a:t> and </a:t>
            </a:r>
            <a:r>
              <a:rPr lang="en-US" sz="1799" dirty="0" err="1"/>
              <a:t>RandomForestRegressor</a:t>
            </a:r>
            <a:r>
              <a:rPr lang="en-US" sz="1799" dirty="0"/>
              <a:t>. Both of them are wrapped around PAL functions PAL_RANDOM_DECISION_TREES and PAL_RANDOM_DECISION_TREES_PREDICT</a:t>
            </a:r>
            <a:endParaRPr lang="en-US" sz="1799" kern="0" dirty="0">
              <a:ea typeface="Arial Unicode MS" pitchFamily="34" charset="-128"/>
              <a:cs typeface="Arial Unicode MS" pitchFamily="34" charset="-128"/>
            </a:endParaRPr>
          </a:p>
        </p:txBody>
      </p:sp>
    </p:spTree>
    <p:extLst>
      <p:ext uri="{BB962C8B-B14F-4D97-AF65-F5344CB8AC3E}">
        <p14:creationId xmlns:p14="http://schemas.microsoft.com/office/powerpoint/2010/main" val="951006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616D8C-AEA0-46B8-ADD2-ECFEF9F82ACC}"/>
              </a:ext>
            </a:extLst>
          </p:cNvPr>
          <p:cNvSpPr>
            <a:spLocks noGrp="1"/>
          </p:cNvSpPr>
          <p:nvPr>
            <p:ph type="title"/>
          </p:nvPr>
        </p:nvSpPr>
        <p:spPr/>
        <p:txBody>
          <a:bodyPr/>
          <a:lstStyle/>
          <a:p>
            <a:r>
              <a:rPr lang="de-DE" kern="0" dirty="0"/>
              <a:t>Python Client API for HANA ML </a:t>
            </a:r>
            <a:r>
              <a:rPr lang="en-US" dirty="0"/>
              <a:t>–</a:t>
            </a:r>
            <a:r>
              <a:rPr lang="de-DE" dirty="0"/>
              <a:t> </a:t>
            </a:r>
            <a:r>
              <a:rPr lang="en-US" dirty="0"/>
              <a:t>Algorithm modules</a:t>
            </a:r>
          </a:p>
        </p:txBody>
      </p:sp>
      <p:sp>
        <p:nvSpPr>
          <p:cNvPr id="8" name="TextBox 7">
            <a:extLst>
              <a:ext uri="{FF2B5EF4-FFF2-40B4-BE49-F238E27FC236}">
                <a16:creationId xmlns:a16="http://schemas.microsoft.com/office/drawing/2014/main" id="{EDBF7211-9A5A-46F1-B264-7CAE93177A35}"/>
              </a:ext>
            </a:extLst>
          </p:cNvPr>
          <p:cNvSpPr txBox="1"/>
          <p:nvPr/>
        </p:nvSpPr>
        <p:spPr>
          <a:xfrm>
            <a:off x="505457" y="1162418"/>
            <a:ext cx="11358726" cy="4476983"/>
          </a:xfrm>
          <a:prstGeom prst="rect">
            <a:avLst/>
          </a:prstGeom>
          <a:noFill/>
        </p:spPr>
        <p:txBody>
          <a:bodyPr wrap="square" lIns="0" tIns="0" rIns="0" bIns="0" rtlCol="0">
            <a:spAutoFit/>
          </a:bodyPr>
          <a:lstStyle/>
          <a:p>
            <a:pPr fontAlgn="base">
              <a:spcBef>
                <a:spcPct val="50000"/>
              </a:spcBef>
              <a:spcAft>
                <a:spcPct val="0"/>
              </a:spcAft>
              <a:buClr>
                <a:srgbClr val="F0AB00"/>
              </a:buClr>
              <a:buSzPct val="100000"/>
            </a:pPr>
            <a:r>
              <a:rPr lang="de-DE" sz="1999" b="1" kern="0" dirty="0">
                <a:ea typeface="Arial Unicode MS" pitchFamily="34" charset="-128"/>
                <a:cs typeface="Arial Unicode MS" pitchFamily="34" charset="-128"/>
              </a:rPr>
              <a:t>T</a:t>
            </a:r>
            <a:r>
              <a:rPr lang="en-US" sz="1999" b="1" kern="0" dirty="0" err="1">
                <a:ea typeface="Arial Unicode MS" pitchFamily="34" charset="-128"/>
                <a:cs typeface="Arial Unicode MS" pitchFamily="34" charset="-128"/>
              </a:rPr>
              <a:t>rees</a:t>
            </a:r>
            <a:r>
              <a:rPr lang="en-US" sz="1999" b="1" kern="0" dirty="0">
                <a:ea typeface="Arial Unicode MS" pitchFamily="34" charset="-128"/>
                <a:cs typeface="Arial Unicode MS" pitchFamily="34" charset="-128"/>
              </a:rPr>
              <a:t> module</a:t>
            </a:r>
          </a:p>
          <a:p>
            <a:pPr marL="182508" indent="-182508" fontAlgn="base">
              <a:spcBef>
                <a:spcPct val="50000"/>
              </a:spcBef>
              <a:spcAft>
                <a:spcPct val="0"/>
              </a:spcAft>
              <a:buClr>
                <a:srgbClr val="F0AB00"/>
              </a:buClr>
              <a:buSzPct val="100000"/>
              <a:buFont typeface="Arial" panose="020B0604020202020204" pitchFamily="34" charset="0"/>
              <a:buChar char="•"/>
            </a:pPr>
            <a:r>
              <a:rPr lang="en-US" sz="1799" dirty="0"/>
              <a:t>This module contains </a:t>
            </a:r>
            <a:r>
              <a:rPr lang="en-US" sz="1799" dirty="0" err="1"/>
              <a:t>RandomForest</a:t>
            </a:r>
            <a:r>
              <a:rPr lang="en-US" sz="1799" dirty="0"/>
              <a:t> algorithms including </a:t>
            </a:r>
            <a:r>
              <a:rPr lang="en-US" sz="1799" dirty="0" err="1"/>
              <a:t>RandomForestClassifier</a:t>
            </a:r>
            <a:r>
              <a:rPr lang="en-US" sz="1799" dirty="0"/>
              <a:t> and </a:t>
            </a:r>
            <a:r>
              <a:rPr lang="en-US" sz="1799" dirty="0" err="1"/>
              <a:t>RandomForestRegressor</a:t>
            </a:r>
            <a:r>
              <a:rPr lang="en-US" sz="1799" dirty="0"/>
              <a:t>. </a:t>
            </a:r>
          </a:p>
          <a:p>
            <a:pPr marL="182508" indent="-182508" fontAlgn="base">
              <a:spcBef>
                <a:spcPct val="50000"/>
              </a:spcBef>
              <a:spcAft>
                <a:spcPct val="0"/>
              </a:spcAft>
              <a:buClr>
                <a:srgbClr val="F0AB00"/>
              </a:buClr>
              <a:buSzPct val="100000"/>
              <a:buFont typeface="Arial" panose="020B0604020202020204" pitchFamily="34" charset="0"/>
              <a:buChar char="•"/>
            </a:pPr>
            <a:r>
              <a:rPr lang="en-US" sz="1799" kern="0" dirty="0">
                <a:solidFill>
                  <a:srgbClr val="000000"/>
                </a:solidFill>
                <a:ea typeface="Arial Unicode MS" pitchFamily="34" charset="-128"/>
                <a:cs typeface="Arial Unicode MS" pitchFamily="34" charset="-128"/>
              </a:rPr>
              <a:t>class </a:t>
            </a:r>
            <a:r>
              <a:rPr lang="en-US" sz="1799" kern="0" dirty="0" err="1">
                <a:solidFill>
                  <a:srgbClr val="000000"/>
                </a:solidFill>
                <a:latin typeface="Courier New" panose="02070309020205020404" pitchFamily="49" charset="0"/>
                <a:ea typeface="Arial Unicode MS" pitchFamily="34" charset="-128"/>
                <a:cs typeface="Courier New" panose="02070309020205020404" pitchFamily="49" charset="0"/>
              </a:rPr>
              <a:t>hana_ml.algorithms.trees.RandomForest</a:t>
            </a:r>
            <a:r>
              <a:rPr lang="en-US" sz="1799" b="1" kern="0" dirty="0" err="1">
                <a:solidFill>
                  <a:srgbClr val="000000"/>
                </a:solidFill>
                <a:latin typeface="Courier New" panose="02070309020205020404" pitchFamily="49" charset="0"/>
                <a:ea typeface="Arial Unicode MS" pitchFamily="34" charset="-128"/>
                <a:cs typeface="Courier New" panose="02070309020205020404" pitchFamily="49" charset="0"/>
              </a:rPr>
              <a:t>Classifier</a:t>
            </a:r>
            <a:r>
              <a:rPr lang="en-US" sz="1799" kern="0" dirty="0">
                <a:solidFill>
                  <a:srgbClr val="000000"/>
                </a:solidFill>
                <a:ea typeface="Arial Unicode MS" pitchFamily="34" charset="-128"/>
                <a:cs typeface="Arial Unicode MS" pitchFamily="34" charset="-128"/>
              </a:rPr>
              <a:t>(</a:t>
            </a:r>
            <a:r>
              <a:rPr lang="en-US" sz="1400" i="1" kern="0" dirty="0" err="1">
                <a:solidFill>
                  <a:srgbClr val="000000"/>
                </a:solidFill>
                <a:latin typeface="Courier New" panose="02070309020205020404" pitchFamily="49" charset="0"/>
                <a:ea typeface="Arial Unicode MS" pitchFamily="34" charset="-128"/>
                <a:cs typeface="Courier New" panose="02070309020205020404" pitchFamily="49" charset="0"/>
              </a:rPr>
              <a:t>conn_context</a:t>
            </a:r>
            <a:r>
              <a:rPr lang="en-US" sz="1400" i="1" kern="0" dirty="0">
                <a:solidFill>
                  <a:srgbClr val="000000"/>
                </a:solidFill>
                <a:latin typeface="Courier New" panose="02070309020205020404" pitchFamily="49" charset="0"/>
                <a:ea typeface="Arial Unicode MS" pitchFamily="34" charset="-128"/>
                <a:cs typeface="Courier New" panose="02070309020205020404" pitchFamily="49" charset="0"/>
              </a:rPr>
              <a:t>, </a:t>
            </a:r>
            <a:r>
              <a:rPr lang="en-US" sz="1400" i="1" kern="0" dirty="0" err="1">
                <a:solidFill>
                  <a:srgbClr val="000000"/>
                </a:solidFill>
                <a:latin typeface="Courier New" panose="02070309020205020404" pitchFamily="49" charset="0"/>
                <a:ea typeface="Arial Unicode MS" pitchFamily="34" charset="-128"/>
                <a:cs typeface="Courier New" panose="02070309020205020404" pitchFamily="49" charset="0"/>
              </a:rPr>
              <a:t>n_estimators</a:t>
            </a:r>
            <a:r>
              <a:rPr lang="en-US" sz="1400" i="1" kern="0" dirty="0">
                <a:solidFill>
                  <a:srgbClr val="000000"/>
                </a:solidFill>
                <a:latin typeface="Courier New" panose="02070309020205020404" pitchFamily="49" charset="0"/>
                <a:ea typeface="Arial Unicode MS" pitchFamily="34" charset="-128"/>
                <a:cs typeface="Courier New" panose="02070309020205020404" pitchFamily="49" charset="0"/>
              </a:rPr>
              <a:t>=100, </a:t>
            </a:r>
            <a:r>
              <a:rPr lang="en-US" sz="1400" i="1" kern="0" dirty="0" err="1">
                <a:solidFill>
                  <a:srgbClr val="000000"/>
                </a:solidFill>
                <a:latin typeface="Courier New" panose="02070309020205020404" pitchFamily="49" charset="0"/>
                <a:ea typeface="Arial Unicode MS" pitchFamily="34" charset="-128"/>
                <a:cs typeface="Courier New" panose="02070309020205020404" pitchFamily="49" charset="0"/>
              </a:rPr>
              <a:t>max_features</a:t>
            </a:r>
            <a:r>
              <a:rPr lang="en-US" sz="1400" i="1" kern="0" dirty="0">
                <a:solidFill>
                  <a:srgbClr val="000000"/>
                </a:solidFill>
                <a:latin typeface="Courier New" panose="02070309020205020404" pitchFamily="49" charset="0"/>
                <a:ea typeface="Arial Unicode MS" pitchFamily="34" charset="-128"/>
                <a:cs typeface="Courier New" panose="02070309020205020404" pitchFamily="49" charset="0"/>
              </a:rPr>
              <a:t>=None, </a:t>
            </a:r>
            <a:r>
              <a:rPr lang="en-US" sz="1400" i="1" kern="0" dirty="0" err="1">
                <a:solidFill>
                  <a:srgbClr val="000000"/>
                </a:solidFill>
                <a:latin typeface="Courier New" panose="02070309020205020404" pitchFamily="49" charset="0"/>
                <a:ea typeface="Arial Unicode MS" pitchFamily="34" charset="-128"/>
                <a:cs typeface="Courier New" panose="02070309020205020404" pitchFamily="49" charset="0"/>
              </a:rPr>
              <a:t>max_depth</a:t>
            </a:r>
            <a:r>
              <a:rPr lang="en-US" sz="1400" i="1" kern="0" dirty="0">
                <a:solidFill>
                  <a:srgbClr val="000000"/>
                </a:solidFill>
                <a:latin typeface="Courier New" panose="02070309020205020404" pitchFamily="49" charset="0"/>
                <a:ea typeface="Arial Unicode MS" pitchFamily="34" charset="-128"/>
                <a:cs typeface="Courier New" panose="02070309020205020404" pitchFamily="49" charset="0"/>
              </a:rPr>
              <a:t>=None, </a:t>
            </a:r>
            <a:r>
              <a:rPr lang="en-US" sz="1400" i="1" kern="0" dirty="0" err="1">
                <a:solidFill>
                  <a:srgbClr val="000000"/>
                </a:solidFill>
                <a:latin typeface="Courier New" panose="02070309020205020404" pitchFamily="49" charset="0"/>
                <a:ea typeface="Arial Unicode MS" pitchFamily="34" charset="-128"/>
                <a:cs typeface="Courier New" panose="02070309020205020404" pitchFamily="49" charset="0"/>
              </a:rPr>
              <a:t>min_samples_leaf</a:t>
            </a:r>
            <a:r>
              <a:rPr lang="en-US" sz="1400" i="1" kern="0" dirty="0">
                <a:solidFill>
                  <a:srgbClr val="000000"/>
                </a:solidFill>
                <a:latin typeface="Courier New" panose="02070309020205020404" pitchFamily="49" charset="0"/>
                <a:ea typeface="Arial Unicode MS" pitchFamily="34" charset="-128"/>
                <a:cs typeface="Courier New" panose="02070309020205020404" pitchFamily="49" charset="0"/>
              </a:rPr>
              <a:t>=1, </a:t>
            </a:r>
            <a:r>
              <a:rPr lang="en-US" sz="1400" i="1" kern="0" dirty="0" err="1">
                <a:solidFill>
                  <a:srgbClr val="000000"/>
                </a:solidFill>
                <a:latin typeface="Courier New" panose="02070309020205020404" pitchFamily="49" charset="0"/>
                <a:ea typeface="Arial Unicode MS" pitchFamily="34" charset="-128"/>
                <a:cs typeface="Courier New" panose="02070309020205020404" pitchFamily="49" charset="0"/>
              </a:rPr>
              <a:t>min_impurity_split</a:t>
            </a:r>
            <a:r>
              <a:rPr lang="en-US" sz="1400" i="1" kern="0" dirty="0">
                <a:solidFill>
                  <a:srgbClr val="000000"/>
                </a:solidFill>
                <a:latin typeface="Courier New" panose="02070309020205020404" pitchFamily="49" charset="0"/>
                <a:ea typeface="Arial Unicode MS" pitchFamily="34" charset="-128"/>
                <a:cs typeface="Courier New" panose="02070309020205020404" pitchFamily="49" charset="0"/>
              </a:rPr>
              <a:t>=None, </a:t>
            </a:r>
            <a:r>
              <a:rPr lang="en-US" sz="1400" i="1" kern="0" dirty="0" err="1">
                <a:solidFill>
                  <a:srgbClr val="000000"/>
                </a:solidFill>
                <a:latin typeface="Courier New" panose="02070309020205020404" pitchFamily="49" charset="0"/>
                <a:ea typeface="Arial Unicode MS" pitchFamily="34" charset="-128"/>
                <a:cs typeface="Courier New" panose="02070309020205020404" pitchFamily="49" charset="0"/>
              </a:rPr>
              <a:t>oob_score</a:t>
            </a:r>
            <a:r>
              <a:rPr lang="en-US" sz="1400" i="1" kern="0" dirty="0">
                <a:solidFill>
                  <a:srgbClr val="000000"/>
                </a:solidFill>
                <a:latin typeface="Courier New" panose="02070309020205020404" pitchFamily="49" charset="0"/>
                <a:ea typeface="Arial Unicode MS" pitchFamily="34" charset="-128"/>
                <a:cs typeface="Courier New" panose="02070309020205020404" pitchFamily="49" charset="0"/>
              </a:rPr>
              <a:t>=True, </a:t>
            </a:r>
            <a:r>
              <a:rPr lang="en-US" sz="1400" i="1" kern="0" dirty="0" err="1">
                <a:solidFill>
                  <a:srgbClr val="000000"/>
                </a:solidFill>
                <a:latin typeface="Courier New" panose="02070309020205020404" pitchFamily="49" charset="0"/>
                <a:ea typeface="Arial Unicode MS" pitchFamily="34" charset="-128"/>
                <a:cs typeface="Courier New" panose="02070309020205020404" pitchFamily="49" charset="0"/>
              </a:rPr>
              <a:t>random_state</a:t>
            </a:r>
            <a:r>
              <a:rPr lang="en-US" sz="1400" i="1" kern="0" dirty="0">
                <a:solidFill>
                  <a:srgbClr val="000000"/>
                </a:solidFill>
                <a:latin typeface="Courier New" panose="02070309020205020404" pitchFamily="49" charset="0"/>
                <a:ea typeface="Arial Unicode MS" pitchFamily="34" charset="-128"/>
                <a:cs typeface="Courier New" panose="02070309020205020404" pitchFamily="49" charset="0"/>
              </a:rPr>
              <a:t>=None, </a:t>
            </a:r>
            <a:r>
              <a:rPr lang="en-US" sz="1400" i="1" kern="0" dirty="0" err="1">
                <a:solidFill>
                  <a:srgbClr val="000000"/>
                </a:solidFill>
                <a:latin typeface="Courier New" panose="02070309020205020404" pitchFamily="49" charset="0"/>
                <a:ea typeface="Arial Unicode MS" pitchFamily="34" charset="-128"/>
                <a:cs typeface="Courier New" panose="02070309020205020404" pitchFamily="49" charset="0"/>
              </a:rPr>
              <a:t>thread_ratio</a:t>
            </a:r>
            <a:r>
              <a:rPr lang="en-US" sz="1400" i="1" kern="0" dirty="0">
                <a:solidFill>
                  <a:srgbClr val="000000"/>
                </a:solidFill>
                <a:latin typeface="Courier New" panose="02070309020205020404" pitchFamily="49" charset="0"/>
                <a:ea typeface="Arial Unicode MS" pitchFamily="34" charset="-128"/>
                <a:cs typeface="Courier New" panose="02070309020205020404" pitchFamily="49" charset="0"/>
              </a:rPr>
              <a:t>=None, </a:t>
            </a:r>
            <a:r>
              <a:rPr lang="en-US" sz="1400" i="1" kern="0" dirty="0" err="1">
                <a:solidFill>
                  <a:srgbClr val="000000"/>
                </a:solidFill>
                <a:latin typeface="Courier New" panose="02070309020205020404" pitchFamily="49" charset="0"/>
                <a:ea typeface="Arial Unicode MS" pitchFamily="34" charset="-128"/>
                <a:cs typeface="Courier New" panose="02070309020205020404" pitchFamily="49" charset="0"/>
              </a:rPr>
              <a:t>allow_missing_label</a:t>
            </a:r>
            <a:r>
              <a:rPr lang="en-US" sz="1400" i="1" kern="0" dirty="0">
                <a:solidFill>
                  <a:srgbClr val="000000"/>
                </a:solidFill>
                <a:latin typeface="Courier New" panose="02070309020205020404" pitchFamily="49" charset="0"/>
                <a:ea typeface="Arial Unicode MS" pitchFamily="34" charset="-128"/>
                <a:cs typeface="Courier New" panose="02070309020205020404" pitchFamily="49" charset="0"/>
              </a:rPr>
              <a:t>=True, </a:t>
            </a:r>
            <a:r>
              <a:rPr lang="en-US" sz="1400" i="1" kern="0" dirty="0" err="1">
                <a:solidFill>
                  <a:srgbClr val="000000"/>
                </a:solidFill>
                <a:latin typeface="Courier New" panose="02070309020205020404" pitchFamily="49" charset="0"/>
                <a:ea typeface="Arial Unicode MS" pitchFamily="34" charset="-128"/>
                <a:cs typeface="Courier New" panose="02070309020205020404" pitchFamily="49" charset="0"/>
              </a:rPr>
              <a:t>categorical_variable</a:t>
            </a:r>
            <a:r>
              <a:rPr lang="en-US" sz="1400" i="1" kern="0" dirty="0">
                <a:solidFill>
                  <a:srgbClr val="000000"/>
                </a:solidFill>
                <a:latin typeface="Courier New" panose="02070309020205020404" pitchFamily="49" charset="0"/>
                <a:ea typeface="Arial Unicode MS" pitchFamily="34" charset="-128"/>
                <a:cs typeface="Courier New" panose="02070309020205020404" pitchFamily="49" charset="0"/>
              </a:rPr>
              <a:t>=None, </a:t>
            </a:r>
            <a:r>
              <a:rPr lang="en-US" sz="1400" i="1" kern="0" dirty="0" err="1">
                <a:solidFill>
                  <a:srgbClr val="000000"/>
                </a:solidFill>
                <a:latin typeface="Courier New" panose="02070309020205020404" pitchFamily="49" charset="0"/>
                <a:ea typeface="Arial Unicode MS" pitchFamily="34" charset="-128"/>
                <a:cs typeface="Courier New" panose="02070309020205020404" pitchFamily="49" charset="0"/>
              </a:rPr>
              <a:t>sample_fraction</a:t>
            </a:r>
            <a:r>
              <a:rPr lang="en-US" sz="1400" i="1" kern="0" dirty="0">
                <a:solidFill>
                  <a:srgbClr val="000000"/>
                </a:solidFill>
                <a:latin typeface="Courier New" panose="02070309020205020404" pitchFamily="49" charset="0"/>
                <a:ea typeface="Arial Unicode MS" pitchFamily="34" charset="-128"/>
                <a:cs typeface="Courier New" panose="02070309020205020404" pitchFamily="49" charset="0"/>
              </a:rPr>
              <a:t>=None, strata=None, priors=None</a:t>
            </a:r>
            <a:r>
              <a:rPr lang="en-US" sz="1799" kern="0" dirty="0">
                <a:solidFill>
                  <a:srgbClr val="000000"/>
                </a:solidFill>
                <a:ea typeface="Arial Unicode MS" pitchFamily="34" charset="-128"/>
                <a:cs typeface="Arial Unicode MS" pitchFamily="34" charset="-128"/>
              </a:rPr>
              <a:t>)¶</a:t>
            </a:r>
          </a:p>
          <a:p>
            <a:pPr fontAlgn="base">
              <a:spcBef>
                <a:spcPct val="50000"/>
              </a:spcBef>
              <a:spcAft>
                <a:spcPct val="0"/>
              </a:spcAft>
              <a:buClr>
                <a:srgbClr val="F0AB00"/>
              </a:buClr>
              <a:buSzPct val="100000"/>
            </a:pPr>
            <a:br>
              <a:rPr lang="en-US" sz="1799" kern="0" dirty="0">
                <a:ea typeface="Arial Unicode MS" pitchFamily="34" charset="-128"/>
                <a:cs typeface="Arial Unicode MS" pitchFamily="34" charset="-128"/>
              </a:rPr>
            </a:br>
            <a:br>
              <a:rPr lang="en-US" sz="1799" kern="0" dirty="0">
                <a:ea typeface="Arial Unicode MS" pitchFamily="34" charset="-128"/>
                <a:cs typeface="Arial Unicode MS" pitchFamily="34" charset="-128"/>
              </a:rPr>
            </a:br>
            <a:br>
              <a:rPr lang="en-US" sz="1799" kern="0" dirty="0">
                <a:ea typeface="Arial Unicode MS" pitchFamily="34" charset="-128"/>
                <a:cs typeface="Arial Unicode MS" pitchFamily="34" charset="-128"/>
              </a:rPr>
            </a:br>
            <a:br>
              <a:rPr lang="en-US" sz="1799" kern="0" dirty="0">
                <a:ea typeface="Arial Unicode MS" pitchFamily="34" charset="-128"/>
                <a:cs typeface="Arial Unicode MS" pitchFamily="34" charset="-128"/>
              </a:rPr>
            </a:br>
            <a:br>
              <a:rPr lang="en-US" sz="1799" kern="0" dirty="0">
                <a:ea typeface="Arial Unicode MS" pitchFamily="34" charset="-128"/>
                <a:cs typeface="Arial Unicode MS" pitchFamily="34" charset="-128"/>
              </a:rPr>
            </a:br>
            <a:br>
              <a:rPr lang="en-US" sz="1799" kern="0" dirty="0">
                <a:ea typeface="Arial Unicode MS" pitchFamily="34" charset="-128"/>
                <a:cs typeface="Arial Unicode MS" pitchFamily="34" charset="-128"/>
              </a:rPr>
            </a:br>
            <a:br>
              <a:rPr lang="en-US" sz="1799" kern="0" dirty="0">
                <a:ea typeface="Arial Unicode MS" pitchFamily="34" charset="-128"/>
                <a:cs typeface="Arial Unicode MS" pitchFamily="34" charset="-128"/>
              </a:rPr>
            </a:br>
            <a:endParaRPr lang="en-US" sz="1799" kern="0" dirty="0">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B60BD280-0783-43AF-A65C-0188A5CE2AAB}"/>
              </a:ext>
            </a:extLst>
          </p:cNvPr>
          <p:cNvPicPr>
            <a:picLocks noChangeAspect="1"/>
          </p:cNvPicPr>
          <p:nvPr/>
        </p:nvPicPr>
        <p:blipFill>
          <a:blip r:embed="rId2"/>
          <a:stretch>
            <a:fillRect/>
          </a:stretch>
        </p:blipFill>
        <p:spPr>
          <a:xfrm>
            <a:off x="2684463" y="3400909"/>
            <a:ext cx="4008480" cy="628407"/>
          </a:xfrm>
          <a:prstGeom prst="rect">
            <a:avLst/>
          </a:prstGeom>
        </p:spPr>
      </p:pic>
      <p:pic>
        <p:nvPicPr>
          <p:cNvPr id="2" name="Picture 1">
            <a:extLst>
              <a:ext uri="{FF2B5EF4-FFF2-40B4-BE49-F238E27FC236}">
                <a16:creationId xmlns:a16="http://schemas.microsoft.com/office/drawing/2014/main" id="{909D9927-538D-438F-AD47-8FAD12D311DE}"/>
              </a:ext>
            </a:extLst>
          </p:cNvPr>
          <p:cNvPicPr>
            <a:picLocks noChangeAspect="1"/>
          </p:cNvPicPr>
          <p:nvPr/>
        </p:nvPicPr>
        <p:blipFill>
          <a:blip r:embed="rId3"/>
          <a:stretch>
            <a:fillRect/>
          </a:stretch>
        </p:blipFill>
        <p:spPr>
          <a:xfrm>
            <a:off x="2684464" y="4029315"/>
            <a:ext cx="7684797" cy="1697202"/>
          </a:xfrm>
          <a:prstGeom prst="rect">
            <a:avLst/>
          </a:prstGeom>
        </p:spPr>
      </p:pic>
    </p:spTree>
    <p:extLst>
      <p:ext uri="{BB962C8B-B14F-4D97-AF65-F5344CB8AC3E}">
        <p14:creationId xmlns:p14="http://schemas.microsoft.com/office/powerpoint/2010/main" val="387561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063" y="1469059"/>
            <a:ext cx="4125471" cy="2400657"/>
          </a:xfrm>
          <a:prstGeom prst="rect">
            <a:avLst/>
          </a:prstGeom>
          <a:noFill/>
        </p:spPr>
        <p:txBody>
          <a:bodyPr wrap="square" rtlCol="0">
            <a:noAutofit/>
          </a:bodyPr>
          <a:lstStyle/>
          <a:p>
            <a:r>
              <a:rPr lang="de-DE" sz="1000" dirty="0"/>
              <a:t>T</a:t>
            </a:r>
            <a:r>
              <a:rPr lang="en-US" sz="1000" dirty="0" err="1"/>
              <a:t>runcate</a:t>
            </a:r>
            <a:r>
              <a:rPr lang="en-US" sz="1000" dirty="0"/>
              <a:t> table; #PAL_PARMTBL</a:t>
            </a:r>
          </a:p>
          <a:p>
            <a:r>
              <a:rPr lang="en-US" sz="900" dirty="0"/>
              <a:t>INSERT INTO #PAL_PARMTBL VALUES ('CLASS_MAP0', null, null, 'no'); </a:t>
            </a:r>
          </a:p>
          <a:p>
            <a:r>
              <a:rPr lang="en-US" sz="900" dirty="0"/>
              <a:t>INSERT INTO #PAL_PARMTBL VALUES ('CLASS_MAP1', null, null, 'yes'); </a:t>
            </a:r>
          </a:p>
          <a:p>
            <a:r>
              <a:rPr lang="en-US" sz="900" dirty="0"/>
              <a:t>INSERT INTO #PAL_PARMTBL VALUES ('METHOD', 0, null, null); </a:t>
            </a:r>
          </a:p>
          <a:p>
            <a:r>
              <a:rPr lang="en-US" sz="900" dirty="0"/>
              <a:t>INSERT INTO #PAL_PARMTBL VALUES ('EXIT_THRESHOLD',null,0.000001,null); </a:t>
            </a:r>
          </a:p>
          <a:p>
            <a:r>
              <a:rPr lang="en-US" sz="900" dirty="0"/>
              <a:t>INSERT INTO #PAL_PARMTBL VALUES ('THREAD_RATIO',null,0.9,null); </a:t>
            </a:r>
          </a:p>
          <a:p>
            <a:r>
              <a:rPr lang="en-US" sz="900" dirty="0"/>
              <a:t>INSERT INTO #PAL_PARMTBL VALUES ('MAX_ITERATION',10000,null,null); </a:t>
            </a:r>
          </a:p>
          <a:p>
            <a:r>
              <a:rPr lang="en-US" sz="900" dirty="0"/>
              <a:t>INSERT INTO #PAL_PARMTBL VALUES ('STAT_INF', 1, null, null); </a:t>
            </a:r>
          </a:p>
          <a:p>
            <a:r>
              <a:rPr lang="en-US" sz="900" dirty="0"/>
              <a:t>INSERT INTO #PAL_PARMTBL VALUES ('PMML_EXPORT', 2, null, null); </a:t>
            </a:r>
          </a:p>
          <a:p>
            <a:r>
              <a:rPr lang="en-US" sz="900" dirty="0"/>
              <a:t>INSERT INTO #PAL_PARMTBL VALUES ('HAS_ID', 0, null, null); </a:t>
            </a:r>
          </a:p>
          <a:p>
            <a:r>
              <a:rPr lang="en-US" sz="900" dirty="0"/>
              <a:t>INSERT INTO #PAL_PARMTBL VALUES (‘ENET_LAMBDA', null, 0.01, null); </a:t>
            </a:r>
          </a:p>
          <a:p>
            <a:r>
              <a:rPr lang="en-US" sz="900" dirty="0"/>
              <a:t>INSERT INTO #PAL_PARMTBL VALUES (‘ENET_ALPHA', null, 0.1, null); </a:t>
            </a:r>
          </a:p>
          <a:p>
            <a:endParaRPr lang="en-US" sz="1000" dirty="0"/>
          </a:p>
          <a:p>
            <a:endParaRPr lang="en-US" sz="1000" dirty="0"/>
          </a:p>
          <a:p>
            <a:r>
              <a:rPr lang="en-US" sz="1000" dirty="0">
                <a:highlight>
                  <a:srgbClr val="FFFF00"/>
                </a:highlight>
              </a:rPr>
              <a:t>CALL _SYS_AFL.PAL_LOGISTIC_REGRESSION (</a:t>
            </a:r>
          </a:p>
          <a:p>
            <a:r>
              <a:rPr lang="en-US" sz="1000" dirty="0">
                <a:highlight>
                  <a:srgbClr val="FFFF00"/>
                </a:highlight>
              </a:rPr>
              <a:t>	DBM2_TRAINING_TBL,</a:t>
            </a:r>
          </a:p>
          <a:p>
            <a:r>
              <a:rPr lang="en-US" sz="1000" dirty="0">
                <a:highlight>
                  <a:srgbClr val="FFFF00"/>
                </a:highlight>
              </a:rPr>
              <a:t>	"#PAL_PARMTBL",</a:t>
            </a:r>
          </a:p>
          <a:p>
            <a:r>
              <a:rPr lang="en-US" sz="1000" dirty="0">
                <a:highlight>
                  <a:srgbClr val="FFFF00"/>
                </a:highlight>
              </a:rPr>
              <a:t>	DBM2_LOGISTICR_RESULT_TBL,</a:t>
            </a:r>
          </a:p>
          <a:p>
            <a:r>
              <a:rPr lang="en-US" sz="1000" dirty="0">
                <a:highlight>
                  <a:srgbClr val="FFFF00"/>
                </a:highlight>
              </a:rPr>
              <a:t>	DBM2_LOGISTICR_PMMLMODEL_TBL,?,?)</a:t>
            </a:r>
          </a:p>
          <a:p>
            <a:r>
              <a:rPr lang="en-US" sz="1000" dirty="0">
                <a:highlight>
                  <a:srgbClr val="FFFF00"/>
                </a:highlight>
              </a:rPr>
              <a:t>	 WITH OVERVIEW;</a:t>
            </a:r>
          </a:p>
          <a:p>
            <a:endParaRPr lang="en-US" sz="1000" dirty="0"/>
          </a:p>
          <a:p>
            <a:r>
              <a:rPr lang="de-DE" sz="1000" dirty="0"/>
              <a:t>T</a:t>
            </a:r>
            <a:r>
              <a:rPr lang="en-US" sz="1000" dirty="0" err="1"/>
              <a:t>runcate</a:t>
            </a:r>
            <a:r>
              <a:rPr lang="en-US" sz="1000" dirty="0"/>
              <a:t> table; #PAL_PARMTBL</a:t>
            </a:r>
          </a:p>
          <a:p>
            <a:r>
              <a:rPr lang="en-US" sz="900" dirty="0"/>
              <a:t>INSERT INTO #PAL_PARMTBL VALUES ('THREAD_RATIO',null,0.1,null);</a:t>
            </a:r>
          </a:p>
          <a:p>
            <a:endParaRPr lang="en-US" sz="1000" dirty="0"/>
          </a:p>
          <a:p>
            <a:r>
              <a:rPr lang="en-US" sz="1000" dirty="0"/>
              <a:t>Truncate table DBM_SCORED_TBL; </a:t>
            </a:r>
          </a:p>
          <a:p>
            <a:r>
              <a:rPr lang="en-US" sz="1000" dirty="0"/>
              <a:t>CALL _SYS_AFL.PAL_LOGISTIC_REGRESSION_PREDICT(</a:t>
            </a:r>
          </a:p>
          <a:p>
            <a:r>
              <a:rPr lang="en-US" sz="1000" dirty="0"/>
              <a:t>	DBM2_VALIDATION_TBL,</a:t>
            </a:r>
          </a:p>
          <a:p>
            <a:r>
              <a:rPr lang="en-US" sz="1000" dirty="0"/>
              <a:t>	DBM2_LOGISTICR_PMMLMODEL_TBL,</a:t>
            </a:r>
          </a:p>
          <a:p>
            <a:r>
              <a:rPr lang="en-US" sz="1000" dirty="0"/>
              <a:t>	 "#PAL_PARMTBL", </a:t>
            </a:r>
          </a:p>
          <a:p>
            <a:r>
              <a:rPr lang="en-US" sz="1000" dirty="0"/>
              <a:t>	DBM_SCORED_TBL) with overview;</a:t>
            </a:r>
          </a:p>
        </p:txBody>
      </p:sp>
      <p:sp>
        <p:nvSpPr>
          <p:cNvPr id="4" name="Title 1"/>
          <p:cNvSpPr txBox="1">
            <a:spLocks/>
          </p:cNvSpPr>
          <p:nvPr/>
        </p:nvSpPr>
        <p:spPr>
          <a:xfrm>
            <a:off x="390557" y="1125499"/>
            <a:ext cx="3795963" cy="383893"/>
          </a:xfrm>
          <a:prstGeom prst="rect">
            <a:avLst/>
          </a:prstGeom>
        </p:spPr>
        <p:txBody>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1999" dirty="0"/>
              <a:t>PAL (HANA 2 SP02)</a:t>
            </a:r>
          </a:p>
        </p:txBody>
      </p:sp>
      <p:sp>
        <p:nvSpPr>
          <p:cNvPr id="7" name="TextBox 6"/>
          <p:cNvSpPr txBox="1"/>
          <p:nvPr/>
        </p:nvSpPr>
        <p:spPr>
          <a:xfrm>
            <a:off x="4343236" y="1538378"/>
            <a:ext cx="4021155" cy="1962076"/>
          </a:xfrm>
          <a:prstGeom prst="rect">
            <a:avLst/>
          </a:prstGeom>
          <a:noFill/>
        </p:spPr>
        <p:txBody>
          <a:bodyPr wrap="square" rtlCol="0">
            <a:spAutoFit/>
          </a:bodyPr>
          <a:lstStyle/>
          <a:p>
            <a:r>
              <a:rPr lang="en-US" sz="1050" dirty="0" err="1"/>
              <a:t>ctxt</a:t>
            </a:r>
            <a:r>
              <a:rPr lang="en-US" sz="1050" dirty="0"/>
              <a:t> = </a:t>
            </a:r>
            <a:r>
              <a:rPr lang="en-US" sz="1050" dirty="0" err="1"/>
              <a:t>DataFrame.ConnectionContext</a:t>
            </a:r>
            <a:r>
              <a:rPr lang="en-US" sz="1050" dirty="0"/>
              <a:t>(&lt;connect details&gt;)</a:t>
            </a:r>
          </a:p>
          <a:p>
            <a:r>
              <a:rPr lang="en-US" sz="1050" dirty="0" err="1"/>
              <a:t>select_statement</a:t>
            </a:r>
            <a:r>
              <a:rPr lang="en-US" sz="1050" dirty="0"/>
              <a:t> = </a:t>
            </a:r>
            <a:r>
              <a:rPr lang="en-US" sz="1050" dirty="0">
                <a:latin typeface="Courier New" panose="02070309020205020404" pitchFamily="49" charset="0"/>
                <a:cs typeface="Courier New" panose="02070309020205020404" pitchFamily="49" charset="0"/>
              </a:rPr>
              <a:t>'select * from "DEVUSER"."DBM2_TRAINING_TBL</a:t>
            </a:r>
            <a:r>
              <a:rPr lang="en-US" sz="1050" dirty="0"/>
              <a:t>“’</a:t>
            </a:r>
          </a:p>
          <a:p>
            <a:r>
              <a:rPr lang="en-US" sz="1050" b="1" dirty="0" err="1">
                <a:solidFill>
                  <a:schemeClr val="accent3">
                    <a:lumMod val="75000"/>
                  </a:schemeClr>
                </a:solidFill>
                <a:highlight>
                  <a:srgbClr val="FFFFFF"/>
                </a:highlight>
              </a:rPr>
              <a:t>training_set</a:t>
            </a:r>
            <a:r>
              <a:rPr lang="en-US" sz="1050" b="1" dirty="0">
                <a:solidFill>
                  <a:schemeClr val="accent3">
                    <a:lumMod val="75000"/>
                  </a:schemeClr>
                </a:solidFill>
                <a:highlight>
                  <a:srgbClr val="FFFFFF"/>
                </a:highlight>
              </a:rPr>
              <a:t> </a:t>
            </a:r>
            <a:r>
              <a:rPr lang="en-US" sz="1050" dirty="0">
                <a:solidFill>
                  <a:schemeClr val="accent3">
                    <a:lumMod val="75000"/>
                  </a:schemeClr>
                </a:solidFill>
                <a:highlight>
                  <a:srgbClr val="FFFFFF"/>
                </a:highlight>
              </a:rPr>
              <a:t>= </a:t>
            </a:r>
            <a:r>
              <a:rPr lang="en-US" sz="1050" b="1" dirty="0" err="1">
                <a:solidFill>
                  <a:schemeClr val="accent3">
                    <a:lumMod val="75000"/>
                  </a:schemeClr>
                </a:solidFill>
                <a:highlight>
                  <a:srgbClr val="FFFFFF"/>
                </a:highlight>
              </a:rPr>
              <a:t>DataFrame.DataFrame</a:t>
            </a:r>
            <a:r>
              <a:rPr lang="en-US" sz="1050" dirty="0">
                <a:solidFill>
                  <a:schemeClr val="accent3">
                    <a:lumMod val="75000"/>
                  </a:schemeClr>
                </a:solidFill>
                <a:highlight>
                  <a:srgbClr val="FFFFFF"/>
                </a:highlight>
              </a:rPr>
              <a:t>(</a:t>
            </a:r>
            <a:r>
              <a:rPr lang="en-US" sz="1050" dirty="0" err="1">
                <a:solidFill>
                  <a:schemeClr val="accent3">
                    <a:lumMod val="75000"/>
                  </a:schemeClr>
                </a:solidFill>
                <a:highlight>
                  <a:srgbClr val="FFFFFF"/>
                </a:highlight>
              </a:rPr>
              <a:t>ctxt</a:t>
            </a:r>
            <a:r>
              <a:rPr lang="en-US" sz="1050" dirty="0">
                <a:solidFill>
                  <a:schemeClr val="accent3">
                    <a:lumMod val="75000"/>
                  </a:schemeClr>
                </a:solidFill>
                <a:highlight>
                  <a:srgbClr val="FFFFFF"/>
                </a:highlight>
              </a:rPr>
              <a:t>, </a:t>
            </a:r>
            <a:r>
              <a:rPr lang="en-US" sz="1050" dirty="0" err="1">
                <a:solidFill>
                  <a:schemeClr val="accent3">
                    <a:lumMod val="75000"/>
                  </a:schemeClr>
                </a:solidFill>
                <a:highlight>
                  <a:srgbClr val="FFFFFF"/>
                </a:highlight>
              </a:rPr>
              <a:t>select_statement</a:t>
            </a:r>
            <a:r>
              <a:rPr lang="en-US" sz="1050" dirty="0">
                <a:solidFill>
                  <a:schemeClr val="accent3">
                    <a:lumMod val="75000"/>
                  </a:schemeClr>
                </a:solidFill>
                <a:highlight>
                  <a:srgbClr val="FFFFFF"/>
                </a:highlight>
              </a:rPr>
              <a:t>)</a:t>
            </a:r>
          </a:p>
          <a:p>
            <a:endParaRPr lang="en-US" sz="1050" dirty="0">
              <a:highlight>
                <a:srgbClr val="FFFFFF"/>
              </a:highlight>
            </a:endParaRPr>
          </a:p>
          <a:p>
            <a:r>
              <a:rPr lang="en-US" sz="1050" b="1" dirty="0" err="1">
                <a:solidFill>
                  <a:schemeClr val="accent3">
                    <a:lumMod val="75000"/>
                  </a:schemeClr>
                </a:solidFill>
                <a:highlight>
                  <a:srgbClr val="FFFFFF"/>
                </a:highlight>
              </a:rPr>
              <a:t>validation_set</a:t>
            </a:r>
            <a:r>
              <a:rPr lang="en-US" sz="1050" b="1" dirty="0">
                <a:solidFill>
                  <a:schemeClr val="accent3">
                    <a:lumMod val="75000"/>
                  </a:schemeClr>
                </a:solidFill>
                <a:highlight>
                  <a:srgbClr val="FFFFFF"/>
                </a:highlight>
              </a:rPr>
              <a:t>=</a:t>
            </a:r>
            <a:r>
              <a:rPr lang="en-US" sz="1050" b="1" dirty="0" err="1">
                <a:solidFill>
                  <a:schemeClr val="accent3">
                    <a:lumMod val="75000"/>
                  </a:schemeClr>
                </a:solidFill>
                <a:highlight>
                  <a:srgbClr val="FFFFFF"/>
                </a:highlight>
              </a:rPr>
              <a:t>ctxt.table</a:t>
            </a:r>
            <a:r>
              <a:rPr lang="en-US" sz="1050" dirty="0">
                <a:solidFill>
                  <a:schemeClr val="accent3">
                    <a:lumMod val="75000"/>
                  </a:schemeClr>
                </a:solidFill>
                <a:highlight>
                  <a:srgbClr val="FFFFFF"/>
                </a:highlight>
              </a:rPr>
              <a:t>(‘DBM2_VALIDATION_TBL’, schema=’</a:t>
            </a:r>
            <a:r>
              <a:rPr lang="en-US" sz="1050" dirty="0" err="1">
                <a:solidFill>
                  <a:schemeClr val="accent3">
                    <a:lumMod val="75000"/>
                  </a:schemeClr>
                </a:solidFill>
                <a:highlight>
                  <a:srgbClr val="FFFFFF"/>
                </a:highlight>
              </a:rPr>
              <a:t>MySchema</a:t>
            </a:r>
            <a:r>
              <a:rPr lang="en-US" sz="1050" dirty="0">
                <a:solidFill>
                  <a:schemeClr val="accent3">
                    <a:lumMod val="75000"/>
                  </a:schemeClr>
                </a:solidFill>
                <a:highlight>
                  <a:srgbClr val="FFFFFF"/>
                </a:highlight>
              </a:rPr>
              <a:t>’)</a:t>
            </a:r>
          </a:p>
          <a:p>
            <a:endParaRPr lang="en-US" sz="900" dirty="0"/>
          </a:p>
          <a:p>
            <a:r>
              <a:rPr lang="en-US" sz="900" dirty="0"/>
              <a:t>features = ['AGE','JOB',…,'NREMPLOYED']</a:t>
            </a:r>
          </a:p>
          <a:p>
            <a:r>
              <a:rPr lang="en-US" sz="900" dirty="0"/>
              <a:t>label = "LABEL"</a:t>
            </a:r>
          </a:p>
          <a:p>
            <a:r>
              <a:rPr lang="en-US" sz="1050" dirty="0" err="1"/>
              <a:t>enet_lambda</a:t>
            </a:r>
            <a:r>
              <a:rPr lang="en-US" sz="1050" dirty="0"/>
              <a:t> = 0.01</a:t>
            </a:r>
          </a:p>
          <a:p>
            <a:r>
              <a:rPr lang="en-US" sz="1050" dirty="0" err="1"/>
              <a:t>enet_alpha</a:t>
            </a:r>
            <a:r>
              <a:rPr lang="en-US" sz="1050" dirty="0"/>
              <a:t> = 0.1</a:t>
            </a:r>
          </a:p>
        </p:txBody>
      </p:sp>
      <p:sp>
        <p:nvSpPr>
          <p:cNvPr id="8" name="Title 1"/>
          <p:cNvSpPr txBox="1">
            <a:spLocks/>
          </p:cNvSpPr>
          <p:nvPr/>
        </p:nvSpPr>
        <p:spPr>
          <a:xfrm>
            <a:off x="4274673" y="1130730"/>
            <a:ext cx="3795963" cy="338737"/>
          </a:xfrm>
          <a:prstGeom prst="rect">
            <a:avLst/>
          </a:prstGeom>
        </p:spPr>
        <p:txBody>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1999" dirty="0"/>
              <a:t>HANA ML Python API</a:t>
            </a:r>
          </a:p>
        </p:txBody>
      </p:sp>
      <p:cxnSp>
        <p:nvCxnSpPr>
          <p:cNvPr id="12" name="Straight Connector 11"/>
          <p:cNvCxnSpPr/>
          <p:nvPr/>
        </p:nvCxnSpPr>
        <p:spPr>
          <a:xfrm>
            <a:off x="4169481" y="1183609"/>
            <a:ext cx="19590" cy="484278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91230" y="3533453"/>
            <a:ext cx="4021155" cy="1384995"/>
          </a:xfrm>
          <a:prstGeom prst="rect">
            <a:avLst/>
          </a:prstGeom>
          <a:noFill/>
        </p:spPr>
        <p:txBody>
          <a:bodyPr wrap="square" rtlCol="0">
            <a:spAutoFit/>
          </a:bodyPr>
          <a:lstStyle/>
          <a:p>
            <a:r>
              <a:rPr lang="en-US" sz="1050" b="1" dirty="0" err="1">
                <a:solidFill>
                  <a:schemeClr val="accent3">
                    <a:lumMod val="75000"/>
                  </a:schemeClr>
                </a:solidFill>
                <a:highlight>
                  <a:srgbClr val="FFFFFF"/>
                </a:highlight>
              </a:rPr>
              <a:t>mylr</a:t>
            </a:r>
            <a:r>
              <a:rPr lang="en-US" sz="1050" b="1" dirty="0">
                <a:solidFill>
                  <a:schemeClr val="accent3">
                    <a:lumMod val="75000"/>
                  </a:schemeClr>
                </a:solidFill>
                <a:highlight>
                  <a:srgbClr val="FFFFFF"/>
                </a:highlight>
              </a:rPr>
              <a:t> = </a:t>
            </a:r>
            <a:r>
              <a:rPr lang="en-US" sz="1050" b="1" dirty="0" err="1">
                <a:solidFill>
                  <a:schemeClr val="accent3">
                    <a:lumMod val="75000"/>
                  </a:schemeClr>
                </a:solidFill>
                <a:highlight>
                  <a:srgbClr val="FFFFFF"/>
                </a:highlight>
              </a:rPr>
              <a:t>hana_ml.LogisticRegression</a:t>
            </a:r>
            <a:r>
              <a:rPr lang="en-US" sz="1050" dirty="0">
                <a:highlight>
                  <a:srgbClr val="FFFFFF"/>
                </a:highlight>
              </a:rPr>
              <a:t>(</a:t>
            </a:r>
            <a:r>
              <a:rPr lang="en-US" sz="1050" dirty="0" err="1">
                <a:highlight>
                  <a:srgbClr val="FFFFFF"/>
                </a:highlight>
              </a:rPr>
              <a:t>connection_context</a:t>
            </a:r>
            <a:r>
              <a:rPr lang="en-US" sz="1050" dirty="0">
                <a:highlight>
                  <a:srgbClr val="FFFFFF"/>
                </a:highlight>
              </a:rPr>
              <a:t>, solver='Cyclical', </a:t>
            </a:r>
            <a:r>
              <a:rPr lang="en-US" sz="1050" dirty="0" err="1">
                <a:highlight>
                  <a:srgbClr val="FFFFFF"/>
                </a:highlight>
              </a:rPr>
              <a:t>tol</a:t>
            </a:r>
            <a:r>
              <a:rPr lang="en-US" sz="1050" dirty="0">
                <a:highlight>
                  <a:srgbClr val="FFFFFF"/>
                </a:highlight>
              </a:rPr>
              <a:t>=0.000001, </a:t>
            </a:r>
            <a:r>
              <a:rPr lang="en-US" sz="1050" dirty="0" err="1">
                <a:highlight>
                  <a:srgbClr val="FFFFFF"/>
                </a:highlight>
              </a:rPr>
              <a:t>max_iter</a:t>
            </a:r>
            <a:r>
              <a:rPr lang="en-US" sz="1050" dirty="0">
                <a:highlight>
                  <a:srgbClr val="FFFFFF"/>
                </a:highlight>
              </a:rPr>
              <a:t>=10000, </a:t>
            </a:r>
            <a:r>
              <a:rPr lang="en-US" sz="1050" dirty="0" err="1">
                <a:highlight>
                  <a:srgbClr val="FFFFFF"/>
                </a:highlight>
              </a:rPr>
              <a:t>stat_inf</a:t>
            </a:r>
            <a:r>
              <a:rPr lang="en-US" sz="1050" dirty="0">
                <a:highlight>
                  <a:srgbClr val="FFFFFF"/>
                </a:highlight>
              </a:rPr>
              <a:t>=1,pmml_export=2, </a:t>
            </a:r>
            <a:r>
              <a:rPr lang="en-US" sz="1050" dirty="0" err="1">
                <a:highlight>
                  <a:srgbClr val="FFFFFF"/>
                </a:highlight>
              </a:rPr>
              <a:t>has_id</a:t>
            </a:r>
            <a:r>
              <a:rPr lang="en-US" sz="1050" dirty="0">
                <a:highlight>
                  <a:srgbClr val="FFFFFF"/>
                </a:highlight>
              </a:rPr>
              <a:t>=1, lamb=</a:t>
            </a:r>
            <a:r>
              <a:rPr lang="en-US" sz="1050" dirty="0" err="1">
                <a:highlight>
                  <a:srgbClr val="FFFFFF"/>
                </a:highlight>
              </a:rPr>
              <a:t>enet_lambda</a:t>
            </a:r>
            <a:r>
              <a:rPr lang="en-US" sz="1050" dirty="0">
                <a:highlight>
                  <a:srgbClr val="FFFFFF"/>
                </a:highlight>
              </a:rPr>
              <a:t>, alpha=</a:t>
            </a:r>
            <a:r>
              <a:rPr lang="en-US" sz="1050" dirty="0" err="1">
                <a:highlight>
                  <a:srgbClr val="FFFFFF"/>
                </a:highlight>
              </a:rPr>
              <a:t>enet_alpha</a:t>
            </a:r>
            <a:r>
              <a:rPr lang="en-US" sz="1050" dirty="0">
                <a:highlight>
                  <a:srgbClr val="FFFFFF"/>
                </a:highlight>
              </a:rPr>
              <a:t>)</a:t>
            </a:r>
          </a:p>
          <a:p>
            <a:endParaRPr lang="en-US" sz="1050" dirty="0"/>
          </a:p>
          <a:p>
            <a:r>
              <a:rPr lang="en-US" sz="1050" b="1" dirty="0" err="1">
                <a:solidFill>
                  <a:schemeClr val="accent3">
                    <a:lumMod val="75000"/>
                  </a:schemeClr>
                </a:solidFill>
                <a:highlight>
                  <a:srgbClr val="FFFF00"/>
                </a:highlight>
              </a:rPr>
              <a:t>mylr.fit</a:t>
            </a:r>
            <a:r>
              <a:rPr lang="en-US" sz="1050" dirty="0">
                <a:highlight>
                  <a:srgbClr val="FFFF00"/>
                </a:highlight>
              </a:rPr>
              <a:t>(</a:t>
            </a:r>
            <a:r>
              <a:rPr lang="en-US" sz="1050" dirty="0" err="1">
                <a:highlight>
                  <a:srgbClr val="FFFF00"/>
                </a:highlight>
              </a:rPr>
              <a:t>training_set</a:t>
            </a:r>
            <a:r>
              <a:rPr lang="en-US" sz="1050" dirty="0">
                <a:highlight>
                  <a:srgbClr val="FFFF00"/>
                </a:highlight>
              </a:rPr>
              <a:t>, features, label, "</a:t>
            </a:r>
            <a:r>
              <a:rPr lang="en-US" sz="1050" dirty="0" err="1">
                <a:highlight>
                  <a:srgbClr val="FFFF00"/>
                </a:highlight>
              </a:rPr>
              <a:t>no","yes</a:t>
            </a:r>
            <a:r>
              <a:rPr lang="en-US" sz="1050" dirty="0">
                <a:highlight>
                  <a:srgbClr val="FFFF00"/>
                </a:highlight>
              </a:rPr>
              <a:t>")</a:t>
            </a:r>
          </a:p>
          <a:p>
            <a:endParaRPr lang="en-US" sz="1050" dirty="0">
              <a:highlight>
                <a:srgbClr val="FFFF00"/>
              </a:highlight>
            </a:endParaRPr>
          </a:p>
          <a:p>
            <a:r>
              <a:rPr lang="en-US" sz="1050" dirty="0" err="1"/>
              <a:t>accuracy_val</a:t>
            </a:r>
            <a:r>
              <a:rPr lang="en-US" sz="1050" dirty="0"/>
              <a:t> = </a:t>
            </a:r>
            <a:r>
              <a:rPr lang="en-US" sz="1050" b="1" dirty="0" err="1">
                <a:solidFill>
                  <a:schemeClr val="accent3">
                    <a:lumMod val="75000"/>
                  </a:schemeClr>
                </a:solidFill>
                <a:highlight>
                  <a:srgbClr val="FFFFFF"/>
                </a:highlight>
              </a:rPr>
              <a:t>mylr.score</a:t>
            </a:r>
            <a:r>
              <a:rPr lang="en-US" sz="1050" dirty="0"/>
              <a:t>(</a:t>
            </a:r>
            <a:r>
              <a:rPr lang="en-US" sz="1050" dirty="0" err="1"/>
              <a:t>validation_set</a:t>
            </a:r>
            <a:r>
              <a:rPr lang="en-US" sz="1050" dirty="0"/>
              <a:t>, features, label)        </a:t>
            </a:r>
          </a:p>
        </p:txBody>
      </p:sp>
      <p:sp>
        <p:nvSpPr>
          <p:cNvPr id="14" name="TextBox 13"/>
          <p:cNvSpPr txBox="1"/>
          <p:nvPr/>
        </p:nvSpPr>
        <p:spPr>
          <a:xfrm>
            <a:off x="4364679" y="5319622"/>
            <a:ext cx="3892768" cy="1069524"/>
          </a:xfrm>
          <a:prstGeom prst="rect">
            <a:avLst/>
          </a:prstGeom>
          <a:noFill/>
          <a:ln>
            <a:noFill/>
          </a:ln>
        </p:spPr>
        <p:txBody>
          <a:bodyPr wrap="square" rtlCol="0">
            <a:spAutoFit/>
          </a:bodyPr>
          <a:lstStyle/>
          <a:p>
            <a:pPr marL="182508" indent="-182508" fontAlgn="base">
              <a:spcBef>
                <a:spcPts val="300"/>
              </a:spcBef>
              <a:spcAft>
                <a:spcPct val="0"/>
              </a:spcAft>
              <a:buClr>
                <a:srgbClr val="F0AB00"/>
              </a:buClr>
              <a:buSzPct val="100000"/>
              <a:buFont typeface="Arial" panose="020B0604020202020204" pitchFamily="34" charset="0"/>
              <a:buChar char="•"/>
            </a:pPr>
            <a:r>
              <a:rPr lang="en-US" sz="1400" b="1" dirty="0"/>
              <a:t>Usability</a:t>
            </a:r>
          </a:p>
          <a:p>
            <a:pPr marL="182508" indent="-182508" fontAlgn="base">
              <a:spcBef>
                <a:spcPts val="300"/>
              </a:spcBef>
              <a:spcAft>
                <a:spcPct val="0"/>
              </a:spcAft>
              <a:buClr>
                <a:srgbClr val="F0AB00"/>
              </a:buClr>
              <a:buSzPct val="100000"/>
              <a:buFont typeface="Arial" panose="020B0604020202020204" pitchFamily="34" charset="0"/>
              <a:buChar char="•"/>
            </a:pPr>
            <a:r>
              <a:rPr lang="en-US" sz="1400" b="1" dirty="0"/>
              <a:t>Reduce complexity</a:t>
            </a:r>
          </a:p>
          <a:p>
            <a:pPr marL="182508" indent="-182508" fontAlgn="base">
              <a:spcBef>
                <a:spcPts val="300"/>
              </a:spcBef>
              <a:spcAft>
                <a:spcPct val="0"/>
              </a:spcAft>
              <a:buClr>
                <a:srgbClr val="F0AB00"/>
              </a:buClr>
              <a:buSzPct val="100000"/>
              <a:buFont typeface="Arial" panose="020B0604020202020204" pitchFamily="34" charset="0"/>
              <a:buChar char="•"/>
            </a:pPr>
            <a:r>
              <a:rPr lang="en-US" sz="1400" b="1" dirty="0"/>
              <a:t>Move computation close to data</a:t>
            </a:r>
          </a:p>
          <a:p>
            <a:pPr marL="182508" indent="-182508" fontAlgn="base">
              <a:spcBef>
                <a:spcPts val="300"/>
              </a:spcBef>
              <a:spcAft>
                <a:spcPct val="0"/>
              </a:spcAft>
              <a:buClr>
                <a:srgbClr val="F0AB00"/>
              </a:buClr>
              <a:buSzPct val="100000"/>
              <a:buFont typeface="Arial" panose="020B0604020202020204" pitchFamily="34" charset="0"/>
              <a:buChar char="•"/>
            </a:pPr>
            <a:r>
              <a:rPr lang="en-US" sz="1400" b="1" dirty="0"/>
              <a:t>Handle large amounts of data</a:t>
            </a:r>
          </a:p>
        </p:txBody>
      </p:sp>
      <p:grpSp>
        <p:nvGrpSpPr>
          <p:cNvPr id="25" name="Group 24"/>
          <p:cNvGrpSpPr/>
          <p:nvPr/>
        </p:nvGrpSpPr>
        <p:grpSpPr>
          <a:xfrm>
            <a:off x="8459607" y="1183610"/>
            <a:ext cx="3975710" cy="3535195"/>
            <a:chOff x="6585223" y="333931"/>
            <a:chExt cx="5302327" cy="4714820"/>
          </a:xfrm>
        </p:grpSpPr>
        <p:sp>
          <p:nvSpPr>
            <p:cNvPr id="15" name="TextBox 14"/>
            <p:cNvSpPr txBox="1"/>
            <p:nvPr/>
          </p:nvSpPr>
          <p:spPr>
            <a:xfrm>
              <a:off x="6611348" y="851770"/>
              <a:ext cx="5185318" cy="2478246"/>
            </a:xfrm>
            <a:prstGeom prst="rect">
              <a:avLst/>
            </a:prstGeom>
            <a:noFill/>
          </p:spPr>
          <p:txBody>
            <a:bodyPr wrap="square" rtlCol="0">
              <a:spAutoFit/>
            </a:bodyPr>
            <a:lstStyle/>
            <a:p>
              <a:r>
                <a:rPr lang="en-US" sz="1050" dirty="0" err="1"/>
                <a:t>bank_data</a:t>
              </a:r>
              <a:r>
                <a:rPr lang="en-US" sz="1050" dirty="0"/>
                <a:t> = </a:t>
              </a:r>
              <a:r>
                <a:rPr lang="en-US" sz="1050" dirty="0" err="1"/>
                <a:t>pd.read_csv</a:t>
              </a:r>
              <a:r>
                <a:rPr lang="en-US" sz="1050" dirty="0"/>
                <a:t>('/home/i850316/tests/</a:t>
              </a:r>
              <a:r>
                <a:rPr lang="en-US" sz="1050" dirty="0" err="1"/>
                <a:t>scikit</a:t>
              </a:r>
              <a:r>
                <a:rPr lang="en-US" sz="1050" dirty="0"/>
                <a:t>/bank-additional/bank-additional-full.csv', delimiter=';')</a:t>
              </a:r>
            </a:p>
            <a:p>
              <a:endParaRPr lang="en-US" sz="1050" dirty="0"/>
            </a:p>
            <a:p>
              <a:r>
                <a:rPr lang="en-US" sz="1050" dirty="0"/>
                <a:t>X = </a:t>
              </a:r>
              <a:r>
                <a:rPr lang="en-US" sz="1050" dirty="0" err="1"/>
                <a:t>bank_data</a:t>
              </a:r>
              <a:r>
                <a:rPr lang="en-US" sz="1050" dirty="0"/>
                <a:t>[</a:t>
              </a:r>
              <a:r>
                <a:rPr lang="en-US" sz="1050" dirty="0" err="1"/>
                <a:t>bank_data.columns.values</a:t>
              </a:r>
              <a:r>
                <a:rPr lang="en-US" sz="1050" dirty="0"/>
                <a:t>]</a:t>
              </a:r>
            </a:p>
            <a:p>
              <a:r>
                <a:rPr lang="en-US" sz="1050" dirty="0" err="1"/>
                <a:t>X.drop</a:t>
              </a:r>
              <a:r>
                <a:rPr lang="en-US" sz="1050" dirty="0"/>
                <a:t>('y', axis=1, </a:t>
              </a:r>
              <a:r>
                <a:rPr lang="en-US" sz="1050" dirty="0" err="1"/>
                <a:t>inplace</a:t>
              </a:r>
              <a:r>
                <a:rPr lang="en-US" sz="1050" dirty="0"/>
                <a:t>=True)</a:t>
              </a:r>
            </a:p>
            <a:p>
              <a:r>
                <a:rPr lang="en-US" sz="1050" dirty="0"/>
                <a:t>y = </a:t>
              </a:r>
              <a:r>
                <a:rPr lang="en-US" sz="1050" dirty="0" err="1"/>
                <a:t>bank_data</a:t>
              </a:r>
              <a:r>
                <a:rPr lang="en-US" sz="1050" dirty="0"/>
                <a:t>[['y']].</a:t>
              </a:r>
              <a:r>
                <a:rPr lang="en-US" sz="1050" dirty="0" err="1"/>
                <a:t>values.ravel</a:t>
              </a:r>
              <a:r>
                <a:rPr lang="en-US" sz="1050" dirty="0"/>
                <a:t>()</a:t>
              </a:r>
            </a:p>
            <a:p>
              <a:r>
                <a:rPr lang="en-US" sz="1050" dirty="0"/>
                <a:t>for col in ('job', 'marital', 'education', 'default', 'housing', 'loan', 'contact', 'month', '</a:t>
              </a:r>
              <a:r>
                <a:rPr lang="en-US" sz="1050" dirty="0" err="1"/>
                <a:t>day_of_week</a:t>
              </a:r>
              <a:r>
                <a:rPr lang="en-US" sz="1050" dirty="0"/>
                <a:t>', '</a:t>
              </a:r>
              <a:r>
                <a:rPr lang="en-US" sz="1050" dirty="0" err="1"/>
                <a:t>poutcome</a:t>
              </a:r>
              <a:r>
                <a:rPr lang="en-US" sz="1050" dirty="0"/>
                <a:t>'):</a:t>
              </a:r>
            </a:p>
            <a:p>
              <a:r>
                <a:rPr lang="en-US" sz="1050" dirty="0"/>
                <a:t>    categorize(X, col)</a:t>
              </a:r>
            </a:p>
            <a:p>
              <a:endParaRPr lang="en-US" sz="675" dirty="0"/>
            </a:p>
            <a:p>
              <a:endParaRPr lang="en-US" sz="675" dirty="0"/>
            </a:p>
            <a:p>
              <a:endParaRPr lang="en-US" sz="675" dirty="0"/>
            </a:p>
          </p:txBody>
        </p:sp>
        <p:sp>
          <p:nvSpPr>
            <p:cNvPr id="16" name="Title 1"/>
            <p:cNvSpPr txBox="1">
              <a:spLocks/>
            </p:cNvSpPr>
            <p:nvPr/>
          </p:nvSpPr>
          <p:spPr>
            <a:xfrm>
              <a:off x="6585223" y="333931"/>
              <a:ext cx="5062602" cy="575591"/>
            </a:xfrm>
            <a:prstGeom prst="rect">
              <a:avLst/>
            </a:prstGeom>
          </p:spPr>
          <p:txBody>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1999" dirty="0" err="1"/>
                <a:t>Scikit</a:t>
              </a:r>
              <a:r>
                <a:rPr lang="en-US" sz="1999" dirty="0"/>
                <a:t> Learn</a:t>
              </a:r>
            </a:p>
          </p:txBody>
        </p:sp>
        <p:grpSp>
          <p:nvGrpSpPr>
            <p:cNvPr id="17" name="Group 16"/>
            <p:cNvGrpSpPr/>
            <p:nvPr/>
          </p:nvGrpSpPr>
          <p:grpSpPr>
            <a:xfrm>
              <a:off x="6615941" y="2862969"/>
              <a:ext cx="5271609" cy="2185782"/>
              <a:chOff x="6615941" y="2862969"/>
              <a:chExt cx="5271609" cy="2185782"/>
            </a:xfrm>
          </p:grpSpPr>
          <p:sp>
            <p:nvSpPr>
              <p:cNvPr id="18" name="TextBox 17"/>
              <p:cNvSpPr txBox="1"/>
              <p:nvPr/>
            </p:nvSpPr>
            <p:spPr>
              <a:xfrm>
                <a:off x="6615941" y="2862969"/>
                <a:ext cx="5062601" cy="2185782"/>
              </a:xfrm>
              <a:prstGeom prst="rect">
                <a:avLst/>
              </a:prstGeom>
              <a:noFill/>
            </p:spPr>
            <p:txBody>
              <a:bodyPr wrap="square" rtlCol="0">
                <a:spAutoFit/>
              </a:bodyPr>
              <a:lstStyle/>
              <a:p>
                <a:endParaRPr lang="en-US" sz="1350" dirty="0"/>
              </a:p>
              <a:p>
                <a:r>
                  <a:rPr lang="en-US" sz="1050" dirty="0" err="1"/>
                  <a:t>X_train_and_validate</a:t>
                </a:r>
                <a:r>
                  <a:rPr lang="en-US" sz="1050" dirty="0"/>
                  <a:t>, </a:t>
                </a:r>
                <a:r>
                  <a:rPr lang="en-US" sz="1050" dirty="0" err="1"/>
                  <a:t>X_test</a:t>
                </a:r>
                <a:r>
                  <a:rPr lang="en-US" sz="1050" dirty="0"/>
                  <a:t>, </a:t>
                </a:r>
                <a:r>
                  <a:rPr lang="en-US" sz="1050" dirty="0" err="1"/>
                  <a:t>y_train_and_validate</a:t>
                </a:r>
                <a:r>
                  <a:rPr lang="en-US" sz="1050" dirty="0"/>
                  <a:t>, </a:t>
                </a:r>
                <a:r>
                  <a:rPr lang="en-US" sz="1050" dirty="0" err="1"/>
                  <a:t>y_test</a:t>
                </a:r>
                <a:r>
                  <a:rPr lang="en-US" sz="1050" dirty="0"/>
                  <a:t> = </a:t>
                </a:r>
                <a:r>
                  <a:rPr lang="en-US" sz="1050" dirty="0" err="1"/>
                  <a:t>model_selection.</a:t>
                </a:r>
                <a:r>
                  <a:rPr lang="en-US" sz="1050" dirty="0" err="1">
                    <a:highlight>
                      <a:srgbClr val="FFFFFF"/>
                    </a:highlight>
                  </a:rPr>
                  <a:t>train_test_split</a:t>
                </a:r>
                <a:r>
                  <a:rPr lang="en-US" sz="1050" dirty="0"/>
                  <a:t>(X, y, </a:t>
                </a:r>
                <a:r>
                  <a:rPr lang="en-US" sz="1050" dirty="0" err="1"/>
                  <a:t>test_size</a:t>
                </a:r>
                <a:r>
                  <a:rPr lang="en-US" sz="1050" dirty="0"/>
                  <a:t>=0.2, </a:t>
                </a:r>
                <a:r>
                  <a:rPr lang="en-US" sz="1050" dirty="0" err="1"/>
                  <a:t>random_state</a:t>
                </a:r>
                <a:r>
                  <a:rPr lang="en-US" sz="1050" dirty="0"/>
                  <a:t>=0)</a:t>
                </a:r>
              </a:p>
              <a:p>
                <a:endParaRPr lang="de-DE" sz="1050" dirty="0"/>
              </a:p>
              <a:p>
                <a:endParaRPr lang="en-US" sz="1050" dirty="0"/>
              </a:p>
              <a:p>
                <a:r>
                  <a:rPr lang="en-US" sz="1050" dirty="0" err="1"/>
                  <a:t>lr_model</a:t>
                </a:r>
                <a:r>
                  <a:rPr lang="en-US" sz="1050" dirty="0"/>
                  <a:t> = </a:t>
                </a:r>
                <a:r>
                  <a:rPr lang="en-US" sz="1050" dirty="0" err="1"/>
                  <a:t>linear_model.</a:t>
                </a:r>
                <a:r>
                  <a:rPr lang="en-US" sz="1050" dirty="0" err="1">
                    <a:highlight>
                      <a:srgbClr val="FFFFFF"/>
                    </a:highlight>
                  </a:rPr>
                  <a:t>LogisticRegression</a:t>
                </a:r>
                <a:r>
                  <a:rPr lang="en-US" sz="1050" dirty="0">
                    <a:highlight>
                      <a:srgbClr val="FFFFFF"/>
                    </a:highlight>
                  </a:rPr>
                  <a:t>()</a:t>
                </a:r>
              </a:p>
              <a:p>
                <a:r>
                  <a:rPr lang="en-US" sz="1050" dirty="0" err="1">
                    <a:highlight>
                      <a:srgbClr val="FFFF00"/>
                    </a:highlight>
                  </a:rPr>
                  <a:t>lr_model.fit</a:t>
                </a:r>
                <a:r>
                  <a:rPr lang="en-US" sz="1050" dirty="0"/>
                  <a:t>(</a:t>
                </a:r>
                <a:r>
                  <a:rPr lang="en-US" sz="1050" dirty="0" err="1"/>
                  <a:t>X_train_and_validate</a:t>
                </a:r>
                <a:r>
                  <a:rPr lang="en-US" sz="1050" dirty="0"/>
                  <a:t>, </a:t>
                </a:r>
                <a:r>
                  <a:rPr lang="en-US" sz="1050" dirty="0" err="1"/>
                  <a:t>y_train_and_validate</a:t>
                </a:r>
                <a:r>
                  <a:rPr lang="en-US" sz="1050" dirty="0"/>
                  <a:t>)</a:t>
                </a:r>
              </a:p>
              <a:p>
                <a:endParaRPr lang="en-US" sz="1350" dirty="0"/>
              </a:p>
            </p:txBody>
          </p:sp>
          <p:sp>
            <p:nvSpPr>
              <p:cNvPr id="20" name="TextBox 19"/>
              <p:cNvSpPr txBox="1"/>
              <p:nvPr/>
            </p:nvSpPr>
            <p:spPr>
              <a:xfrm>
                <a:off x="11134515" y="2968476"/>
                <a:ext cx="753035" cy="400109"/>
              </a:xfrm>
              <a:prstGeom prst="rect">
                <a:avLst/>
              </a:prstGeom>
              <a:noFill/>
            </p:spPr>
            <p:txBody>
              <a:bodyPr wrap="square" rtlCol="0">
                <a:spAutoFit/>
              </a:bodyPr>
              <a:lstStyle/>
              <a:p>
                <a:endParaRPr lang="en-US" sz="1350" dirty="0"/>
              </a:p>
            </p:txBody>
          </p:sp>
        </p:grpSp>
      </p:grpSp>
      <p:sp>
        <p:nvSpPr>
          <p:cNvPr id="3" name="Title 2">
            <a:extLst>
              <a:ext uri="{FF2B5EF4-FFF2-40B4-BE49-F238E27FC236}">
                <a16:creationId xmlns:a16="http://schemas.microsoft.com/office/drawing/2014/main" id="{522D2C81-FF74-41A5-B7E6-780FB5961F98}"/>
              </a:ext>
            </a:extLst>
          </p:cNvPr>
          <p:cNvSpPr>
            <a:spLocks noGrp="1"/>
          </p:cNvSpPr>
          <p:nvPr>
            <p:ph type="title"/>
          </p:nvPr>
        </p:nvSpPr>
        <p:spPr>
          <a:xfrm>
            <a:off x="505457" y="504761"/>
            <a:ext cx="11183564" cy="738472"/>
          </a:xfrm>
        </p:spPr>
        <p:txBody>
          <a:bodyPr/>
          <a:lstStyle/>
          <a:p>
            <a:r>
              <a:rPr lang="de-DE" kern="0" dirty="0"/>
              <a:t>Python Client API for HANA ML </a:t>
            </a:r>
            <a:r>
              <a:rPr lang="en-US" dirty="0"/>
              <a:t>–</a:t>
            </a:r>
            <a:r>
              <a:rPr lang="de-DE" dirty="0"/>
              <a:t> </a:t>
            </a:r>
            <a:r>
              <a:rPr lang="en-US" dirty="0"/>
              <a:t>User Perspective</a:t>
            </a:r>
            <a:br>
              <a:rPr lang="en-US" dirty="0"/>
            </a:br>
            <a:endParaRPr lang="en-US" dirty="0"/>
          </a:p>
        </p:txBody>
      </p:sp>
      <p:cxnSp>
        <p:nvCxnSpPr>
          <p:cNvPr id="19" name="Straight Connector 18">
            <a:extLst>
              <a:ext uri="{FF2B5EF4-FFF2-40B4-BE49-F238E27FC236}">
                <a16:creationId xmlns:a16="http://schemas.microsoft.com/office/drawing/2014/main" id="{F6B7B119-E7D3-46B5-9617-E16ED49C4EC8}"/>
              </a:ext>
            </a:extLst>
          </p:cNvPr>
          <p:cNvCxnSpPr/>
          <p:nvPr/>
        </p:nvCxnSpPr>
        <p:spPr>
          <a:xfrm>
            <a:off x="8257447" y="1125498"/>
            <a:ext cx="19590" cy="4842786"/>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80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heel(1)">
                                      <p:cBhvr>
                                        <p:cTn id="23" dur="2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5" grpId="0"/>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Title 20">
            <a:extLst>
              <a:ext uri="{FF2B5EF4-FFF2-40B4-BE49-F238E27FC236}">
                <a16:creationId xmlns:a16="http://schemas.microsoft.com/office/drawing/2014/main" id="{C365A0B1-F2C6-9541-AF73-39816A2A5F1E}"/>
              </a:ext>
            </a:extLst>
          </p:cNvPr>
          <p:cNvSpPr>
            <a:spLocks noGrp="1"/>
          </p:cNvSpPr>
          <p:nvPr>
            <p:ph type="title"/>
          </p:nvPr>
        </p:nvSpPr>
        <p:spPr>
          <a:xfrm>
            <a:off x="504000" y="504000"/>
            <a:ext cx="11318545" cy="677108"/>
          </a:xfrm>
        </p:spPr>
        <p:txBody>
          <a:bodyPr/>
          <a:lstStyle/>
          <a:p>
            <a:r>
              <a:rPr lang="en-US" sz="2000" b="0" dirty="0"/>
              <a:t>SAP HANA, Express Edition – New Capability*</a:t>
            </a:r>
            <a:br>
              <a:rPr lang="en-US" dirty="0"/>
            </a:br>
            <a:r>
              <a:rPr lang="en-US" dirty="0"/>
              <a:t>Python Client API for SAP HANA Machine Learning - Example</a:t>
            </a:r>
          </a:p>
        </p:txBody>
      </p:sp>
      <p:sp>
        <p:nvSpPr>
          <p:cNvPr id="3" name="TextBox 2">
            <a:extLst>
              <a:ext uri="{FF2B5EF4-FFF2-40B4-BE49-F238E27FC236}">
                <a16:creationId xmlns:a16="http://schemas.microsoft.com/office/drawing/2014/main" id="{2AB07380-22E0-40E6-9322-32E493E03C5C}"/>
              </a:ext>
            </a:extLst>
          </p:cNvPr>
          <p:cNvSpPr txBox="1"/>
          <p:nvPr/>
        </p:nvSpPr>
        <p:spPr>
          <a:xfrm>
            <a:off x="4157835" y="6522346"/>
            <a:ext cx="7289355"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de-DE" sz="1000" kern="0" dirty="0">
                <a:solidFill>
                  <a:schemeClr val="bg1">
                    <a:lumMod val="50000"/>
                  </a:schemeClr>
                </a:solidFill>
                <a:ea typeface="Arial Unicode MS" pitchFamily="34" charset="-128"/>
                <a:cs typeface="Arial Unicode MS" pitchFamily="34" charset="-128"/>
              </a:rPr>
              <a:t>*</a:t>
            </a:r>
            <a:r>
              <a:rPr lang="de-DE" sz="1000" kern="0" dirty="0" err="1">
                <a:solidFill>
                  <a:schemeClr val="bg1">
                    <a:lumMod val="50000"/>
                  </a:schemeClr>
                </a:solidFill>
                <a:ea typeface="Arial Unicode MS" pitchFamily="34" charset="-128"/>
                <a:cs typeface="Arial Unicode MS" pitchFamily="34" charset="-128"/>
              </a:rPr>
              <a:t>Delivered</a:t>
            </a:r>
            <a:r>
              <a:rPr lang="de-DE" sz="1000" kern="0" dirty="0">
                <a:solidFill>
                  <a:schemeClr val="bg1">
                    <a:lumMod val="50000"/>
                  </a:schemeClr>
                </a:solidFill>
                <a:ea typeface="Arial Unicode MS" pitchFamily="34" charset="-128"/>
                <a:cs typeface="Arial Unicode MS" pitchFamily="34" charset="-128"/>
              </a:rPr>
              <a:t> </a:t>
            </a:r>
            <a:r>
              <a:rPr lang="de-DE" sz="1000" kern="0" dirty="0" err="1">
                <a:solidFill>
                  <a:schemeClr val="bg1">
                    <a:lumMod val="50000"/>
                  </a:schemeClr>
                </a:solidFill>
                <a:ea typeface="Arial Unicode MS" pitchFamily="34" charset="-128"/>
                <a:cs typeface="Arial Unicode MS" pitchFamily="34" charset="-128"/>
              </a:rPr>
              <a:t>with</a:t>
            </a:r>
            <a:r>
              <a:rPr lang="de-DE" sz="1000" kern="0" dirty="0">
                <a:solidFill>
                  <a:schemeClr val="bg1">
                    <a:lumMod val="50000"/>
                  </a:schemeClr>
                </a:solidFill>
                <a:ea typeface="Arial Unicode MS" pitchFamily="34" charset="-128"/>
                <a:cs typeface="Arial Unicode MS" pitchFamily="34" charset="-128"/>
              </a:rPr>
              <a:t> </a:t>
            </a:r>
            <a:r>
              <a:rPr lang="en-US" sz="1000" dirty="0">
                <a:solidFill>
                  <a:schemeClr val="bg1">
                    <a:lumMod val="50000"/>
                  </a:schemeClr>
                </a:solidFill>
              </a:rPr>
              <a:t>SAP HANA, express edition 2.0 SPS 03 Revision 33</a:t>
            </a:r>
            <a:endParaRPr lang="en-US" sz="1000" b="1" kern="0" dirty="0">
              <a:solidFill>
                <a:schemeClr val="bg1">
                  <a:lumMod val="50000"/>
                </a:schemeClr>
              </a:solidFill>
              <a:ea typeface="Arial Unicode MS" pitchFamily="34" charset="-128"/>
              <a:cs typeface="Arial Unicode MS" pitchFamily="34" charset="-128"/>
            </a:endParaRPr>
          </a:p>
        </p:txBody>
      </p:sp>
      <p:pic>
        <p:nvPicPr>
          <p:cNvPr id="2" name="Picture 1">
            <a:extLst>
              <a:ext uri="{FF2B5EF4-FFF2-40B4-BE49-F238E27FC236}">
                <a16:creationId xmlns:a16="http://schemas.microsoft.com/office/drawing/2014/main" id="{5C84ED6B-3F88-4EB7-9E33-10AC53A7D871}"/>
              </a:ext>
            </a:extLst>
          </p:cNvPr>
          <p:cNvPicPr>
            <a:picLocks noChangeAspect="1"/>
          </p:cNvPicPr>
          <p:nvPr/>
        </p:nvPicPr>
        <p:blipFill>
          <a:blip r:embed="rId3"/>
          <a:stretch>
            <a:fillRect/>
          </a:stretch>
        </p:blipFill>
        <p:spPr>
          <a:xfrm>
            <a:off x="545129" y="5699741"/>
            <a:ext cx="5838741" cy="586481"/>
          </a:xfrm>
          <a:prstGeom prst="rect">
            <a:avLst/>
          </a:prstGeom>
        </p:spPr>
      </p:pic>
      <p:pic>
        <p:nvPicPr>
          <p:cNvPr id="4" name="Picture 3">
            <a:extLst>
              <a:ext uri="{FF2B5EF4-FFF2-40B4-BE49-F238E27FC236}">
                <a16:creationId xmlns:a16="http://schemas.microsoft.com/office/drawing/2014/main" id="{A2E9BE77-4598-4416-9473-7626B71BD751}"/>
              </a:ext>
            </a:extLst>
          </p:cNvPr>
          <p:cNvPicPr>
            <a:picLocks noChangeAspect="1"/>
          </p:cNvPicPr>
          <p:nvPr/>
        </p:nvPicPr>
        <p:blipFill rotWithShape="1">
          <a:blip r:embed="rId4"/>
          <a:srcRect r="6132"/>
          <a:stretch/>
        </p:blipFill>
        <p:spPr>
          <a:xfrm>
            <a:off x="531420" y="1649190"/>
            <a:ext cx="5540612" cy="619196"/>
          </a:xfrm>
          <a:prstGeom prst="rect">
            <a:avLst/>
          </a:prstGeom>
        </p:spPr>
      </p:pic>
      <p:pic>
        <p:nvPicPr>
          <p:cNvPr id="5" name="Picture 4">
            <a:extLst>
              <a:ext uri="{FF2B5EF4-FFF2-40B4-BE49-F238E27FC236}">
                <a16:creationId xmlns:a16="http://schemas.microsoft.com/office/drawing/2014/main" id="{C7B794A9-2C07-4960-881F-61BE267D0809}"/>
              </a:ext>
            </a:extLst>
          </p:cNvPr>
          <p:cNvPicPr>
            <a:picLocks noChangeAspect="1"/>
          </p:cNvPicPr>
          <p:nvPr/>
        </p:nvPicPr>
        <p:blipFill rotWithShape="1">
          <a:blip r:embed="rId5"/>
          <a:srcRect r="5074"/>
          <a:stretch/>
        </p:blipFill>
        <p:spPr>
          <a:xfrm>
            <a:off x="531420" y="2596113"/>
            <a:ext cx="5542477" cy="834106"/>
          </a:xfrm>
          <a:prstGeom prst="rect">
            <a:avLst/>
          </a:prstGeom>
        </p:spPr>
      </p:pic>
      <p:sp>
        <p:nvSpPr>
          <p:cNvPr id="29" name="TextBox 28">
            <a:extLst>
              <a:ext uri="{FF2B5EF4-FFF2-40B4-BE49-F238E27FC236}">
                <a16:creationId xmlns:a16="http://schemas.microsoft.com/office/drawing/2014/main" id="{B4113D18-E9F2-473C-807D-BF54F4B85BE0}"/>
              </a:ext>
            </a:extLst>
          </p:cNvPr>
          <p:cNvSpPr txBox="1"/>
          <p:nvPr/>
        </p:nvSpPr>
        <p:spPr>
          <a:xfrm>
            <a:off x="531420" y="3663415"/>
            <a:ext cx="4644137" cy="184666"/>
          </a:xfrm>
          <a:prstGeom prst="rect">
            <a:avLst/>
          </a:prstGeom>
          <a:noFill/>
        </p:spPr>
        <p:txBody>
          <a:bodyPr wrap="square" lIns="0" tIns="0" rIns="0" bIns="0" rtlCol="0">
            <a:spAutoFit/>
          </a:bodyPr>
          <a:lstStyle/>
          <a:p>
            <a:pPr fontAlgn="base">
              <a:spcAft>
                <a:spcPct val="0"/>
              </a:spcAft>
              <a:buClr>
                <a:srgbClr val="F0AB00"/>
              </a:buClr>
              <a:buSzPct val="80000"/>
            </a:pPr>
            <a:r>
              <a:rPr lang="en-US" sz="1200" b="1" kern="0" dirty="0">
                <a:ea typeface="Arial Unicode MS" pitchFamily="34" charset="-128"/>
                <a:cs typeface="Arial Unicode MS" pitchFamily="34" charset="-128"/>
              </a:rPr>
              <a:t>Create an instance, invoke fit and score method</a:t>
            </a:r>
          </a:p>
        </p:txBody>
      </p:sp>
      <p:sp>
        <p:nvSpPr>
          <p:cNvPr id="30" name="TextBox 29">
            <a:extLst>
              <a:ext uri="{FF2B5EF4-FFF2-40B4-BE49-F238E27FC236}">
                <a16:creationId xmlns:a16="http://schemas.microsoft.com/office/drawing/2014/main" id="{4883ED48-5BCE-432D-8B01-DD35E884976B}"/>
              </a:ext>
            </a:extLst>
          </p:cNvPr>
          <p:cNvSpPr txBox="1"/>
          <p:nvPr/>
        </p:nvSpPr>
        <p:spPr>
          <a:xfrm>
            <a:off x="545129" y="5485606"/>
            <a:ext cx="3322320" cy="184666"/>
          </a:xfrm>
          <a:prstGeom prst="rect">
            <a:avLst/>
          </a:prstGeom>
          <a:noFill/>
        </p:spPr>
        <p:txBody>
          <a:bodyPr wrap="square" lIns="0" tIns="0" rIns="0" bIns="0" rtlCol="0">
            <a:spAutoFit/>
          </a:bodyPr>
          <a:lstStyle/>
          <a:p>
            <a:pPr fontAlgn="base">
              <a:spcAft>
                <a:spcPct val="0"/>
              </a:spcAft>
              <a:buClr>
                <a:srgbClr val="F0AB00"/>
              </a:buClr>
              <a:buSzPct val="80000"/>
            </a:pPr>
            <a:r>
              <a:rPr lang="en-US" sz="1200" b="1" kern="0" dirty="0">
                <a:ea typeface="Arial Unicode MS" pitchFamily="34" charset="-128"/>
                <a:cs typeface="Arial Unicode MS" pitchFamily="34" charset="-128"/>
              </a:rPr>
              <a:t>Use trained model for prediction</a:t>
            </a:r>
          </a:p>
        </p:txBody>
      </p:sp>
      <p:pic>
        <p:nvPicPr>
          <p:cNvPr id="8" name="Picture 7">
            <a:extLst>
              <a:ext uri="{FF2B5EF4-FFF2-40B4-BE49-F238E27FC236}">
                <a16:creationId xmlns:a16="http://schemas.microsoft.com/office/drawing/2014/main" id="{193DB93C-2091-466F-8D1D-39EBBE07851A}"/>
              </a:ext>
            </a:extLst>
          </p:cNvPr>
          <p:cNvPicPr>
            <a:picLocks noChangeAspect="1"/>
          </p:cNvPicPr>
          <p:nvPr/>
        </p:nvPicPr>
        <p:blipFill>
          <a:blip r:embed="rId6"/>
          <a:stretch>
            <a:fillRect/>
          </a:stretch>
        </p:blipFill>
        <p:spPr>
          <a:xfrm>
            <a:off x="531420" y="3905911"/>
            <a:ext cx="5566167" cy="1388429"/>
          </a:xfrm>
          <a:prstGeom prst="rect">
            <a:avLst/>
          </a:prstGeom>
        </p:spPr>
      </p:pic>
      <p:sp>
        <p:nvSpPr>
          <p:cNvPr id="34" name="TextBox 33">
            <a:extLst>
              <a:ext uri="{FF2B5EF4-FFF2-40B4-BE49-F238E27FC236}">
                <a16:creationId xmlns:a16="http://schemas.microsoft.com/office/drawing/2014/main" id="{CAFF3CA4-FD7E-40C9-8BA3-56D3F6FB5209}"/>
              </a:ext>
            </a:extLst>
          </p:cNvPr>
          <p:cNvSpPr txBox="1"/>
          <p:nvPr/>
        </p:nvSpPr>
        <p:spPr>
          <a:xfrm>
            <a:off x="531420" y="1412601"/>
            <a:ext cx="4616717" cy="184666"/>
          </a:xfrm>
          <a:prstGeom prst="rect">
            <a:avLst/>
          </a:prstGeom>
          <a:noFill/>
        </p:spPr>
        <p:txBody>
          <a:bodyPr wrap="square" lIns="0" tIns="0" rIns="0" bIns="0" rtlCol="0">
            <a:spAutoFit/>
          </a:bodyPr>
          <a:lstStyle/>
          <a:p>
            <a:pPr fontAlgn="base">
              <a:spcAft>
                <a:spcPct val="0"/>
              </a:spcAft>
              <a:buClr>
                <a:srgbClr val="F0AB00"/>
              </a:buClr>
              <a:buSzPct val="80000"/>
            </a:pPr>
            <a:r>
              <a:rPr lang="en-US" sz="1200" b="1" kern="0" dirty="0">
                <a:ea typeface="Arial Unicode MS" pitchFamily="34" charset="-128"/>
                <a:cs typeface="Arial Unicode MS" pitchFamily="34" charset="-128"/>
              </a:rPr>
              <a:t>Import packages</a:t>
            </a:r>
          </a:p>
        </p:txBody>
      </p:sp>
      <p:sp>
        <p:nvSpPr>
          <p:cNvPr id="35" name="TextBox 34">
            <a:extLst>
              <a:ext uri="{FF2B5EF4-FFF2-40B4-BE49-F238E27FC236}">
                <a16:creationId xmlns:a16="http://schemas.microsoft.com/office/drawing/2014/main" id="{B3F6EEF5-31BE-4E49-B357-44ECFDCC70C7}"/>
              </a:ext>
            </a:extLst>
          </p:cNvPr>
          <p:cNvSpPr txBox="1"/>
          <p:nvPr/>
        </p:nvSpPr>
        <p:spPr>
          <a:xfrm>
            <a:off x="545129" y="2402432"/>
            <a:ext cx="4616717" cy="184666"/>
          </a:xfrm>
          <a:prstGeom prst="rect">
            <a:avLst/>
          </a:prstGeom>
          <a:noFill/>
        </p:spPr>
        <p:txBody>
          <a:bodyPr wrap="square" lIns="0" tIns="0" rIns="0" bIns="0" rtlCol="0">
            <a:spAutoFit/>
          </a:bodyPr>
          <a:lstStyle/>
          <a:p>
            <a:pPr fontAlgn="base">
              <a:spcAft>
                <a:spcPct val="0"/>
              </a:spcAft>
              <a:buClr>
                <a:srgbClr val="F0AB00"/>
              </a:buClr>
              <a:buSzPct val="80000"/>
            </a:pPr>
            <a:r>
              <a:rPr lang="en-US" sz="1200" b="1" kern="0" dirty="0">
                <a:ea typeface="Arial Unicode MS" pitchFamily="34" charset="-128"/>
                <a:cs typeface="Arial Unicode MS" pitchFamily="34" charset="-128"/>
              </a:rPr>
              <a:t>Create </a:t>
            </a:r>
            <a:r>
              <a:rPr lang="en-US" sz="1200" b="1" kern="0" dirty="0" err="1">
                <a:ea typeface="Arial Unicode MS" pitchFamily="34" charset="-128"/>
                <a:cs typeface="Arial Unicode MS" pitchFamily="34" charset="-128"/>
              </a:rPr>
              <a:t>dataframes</a:t>
            </a:r>
            <a:endParaRPr lang="en-US" sz="1200" b="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802916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E4E3A-93A1-45EF-8D4D-941574ADB1BF}"/>
              </a:ext>
            </a:extLst>
          </p:cNvPr>
          <p:cNvSpPr/>
          <p:nvPr/>
        </p:nvSpPr>
        <p:spPr bwMode="gray">
          <a:xfrm>
            <a:off x="0" y="3429000"/>
            <a:ext cx="9622722" cy="901700"/>
          </a:xfrm>
          <a:prstGeom prst="rect">
            <a:avLst/>
          </a:prstGeom>
          <a:solidFill>
            <a:schemeClr val="accent1">
              <a:lumMod val="20000"/>
              <a:lumOff val="8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Text Placeholder 2"/>
          <p:cNvSpPr>
            <a:spLocks noGrp="1"/>
          </p:cNvSpPr>
          <p:nvPr>
            <p:ph type="body" sz="quarter" idx="10"/>
          </p:nvPr>
        </p:nvSpPr>
        <p:spPr>
          <a:xfrm>
            <a:off x="504001" y="1620000"/>
            <a:ext cx="9118720" cy="4716000"/>
          </a:xfrm>
        </p:spPr>
        <p:txBody>
          <a:bodyPr>
            <a:noAutofit/>
          </a:bodyPr>
          <a:lstStyle/>
          <a:p>
            <a:r>
              <a:rPr lang="en-US" dirty="0"/>
              <a:t>SAP HANA Predictive and Machine Learning Overview</a:t>
            </a:r>
          </a:p>
          <a:p>
            <a:r>
              <a:rPr lang="de-DE" dirty="0"/>
              <a:t>Python </a:t>
            </a:r>
            <a:r>
              <a:rPr lang="en-US" dirty="0"/>
              <a:t>integration with SAP HANA</a:t>
            </a:r>
          </a:p>
          <a:p>
            <a:r>
              <a:rPr lang="de-DE" dirty="0"/>
              <a:t>Python Client API for SAP HANA </a:t>
            </a:r>
            <a:r>
              <a:rPr lang="de-DE" dirty="0" err="1"/>
              <a:t>Machine</a:t>
            </a:r>
            <a:r>
              <a:rPr lang="de-DE" dirty="0"/>
              <a:t> Learning</a:t>
            </a:r>
          </a:p>
          <a:p>
            <a:r>
              <a:rPr lang="de-DE" dirty="0"/>
              <a:t>Demo</a:t>
            </a:r>
            <a:endParaRPr lang="en-US" dirty="0"/>
          </a:p>
          <a:p>
            <a:r>
              <a:rPr lang="de-DE" dirty="0"/>
              <a:t>P</a:t>
            </a:r>
            <a:r>
              <a:rPr lang="en-US" dirty="0" err="1"/>
              <a:t>lans</a:t>
            </a:r>
            <a:r>
              <a:rPr lang="en-US" dirty="0"/>
              <a:t> and Roadmap</a:t>
            </a:r>
          </a:p>
          <a:p>
            <a:endParaRPr lang="en-US" dirty="0"/>
          </a:p>
        </p:txBody>
      </p:sp>
      <p:sp>
        <p:nvSpPr>
          <p:cNvPr id="2" name="Title 1"/>
          <p:cNvSpPr>
            <a:spLocks noGrp="1"/>
          </p:cNvSpPr>
          <p:nvPr>
            <p:ph type="title"/>
          </p:nvPr>
        </p:nvSpPr>
        <p:spPr>
          <a:xfrm>
            <a:off x="504001" y="504000"/>
            <a:ext cx="11186476" cy="369332"/>
          </a:xfrm>
        </p:spPr>
        <p:txBody>
          <a:bodyPr/>
          <a:lstStyle/>
          <a:p>
            <a:r>
              <a:rPr lang="en-US" dirty="0"/>
              <a:t>Agenda</a:t>
            </a:r>
          </a:p>
        </p:txBody>
      </p:sp>
      <p:pic>
        <p:nvPicPr>
          <p:cNvPr id="5" name="Picture 4">
            <a:extLst>
              <a:ext uri="{FF2B5EF4-FFF2-40B4-BE49-F238E27FC236}">
                <a16:creationId xmlns:a16="http://schemas.microsoft.com/office/drawing/2014/main" id="{5A553A15-3638-452C-A041-55EA218E36D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4328" r="16647" b="2390"/>
          <a:stretch/>
        </p:blipFill>
        <p:spPr>
          <a:xfrm flipH="1">
            <a:off x="9784078" y="450850"/>
            <a:ext cx="2411095" cy="2978150"/>
          </a:xfrm>
          <a:prstGeom prst="rect">
            <a:avLst/>
          </a:prstGeom>
        </p:spPr>
      </p:pic>
    </p:spTree>
    <p:extLst>
      <p:ext uri="{BB962C8B-B14F-4D97-AF65-F5344CB8AC3E}">
        <p14:creationId xmlns:p14="http://schemas.microsoft.com/office/powerpoint/2010/main" val="1935211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02CFEBD-BA82-41A6-9B24-16009EA9AF8B}"/>
              </a:ext>
            </a:extLst>
          </p:cNvPr>
          <p:cNvSpPr/>
          <p:nvPr/>
        </p:nvSpPr>
        <p:spPr>
          <a:xfrm>
            <a:off x="992600" y="2773700"/>
            <a:ext cx="2219305" cy="2950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Python Program</a:t>
            </a:r>
          </a:p>
        </p:txBody>
      </p:sp>
      <p:sp>
        <p:nvSpPr>
          <p:cNvPr id="32" name="Rectangle 31">
            <a:extLst>
              <a:ext uri="{FF2B5EF4-FFF2-40B4-BE49-F238E27FC236}">
                <a16:creationId xmlns:a16="http://schemas.microsoft.com/office/drawing/2014/main" id="{850984FC-78D1-446E-9090-F074E8258BF6}"/>
              </a:ext>
            </a:extLst>
          </p:cNvPr>
          <p:cNvSpPr/>
          <p:nvPr/>
        </p:nvSpPr>
        <p:spPr>
          <a:xfrm>
            <a:off x="992600" y="3082482"/>
            <a:ext cx="1100283" cy="295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DataFrame</a:t>
            </a:r>
            <a:endParaRPr lang="en-US" sz="1350" dirty="0"/>
          </a:p>
        </p:txBody>
      </p:sp>
      <p:sp>
        <p:nvSpPr>
          <p:cNvPr id="36" name="Rectangle 35">
            <a:extLst>
              <a:ext uri="{FF2B5EF4-FFF2-40B4-BE49-F238E27FC236}">
                <a16:creationId xmlns:a16="http://schemas.microsoft.com/office/drawing/2014/main" id="{4464B2D7-BBB8-4918-AA74-F5F5D753187B}"/>
              </a:ext>
            </a:extLst>
          </p:cNvPr>
          <p:cNvSpPr/>
          <p:nvPr/>
        </p:nvSpPr>
        <p:spPr>
          <a:xfrm>
            <a:off x="2092883" y="3082482"/>
            <a:ext cx="1119017" cy="295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ML API</a:t>
            </a:r>
          </a:p>
        </p:txBody>
      </p:sp>
      <p:sp>
        <p:nvSpPr>
          <p:cNvPr id="37" name="Rectangle 36">
            <a:extLst>
              <a:ext uri="{FF2B5EF4-FFF2-40B4-BE49-F238E27FC236}">
                <a16:creationId xmlns:a16="http://schemas.microsoft.com/office/drawing/2014/main" id="{DF473BBD-B1DE-427B-993D-DD95CE0B805F}"/>
              </a:ext>
            </a:extLst>
          </p:cNvPr>
          <p:cNvSpPr/>
          <p:nvPr/>
        </p:nvSpPr>
        <p:spPr>
          <a:xfrm>
            <a:off x="992601" y="3391264"/>
            <a:ext cx="2219304" cy="240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hdbcli</a:t>
            </a:r>
            <a:endParaRPr lang="en-US" sz="1350" dirty="0">
              <a:solidFill>
                <a:schemeClr val="tx1"/>
              </a:solidFill>
            </a:endParaRPr>
          </a:p>
        </p:txBody>
      </p:sp>
      <p:cxnSp>
        <p:nvCxnSpPr>
          <p:cNvPr id="38" name="Straight Arrow Connector 37">
            <a:extLst>
              <a:ext uri="{FF2B5EF4-FFF2-40B4-BE49-F238E27FC236}">
                <a16:creationId xmlns:a16="http://schemas.microsoft.com/office/drawing/2014/main" id="{B9D59B96-1088-4B56-B52D-F41E036AE843}"/>
              </a:ext>
            </a:extLst>
          </p:cNvPr>
          <p:cNvCxnSpPr>
            <a:cxnSpLocks/>
          </p:cNvCxnSpPr>
          <p:nvPr/>
        </p:nvCxnSpPr>
        <p:spPr>
          <a:xfrm>
            <a:off x="2102251" y="3672754"/>
            <a:ext cx="2" cy="29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Magnetic Disk 38">
            <a:extLst>
              <a:ext uri="{FF2B5EF4-FFF2-40B4-BE49-F238E27FC236}">
                <a16:creationId xmlns:a16="http://schemas.microsoft.com/office/drawing/2014/main" id="{B456DBE2-9ED3-4BEC-91BB-4E840F091150}"/>
              </a:ext>
            </a:extLst>
          </p:cNvPr>
          <p:cNvSpPr/>
          <p:nvPr/>
        </p:nvSpPr>
        <p:spPr>
          <a:xfrm>
            <a:off x="1637102" y="3967849"/>
            <a:ext cx="930299" cy="541870"/>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HANA</a:t>
            </a:r>
          </a:p>
        </p:txBody>
      </p:sp>
      <p:sp>
        <p:nvSpPr>
          <p:cNvPr id="2" name="Title 1"/>
          <p:cNvSpPr>
            <a:spLocks noGrp="1"/>
          </p:cNvSpPr>
          <p:nvPr>
            <p:ph type="title"/>
          </p:nvPr>
        </p:nvSpPr>
        <p:spPr>
          <a:xfrm>
            <a:off x="505457" y="504761"/>
            <a:ext cx="11183564" cy="369236"/>
          </a:xfrm>
        </p:spPr>
        <p:txBody>
          <a:bodyPr/>
          <a:lstStyle/>
          <a:p>
            <a:r>
              <a:rPr lang="de-DE" kern="0" dirty="0"/>
              <a:t>Python Client API for HANA ML </a:t>
            </a:r>
            <a:r>
              <a:rPr lang="en-US" dirty="0"/>
              <a:t>–</a:t>
            </a:r>
            <a:r>
              <a:rPr lang="de-DE" dirty="0"/>
              <a:t> </a:t>
            </a:r>
            <a:r>
              <a:rPr lang="en-US" dirty="0" err="1"/>
              <a:t>DataFrame</a:t>
            </a:r>
            <a:endParaRPr lang="en-US" dirty="0"/>
          </a:p>
        </p:txBody>
      </p:sp>
      <p:sp>
        <p:nvSpPr>
          <p:cNvPr id="14" name="Slide Number Placeholder 13"/>
          <p:cNvSpPr>
            <a:spLocks noGrp="1"/>
          </p:cNvSpPr>
          <p:nvPr>
            <p:ph type="sldNum" sz="quarter" idx="12"/>
          </p:nvPr>
        </p:nvSpPr>
        <p:spPr/>
        <p:txBody>
          <a:bodyPr>
            <a:normAutofit fontScale="25000" lnSpcReduction="20000"/>
          </a:bodyPr>
          <a:lstStyle/>
          <a:p>
            <a:fld id="{1AD93096-5B34-4342-9326-69289CEAE4C2}" type="slidenum">
              <a:rPr lang="en-US" smtClean="0"/>
              <a:pPr/>
              <a:t>28</a:t>
            </a:fld>
            <a:endParaRPr lang="en-US" dirty="0">
              <a:solidFill>
                <a:srgbClr val="FFFFFF"/>
              </a:solidFill>
            </a:endParaRPr>
          </a:p>
        </p:txBody>
      </p:sp>
      <p:sp>
        <p:nvSpPr>
          <p:cNvPr id="24" name="Arrow: Down 23">
            <a:extLst>
              <a:ext uri="{FF2B5EF4-FFF2-40B4-BE49-F238E27FC236}">
                <a16:creationId xmlns:a16="http://schemas.microsoft.com/office/drawing/2014/main" id="{A8BD1149-BF88-450D-9A2A-AD8490A69D1F}"/>
              </a:ext>
            </a:extLst>
          </p:cNvPr>
          <p:cNvSpPr/>
          <p:nvPr/>
        </p:nvSpPr>
        <p:spPr bwMode="gray">
          <a:xfrm>
            <a:off x="1789844" y="2191907"/>
            <a:ext cx="554448" cy="345001"/>
          </a:xfrm>
          <a:prstGeom prst="downArrow">
            <a:avLst/>
          </a:prstGeom>
          <a:solidFill>
            <a:schemeClr val="accent1"/>
          </a:solidFill>
          <a:ln w="6350" algn="ctr">
            <a:noFill/>
            <a:miter lim="800000"/>
            <a:headEnd/>
            <a:tailEnd/>
          </a:ln>
        </p:spPr>
        <p:txBody>
          <a:bodyPr lIns="67467" tIns="53973" rIns="67467" bIns="53973" rtlCol="0" anchor="ctr"/>
          <a:lstStyle/>
          <a:p>
            <a:pPr algn="ctr" defTabSz="685480" fontAlgn="base">
              <a:spcBef>
                <a:spcPct val="50000"/>
              </a:spcBef>
              <a:spcAft>
                <a:spcPct val="0"/>
              </a:spcAft>
              <a:buClr>
                <a:srgbClr val="F0AB00"/>
              </a:buClr>
              <a:buSzPct val="80000"/>
            </a:pPr>
            <a:endParaRPr lang="en-US" sz="1350" kern="0" dirty="0">
              <a:ea typeface="Arial Unicode MS" pitchFamily="34" charset="-128"/>
              <a:cs typeface="Arial Unicode MS" pitchFamily="34" charset="-128"/>
            </a:endParaRPr>
          </a:p>
        </p:txBody>
      </p:sp>
      <p:sp>
        <p:nvSpPr>
          <p:cNvPr id="25" name="TextBox 24">
            <a:extLst>
              <a:ext uri="{FF2B5EF4-FFF2-40B4-BE49-F238E27FC236}">
                <a16:creationId xmlns:a16="http://schemas.microsoft.com/office/drawing/2014/main" id="{5292EE95-A414-4FA2-861D-A0B494E0C6EB}"/>
              </a:ext>
            </a:extLst>
          </p:cNvPr>
          <p:cNvSpPr txBox="1"/>
          <p:nvPr/>
        </p:nvSpPr>
        <p:spPr>
          <a:xfrm>
            <a:off x="809906" y="1839165"/>
            <a:ext cx="2681058" cy="20774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350" b="1" kern="0" dirty="0">
                <a:solidFill>
                  <a:schemeClr val="accent3"/>
                </a:solidFill>
                <a:ea typeface="Arial Unicode MS" pitchFamily="34" charset="-128"/>
                <a:cs typeface="Arial Unicode MS" pitchFamily="34" charset="-128"/>
              </a:rPr>
              <a:t>Data Scientist using Python</a:t>
            </a:r>
          </a:p>
        </p:txBody>
      </p:sp>
      <p:sp>
        <p:nvSpPr>
          <p:cNvPr id="26" name="Callout: Line with Border and Accent Bar 25">
            <a:extLst>
              <a:ext uri="{FF2B5EF4-FFF2-40B4-BE49-F238E27FC236}">
                <a16:creationId xmlns:a16="http://schemas.microsoft.com/office/drawing/2014/main" id="{0289BE31-2131-44BA-8502-4D4E9D2DAC73}"/>
              </a:ext>
            </a:extLst>
          </p:cNvPr>
          <p:cNvSpPr/>
          <p:nvPr/>
        </p:nvSpPr>
        <p:spPr>
          <a:xfrm>
            <a:off x="4093198" y="1714526"/>
            <a:ext cx="3279355" cy="2081543"/>
          </a:xfrm>
          <a:prstGeom prst="accentBorderCallout1">
            <a:avLst>
              <a:gd name="adj1" fmla="val 63874"/>
              <a:gd name="adj2" fmla="val -4024"/>
              <a:gd name="adj3" fmla="val 69006"/>
              <a:gd name="adj4" fmla="val -63344"/>
            </a:avLst>
          </a:prstGeom>
          <a:solidFill>
            <a:schemeClr val="bg1">
              <a:lumMod val="95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HANA </a:t>
            </a:r>
            <a:r>
              <a:rPr lang="en-US" sz="1200" b="1" u="sng" dirty="0" err="1">
                <a:solidFill>
                  <a:schemeClr val="tx1"/>
                </a:solidFill>
              </a:rPr>
              <a:t>DataFrame</a:t>
            </a:r>
            <a:endParaRPr lang="en-US" sz="1200" b="1" u="sng" dirty="0">
              <a:solidFill>
                <a:schemeClr val="tx1"/>
              </a:solidFill>
            </a:endParaRPr>
          </a:p>
          <a:p>
            <a:pPr marL="128528" indent="-128528">
              <a:buFont typeface="Arial" panose="020B0604020202020204" pitchFamily="34" charset="0"/>
              <a:buChar char="•"/>
            </a:pPr>
            <a:r>
              <a:rPr lang="en-US" sz="1200" dirty="0">
                <a:solidFill>
                  <a:schemeClr val="tx1"/>
                </a:solidFill>
              </a:rPr>
              <a:t>Stores only references to data </a:t>
            </a:r>
            <a:br>
              <a:rPr lang="en-US" sz="1200" dirty="0">
                <a:solidFill>
                  <a:schemeClr val="tx1"/>
                </a:solidFill>
              </a:rPr>
            </a:br>
            <a:r>
              <a:rPr lang="en-US" sz="1200" dirty="0">
                <a:solidFill>
                  <a:schemeClr val="tx1"/>
                </a:solidFill>
              </a:rPr>
              <a:t>(select statement)</a:t>
            </a:r>
          </a:p>
          <a:p>
            <a:pPr marL="128528" indent="-128528">
              <a:buFont typeface="Arial" panose="020B0604020202020204" pitchFamily="34" charset="0"/>
              <a:buChar char="•"/>
            </a:pPr>
            <a:r>
              <a:rPr lang="en-US" sz="1200" dirty="0">
                <a:solidFill>
                  <a:schemeClr val="tx1"/>
                </a:solidFill>
              </a:rPr>
              <a:t>No data brought into the library except when explicitly requested</a:t>
            </a:r>
          </a:p>
          <a:p>
            <a:pPr marL="128528" indent="-128528">
              <a:buFont typeface="Arial" panose="020B0604020202020204" pitchFamily="34" charset="0"/>
              <a:buChar char="•"/>
            </a:pPr>
            <a:r>
              <a:rPr lang="en-US" sz="1200" dirty="0">
                <a:solidFill>
                  <a:schemeClr val="tx1"/>
                </a:solidFill>
              </a:rPr>
              <a:t>Hides SQL. SQL statements are built in the library</a:t>
            </a:r>
          </a:p>
          <a:p>
            <a:pPr marL="128528" indent="-128528">
              <a:buFont typeface="Arial" panose="020B0604020202020204" pitchFamily="34" charset="0"/>
              <a:buChar char="•"/>
            </a:pPr>
            <a:r>
              <a:rPr lang="en-US" sz="1200" dirty="0">
                <a:solidFill>
                  <a:schemeClr val="tx1"/>
                </a:solidFill>
              </a:rPr>
              <a:t>Push computation to HANA</a:t>
            </a:r>
          </a:p>
          <a:p>
            <a:pPr marL="128528" indent="-128528">
              <a:buFont typeface="Arial" panose="020B0604020202020204" pitchFamily="34" charset="0"/>
              <a:buChar char="•"/>
            </a:pPr>
            <a:r>
              <a:rPr lang="en-US" sz="1200" dirty="0">
                <a:solidFill>
                  <a:schemeClr val="tx1"/>
                </a:solidFill>
              </a:rPr>
              <a:t>Useful for data analysis</a:t>
            </a:r>
          </a:p>
          <a:p>
            <a:pPr marL="128528" indent="-128528">
              <a:buFont typeface="Arial" panose="020B0604020202020204" pitchFamily="34" charset="0"/>
              <a:buChar char="•"/>
            </a:pPr>
            <a:r>
              <a:rPr lang="en-US" sz="1200" dirty="0">
                <a:solidFill>
                  <a:schemeClr val="tx1"/>
                </a:solidFill>
              </a:rPr>
              <a:t>Used as parameters to APIs in PAL wrapper</a:t>
            </a:r>
          </a:p>
        </p:txBody>
      </p:sp>
      <p:sp>
        <p:nvSpPr>
          <p:cNvPr id="27" name="Callout: Line with Border and Accent Bar 26">
            <a:extLst>
              <a:ext uri="{FF2B5EF4-FFF2-40B4-BE49-F238E27FC236}">
                <a16:creationId xmlns:a16="http://schemas.microsoft.com/office/drawing/2014/main" id="{5DBB87EA-6DFF-421C-ADBB-0A4DCB4FADFF}"/>
              </a:ext>
            </a:extLst>
          </p:cNvPr>
          <p:cNvSpPr/>
          <p:nvPr/>
        </p:nvSpPr>
        <p:spPr>
          <a:xfrm>
            <a:off x="4082453" y="4002560"/>
            <a:ext cx="3279355" cy="942186"/>
          </a:xfrm>
          <a:prstGeom prst="accentBorderCallout1">
            <a:avLst>
              <a:gd name="adj1" fmla="val 18750"/>
              <a:gd name="adj2" fmla="val -8333"/>
              <a:gd name="adj3" fmla="val -73598"/>
              <a:gd name="adj4" fmla="val -33409"/>
            </a:avLst>
          </a:prstGeom>
          <a:solidFill>
            <a:schemeClr val="bg1">
              <a:lumMod val="95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Core ML API</a:t>
            </a:r>
          </a:p>
          <a:p>
            <a:pPr marL="128528" indent="-128528">
              <a:buFont typeface="Arial" panose="020B0604020202020204" pitchFamily="34" charset="0"/>
              <a:buChar char="•"/>
            </a:pPr>
            <a:r>
              <a:rPr lang="en-US" sz="1200" dirty="0">
                <a:solidFill>
                  <a:schemeClr val="tx1"/>
                </a:solidFill>
              </a:rPr>
              <a:t>Python Wrapper for PAL</a:t>
            </a:r>
          </a:p>
          <a:p>
            <a:pPr marL="128528" indent="-128528">
              <a:buFont typeface="Arial" panose="020B0604020202020204" pitchFamily="34" charset="0"/>
              <a:buChar char="•"/>
            </a:pPr>
            <a:r>
              <a:rPr lang="en-US" sz="1200" dirty="0">
                <a:solidFill>
                  <a:schemeClr val="tx1"/>
                </a:solidFill>
              </a:rPr>
              <a:t>Scikit-learn like interface</a:t>
            </a:r>
          </a:p>
          <a:p>
            <a:pPr marL="128528" indent="-128528">
              <a:buFont typeface="Arial" panose="020B0604020202020204" pitchFamily="34" charset="0"/>
              <a:buChar char="•"/>
            </a:pPr>
            <a:r>
              <a:rPr lang="en-US" sz="1200" dirty="0">
                <a:solidFill>
                  <a:schemeClr val="tx1"/>
                </a:solidFill>
              </a:rPr>
              <a:t>Works with dataframes</a:t>
            </a:r>
          </a:p>
        </p:txBody>
      </p:sp>
      <p:cxnSp>
        <p:nvCxnSpPr>
          <p:cNvPr id="31" name="Straight Connector 30">
            <a:extLst>
              <a:ext uri="{FF2B5EF4-FFF2-40B4-BE49-F238E27FC236}">
                <a16:creationId xmlns:a16="http://schemas.microsoft.com/office/drawing/2014/main" id="{C0D70B9A-BBA9-4DCB-BDCF-3070E824AAC8}"/>
              </a:ext>
            </a:extLst>
          </p:cNvPr>
          <p:cNvCxnSpPr>
            <a:cxnSpLocks/>
          </p:cNvCxnSpPr>
          <p:nvPr/>
        </p:nvCxnSpPr>
        <p:spPr>
          <a:xfrm>
            <a:off x="7860892" y="1714525"/>
            <a:ext cx="0" cy="4501182"/>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63D856D-FD1B-4BA3-8557-04845638CF5C}"/>
              </a:ext>
            </a:extLst>
          </p:cNvPr>
          <p:cNvSpPr txBox="1"/>
          <p:nvPr/>
        </p:nvSpPr>
        <p:spPr>
          <a:xfrm>
            <a:off x="10412454" y="3021982"/>
            <a:ext cx="69249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hlinkClick r:id="rId2"/>
              </a:rPr>
              <a:t>DEMO</a:t>
            </a:r>
            <a:endParaRPr lang="en-US" sz="1800" b="1" kern="0" dirty="0">
              <a:ea typeface="Arial Unicode MS" pitchFamily="34" charset="-128"/>
              <a:cs typeface="Arial Unicode MS" pitchFamily="34" charset="-128"/>
            </a:endParaRPr>
          </a:p>
        </p:txBody>
      </p:sp>
      <p:pic>
        <p:nvPicPr>
          <p:cNvPr id="34" name="Picture 33">
            <a:extLst>
              <a:ext uri="{FF2B5EF4-FFF2-40B4-BE49-F238E27FC236}">
                <a16:creationId xmlns:a16="http://schemas.microsoft.com/office/drawing/2014/main" id="{0E2CF709-785E-4A4C-8E39-D3A515B955D0}"/>
              </a:ext>
            </a:extLst>
          </p:cNvPr>
          <p:cNvPicPr>
            <a:picLocks noChangeAspect="1"/>
          </p:cNvPicPr>
          <p:nvPr/>
        </p:nvPicPr>
        <p:blipFill>
          <a:blip r:embed="rId3"/>
          <a:stretch>
            <a:fillRect/>
          </a:stretch>
        </p:blipFill>
        <p:spPr>
          <a:xfrm>
            <a:off x="8671692" y="2546145"/>
            <a:ext cx="1456415" cy="1456415"/>
          </a:xfrm>
          <a:prstGeom prst="rect">
            <a:avLst/>
          </a:prstGeom>
        </p:spPr>
      </p:pic>
      <p:sp>
        <p:nvSpPr>
          <p:cNvPr id="3" name="Rectangle 2">
            <a:extLst>
              <a:ext uri="{FF2B5EF4-FFF2-40B4-BE49-F238E27FC236}">
                <a16:creationId xmlns:a16="http://schemas.microsoft.com/office/drawing/2014/main" id="{D838B84E-83EF-40EB-B623-D2D8A6B38971}"/>
              </a:ext>
            </a:extLst>
          </p:cNvPr>
          <p:cNvSpPr/>
          <p:nvPr/>
        </p:nvSpPr>
        <p:spPr bwMode="gray">
          <a:xfrm>
            <a:off x="3490965" y="3943852"/>
            <a:ext cx="4195937" cy="1390149"/>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988408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57" y="504761"/>
            <a:ext cx="11183564" cy="369236"/>
          </a:xfrm>
        </p:spPr>
        <p:txBody>
          <a:bodyPr/>
          <a:lstStyle/>
          <a:p>
            <a:r>
              <a:rPr lang="de-DE" kern="0" dirty="0"/>
              <a:t>Python Client API for HANA ML </a:t>
            </a:r>
            <a:r>
              <a:rPr lang="en-US" dirty="0"/>
              <a:t>–</a:t>
            </a:r>
            <a:r>
              <a:rPr lang="de-DE" dirty="0"/>
              <a:t> </a:t>
            </a:r>
            <a:r>
              <a:rPr lang="en-US" dirty="0"/>
              <a:t>Core ML API</a:t>
            </a:r>
          </a:p>
        </p:txBody>
      </p:sp>
      <p:sp>
        <p:nvSpPr>
          <p:cNvPr id="14" name="Slide Number Placeholder 13"/>
          <p:cNvSpPr>
            <a:spLocks noGrp="1"/>
          </p:cNvSpPr>
          <p:nvPr>
            <p:ph type="sldNum" sz="quarter" idx="12"/>
          </p:nvPr>
        </p:nvSpPr>
        <p:spPr/>
        <p:txBody>
          <a:bodyPr>
            <a:normAutofit fontScale="25000" lnSpcReduction="20000"/>
          </a:bodyPr>
          <a:lstStyle/>
          <a:p>
            <a:fld id="{1AD93096-5B34-4342-9326-69289CEAE4C2}" type="slidenum">
              <a:rPr lang="en-US" smtClean="0"/>
              <a:pPr/>
              <a:t>29</a:t>
            </a:fld>
            <a:endParaRPr lang="en-US" dirty="0">
              <a:solidFill>
                <a:srgbClr val="FFFFFF"/>
              </a:solidFill>
            </a:endParaRPr>
          </a:p>
        </p:txBody>
      </p:sp>
      <p:cxnSp>
        <p:nvCxnSpPr>
          <p:cNvPr id="31" name="Straight Connector 30">
            <a:extLst>
              <a:ext uri="{FF2B5EF4-FFF2-40B4-BE49-F238E27FC236}">
                <a16:creationId xmlns:a16="http://schemas.microsoft.com/office/drawing/2014/main" id="{C0D70B9A-BBA9-4DCB-BDCF-3070E824AAC8}"/>
              </a:ext>
            </a:extLst>
          </p:cNvPr>
          <p:cNvCxnSpPr>
            <a:cxnSpLocks/>
          </p:cNvCxnSpPr>
          <p:nvPr/>
        </p:nvCxnSpPr>
        <p:spPr>
          <a:xfrm>
            <a:off x="7860892" y="1714525"/>
            <a:ext cx="0" cy="4501182"/>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63D856D-FD1B-4BA3-8557-04845638CF5C}"/>
              </a:ext>
            </a:extLst>
          </p:cNvPr>
          <p:cNvSpPr txBox="1"/>
          <p:nvPr/>
        </p:nvSpPr>
        <p:spPr>
          <a:xfrm>
            <a:off x="10260903" y="2970561"/>
            <a:ext cx="69249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hlinkClick r:id="rId2"/>
              </a:rPr>
              <a:t>DEMO</a:t>
            </a:r>
            <a:endParaRPr lang="en-US" sz="1800" b="1" kern="0" dirty="0">
              <a:ea typeface="Arial Unicode MS" pitchFamily="34" charset="-128"/>
              <a:cs typeface="Arial Unicode MS" pitchFamily="34" charset="-128"/>
            </a:endParaRPr>
          </a:p>
        </p:txBody>
      </p:sp>
      <p:pic>
        <p:nvPicPr>
          <p:cNvPr id="34" name="Picture 33">
            <a:extLst>
              <a:ext uri="{FF2B5EF4-FFF2-40B4-BE49-F238E27FC236}">
                <a16:creationId xmlns:a16="http://schemas.microsoft.com/office/drawing/2014/main" id="{0E2CF709-785E-4A4C-8E39-D3A515B955D0}"/>
              </a:ext>
            </a:extLst>
          </p:cNvPr>
          <p:cNvPicPr>
            <a:picLocks noChangeAspect="1"/>
          </p:cNvPicPr>
          <p:nvPr/>
        </p:nvPicPr>
        <p:blipFill>
          <a:blip r:embed="rId3"/>
          <a:stretch>
            <a:fillRect/>
          </a:stretch>
        </p:blipFill>
        <p:spPr>
          <a:xfrm>
            <a:off x="8520141" y="2494724"/>
            <a:ext cx="1456415" cy="1456415"/>
          </a:xfrm>
          <a:prstGeom prst="rect">
            <a:avLst/>
          </a:prstGeom>
        </p:spPr>
      </p:pic>
      <p:sp>
        <p:nvSpPr>
          <p:cNvPr id="35" name="Rectangle 34">
            <a:extLst>
              <a:ext uri="{FF2B5EF4-FFF2-40B4-BE49-F238E27FC236}">
                <a16:creationId xmlns:a16="http://schemas.microsoft.com/office/drawing/2014/main" id="{8B2CC0EC-0CBC-4558-99F3-765656C6074D}"/>
              </a:ext>
            </a:extLst>
          </p:cNvPr>
          <p:cNvSpPr/>
          <p:nvPr/>
        </p:nvSpPr>
        <p:spPr>
          <a:xfrm>
            <a:off x="992600" y="2773700"/>
            <a:ext cx="2219305" cy="2950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Python Program</a:t>
            </a:r>
          </a:p>
        </p:txBody>
      </p:sp>
      <p:sp>
        <p:nvSpPr>
          <p:cNvPr id="36" name="Rectangle 35">
            <a:extLst>
              <a:ext uri="{FF2B5EF4-FFF2-40B4-BE49-F238E27FC236}">
                <a16:creationId xmlns:a16="http://schemas.microsoft.com/office/drawing/2014/main" id="{DE937D63-EFC5-4430-B817-09614E33D166}"/>
              </a:ext>
            </a:extLst>
          </p:cNvPr>
          <p:cNvSpPr/>
          <p:nvPr/>
        </p:nvSpPr>
        <p:spPr>
          <a:xfrm>
            <a:off x="992600" y="3082482"/>
            <a:ext cx="1100283" cy="295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DataFrame</a:t>
            </a:r>
            <a:endParaRPr lang="en-US" sz="1350" dirty="0"/>
          </a:p>
        </p:txBody>
      </p:sp>
      <p:sp>
        <p:nvSpPr>
          <p:cNvPr id="37" name="Rectangle 36">
            <a:extLst>
              <a:ext uri="{FF2B5EF4-FFF2-40B4-BE49-F238E27FC236}">
                <a16:creationId xmlns:a16="http://schemas.microsoft.com/office/drawing/2014/main" id="{4D0876F3-87F0-40E9-BEB5-16D4FCD6EABA}"/>
              </a:ext>
            </a:extLst>
          </p:cNvPr>
          <p:cNvSpPr/>
          <p:nvPr/>
        </p:nvSpPr>
        <p:spPr>
          <a:xfrm>
            <a:off x="2092883" y="3082482"/>
            <a:ext cx="1119017" cy="295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ML API</a:t>
            </a:r>
          </a:p>
        </p:txBody>
      </p:sp>
      <p:sp>
        <p:nvSpPr>
          <p:cNvPr id="38" name="Rectangle 37">
            <a:extLst>
              <a:ext uri="{FF2B5EF4-FFF2-40B4-BE49-F238E27FC236}">
                <a16:creationId xmlns:a16="http://schemas.microsoft.com/office/drawing/2014/main" id="{EA461F74-A0D0-4A9C-AB0A-830058084EBA}"/>
              </a:ext>
            </a:extLst>
          </p:cNvPr>
          <p:cNvSpPr/>
          <p:nvPr/>
        </p:nvSpPr>
        <p:spPr>
          <a:xfrm>
            <a:off x="992601" y="3391264"/>
            <a:ext cx="2219304" cy="240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hdbcli</a:t>
            </a:r>
            <a:endParaRPr lang="en-US" sz="1350" dirty="0">
              <a:solidFill>
                <a:schemeClr val="tx1"/>
              </a:solidFill>
            </a:endParaRPr>
          </a:p>
        </p:txBody>
      </p:sp>
      <p:cxnSp>
        <p:nvCxnSpPr>
          <p:cNvPr id="39" name="Straight Arrow Connector 38">
            <a:extLst>
              <a:ext uri="{FF2B5EF4-FFF2-40B4-BE49-F238E27FC236}">
                <a16:creationId xmlns:a16="http://schemas.microsoft.com/office/drawing/2014/main" id="{F1C60A35-0266-49B4-BDCA-D0D0AEFB7FA8}"/>
              </a:ext>
            </a:extLst>
          </p:cNvPr>
          <p:cNvCxnSpPr>
            <a:cxnSpLocks/>
          </p:cNvCxnSpPr>
          <p:nvPr/>
        </p:nvCxnSpPr>
        <p:spPr>
          <a:xfrm>
            <a:off x="2102251" y="3672754"/>
            <a:ext cx="2" cy="29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Magnetic Disk 39">
            <a:extLst>
              <a:ext uri="{FF2B5EF4-FFF2-40B4-BE49-F238E27FC236}">
                <a16:creationId xmlns:a16="http://schemas.microsoft.com/office/drawing/2014/main" id="{BA8BC75D-E06E-482D-8E84-C38453553452}"/>
              </a:ext>
            </a:extLst>
          </p:cNvPr>
          <p:cNvSpPr/>
          <p:nvPr/>
        </p:nvSpPr>
        <p:spPr>
          <a:xfrm>
            <a:off x="1637102" y="3967849"/>
            <a:ext cx="930299" cy="541870"/>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HANA</a:t>
            </a:r>
          </a:p>
        </p:txBody>
      </p:sp>
      <p:sp>
        <p:nvSpPr>
          <p:cNvPr id="41" name="Arrow: Down 40">
            <a:extLst>
              <a:ext uri="{FF2B5EF4-FFF2-40B4-BE49-F238E27FC236}">
                <a16:creationId xmlns:a16="http://schemas.microsoft.com/office/drawing/2014/main" id="{3E4B80F3-48D2-4FD4-9E80-7584878CBAD5}"/>
              </a:ext>
            </a:extLst>
          </p:cNvPr>
          <p:cNvSpPr/>
          <p:nvPr/>
        </p:nvSpPr>
        <p:spPr bwMode="gray">
          <a:xfrm>
            <a:off x="1789844" y="2191907"/>
            <a:ext cx="554448" cy="345001"/>
          </a:xfrm>
          <a:prstGeom prst="downArrow">
            <a:avLst/>
          </a:prstGeom>
          <a:solidFill>
            <a:schemeClr val="accent1"/>
          </a:solidFill>
          <a:ln w="6350" algn="ctr">
            <a:noFill/>
            <a:miter lim="800000"/>
            <a:headEnd/>
            <a:tailEnd/>
          </a:ln>
        </p:spPr>
        <p:txBody>
          <a:bodyPr lIns="67467" tIns="53973" rIns="67467" bIns="53973" rtlCol="0" anchor="ctr"/>
          <a:lstStyle/>
          <a:p>
            <a:pPr algn="ctr" defTabSz="685480" fontAlgn="base">
              <a:spcBef>
                <a:spcPct val="50000"/>
              </a:spcBef>
              <a:spcAft>
                <a:spcPct val="0"/>
              </a:spcAft>
              <a:buClr>
                <a:srgbClr val="F0AB00"/>
              </a:buClr>
              <a:buSzPct val="80000"/>
            </a:pPr>
            <a:endParaRPr lang="en-US" sz="1350" kern="0" dirty="0">
              <a:ea typeface="Arial Unicode MS" pitchFamily="34" charset="-128"/>
              <a:cs typeface="Arial Unicode MS" pitchFamily="34" charset="-128"/>
            </a:endParaRPr>
          </a:p>
        </p:txBody>
      </p:sp>
      <p:sp>
        <p:nvSpPr>
          <p:cNvPr id="42" name="TextBox 41">
            <a:extLst>
              <a:ext uri="{FF2B5EF4-FFF2-40B4-BE49-F238E27FC236}">
                <a16:creationId xmlns:a16="http://schemas.microsoft.com/office/drawing/2014/main" id="{366513F5-7C64-4BE7-BD58-56F5FE3682E0}"/>
              </a:ext>
            </a:extLst>
          </p:cNvPr>
          <p:cNvSpPr txBox="1"/>
          <p:nvPr/>
        </p:nvSpPr>
        <p:spPr>
          <a:xfrm>
            <a:off x="809906" y="1839165"/>
            <a:ext cx="2681058" cy="20774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350" b="1" kern="0" dirty="0">
                <a:solidFill>
                  <a:schemeClr val="accent3"/>
                </a:solidFill>
                <a:ea typeface="Arial Unicode MS" pitchFamily="34" charset="-128"/>
                <a:cs typeface="Arial Unicode MS" pitchFamily="34" charset="-128"/>
              </a:rPr>
              <a:t>Data Scientist using Python</a:t>
            </a:r>
          </a:p>
        </p:txBody>
      </p:sp>
      <p:sp>
        <p:nvSpPr>
          <p:cNvPr id="43" name="Callout: Line with Border and Accent Bar 42">
            <a:extLst>
              <a:ext uri="{FF2B5EF4-FFF2-40B4-BE49-F238E27FC236}">
                <a16:creationId xmlns:a16="http://schemas.microsoft.com/office/drawing/2014/main" id="{BCCA5170-3EE6-4CF8-99B9-110882135676}"/>
              </a:ext>
            </a:extLst>
          </p:cNvPr>
          <p:cNvSpPr/>
          <p:nvPr/>
        </p:nvSpPr>
        <p:spPr>
          <a:xfrm>
            <a:off x="4093198" y="1714526"/>
            <a:ext cx="3279355" cy="2081543"/>
          </a:xfrm>
          <a:prstGeom prst="accentBorderCallout1">
            <a:avLst>
              <a:gd name="adj1" fmla="val 63874"/>
              <a:gd name="adj2" fmla="val -4024"/>
              <a:gd name="adj3" fmla="val 69006"/>
              <a:gd name="adj4" fmla="val -63344"/>
            </a:avLst>
          </a:prstGeom>
          <a:solidFill>
            <a:schemeClr val="bg1">
              <a:lumMod val="95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HANA </a:t>
            </a:r>
            <a:r>
              <a:rPr lang="en-US" sz="1200" b="1" u="sng" dirty="0" err="1">
                <a:solidFill>
                  <a:schemeClr val="tx1"/>
                </a:solidFill>
              </a:rPr>
              <a:t>DataFrame</a:t>
            </a:r>
            <a:endParaRPr lang="en-US" sz="1200" b="1" u="sng" dirty="0">
              <a:solidFill>
                <a:schemeClr val="tx1"/>
              </a:solidFill>
            </a:endParaRPr>
          </a:p>
          <a:p>
            <a:pPr marL="128528" indent="-128528">
              <a:buFont typeface="Arial" panose="020B0604020202020204" pitchFamily="34" charset="0"/>
              <a:buChar char="•"/>
            </a:pPr>
            <a:r>
              <a:rPr lang="en-US" sz="1200" dirty="0">
                <a:solidFill>
                  <a:schemeClr val="tx1"/>
                </a:solidFill>
              </a:rPr>
              <a:t>Stores only references to data </a:t>
            </a:r>
            <a:br>
              <a:rPr lang="en-US" sz="1200" dirty="0">
                <a:solidFill>
                  <a:schemeClr val="tx1"/>
                </a:solidFill>
              </a:rPr>
            </a:br>
            <a:r>
              <a:rPr lang="en-US" sz="1200" dirty="0">
                <a:solidFill>
                  <a:schemeClr val="tx1"/>
                </a:solidFill>
              </a:rPr>
              <a:t>(select statement)</a:t>
            </a:r>
          </a:p>
          <a:p>
            <a:pPr marL="128528" indent="-128528">
              <a:buFont typeface="Arial" panose="020B0604020202020204" pitchFamily="34" charset="0"/>
              <a:buChar char="•"/>
            </a:pPr>
            <a:r>
              <a:rPr lang="en-US" sz="1200" dirty="0">
                <a:solidFill>
                  <a:schemeClr val="tx1"/>
                </a:solidFill>
              </a:rPr>
              <a:t>No data brought into the library except when explicitly requested</a:t>
            </a:r>
          </a:p>
          <a:p>
            <a:pPr marL="128528" indent="-128528">
              <a:buFont typeface="Arial" panose="020B0604020202020204" pitchFamily="34" charset="0"/>
              <a:buChar char="•"/>
            </a:pPr>
            <a:r>
              <a:rPr lang="en-US" sz="1200" dirty="0">
                <a:solidFill>
                  <a:schemeClr val="tx1"/>
                </a:solidFill>
              </a:rPr>
              <a:t>Hides SQL. SQL statements are built in the library</a:t>
            </a:r>
          </a:p>
          <a:p>
            <a:pPr marL="128528" indent="-128528">
              <a:buFont typeface="Arial" panose="020B0604020202020204" pitchFamily="34" charset="0"/>
              <a:buChar char="•"/>
            </a:pPr>
            <a:r>
              <a:rPr lang="en-US" sz="1200" dirty="0">
                <a:solidFill>
                  <a:schemeClr val="tx1"/>
                </a:solidFill>
              </a:rPr>
              <a:t>Push computation to HANA</a:t>
            </a:r>
          </a:p>
          <a:p>
            <a:pPr marL="128528" indent="-128528">
              <a:buFont typeface="Arial" panose="020B0604020202020204" pitchFamily="34" charset="0"/>
              <a:buChar char="•"/>
            </a:pPr>
            <a:r>
              <a:rPr lang="en-US" sz="1200" dirty="0">
                <a:solidFill>
                  <a:schemeClr val="tx1"/>
                </a:solidFill>
              </a:rPr>
              <a:t>Useful for data analysis</a:t>
            </a:r>
          </a:p>
          <a:p>
            <a:pPr marL="128528" indent="-128528">
              <a:buFont typeface="Arial" panose="020B0604020202020204" pitchFamily="34" charset="0"/>
              <a:buChar char="•"/>
            </a:pPr>
            <a:r>
              <a:rPr lang="en-US" sz="1200" dirty="0">
                <a:solidFill>
                  <a:schemeClr val="tx1"/>
                </a:solidFill>
              </a:rPr>
              <a:t>Used as parameters to APIs in PAL wrapper</a:t>
            </a:r>
          </a:p>
        </p:txBody>
      </p:sp>
      <p:sp>
        <p:nvSpPr>
          <p:cNvPr id="44" name="Callout: Line with Border and Accent Bar 43">
            <a:extLst>
              <a:ext uri="{FF2B5EF4-FFF2-40B4-BE49-F238E27FC236}">
                <a16:creationId xmlns:a16="http://schemas.microsoft.com/office/drawing/2014/main" id="{45221A3D-025B-433D-A7F0-8578C57FDD30}"/>
              </a:ext>
            </a:extLst>
          </p:cNvPr>
          <p:cNvSpPr/>
          <p:nvPr/>
        </p:nvSpPr>
        <p:spPr>
          <a:xfrm>
            <a:off x="4082453" y="4002560"/>
            <a:ext cx="3279355" cy="942186"/>
          </a:xfrm>
          <a:prstGeom prst="accentBorderCallout1">
            <a:avLst>
              <a:gd name="adj1" fmla="val 18750"/>
              <a:gd name="adj2" fmla="val -8333"/>
              <a:gd name="adj3" fmla="val -73598"/>
              <a:gd name="adj4" fmla="val -33409"/>
            </a:avLst>
          </a:prstGeom>
          <a:solidFill>
            <a:schemeClr val="bg1">
              <a:lumMod val="95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Core ML API</a:t>
            </a:r>
          </a:p>
          <a:p>
            <a:pPr marL="128528" indent="-128528">
              <a:buFont typeface="Arial" panose="020B0604020202020204" pitchFamily="34" charset="0"/>
              <a:buChar char="•"/>
            </a:pPr>
            <a:r>
              <a:rPr lang="en-US" sz="1200" dirty="0">
                <a:solidFill>
                  <a:schemeClr val="tx1"/>
                </a:solidFill>
              </a:rPr>
              <a:t>Python Wrapper for PAL</a:t>
            </a:r>
          </a:p>
          <a:p>
            <a:pPr marL="128528" indent="-128528">
              <a:buFont typeface="Arial" panose="020B0604020202020204" pitchFamily="34" charset="0"/>
              <a:buChar char="•"/>
            </a:pPr>
            <a:r>
              <a:rPr lang="en-US" sz="1200" dirty="0">
                <a:solidFill>
                  <a:schemeClr val="tx1"/>
                </a:solidFill>
              </a:rPr>
              <a:t>Scikit-learn like interface</a:t>
            </a:r>
          </a:p>
          <a:p>
            <a:pPr marL="128528" indent="-128528">
              <a:buFont typeface="Arial" panose="020B0604020202020204" pitchFamily="34" charset="0"/>
              <a:buChar char="•"/>
            </a:pPr>
            <a:r>
              <a:rPr lang="en-US" sz="1200" dirty="0">
                <a:solidFill>
                  <a:schemeClr val="tx1"/>
                </a:solidFill>
              </a:rPr>
              <a:t>Works with dataframes</a:t>
            </a:r>
          </a:p>
        </p:txBody>
      </p:sp>
      <p:sp>
        <p:nvSpPr>
          <p:cNvPr id="45" name="Rectangle 44">
            <a:extLst>
              <a:ext uri="{FF2B5EF4-FFF2-40B4-BE49-F238E27FC236}">
                <a16:creationId xmlns:a16="http://schemas.microsoft.com/office/drawing/2014/main" id="{FE90AFA5-8ADB-45F4-BE1F-70D29647E3C1}"/>
              </a:ext>
            </a:extLst>
          </p:cNvPr>
          <p:cNvSpPr/>
          <p:nvPr/>
        </p:nvSpPr>
        <p:spPr bwMode="gray">
          <a:xfrm>
            <a:off x="3824825" y="1465291"/>
            <a:ext cx="3812958" cy="2398988"/>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46844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1" y="1620000"/>
            <a:ext cx="9118720" cy="4716000"/>
          </a:xfrm>
        </p:spPr>
        <p:txBody>
          <a:bodyPr>
            <a:noAutofit/>
          </a:bodyPr>
          <a:lstStyle/>
          <a:p>
            <a:r>
              <a:rPr lang="en-US" dirty="0"/>
              <a:t>SAP HANA Predictive and Machine Learning Overview</a:t>
            </a:r>
          </a:p>
          <a:p>
            <a:r>
              <a:rPr lang="de-DE" dirty="0"/>
              <a:t>Python </a:t>
            </a:r>
            <a:r>
              <a:rPr lang="en-US" dirty="0"/>
              <a:t>integration with SAP HANA</a:t>
            </a:r>
          </a:p>
          <a:p>
            <a:r>
              <a:rPr lang="de-DE" dirty="0"/>
              <a:t>Python Client API for SAP HANA </a:t>
            </a:r>
            <a:r>
              <a:rPr lang="de-DE" dirty="0" err="1"/>
              <a:t>Machine</a:t>
            </a:r>
            <a:r>
              <a:rPr lang="de-DE" dirty="0"/>
              <a:t> Learning</a:t>
            </a:r>
          </a:p>
          <a:p>
            <a:r>
              <a:rPr lang="de-DE" dirty="0"/>
              <a:t>Demo</a:t>
            </a:r>
            <a:endParaRPr lang="en-US" dirty="0"/>
          </a:p>
          <a:p>
            <a:r>
              <a:rPr lang="de-DE" dirty="0"/>
              <a:t>P</a:t>
            </a:r>
            <a:r>
              <a:rPr lang="en-US" dirty="0" err="1"/>
              <a:t>lans</a:t>
            </a:r>
            <a:r>
              <a:rPr lang="en-US" dirty="0"/>
              <a:t> and Roadmap</a:t>
            </a:r>
          </a:p>
          <a:p>
            <a:endParaRPr lang="en-US" dirty="0"/>
          </a:p>
        </p:txBody>
      </p:sp>
      <p:sp>
        <p:nvSpPr>
          <p:cNvPr id="2" name="Title 1"/>
          <p:cNvSpPr>
            <a:spLocks noGrp="1"/>
          </p:cNvSpPr>
          <p:nvPr>
            <p:ph type="title"/>
          </p:nvPr>
        </p:nvSpPr>
        <p:spPr>
          <a:xfrm>
            <a:off x="504001" y="504000"/>
            <a:ext cx="11186476" cy="369332"/>
          </a:xfrm>
        </p:spPr>
        <p:txBody>
          <a:bodyPr/>
          <a:lstStyle/>
          <a:p>
            <a:r>
              <a:rPr lang="en-US" dirty="0"/>
              <a:t>Agenda</a:t>
            </a:r>
          </a:p>
        </p:txBody>
      </p:sp>
      <p:pic>
        <p:nvPicPr>
          <p:cNvPr id="5" name="Picture 4">
            <a:extLst>
              <a:ext uri="{FF2B5EF4-FFF2-40B4-BE49-F238E27FC236}">
                <a16:creationId xmlns:a16="http://schemas.microsoft.com/office/drawing/2014/main" id="{5A553A15-3638-452C-A041-55EA218E36D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4328" r="16647" b="2390"/>
          <a:stretch/>
        </p:blipFill>
        <p:spPr>
          <a:xfrm flipH="1">
            <a:off x="9784078" y="450850"/>
            <a:ext cx="2411095" cy="2978150"/>
          </a:xfrm>
          <a:prstGeom prst="rect">
            <a:avLst/>
          </a:prstGeom>
        </p:spPr>
      </p:pic>
    </p:spTree>
    <p:extLst>
      <p:ext uri="{BB962C8B-B14F-4D97-AF65-F5344CB8AC3E}">
        <p14:creationId xmlns:p14="http://schemas.microsoft.com/office/powerpoint/2010/main" val="3067901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E4E3A-93A1-45EF-8D4D-941574ADB1BF}"/>
              </a:ext>
            </a:extLst>
          </p:cNvPr>
          <p:cNvSpPr/>
          <p:nvPr/>
        </p:nvSpPr>
        <p:spPr bwMode="gray">
          <a:xfrm>
            <a:off x="0" y="4081328"/>
            <a:ext cx="9622722" cy="901700"/>
          </a:xfrm>
          <a:prstGeom prst="rect">
            <a:avLst/>
          </a:prstGeom>
          <a:solidFill>
            <a:schemeClr val="accent1">
              <a:lumMod val="20000"/>
              <a:lumOff val="8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Text Placeholder 2"/>
          <p:cNvSpPr>
            <a:spLocks noGrp="1"/>
          </p:cNvSpPr>
          <p:nvPr>
            <p:ph type="body" sz="quarter" idx="10"/>
          </p:nvPr>
        </p:nvSpPr>
        <p:spPr>
          <a:xfrm>
            <a:off x="504001" y="1620000"/>
            <a:ext cx="9118720" cy="4716000"/>
          </a:xfrm>
        </p:spPr>
        <p:txBody>
          <a:bodyPr>
            <a:noAutofit/>
          </a:bodyPr>
          <a:lstStyle/>
          <a:p>
            <a:r>
              <a:rPr lang="en-US" dirty="0"/>
              <a:t>SAP HANA Predictive and Machine Learning Overview</a:t>
            </a:r>
          </a:p>
          <a:p>
            <a:r>
              <a:rPr lang="de-DE" dirty="0"/>
              <a:t>Python </a:t>
            </a:r>
            <a:r>
              <a:rPr lang="en-US" dirty="0"/>
              <a:t>integration with SAP HANA</a:t>
            </a:r>
          </a:p>
          <a:p>
            <a:r>
              <a:rPr lang="de-DE" dirty="0"/>
              <a:t>Python Client API for SAP HANA </a:t>
            </a:r>
            <a:r>
              <a:rPr lang="de-DE" dirty="0" err="1"/>
              <a:t>Machine</a:t>
            </a:r>
            <a:r>
              <a:rPr lang="de-DE" dirty="0"/>
              <a:t> Learning</a:t>
            </a:r>
          </a:p>
          <a:p>
            <a:r>
              <a:rPr lang="de-DE" dirty="0"/>
              <a:t>Demo</a:t>
            </a:r>
            <a:endParaRPr lang="en-US" dirty="0"/>
          </a:p>
          <a:p>
            <a:r>
              <a:rPr lang="de-DE" dirty="0"/>
              <a:t>P</a:t>
            </a:r>
            <a:r>
              <a:rPr lang="en-US" dirty="0" err="1"/>
              <a:t>lans</a:t>
            </a:r>
            <a:r>
              <a:rPr lang="en-US" dirty="0"/>
              <a:t> and Roadmap</a:t>
            </a:r>
          </a:p>
          <a:p>
            <a:endParaRPr lang="en-US" dirty="0"/>
          </a:p>
        </p:txBody>
      </p:sp>
      <p:sp>
        <p:nvSpPr>
          <p:cNvPr id="2" name="Title 1"/>
          <p:cNvSpPr>
            <a:spLocks noGrp="1"/>
          </p:cNvSpPr>
          <p:nvPr>
            <p:ph type="title"/>
          </p:nvPr>
        </p:nvSpPr>
        <p:spPr>
          <a:xfrm>
            <a:off x="504001" y="504000"/>
            <a:ext cx="11186476" cy="369332"/>
          </a:xfrm>
        </p:spPr>
        <p:txBody>
          <a:bodyPr/>
          <a:lstStyle/>
          <a:p>
            <a:r>
              <a:rPr lang="en-US" dirty="0"/>
              <a:t>Agenda</a:t>
            </a:r>
          </a:p>
        </p:txBody>
      </p:sp>
      <p:pic>
        <p:nvPicPr>
          <p:cNvPr id="5" name="Picture 4">
            <a:extLst>
              <a:ext uri="{FF2B5EF4-FFF2-40B4-BE49-F238E27FC236}">
                <a16:creationId xmlns:a16="http://schemas.microsoft.com/office/drawing/2014/main" id="{5A553A15-3638-452C-A041-55EA218E36D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4328" r="16647" b="2390"/>
          <a:stretch/>
        </p:blipFill>
        <p:spPr>
          <a:xfrm flipH="1">
            <a:off x="9784078" y="450850"/>
            <a:ext cx="2411095" cy="2978150"/>
          </a:xfrm>
          <a:prstGeom prst="rect">
            <a:avLst/>
          </a:prstGeom>
        </p:spPr>
      </p:pic>
    </p:spTree>
    <p:extLst>
      <p:ext uri="{BB962C8B-B14F-4D97-AF65-F5344CB8AC3E}">
        <p14:creationId xmlns:p14="http://schemas.microsoft.com/office/powerpoint/2010/main" val="3559177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20">
            <a:extLst>
              <a:ext uri="{FF2B5EF4-FFF2-40B4-BE49-F238E27FC236}">
                <a16:creationId xmlns:a16="http://schemas.microsoft.com/office/drawing/2014/main" id="{C365A0B1-F2C6-9541-AF73-39816A2A5F1E}"/>
              </a:ext>
            </a:extLst>
          </p:cNvPr>
          <p:cNvSpPr>
            <a:spLocks noGrp="1"/>
          </p:cNvSpPr>
          <p:nvPr>
            <p:ph type="title"/>
          </p:nvPr>
        </p:nvSpPr>
        <p:spPr>
          <a:xfrm>
            <a:off x="504000" y="504000"/>
            <a:ext cx="11318545" cy="677108"/>
          </a:xfrm>
        </p:spPr>
        <p:txBody>
          <a:bodyPr/>
          <a:lstStyle/>
          <a:p>
            <a:r>
              <a:rPr lang="en-US" sz="2000" b="0" dirty="0"/>
              <a:t>SAP HANA, Express Edition – New Capability*</a:t>
            </a:r>
            <a:br>
              <a:rPr lang="en-US" dirty="0"/>
            </a:br>
            <a:r>
              <a:rPr lang="en-US" dirty="0"/>
              <a:t>Python Client API for SAP HANA Machine Learning</a:t>
            </a:r>
          </a:p>
        </p:txBody>
      </p:sp>
      <p:sp>
        <p:nvSpPr>
          <p:cNvPr id="3" name="TextBox 2">
            <a:extLst>
              <a:ext uri="{FF2B5EF4-FFF2-40B4-BE49-F238E27FC236}">
                <a16:creationId xmlns:a16="http://schemas.microsoft.com/office/drawing/2014/main" id="{2AB07380-22E0-40E6-9322-32E493E03C5C}"/>
              </a:ext>
            </a:extLst>
          </p:cNvPr>
          <p:cNvSpPr txBox="1"/>
          <p:nvPr/>
        </p:nvSpPr>
        <p:spPr>
          <a:xfrm>
            <a:off x="4164098" y="6521931"/>
            <a:ext cx="7289355"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de-DE" sz="1000" kern="0" dirty="0">
                <a:solidFill>
                  <a:schemeClr val="bg1">
                    <a:lumMod val="50000"/>
                  </a:schemeClr>
                </a:solidFill>
                <a:ea typeface="Arial Unicode MS" pitchFamily="34" charset="-128"/>
                <a:cs typeface="Arial Unicode MS" pitchFamily="34" charset="-128"/>
              </a:rPr>
              <a:t>*</a:t>
            </a:r>
            <a:r>
              <a:rPr lang="de-DE" sz="1000" kern="0" dirty="0" err="1">
                <a:solidFill>
                  <a:schemeClr val="bg1">
                    <a:lumMod val="50000"/>
                  </a:schemeClr>
                </a:solidFill>
                <a:ea typeface="Arial Unicode MS" pitchFamily="34" charset="-128"/>
                <a:cs typeface="Arial Unicode MS" pitchFamily="34" charset="-128"/>
              </a:rPr>
              <a:t>Delivered</a:t>
            </a:r>
            <a:r>
              <a:rPr lang="de-DE" sz="1000" kern="0" dirty="0">
                <a:solidFill>
                  <a:schemeClr val="bg1">
                    <a:lumMod val="50000"/>
                  </a:schemeClr>
                </a:solidFill>
                <a:ea typeface="Arial Unicode MS" pitchFamily="34" charset="-128"/>
                <a:cs typeface="Arial Unicode MS" pitchFamily="34" charset="-128"/>
              </a:rPr>
              <a:t> </a:t>
            </a:r>
            <a:r>
              <a:rPr lang="de-DE" sz="1000" kern="0" dirty="0" err="1">
                <a:solidFill>
                  <a:schemeClr val="bg1">
                    <a:lumMod val="50000"/>
                  </a:schemeClr>
                </a:solidFill>
                <a:ea typeface="Arial Unicode MS" pitchFamily="34" charset="-128"/>
                <a:cs typeface="Arial Unicode MS" pitchFamily="34" charset="-128"/>
              </a:rPr>
              <a:t>with</a:t>
            </a:r>
            <a:r>
              <a:rPr lang="de-DE" sz="1000" kern="0" dirty="0">
                <a:solidFill>
                  <a:schemeClr val="bg1">
                    <a:lumMod val="50000"/>
                  </a:schemeClr>
                </a:solidFill>
                <a:ea typeface="Arial Unicode MS" pitchFamily="34" charset="-128"/>
                <a:cs typeface="Arial Unicode MS" pitchFamily="34" charset="-128"/>
              </a:rPr>
              <a:t> </a:t>
            </a:r>
            <a:r>
              <a:rPr lang="en-US" sz="1000" dirty="0">
                <a:solidFill>
                  <a:schemeClr val="bg1">
                    <a:lumMod val="50000"/>
                  </a:schemeClr>
                </a:solidFill>
              </a:rPr>
              <a:t>SAP HANA, express edition 2.0 SPS 03 Revision 33</a:t>
            </a:r>
            <a:endParaRPr lang="en-US" sz="1000" b="1" kern="0" dirty="0">
              <a:solidFill>
                <a:schemeClr val="bg1">
                  <a:lumMod val="50000"/>
                </a:schemeClr>
              </a:solidFill>
              <a:ea typeface="Arial Unicode MS" pitchFamily="34" charset="-128"/>
              <a:cs typeface="Arial Unicode MS" pitchFamily="34" charset="-128"/>
            </a:endParaRPr>
          </a:p>
        </p:txBody>
      </p:sp>
      <p:sp>
        <p:nvSpPr>
          <p:cNvPr id="24" name="Text Placeholder 10">
            <a:extLst>
              <a:ext uri="{FF2B5EF4-FFF2-40B4-BE49-F238E27FC236}">
                <a16:creationId xmlns:a16="http://schemas.microsoft.com/office/drawing/2014/main" id="{56A80FA4-955F-4094-87A4-E00401C04417}"/>
              </a:ext>
            </a:extLst>
          </p:cNvPr>
          <p:cNvSpPr txBox="1">
            <a:spLocks/>
          </p:cNvSpPr>
          <p:nvPr/>
        </p:nvSpPr>
        <p:spPr>
          <a:xfrm>
            <a:off x="503999" y="1620000"/>
            <a:ext cx="11136066" cy="2023185"/>
          </a:xfrm>
          <a:prstGeom prst="rect">
            <a:avLst/>
          </a:prstGeom>
        </p:spPr>
        <p:txBody>
          <a:bodyP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2000" b="1" dirty="0"/>
              <a:t>Python packages to leverage In-Database Machine Learning</a:t>
            </a:r>
          </a:p>
          <a:p>
            <a:pPr marL="179964" lvl="2" indent="-179964">
              <a:spcBef>
                <a:spcPts val="600"/>
              </a:spcBef>
              <a:buClr>
                <a:schemeClr val="accent1"/>
              </a:buClr>
              <a:buFont typeface="Wingdings" pitchFamily="2" charset="2"/>
              <a:buChar char=""/>
              <a:defRPr/>
            </a:pPr>
            <a:r>
              <a:rPr lang="en-US" dirty="0"/>
              <a:t>What’s delivered with </a:t>
            </a:r>
            <a:r>
              <a:rPr lang="en-US" dirty="0">
                <a:solidFill>
                  <a:schemeClr val="bg1">
                    <a:lumMod val="50000"/>
                  </a:schemeClr>
                </a:solidFill>
              </a:rPr>
              <a:t>SAP HANA, express edition 2.0 SPS 03 Revision 33</a:t>
            </a:r>
            <a:endParaRPr lang="en-US" dirty="0"/>
          </a:p>
          <a:p>
            <a:pPr marL="359964" lvl="3">
              <a:spcBef>
                <a:spcPts val="600"/>
              </a:spcBef>
              <a:buClr>
                <a:schemeClr val="accent2"/>
              </a:buClr>
              <a:buSzPct val="100000"/>
              <a:buFont typeface="Arial" pitchFamily="34" charset="0"/>
              <a:buChar char="–"/>
              <a:defRPr/>
            </a:pPr>
            <a:r>
              <a:rPr lang="en-US" dirty="0" err="1"/>
              <a:t>Dataframe</a:t>
            </a:r>
            <a:endParaRPr lang="en-US" dirty="0"/>
          </a:p>
          <a:p>
            <a:pPr marL="359964" lvl="3">
              <a:spcBef>
                <a:spcPts val="600"/>
              </a:spcBef>
              <a:buClr>
                <a:schemeClr val="accent2"/>
              </a:buClr>
              <a:buSzPct val="100000"/>
              <a:buFont typeface="Arial" pitchFamily="34" charset="0"/>
              <a:buChar char="–"/>
              <a:defRPr/>
            </a:pPr>
            <a:r>
              <a:rPr lang="en-US" dirty="0"/>
              <a:t>ML functions (</a:t>
            </a:r>
            <a:r>
              <a:rPr lang="en-US" dirty="0">
                <a:hlinkClick r:id="rId3"/>
              </a:rPr>
              <a:t>https://wiki.wdf.sap.corp/wiki/display/ESP/Quarterly+Plan</a:t>
            </a:r>
            <a:r>
              <a:rPr lang="en-US" dirty="0"/>
              <a:t> )</a:t>
            </a:r>
          </a:p>
          <a:p>
            <a:pPr marL="359964" lvl="3">
              <a:spcBef>
                <a:spcPts val="600"/>
              </a:spcBef>
              <a:buClr>
                <a:schemeClr val="accent2"/>
              </a:buClr>
              <a:buSzPct val="100000"/>
              <a:buFont typeface="Arial" pitchFamily="34" charset="0"/>
              <a:buChar char="–"/>
              <a:defRPr/>
            </a:pPr>
            <a:r>
              <a:rPr lang="en-US" dirty="0"/>
              <a:t>Rigorous API documentation</a:t>
            </a:r>
          </a:p>
          <a:p>
            <a:pPr marL="359964" lvl="3">
              <a:spcBef>
                <a:spcPts val="600"/>
              </a:spcBef>
              <a:buClr>
                <a:schemeClr val="accent2"/>
              </a:buClr>
              <a:buSzPct val="100000"/>
              <a:buFont typeface="Arial" pitchFamily="34" charset="0"/>
              <a:buChar char="–"/>
              <a:defRPr/>
            </a:pPr>
            <a:r>
              <a:rPr lang="en-US" dirty="0"/>
              <a:t>Some notebooks</a:t>
            </a:r>
          </a:p>
          <a:p>
            <a:pPr marL="359964" lvl="3">
              <a:spcBef>
                <a:spcPts val="600"/>
              </a:spcBef>
              <a:buClr>
                <a:schemeClr val="accent2"/>
              </a:buClr>
              <a:buSzPct val="100000"/>
              <a:buFont typeface="Arial" pitchFamily="34" charset="0"/>
              <a:buChar char="–"/>
              <a:defRPr/>
            </a:pPr>
            <a:endParaRPr lang="en-US" dirty="0"/>
          </a:p>
          <a:p>
            <a:pPr marL="179964" lvl="2" indent="-179964">
              <a:spcBef>
                <a:spcPts val="600"/>
              </a:spcBef>
              <a:buClr>
                <a:schemeClr val="accent1"/>
              </a:buClr>
              <a:buFont typeface="Wingdings" pitchFamily="2" charset="2"/>
              <a:buChar char=""/>
              <a:defRPr/>
            </a:pPr>
            <a:r>
              <a:rPr lang="en-US" dirty="0"/>
              <a:t>In the works</a:t>
            </a:r>
          </a:p>
          <a:p>
            <a:pPr marL="359964" lvl="3">
              <a:spcBef>
                <a:spcPts val="600"/>
              </a:spcBef>
              <a:buClr>
                <a:schemeClr val="accent2"/>
              </a:buClr>
              <a:buSzPct val="100000"/>
              <a:buFont typeface="Arial" pitchFamily="34" charset="0"/>
              <a:buChar char="–"/>
              <a:defRPr/>
            </a:pPr>
            <a:r>
              <a:rPr lang="en-US" dirty="0"/>
              <a:t> but coming later the R Client API for SAP HANA ML</a:t>
            </a:r>
          </a:p>
        </p:txBody>
      </p:sp>
    </p:spTree>
    <p:extLst>
      <p:ext uri="{BB962C8B-B14F-4D97-AF65-F5344CB8AC3E}">
        <p14:creationId xmlns:p14="http://schemas.microsoft.com/office/powerpoint/2010/main" val="1420280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20">
            <a:extLst>
              <a:ext uri="{FF2B5EF4-FFF2-40B4-BE49-F238E27FC236}">
                <a16:creationId xmlns:a16="http://schemas.microsoft.com/office/drawing/2014/main" id="{C365A0B1-F2C6-9541-AF73-39816A2A5F1E}"/>
              </a:ext>
            </a:extLst>
          </p:cNvPr>
          <p:cNvSpPr>
            <a:spLocks noGrp="1"/>
          </p:cNvSpPr>
          <p:nvPr>
            <p:ph type="title"/>
          </p:nvPr>
        </p:nvSpPr>
        <p:spPr>
          <a:xfrm>
            <a:off x="504000" y="504000"/>
            <a:ext cx="11318545" cy="677108"/>
          </a:xfrm>
        </p:spPr>
        <p:txBody>
          <a:bodyPr/>
          <a:lstStyle/>
          <a:p>
            <a:r>
              <a:rPr lang="en-US" sz="2000" b="0" dirty="0"/>
              <a:t>SAP HANA, Express Edition – New Capability*</a:t>
            </a:r>
            <a:br>
              <a:rPr lang="en-US" dirty="0"/>
            </a:br>
            <a:r>
              <a:rPr lang="en-US" dirty="0"/>
              <a:t>Python Client API for SAP HANA Machine Learning – Roadmap and Plans</a:t>
            </a:r>
          </a:p>
        </p:txBody>
      </p:sp>
      <p:sp>
        <p:nvSpPr>
          <p:cNvPr id="3" name="TextBox 2">
            <a:extLst>
              <a:ext uri="{FF2B5EF4-FFF2-40B4-BE49-F238E27FC236}">
                <a16:creationId xmlns:a16="http://schemas.microsoft.com/office/drawing/2014/main" id="{2AB07380-22E0-40E6-9322-32E493E03C5C}"/>
              </a:ext>
            </a:extLst>
          </p:cNvPr>
          <p:cNvSpPr txBox="1"/>
          <p:nvPr/>
        </p:nvSpPr>
        <p:spPr>
          <a:xfrm>
            <a:off x="4164098" y="6521931"/>
            <a:ext cx="7289355"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de-DE" sz="1000" kern="0" dirty="0">
                <a:solidFill>
                  <a:schemeClr val="bg1">
                    <a:lumMod val="50000"/>
                  </a:schemeClr>
                </a:solidFill>
                <a:ea typeface="Arial Unicode MS" pitchFamily="34" charset="-128"/>
                <a:cs typeface="Arial Unicode MS" pitchFamily="34" charset="-128"/>
              </a:rPr>
              <a:t>*</a:t>
            </a:r>
            <a:r>
              <a:rPr lang="de-DE" sz="1000" kern="0" dirty="0" err="1">
                <a:solidFill>
                  <a:schemeClr val="bg1">
                    <a:lumMod val="50000"/>
                  </a:schemeClr>
                </a:solidFill>
                <a:ea typeface="Arial Unicode MS" pitchFamily="34" charset="-128"/>
                <a:cs typeface="Arial Unicode MS" pitchFamily="34" charset="-128"/>
              </a:rPr>
              <a:t>Delivered</a:t>
            </a:r>
            <a:r>
              <a:rPr lang="de-DE" sz="1000" kern="0" dirty="0">
                <a:solidFill>
                  <a:schemeClr val="bg1">
                    <a:lumMod val="50000"/>
                  </a:schemeClr>
                </a:solidFill>
                <a:ea typeface="Arial Unicode MS" pitchFamily="34" charset="-128"/>
                <a:cs typeface="Arial Unicode MS" pitchFamily="34" charset="-128"/>
              </a:rPr>
              <a:t> </a:t>
            </a:r>
            <a:r>
              <a:rPr lang="de-DE" sz="1000" kern="0" dirty="0" err="1">
                <a:solidFill>
                  <a:schemeClr val="bg1">
                    <a:lumMod val="50000"/>
                  </a:schemeClr>
                </a:solidFill>
                <a:ea typeface="Arial Unicode MS" pitchFamily="34" charset="-128"/>
                <a:cs typeface="Arial Unicode MS" pitchFamily="34" charset="-128"/>
              </a:rPr>
              <a:t>with</a:t>
            </a:r>
            <a:r>
              <a:rPr lang="de-DE" sz="1000" kern="0" dirty="0">
                <a:solidFill>
                  <a:schemeClr val="bg1">
                    <a:lumMod val="50000"/>
                  </a:schemeClr>
                </a:solidFill>
                <a:ea typeface="Arial Unicode MS" pitchFamily="34" charset="-128"/>
                <a:cs typeface="Arial Unicode MS" pitchFamily="34" charset="-128"/>
              </a:rPr>
              <a:t> </a:t>
            </a:r>
            <a:r>
              <a:rPr lang="en-US" sz="1000" dirty="0">
                <a:solidFill>
                  <a:schemeClr val="bg1">
                    <a:lumMod val="50000"/>
                  </a:schemeClr>
                </a:solidFill>
              </a:rPr>
              <a:t>SAP HANA, express edition 2.0 SPS 03 Revision 33</a:t>
            </a:r>
            <a:endParaRPr lang="en-US" sz="1000" b="1" kern="0" dirty="0">
              <a:solidFill>
                <a:schemeClr val="bg1">
                  <a:lumMod val="50000"/>
                </a:schemeClr>
              </a:solidFill>
              <a:ea typeface="Arial Unicode MS" pitchFamily="34" charset="-128"/>
              <a:cs typeface="Arial Unicode MS" pitchFamily="34" charset="-128"/>
            </a:endParaRPr>
          </a:p>
        </p:txBody>
      </p:sp>
      <p:sp>
        <p:nvSpPr>
          <p:cNvPr id="24" name="Text Placeholder 10">
            <a:extLst>
              <a:ext uri="{FF2B5EF4-FFF2-40B4-BE49-F238E27FC236}">
                <a16:creationId xmlns:a16="http://schemas.microsoft.com/office/drawing/2014/main" id="{56A80FA4-955F-4094-87A4-E00401C04417}"/>
              </a:ext>
            </a:extLst>
          </p:cNvPr>
          <p:cNvSpPr txBox="1">
            <a:spLocks/>
          </p:cNvSpPr>
          <p:nvPr/>
        </p:nvSpPr>
        <p:spPr>
          <a:xfrm>
            <a:off x="503999" y="1620000"/>
            <a:ext cx="11136066" cy="2023185"/>
          </a:xfrm>
          <a:prstGeom prst="rect">
            <a:avLst/>
          </a:prstGeom>
        </p:spPr>
        <p:txBody>
          <a:bodyP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2000" b="1" dirty="0"/>
              <a:t>Python packages to leverage In-Database Machine Learning</a:t>
            </a:r>
          </a:p>
          <a:p>
            <a:pPr marL="179964" lvl="2" indent="-179964">
              <a:spcBef>
                <a:spcPts val="600"/>
              </a:spcBef>
              <a:buClr>
                <a:schemeClr val="accent1"/>
              </a:buClr>
              <a:buFont typeface="Wingdings" pitchFamily="2" charset="2"/>
              <a:buChar char=""/>
              <a:defRPr/>
            </a:pPr>
            <a:r>
              <a:rPr lang="en-US" dirty="0"/>
              <a:t>Key planned capabilities for the API</a:t>
            </a:r>
          </a:p>
          <a:p>
            <a:pPr marL="359964" lvl="3">
              <a:spcBef>
                <a:spcPts val="600"/>
              </a:spcBef>
              <a:buClr>
                <a:schemeClr val="accent2"/>
              </a:buClr>
              <a:buSzPct val="100000"/>
              <a:buFont typeface="Arial" pitchFamily="34" charset="0"/>
              <a:buChar char="–"/>
              <a:defRPr/>
            </a:pPr>
            <a:r>
              <a:rPr lang="en-US" dirty="0"/>
              <a:t>Enhance </a:t>
            </a:r>
            <a:r>
              <a:rPr lang="en-US" dirty="0" err="1"/>
              <a:t>dataframes</a:t>
            </a:r>
            <a:r>
              <a:rPr lang="en-US" dirty="0"/>
              <a:t> – Joins, Unions, Group By, Pivot</a:t>
            </a:r>
          </a:p>
          <a:p>
            <a:pPr marL="359964" lvl="3">
              <a:spcBef>
                <a:spcPts val="600"/>
              </a:spcBef>
              <a:buClr>
                <a:schemeClr val="accent2"/>
              </a:buClr>
              <a:buSzPct val="100000"/>
              <a:buFont typeface="Arial" pitchFamily="34" charset="0"/>
              <a:buChar char="–"/>
              <a:defRPr/>
            </a:pPr>
            <a:r>
              <a:rPr lang="de-DE" dirty="0" err="1"/>
              <a:t>Complete</a:t>
            </a:r>
            <a:r>
              <a:rPr lang="de-DE" dirty="0"/>
              <a:t> for all PAL </a:t>
            </a:r>
            <a:r>
              <a:rPr lang="de-DE" dirty="0" err="1"/>
              <a:t>functions</a:t>
            </a:r>
            <a:endParaRPr lang="en-US" dirty="0"/>
          </a:p>
          <a:p>
            <a:pPr marL="359964" lvl="3">
              <a:spcBef>
                <a:spcPts val="600"/>
              </a:spcBef>
              <a:buClr>
                <a:schemeClr val="accent2"/>
              </a:buClr>
              <a:buSzPct val="100000"/>
              <a:buFont typeface="Arial" pitchFamily="34" charset="0"/>
              <a:buChar char="–"/>
              <a:defRPr/>
            </a:pPr>
            <a:r>
              <a:rPr lang="en-US" dirty="0"/>
              <a:t>PAL performance functions and hyperparameter tuning functions</a:t>
            </a:r>
          </a:p>
          <a:p>
            <a:pPr marL="359964" lvl="3">
              <a:spcBef>
                <a:spcPts val="600"/>
              </a:spcBef>
              <a:buClr>
                <a:schemeClr val="accent2"/>
              </a:buClr>
              <a:buSzPct val="100000"/>
              <a:buFont typeface="Arial" pitchFamily="34" charset="0"/>
              <a:buChar char="–"/>
              <a:defRPr/>
            </a:pPr>
            <a:r>
              <a:rPr lang="en-US" dirty="0"/>
              <a:t>Document mapping of API parameters to PAL parameters</a:t>
            </a:r>
          </a:p>
          <a:p>
            <a:pPr marL="359964" lvl="3">
              <a:spcBef>
                <a:spcPts val="600"/>
              </a:spcBef>
              <a:buClr>
                <a:schemeClr val="accent2"/>
              </a:buClr>
              <a:buSzPct val="100000"/>
              <a:buFont typeface="Arial" pitchFamily="34" charset="0"/>
              <a:buChar char="–"/>
              <a:defRPr/>
            </a:pPr>
            <a:r>
              <a:rPr lang="en-US" dirty="0"/>
              <a:t>Dynamically create anonymous blocks, views, or temporary tables</a:t>
            </a:r>
          </a:p>
          <a:p>
            <a:pPr marL="359964" lvl="3">
              <a:spcBef>
                <a:spcPts val="600"/>
              </a:spcBef>
              <a:buClr>
                <a:schemeClr val="accent2"/>
              </a:buClr>
              <a:buSzPct val="100000"/>
              <a:buFont typeface="Arial" pitchFamily="34" charset="0"/>
              <a:buChar char="–"/>
              <a:defRPr/>
            </a:pPr>
            <a:r>
              <a:rPr lang="en-US" dirty="0"/>
              <a:t>Modularization to wrap other libraries (e.g. APL)</a:t>
            </a:r>
          </a:p>
          <a:p>
            <a:pPr marL="359964" lvl="3">
              <a:spcBef>
                <a:spcPts val="600"/>
              </a:spcBef>
              <a:buClr>
                <a:schemeClr val="accent2"/>
              </a:buClr>
              <a:buSzPct val="100000"/>
              <a:buFont typeface="Arial" pitchFamily="34" charset="0"/>
              <a:buChar char="–"/>
              <a:defRPr/>
            </a:pPr>
            <a:r>
              <a:rPr lang="de-DE" dirty="0"/>
              <a:t>Smart explorative </a:t>
            </a:r>
            <a:r>
              <a:rPr lang="de-DE" dirty="0" err="1"/>
              <a:t>data</a:t>
            </a:r>
            <a:r>
              <a:rPr lang="de-DE" dirty="0"/>
              <a:t> </a:t>
            </a:r>
            <a:r>
              <a:rPr lang="de-DE" dirty="0" err="1"/>
              <a:t>visualizations</a:t>
            </a:r>
            <a:endParaRPr lang="en-US" dirty="0"/>
          </a:p>
          <a:p>
            <a:pPr marL="359964" lvl="3">
              <a:spcBef>
                <a:spcPts val="600"/>
              </a:spcBef>
              <a:buClr>
                <a:schemeClr val="accent2"/>
              </a:buClr>
              <a:buSzPct val="100000"/>
              <a:buFont typeface="Arial" pitchFamily="34" charset="0"/>
              <a:buChar char="–"/>
              <a:defRPr/>
            </a:pPr>
            <a:r>
              <a:rPr lang="en-US" dirty="0"/>
              <a:t>Model development and model visualization</a:t>
            </a:r>
          </a:p>
          <a:p>
            <a:pPr marL="359964" lvl="3">
              <a:spcBef>
                <a:spcPts val="600"/>
              </a:spcBef>
              <a:buClr>
                <a:schemeClr val="accent2"/>
              </a:buClr>
              <a:buSzPct val="100000"/>
              <a:buFont typeface="Arial" pitchFamily="34" charset="0"/>
              <a:buChar char="–"/>
              <a:defRPr/>
            </a:pPr>
            <a:r>
              <a:rPr lang="en-US" dirty="0"/>
              <a:t>Result visualization</a:t>
            </a:r>
          </a:p>
          <a:p>
            <a:pPr marL="359964" lvl="3">
              <a:spcBef>
                <a:spcPts val="600"/>
              </a:spcBef>
              <a:buClr>
                <a:schemeClr val="accent2"/>
              </a:buClr>
              <a:buSzPct val="100000"/>
              <a:buFont typeface="Arial" pitchFamily="34" charset="0"/>
              <a:buChar char="–"/>
              <a:defRPr/>
            </a:pPr>
            <a:r>
              <a:rPr lang="en-US" dirty="0"/>
              <a:t>..</a:t>
            </a:r>
            <a:br>
              <a:rPr lang="en-US" dirty="0"/>
            </a:br>
            <a:endParaRPr lang="en-US" dirty="0"/>
          </a:p>
          <a:p>
            <a:pPr marL="0" lvl="1" indent="0">
              <a:buNone/>
              <a:defRPr/>
            </a:pPr>
            <a:r>
              <a:rPr lang="de-DE" sz="2000" b="1" dirty="0"/>
              <a:t>R</a:t>
            </a:r>
            <a:r>
              <a:rPr lang="en-US" sz="2000" b="1" dirty="0"/>
              <a:t> Client API for SAP HANA ML</a:t>
            </a:r>
          </a:p>
          <a:p>
            <a:pPr marL="359964" lvl="3">
              <a:spcBef>
                <a:spcPts val="600"/>
              </a:spcBef>
              <a:buClr>
                <a:schemeClr val="accent2"/>
              </a:buClr>
              <a:buSzPct val="100000"/>
              <a:buFont typeface="Arial" pitchFamily="34" charset="0"/>
              <a:buChar char="–"/>
              <a:defRPr/>
            </a:pPr>
            <a:endParaRPr lang="en-US" dirty="0"/>
          </a:p>
          <a:p>
            <a:pPr marL="359964" lvl="3">
              <a:spcBef>
                <a:spcPts val="600"/>
              </a:spcBef>
              <a:buClr>
                <a:schemeClr val="accent2"/>
              </a:buClr>
              <a:buSzPct val="100000"/>
              <a:buFont typeface="Arial" pitchFamily="34" charset="0"/>
              <a:buChar char="–"/>
              <a:defRPr/>
            </a:pPr>
            <a:endParaRPr lang="en-US" dirty="0"/>
          </a:p>
        </p:txBody>
      </p:sp>
    </p:spTree>
    <p:extLst>
      <p:ext uri="{BB962C8B-B14F-4D97-AF65-F5344CB8AC3E}">
        <p14:creationId xmlns:p14="http://schemas.microsoft.com/office/powerpoint/2010/main" val="2843628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20">
            <a:extLst>
              <a:ext uri="{FF2B5EF4-FFF2-40B4-BE49-F238E27FC236}">
                <a16:creationId xmlns:a16="http://schemas.microsoft.com/office/drawing/2014/main" id="{C365A0B1-F2C6-9541-AF73-39816A2A5F1E}"/>
              </a:ext>
            </a:extLst>
          </p:cNvPr>
          <p:cNvSpPr>
            <a:spLocks noGrp="1"/>
          </p:cNvSpPr>
          <p:nvPr>
            <p:ph type="title"/>
          </p:nvPr>
        </p:nvSpPr>
        <p:spPr>
          <a:xfrm>
            <a:off x="504000" y="504000"/>
            <a:ext cx="11318545" cy="677108"/>
          </a:xfrm>
        </p:spPr>
        <p:txBody>
          <a:bodyPr/>
          <a:lstStyle/>
          <a:p>
            <a:r>
              <a:rPr lang="en-US" sz="2000" b="0" dirty="0"/>
              <a:t>SAP HANA, Express Edition – New Capability*</a:t>
            </a:r>
            <a:br>
              <a:rPr lang="en-US" dirty="0"/>
            </a:br>
            <a:r>
              <a:rPr lang="en-US" dirty="0"/>
              <a:t>Python Client API for SAP HANA Machine Learning</a:t>
            </a:r>
          </a:p>
        </p:txBody>
      </p:sp>
      <p:sp>
        <p:nvSpPr>
          <p:cNvPr id="3" name="TextBox 2">
            <a:extLst>
              <a:ext uri="{FF2B5EF4-FFF2-40B4-BE49-F238E27FC236}">
                <a16:creationId xmlns:a16="http://schemas.microsoft.com/office/drawing/2014/main" id="{2AB07380-22E0-40E6-9322-32E493E03C5C}"/>
              </a:ext>
            </a:extLst>
          </p:cNvPr>
          <p:cNvSpPr txBox="1"/>
          <p:nvPr/>
        </p:nvSpPr>
        <p:spPr>
          <a:xfrm>
            <a:off x="4164098" y="6521931"/>
            <a:ext cx="7289355"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de-DE" sz="1000" kern="0" dirty="0">
                <a:solidFill>
                  <a:schemeClr val="bg1">
                    <a:lumMod val="50000"/>
                  </a:schemeClr>
                </a:solidFill>
                <a:ea typeface="Arial Unicode MS" pitchFamily="34" charset="-128"/>
                <a:cs typeface="Arial Unicode MS" pitchFamily="34" charset="-128"/>
              </a:rPr>
              <a:t>*</a:t>
            </a:r>
            <a:r>
              <a:rPr lang="de-DE" sz="1000" kern="0" dirty="0" err="1">
                <a:solidFill>
                  <a:schemeClr val="bg1">
                    <a:lumMod val="50000"/>
                  </a:schemeClr>
                </a:solidFill>
                <a:ea typeface="Arial Unicode MS" pitchFamily="34" charset="-128"/>
                <a:cs typeface="Arial Unicode MS" pitchFamily="34" charset="-128"/>
              </a:rPr>
              <a:t>Delivered</a:t>
            </a:r>
            <a:r>
              <a:rPr lang="de-DE" sz="1000" kern="0" dirty="0">
                <a:solidFill>
                  <a:schemeClr val="bg1">
                    <a:lumMod val="50000"/>
                  </a:schemeClr>
                </a:solidFill>
                <a:ea typeface="Arial Unicode MS" pitchFamily="34" charset="-128"/>
                <a:cs typeface="Arial Unicode MS" pitchFamily="34" charset="-128"/>
              </a:rPr>
              <a:t> </a:t>
            </a:r>
            <a:r>
              <a:rPr lang="de-DE" sz="1000" kern="0" dirty="0" err="1">
                <a:solidFill>
                  <a:schemeClr val="bg1">
                    <a:lumMod val="50000"/>
                  </a:schemeClr>
                </a:solidFill>
                <a:ea typeface="Arial Unicode MS" pitchFamily="34" charset="-128"/>
                <a:cs typeface="Arial Unicode MS" pitchFamily="34" charset="-128"/>
              </a:rPr>
              <a:t>with</a:t>
            </a:r>
            <a:r>
              <a:rPr lang="de-DE" sz="1000" kern="0" dirty="0">
                <a:solidFill>
                  <a:schemeClr val="bg1">
                    <a:lumMod val="50000"/>
                  </a:schemeClr>
                </a:solidFill>
                <a:ea typeface="Arial Unicode MS" pitchFamily="34" charset="-128"/>
                <a:cs typeface="Arial Unicode MS" pitchFamily="34" charset="-128"/>
              </a:rPr>
              <a:t> </a:t>
            </a:r>
            <a:r>
              <a:rPr lang="en-US" sz="1000" dirty="0">
                <a:solidFill>
                  <a:schemeClr val="bg1">
                    <a:lumMod val="50000"/>
                  </a:schemeClr>
                </a:solidFill>
              </a:rPr>
              <a:t>SAP HANA, express edition 2.0 SPS 03 Revision 33</a:t>
            </a:r>
            <a:endParaRPr lang="en-US" sz="1000" b="1" kern="0" dirty="0">
              <a:solidFill>
                <a:schemeClr val="bg1">
                  <a:lumMod val="50000"/>
                </a:schemeClr>
              </a:solidFill>
              <a:ea typeface="Arial Unicode MS" pitchFamily="34" charset="-128"/>
              <a:cs typeface="Arial Unicode MS" pitchFamily="34" charset="-128"/>
            </a:endParaRPr>
          </a:p>
        </p:txBody>
      </p:sp>
      <p:sp>
        <p:nvSpPr>
          <p:cNvPr id="24" name="Text Placeholder 10">
            <a:extLst>
              <a:ext uri="{FF2B5EF4-FFF2-40B4-BE49-F238E27FC236}">
                <a16:creationId xmlns:a16="http://schemas.microsoft.com/office/drawing/2014/main" id="{56A80FA4-955F-4094-87A4-E00401C04417}"/>
              </a:ext>
            </a:extLst>
          </p:cNvPr>
          <p:cNvSpPr txBox="1">
            <a:spLocks/>
          </p:cNvSpPr>
          <p:nvPr/>
        </p:nvSpPr>
        <p:spPr>
          <a:xfrm>
            <a:off x="503999" y="1620000"/>
            <a:ext cx="11136066" cy="4271134"/>
          </a:xfrm>
          <a:prstGeom prst="rect">
            <a:avLst/>
          </a:prstGeom>
        </p:spPr>
        <p:txBody>
          <a:bodyP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2000" b="1" dirty="0"/>
              <a:t>Python packages to leverage In-Database Machine Learning</a:t>
            </a:r>
          </a:p>
          <a:p>
            <a:pPr marL="179964" lvl="2" indent="-179964">
              <a:spcBef>
                <a:spcPts val="600"/>
              </a:spcBef>
              <a:buClr>
                <a:schemeClr val="accent1"/>
              </a:buClr>
              <a:buFont typeface="Wingdings" pitchFamily="2" charset="2"/>
              <a:buChar char=""/>
              <a:defRPr/>
            </a:pPr>
            <a:r>
              <a:rPr lang="en-US" dirty="0"/>
              <a:t>Available with HXE Rev 33 (Slated for Oct. 2 at this time).</a:t>
            </a:r>
          </a:p>
          <a:p>
            <a:pPr marL="179964" lvl="2" indent="-179964">
              <a:spcBef>
                <a:spcPts val="600"/>
              </a:spcBef>
              <a:buClr>
                <a:schemeClr val="accent1"/>
              </a:buClr>
              <a:buFont typeface="Wingdings" pitchFamily="2" charset="2"/>
              <a:buChar char=""/>
              <a:defRPr/>
            </a:pPr>
            <a:r>
              <a:rPr lang="en-US" dirty="0"/>
              <a:t>Documentation when HXE Rev 33 is released should be at </a:t>
            </a:r>
            <a:r>
              <a:rPr lang="en-US" u="sng" dirty="0">
                <a:hlinkClick r:id="rId3"/>
              </a:rPr>
              <a:t>https://help.sap.com/http.svc/rc/3f0dbe754b194c42a6bf3405697b711f/2.0.03/en-US/html/index.html</a:t>
            </a:r>
            <a:r>
              <a:rPr lang="en-US" dirty="0"/>
              <a:t>. </a:t>
            </a:r>
          </a:p>
          <a:p>
            <a:pPr marL="179964" lvl="2" indent="-179964">
              <a:spcBef>
                <a:spcPts val="600"/>
              </a:spcBef>
              <a:buClr>
                <a:schemeClr val="accent1"/>
              </a:buClr>
              <a:buFont typeface="Wingdings" pitchFamily="2" charset="2"/>
              <a:buChar char=""/>
              <a:defRPr/>
            </a:pPr>
            <a:r>
              <a:rPr lang="en-US" dirty="0"/>
              <a:t>Documentation prior to release of HXE Rev 33 is at </a:t>
            </a:r>
            <a:r>
              <a:rPr lang="en-US" u="sng" dirty="0">
                <a:hlinkClick r:id="rId4"/>
              </a:rPr>
              <a:t>https://help.sap.com/http.svc/rc/DRAFT/3f0dbe754b194c42a6bf3405697b711f/2.0.03/en-US/html/index.html</a:t>
            </a:r>
            <a:r>
              <a:rPr lang="en-US" dirty="0"/>
              <a:t>.  </a:t>
            </a:r>
            <a:br>
              <a:rPr lang="en-US" dirty="0"/>
            </a:br>
            <a:endParaRPr lang="en-US" dirty="0"/>
          </a:p>
          <a:p>
            <a:pPr marL="0" lvl="1" indent="0">
              <a:buNone/>
              <a:defRPr/>
            </a:pPr>
            <a:r>
              <a:rPr lang="en-US" sz="2000" b="1" dirty="0"/>
              <a:t>For more information contact</a:t>
            </a:r>
          </a:p>
          <a:p>
            <a:pPr lvl="1">
              <a:defRPr/>
            </a:pPr>
            <a:r>
              <a:rPr lang="en-US" sz="2000" kern="0" dirty="0">
                <a:ea typeface="Arial Unicode MS" pitchFamily="34" charset="-128"/>
                <a:cs typeface="Arial Unicode MS" pitchFamily="34" charset="-128"/>
                <a:hlinkClick r:id="rId5"/>
              </a:rPr>
              <a:t>christoph.morgen@sap.com</a:t>
            </a:r>
            <a:r>
              <a:rPr lang="en-US" sz="2000" kern="0" dirty="0">
                <a:ea typeface="Arial Unicode MS" pitchFamily="34" charset="-128"/>
                <a:cs typeface="Arial Unicode MS" pitchFamily="34" charset="-128"/>
              </a:rPr>
              <a:t>, </a:t>
            </a:r>
            <a:r>
              <a:rPr lang="en-US" sz="2000" kern="0" dirty="0">
                <a:ea typeface="Arial Unicode MS" pitchFamily="34" charset="-128"/>
                <a:cs typeface="Arial Unicode MS" pitchFamily="34" charset="-128"/>
                <a:hlinkClick r:id="rId6"/>
              </a:rPr>
              <a:t>ashok.swaminathan@sap.com</a:t>
            </a:r>
            <a:r>
              <a:rPr lang="en-US" sz="2000" kern="0" dirty="0">
                <a:ea typeface="Arial Unicode MS" pitchFamily="34" charset="-128"/>
                <a:cs typeface="Arial Unicode MS" pitchFamily="34" charset="-128"/>
              </a:rPr>
              <a:t>, or </a:t>
            </a:r>
            <a:r>
              <a:rPr lang="en-US" sz="2000" kern="0" dirty="0">
                <a:ea typeface="Arial Unicode MS" pitchFamily="34" charset="-128"/>
                <a:cs typeface="Arial Unicode MS" pitchFamily="34" charset="-128"/>
                <a:hlinkClick r:id="rId7"/>
              </a:rPr>
              <a:t>nanda.kaushik@sap.com</a:t>
            </a:r>
            <a:r>
              <a:rPr lang="en-US" sz="2000" kern="0" dirty="0">
                <a:ea typeface="Arial Unicode MS" pitchFamily="34" charset="-128"/>
                <a:cs typeface="Arial Unicode MS" pitchFamily="34" charset="-128"/>
              </a:rPr>
              <a:t>.</a:t>
            </a:r>
          </a:p>
          <a:p>
            <a:pPr lvl="1">
              <a:defRPr/>
            </a:pPr>
            <a:endParaRPr lang="en-US" sz="2000" b="1" dirty="0"/>
          </a:p>
          <a:p>
            <a:pPr marL="359964" lvl="3">
              <a:spcBef>
                <a:spcPts val="600"/>
              </a:spcBef>
              <a:buClr>
                <a:schemeClr val="accent2"/>
              </a:buClr>
              <a:buSzPct val="100000"/>
              <a:buFont typeface="Arial" pitchFamily="34" charset="0"/>
              <a:buChar char="–"/>
              <a:defRPr/>
            </a:pPr>
            <a:endParaRPr lang="en-US" dirty="0"/>
          </a:p>
          <a:p>
            <a:pPr marL="359964" lvl="3">
              <a:spcBef>
                <a:spcPts val="600"/>
              </a:spcBef>
              <a:buClr>
                <a:schemeClr val="accent2"/>
              </a:buClr>
              <a:buSzPct val="100000"/>
              <a:buFont typeface="Arial" pitchFamily="34" charset="0"/>
              <a:buChar char="–"/>
              <a:defRPr/>
            </a:pPr>
            <a:endParaRPr lang="en-US" dirty="0"/>
          </a:p>
        </p:txBody>
      </p:sp>
    </p:spTree>
    <p:extLst>
      <p:ext uri="{BB962C8B-B14F-4D97-AF65-F5344CB8AC3E}">
        <p14:creationId xmlns:p14="http://schemas.microsoft.com/office/powerpoint/2010/main" val="954287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E4E3A-93A1-45EF-8D4D-941574ADB1BF}"/>
              </a:ext>
            </a:extLst>
          </p:cNvPr>
          <p:cNvSpPr/>
          <p:nvPr/>
        </p:nvSpPr>
        <p:spPr bwMode="gray">
          <a:xfrm>
            <a:off x="0" y="3429000"/>
            <a:ext cx="9622722" cy="901700"/>
          </a:xfrm>
          <a:prstGeom prst="rect">
            <a:avLst/>
          </a:prstGeom>
          <a:solidFill>
            <a:schemeClr val="accent1">
              <a:lumMod val="20000"/>
              <a:lumOff val="8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3574296" y="3699639"/>
            <a:ext cx="2161708" cy="360421"/>
          </a:xfrm>
        </p:spPr>
        <p:txBody>
          <a:bodyPr/>
          <a:lstStyle/>
          <a:p>
            <a:r>
              <a:rPr lang="en-US" dirty="0"/>
              <a:t>Thank you</a:t>
            </a:r>
          </a:p>
        </p:txBody>
      </p:sp>
      <p:pic>
        <p:nvPicPr>
          <p:cNvPr id="5" name="Picture 4">
            <a:extLst>
              <a:ext uri="{FF2B5EF4-FFF2-40B4-BE49-F238E27FC236}">
                <a16:creationId xmlns:a16="http://schemas.microsoft.com/office/drawing/2014/main" id="{5A553A15-3638-452C-A041-55EA218E36D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4328" r="16647" b="2390"/>
          <a:stretch/>
        </p:blipFill>
        <p:spPr>
          <a:xfrm flipH="1">
            <a:off x="9784078" y="450850"/>
            <a:ext cx="2411095" cy="2978150"/>
          </a:xfrm>
          <a:prstGeom prst="rect">
            <a:avLst/>
          </a:prstGeom>
        </p:spPr>
      </p:pic>
    </p:spTree>
    <p:extLst>
      <p:ext uri="{BB962C8B-B14F-4D97-AF65-F5344CB8AC3E}">
        <p14:creationId xmlns:p14="http://schemas.microsoft.com/office/powerpoint/2010/main" val="2545936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84544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E4E3A-93A1-45EF-8D4D-941574ADB1BF}"/>
              </a:ext>
            </a:extLst>
          </p:cNvPr>
          <p:cNvSpPr/>
          <p:nvPr/>
        </p:nvSpPr>
        <p:spPr bwMode="gray">
          <a:xfrm>
            <a:off x="0" y="1313076"/>
            <a:ext cx="9622722" cy="901700"/>
          </a:xfrm>
          <a:prstGeom prst="rect">
            <a:avLst/>
          </a:prstGeom>
          <a:solidFill>
            <a:schemeClr val="accent1">
              <a:lumMod val="20000"/>
              <a:lumOff val="8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Text Placeholder 2"/>
          <p:cNvSpPr>
            <a:spLocks noGrp="1"/>
          </p:cNvSpPr>
          <p:nvPr>
            <p:ph type="body" sz="quarter" idx="10"/>
          </p:nvPr>
        </p:nvSpPr>
        <p:spPr>
          <a:xfrm>
            <a:off x="504001" y="1620000"/>
            <a:ext cx="9118720" cy="4716000"/>
          </a:xfrm>
        </p:spPr>
        <p:txBody>
          <a:bodyPr>
            <a:noAutofit/>
          </a:bodyPr>
          <a:lstStyle/>
          <a:p>
            <a:r>
              <a:rPr lang="en-US" dirty="0"/>
              <a:t>SAP HANA Predictive and Machine Learning Overview</a:t>
            </a:r>
          </a:p>
          <a:p>
            <a:r>
              <a:rPr lang="de-DE" dirty="0"/>
              <a:t>Python </a:t>
            </a:r>
            <a:r>
              <a:rPr lang="en-US" dirty="0"/>
              <a:t>integration with SAP HANA</a:t>
            </a:r>
          </a:p>
          <a:p>
            <a:r>
              <a:rPr lang="de-DE" dirty="0"/>
              <a:t>Python Client API for SAP HANA </a:t>
            </a:r>
            <a:r>
              <a:rPr lang="de-DE" dirty="0" err="1"/>
              <a:t>Machine</a:t>
            </a:r>
            <a:r>
              <a:rPr lang="de-DE" dirty="0"/>
              <a:t> Learning</a:t>
            </a:r>
          </a:p>
          <a:p>
            <a:r>
              <a:rPr lang="de-DE" dirty="0"/>
              <a:t>Demo</a:t>
            </a:r>
            <a:endParaRPr lang="en-US" dirty="0"/>
          </a:p>
          <a:p>
            <a:r>
              <a:rPr lang="de-DE" dirty="0"/>
              <a:t>P</a:t>
            </a:r>
            <a:r>
              <a:rPr lang="en-US" dirty="0" err="1"/>
              <a:t>lans</a:t>
            </a:r>
            <a:r>
              <a:rPr lang="en-US" dirty="0"/>
              <a:t> and Roadmap</a:t>
            </a:r>
          </a:p>
          <a:p>
            <a:endParaRPr lang="en-US" dirty="0"/>
          </a:p>
        </p:txBody>
      </p:sp>
      <p:sp>
        <p:nvSpPr>
          <p:cNvPr id="2" name="Title 1"/>
          <p:cNvSpPr>
            <a:spLocks noGrp="1"/>
          </p:cNvSpPr>
          <p:nvPr>
            <p:ph type="title"/>
          </p:nvPr>
        </p:nvSpPr>
        <p:spPr>
          <a:xfrm>
            <a:off x="504001" y="504000"/>
            <a:ext cx="11186476" cy="369332"/>
          </a:xfrm>
        </p:spPr>
        <p:txBody>
          <a:bodyPr/>
          <a:lstStyle/>
          <a:p>
            <a:r>
              <a:rPr lang="en-US" dirty="0"/>
              <a:t>Agenda</a:t>
            </a:r>
          </a:p>
        </p:txBody>
      </p:sp>
      <p:pic>
        <p:nvPicPr>
          <p:cNvPr id="5" name="Picture 4">
            <a:extLst>
              <a:ext uri="{FF2B5EF4-FFF2-40B4-BE49-F238E27FC236}">
                <a16:creationId xmlns:a16="http://schemas.microsoft.com/office/drawing/2014/main" id="{5A553A15-3638-452C-A041-55EA218E36D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4328" r="16647" b="2390"/>
          <a:stretch/>
        </p:blipFill>
        <p:spPr>
          <a:xfrm flipH="1">
            <a:off x="9784078" y="450850"/>
            <a:ext cx="2411095" cy="2978150"/>
          </a:xfrm>
          <a:prstGeom prst="rect">
            <a:avLst/>
          </a:prstGeom>
        </p:spPr>
      </p:pic>
    </p:spTree>
    <p:extLst>
      <p:ext uri="{BB962C8B-B14F-4D97-AF65-F5344CB8AC3E}">
        <p14:creationId xmlns:p14="http://schemas.microsoft.com/office/powerpoint/2010/main" val="376517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 name="Rectangle 60"/>
          <p:cNvSpPr/>
          <p:nvPr/>
        </p:nvSpPr>
        <p:spPr bwMode="gray">
          <a:xfrm>
            <a:off x="505296" y="2185753"/>
            <a:ext cx="11205578" cy="2015797"/>
          </a:xfrm>
          <a:prstGeom prst="rect">
            <a:avLst/>
          </a:prstGeom>
          <a:noFill/>
          <a:ln w="15875" algn="ctr">
            <a:solidFill>
              <a:schemeClr val="accent2">
                <a:lumMod val="20000"/>
                <a:lumOff val="8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799" kern="0" dirty="0">
              <a:solidFill>
                <a:srgbClr val="4B4B4B"/>
              </a:solidFill>
              <a:ea typeface="Arial Unicode MS" pitchFamily="34" charset="-128"/>
              <a:cs typeface="Arial Unicode MS" pitchFamily="34" charset="-128"/>
            </a:endParaRPr>
          </a:p>
        </p:txBody>
      </p:sp>
      <p:sp>
        <p:nvSpPr>
          <p:cNvPr id="54" name="TextBox 53"/>
          <p:cNvSpPr txBox="1"/>
          <p:nvPr/>
        </p:nvSpPr>
        <p:spPr>
          <a:xfrm>
            <a:off x="505296" y="1660549"/>
            <a:ext cx="11205579" cy="492329"/>
          </a:xfrm>
          <a:prstGeom prst="rect">
            <a:avLst/>
          </a:prstGeom>
          <a:noFill/>
          <a:ln w="15875">
            <a:solidFill>
              <a:schemeClr val="accent2">
                <a:lumMod val="20000"/>
                <a:lumOff val="80000"/>
              </a:schemeClr>
            </a:solidFill>
          </a:ln>
        </p:spPr>
        <p:txBody>
          <a:bodyPr wrap="square" lIns="0" tIns="0" rIns="0" bIns="0" rtlCol="0">
            <a:spAutoFit/>
          </a:bodyPr>
          <a:lstStyle/>
          <a:p>
            <a:pPr algn="ctr" fontAlgn="base">
              <a:spcAft>
                <a:spcPct val="0"/>
              </a:spcAft>
              <a:buClr>
                <a:srgbClr val="F0AB00"/>
              </a:buClr>
              <a:buSzPct val="80000"/>
            </a:pPr>
            <a:endParaRPr lang="en-US" sz="3199" b="1" kern="0" spc="600" dirty="0">
              <a:ea typeface="Arial Unicode MS" pitchFamily="34" charset="-128"/>
              <a:cs typeface="Arial Unicode MS" pitchFamily="34" charset="-128"/>
            </a:endParaRPr>
          </a:p>
        </p:txBody>
      </p:sp>
      <p:sp>
        <p:nvSpPr>
          <p:cNvPr id="62" name="TextBox 61"/>
          <p:cNvSpPr txBox="1"/>
          <p:nvPr/>
        </p:nvSpPr>
        <p:spPr>
          <a:xfrm>
            <a:off x="3823811" y="3864603"/>
            <a:ext cx="4591579" cy="193854"/>
          </a:xfrm>
          <a:prstGeom prst="rect">
            <a:avLst/>
          </a:prstGeom>
          <a:noFill/>
        </p:spPr>
        <p:txBody>
          <a:bodyPr wrap="square" lIns="0" tIns="0" rIns="0" bIns="0" rtlCol="0">
            <a:spAutoFit/>
          </a:bodyPr>
          <a:lstStyle/>
          <a:p>
            <a:pPr algn="ctr" fontAlgn="base">
              <a:lnSpc>
                <a:spcPct val="90000"/>
              </a:lnSpc>
              <a:spcAft>
                <a:spcPts val="714"/>
              </a:spcAft>
              <a:buClr>
                <a:srgbClr val="F0AB00"/>
              </a:buClr>
              <a:buSzPct val="80000"/>
            </a:pPr>
            <a:r>
              <a:rPr lang="en-US" sz="1400" b="1" kern="0" dirty="0">
                <a:solidFill>
                  <a:schemeClr val="accent2"/>
                </a:solidFill>
                <a:ea typeface="Arial Unicode MS" pitchFamily="34" charset="-128"/>
                <a:cs typeface="Arial Unicode MS" pitchFamily="34" charset="-128"/>
              </a:rPr>
              <a:t>Database management</a:t>
            </a:r>
          </a:p>
        </p:txBody>
      </p:sp>
      <p:cxnSp>
        <p:nvCxnSpPr>
          <p:cNvPr id="56" name="Straight Connector 55"/>
          <p:cNvCxnSpPr/>
          <p:nvPr/>
        </p:nvCxnSpPr>
        <p:spPr>
          <a:xfrm>
            <a:off x="710331" y="3689982"/>
            <a:ext cx="10782904"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04001" y="504000"/>
            <a:ext cx="11186476" cy="646331"/>
          </a:xfrm>
        </p:spPr>
        <p:txBody>
          <a:bodyPr/>
          <a:lstStyle/>
          <a:p>
            <a:r>
              <a:rPr lang="en-US" dirty="0"/>
              <a:t>SAP HANA – The Data Platform for the Intelligent Enterprise</a:t>
            </a:r>
            <a:br>
              <a:rPr lang="en-US" dirty="0"/>
            </a:br>
            <a:r>
              <a:rPr lang="en-US" sz="1800" b="0" dirty="0"/>
              <a:t>Comprehensive advanced analytics data processing capabilities</a:t>
            </a:r>
            <a:endParaRPr lang="en-US" b="0" dirty="0"/>
          </a:p>
        </p:txBody>
      </p:sp>
      <p:sp>
        <p:nvSpPr>
          <p:cNvPr id="1030" name="AutoShape 7" descr="data:image/jpeg;base64,/9j/4AAQSkZJRgABAQAAAQABAAD/2wCEAAkGBxQHBhUIBxMWFhMVGBwbGBgUGB4gGRwWIB0aHyIdHCIgHCggHyIxJyEgIjEiJSkrLi4uGCAzODYsNywtMS8BCgoKBQUFDgUFDisZExkrKysrKysrKysrKysrKysrKysrKysrKysrKysrKysrKysrKysrKysrKysrKysrKysrK//AABEIAOkA2AMBIgACEQEDEQH/xAAcAAEAAwADAQEAAAAAAAAAAAAABgcIAgMFAQT/xABLEAABAwIEAgQJCAUKBwEAAAABAAIDBBEFBgchMUESUWFxExQiMkKBgpGSCBUjUmJyobEWJDNDwSVTVGNzk6KywtE0NTY3o9LTF//EABQBAQAAAAAAAAAAAAAAAAAAAAD/xAAUEQEAAAAAAAAAAAAAAAAAAAAA/9oADAMBAAIRAxEAPwC8UREBERAREQEREBERAREQEREBERAREQEREBERAREQEREBERAREQEREBEUHzzqfR5RvTE+HqR+5jI2P9Y7gzu3duNkE4URzLqVh2XCY6yoD5Bf6ODy33HI28lp7HELPmb9S67NPShqJfBQHbwMN2tI6nm/Sf2gm3YFDUF241r89xLMCpGgcnVDife1trfEVDcQ1exWteS2pEY+rFGwD3lpd+KgiIPenzpiE7y6Wvqt+qd4HuDrBdAzRWg3FbU3/t5P/ZeQiCQ0uecRpZOnFX1Pc6Z7h7nEj8FIMN1kxWiP0szJh1Sxt/NnRd+Kr5EF64Jr802Zj1IR1vp3X/wPtb4irMy3nihzLZmE1LHP/m3eTJ6musT3i4WPl9BsbhBuJFl3KGrtdl4iGrd41CPQmcemB9mTdw9rpAAbAK+smZ9o84Q/ybJ0ZQLuhksJB2gX8odrb8ReyCUIiICIiAiIgIiICIiAiIgLrqZ20tO6oqXNYxoJc5xAaGjckk7Adq+VNQ2kp3VNU4NYwFznONgGgXJJ5BZm1V1Kfm2qOH4YSyiYdhwMpHpP7OYb6zvwD3dSdZH17nYZlJxjh3Dp9xI/7nNje3zj9nnTxPSNyviICIiAiIgIiICIiAiIgLtpqh1LO2opXOY9pu1zCQ4HrBG4K6kQX1pnrIKtzcKze5rXmwZUcGnsl5NP2hYdduJulYcVwaP6pHCnMy/mR/6ubNilcf2XU15/m+o+j93zQ0GiIgIiICIiAiIgIigOsecjlTLXgqJ1qmouyPra30n+oGw7XA72KCt9cs//ADrWOyzhTvoInfTOB2kkHo/dafe4dgJqJEQEREBF+nDcPkxSuZQ4cx0krzZrWjcn/bmTwABJWgsgaMwYSxtdmgNnn4iPjCzsI/eHv8nsNroKaytkOuzSQ/C4D4P+dk8mP1OPndzbkKz8E0BaGB+PVZJtu2naAAex773+AK7WtDGhrBYDgB1L6gryj0YwqnYGywySdr5Xgn4C0L9X/wCRYRa3if8A5pv/AKKcogriu0UwuqZ0YGTRHrjlJP8AjDgofjmgL2NMmAVYd1Mnbb/G2/8AlCvdEGN8yZTrMsTeDxqB8YJsH8Y3Hfg4XaTte179i8RbeqqZlZTup6tjXscLOa8AtI6iDsQqW1D0VDmuxLJwseLqdx2P9kTwP2TtvsRsEFFIuc0ToJTDM0tc0kOa4WII2IIO4PYuCAiIgv7QrUA18QyvjDryMb+rvcd3MHGM9oG462gjlvcqxFR1L6KrZVUri2Rjg5rhxDgbgj1rXOn+aW5vyxHibLCTzZWj0ZRx9R2cOxwQSRERAREQEREHwnoi5WRtS8zHNebpa9pvE0+DhH9U0mx9Zu/2rLQOs2P/ADDkSXwJtJP9Cz2gekfhDt+RIWVUBERAX6sLw6TFsQZQYcwvlkPRa1vEn+A5knYAElflWkdDsjDAsHGO4g39ZqGgtBG8cJ3A73bOPZ0RtvcPf03yBDkrDb7Pqnj6WW3r6DL7hg97iLnkBM0RAREQEREBERAREQVnq1pm3NFO7FsGaG1rRuOAmaPRdyD7ea7uB2sW5rljMMpimBa5pIIcLEEbEEcitwKjdfcjhrf0rwxvMNqGjh1Nl/Jru9p6ygo5ERAVk6FZo+Y82jDag2hq7MN+AlHmH1klvtjqVbLlG8xvEkZIINwRsQRzCDcKLxMlY4MyZWp8WFryMHTtykHkvHxAr20BERAREQZ8+Ufi5nx+nwlh8mGMvO/pvNtx2Bo+Iqn1LNVa/wCcdQ6yYcGymP8AuwI/9KiaAiIgl+lWWRmnOcVJOLwx/SyjrY0jye4uLWnscVrTgqf+ThhHgMAqMXePKmkDG3+owXuO8uI9lXAgIiICIiAiIgIiICIiAuiupGV9G+jq2h0cjS1zTwLSLELvRBjLNeCOy5mOfCJ9zE8gE82HdrvW0g+teSrj+UhhAgxqmxeMftY3Ru6ukwggntIdb2FTiAiIg0B8m7FvDYNU4Q8n6KRsjbn0XixA7AWX9tXGs0fJ9r/FM/eLE7TQvYByLhZ/5NPvK0ugIiICIiDFmYJ/GseqKj680jve8leeuctzKenxub964ICIiDWWkFH4lpxSR/WY559t7nfkQPUpio7p3/0HQ2/o0X+QKRICIiAiIgIiICIiAiIgIiIKt+URSeHyOyoHGOoYfZLXt/Mj3LNy1Drx/wBuJr/Xit8YWXkBERBL9JJ/F9RqN/XIW/Exzf4rWix9p0SM+UPR/pEX+YLYKAiIgIiIMV49B4rjs9P9SWRvucQvwKVapUPzdqFWQdcpf/eASf6lFUBERBrPSKr8d05o5B6LCz4HuZ/C/rUwVRfJxxfxnLk+EvPlQy9ID7Eg5e01x9pW6gIiICIiAiIgIiICIiAiIgq/5Q9X4DIrIBxlqGD1Br3X94HvWbFc3yksW8LitNg8Z/ZsdI4crvIDb9oDT8SplAREQS3SeHxjUWjYOUnS+FrnfwWtlmTQGg8b1BbOf3MUj/WQI/8AWtNoCIiAiIgzz8o7CfFsyQYq3zZouifvxnj7nNHsqolqbWzAfnzIkskQvJTnwze5oPTHwknvaFllAREQTTSPMwyxnSOaodaGX6KUngGuIs7qFnBpJ6uktXrDi0xonngZjwMYTXu/WqdoG53kiFgH9ZI2a71H0kFloiICIiAiIgIiICIiAuqrqW0dK+qqnBrGNLnOPANAuSfUu1Upr7ngRQfophjvKdY1BB4N2LY+87OPZYb3KCoM4Y67MuZp8XkuPCvu0HiGDZoPaGgA9t14yIgIi+gXNggvj5NmE9CgqsYf6bmxN9kdJ3qPSb8KupR3T7Av0byfT4Y8We1l5P7R3lO9xNu4BSJAREQEREHxzQ9pa8XB2IPCyyFqJlk5TzZLhoH0d+nEeuJ1+j323aT1tK18q61ryb+k2W/HaJt6mmBc0Abvj9Nm3E7XHHcWHnIMwoiIC/dguLS4HikeJ4a7oSxm7T+BB6wRcEcwSvwog1xp9niHOmFeGgsydgHhYid2nrHW08j6jupWsU4Pi02CYg3EMKkdHKzg5v5EHYjrBuCtE6f6v0+YGtoscLaep2FybRSH7JJ8k/Zd1ixKCzUREBERAREQEXGWQRRmSUgNAuSTYAdZKp7UPWiOiY7DsokSS7gz2vGz7gPnnt83h5yCQ6q6jsyhRGiw8h1a8eS3iIwfTf8Awbz7lmKondUzuqKhxc95LnOcbkuJuSTzJK+1VS+sqHVNU5z3uJLnOJLiTzJO5K6kBERAVg6KZX/SLODamcXhpbSv6i+/0bfWR0uohhCgdNA6qqG09M0ue9wa1o4lxNgB23WtdN8ptyflhlAbGV3lzOHOQgXA7Bs0d1+ZQSlERAREQEREBERBnHW7IBwLEDj+FM/VpnfSBvCKU/k1x4cgdtrtCqpbcraRlfSOpKxofG8Frmu4Fp4grMGqOnMmTq01VIC+jefIfxLCfQf29R599wggSIiAiIgl+VNSa/K7BDRTdOIcIp7uYB1N3DmjsaQFaGDa+wStDcapZIzwvCQ9veQ7okdwuqARBquk1bwmp28b6J6nxyD8ehb8V+46kYWBc10PvP8AssjIg1PWawYTTA9GpMhHKOKT8y0N/FQ7HNfmBhZgFI4m2zqhwAB+4wm/xhUSiCR5pzxW5qdbF5yY73ETPJjHsjj3uue1RxEQEREBERBzhldBMJoHFrmkFrmmxDhuCCNwe1aS0k1ObmeEYRjTg2saNjwEzRzHIP628+I2uG5qXOGV0EwmgcWuaQWuabEOG4II3B7UG4EVY6SanNzPCMIxohtY0bHgJmjmOQfzLefEbXDbOQEREBERAREQF01tIyupXUlYxr43izmuFwR1ELuRBnPUnR+XBXOxLLIdLT7l0fGSMdnN7e3iBxvYuVULcar3PWk1Jmhzquk/V6k7l7B5Dj9tmwJ+0LHfe6DLyKUZsyDXZUeTicJMQ/fRXdEeHE2u3qs4NJUXQEREBERAREQEREBfWtLndFouTwAUzydpnXZqLZoY/BQGx8NMCGlu27B5z9uBA6O3EK/sjac0mTmCWlb4SotYzSDyu3oDgwd2/WSgyaiuzWHSzxfp5hyyzyN3TQtHm9b2D6vMt5cRtwpNAREQc4ZXQTCaBxa5pBa5psQ4bggjcHtWktJNTm5nhGEY0Q2saNjwEzRzHIP5lvPiNrhualzhldBM2aBxa5pBa5psQ4bggjcHtQbgRVjpLqa3NEIwjGiG1jRseAmaOY5B/Mt58RtcNs5AREQEREBERAREQfCOkLO4KD5k0ow3HiZTD4CQ+nTkM97bFh7T0b9qnKIM/YzoHUQkuwapilHVKCx1uq46QJ9yhuI6YYrh4JlopHAc4i19+4McT+F1rNEGMZ8tVlP/AMRSVDfvQvH5tX5/miovbwEv927/AGW1kQYygyxW1H7CjqXfdhkP5NXvYdpViteR0aRzAecrmst3gu6X4LV6IKEwTQKWQh+O1TGDm2BpcSPvO6IB9RVl5a0zw7LjhLSwCSQfvJ/LdfrAI6LT2taFMEQEREBUPrDpZ4v08w5ZZ5G7poWjzet7B9XmW8uI24XwiDDiK7NYNK/AdPMOWGeTu6aFo83rfGOrraOHEbcKTQEREHOGV1PM2aBxa5pBa5psQ4bggjcHtWktJdTW5ohGEY0Q2saNjwEzRzHIP5lvPiNrhualzhldTzNmgcWuaQWuabEOG4II3B7UG4EVa6Q6kfpZTfNeLWFZG29+AlYPSA5OHpN7bja4aQWUiIgIiICIiAiIgIiICIiAiIgIiICIiAiIgKidYdLPA9PMOWWeTu6aFo83rewdXMt5cRtwvZEGHEV26waV+BL8w5YZ5O7poWjzet8Y6uto4cRtwpJAREQeplfFnYFmKDFIiQYpGuNubb+UPW249aLrwDDHYzjkOGQg3lkazbkCQCe4C5J6gviDaiIiAiIgIiICIiAiIgIiICIiAiIgIiICIiAiIgKjtWdJnSSuxzKcd73MtOwb35uiHPtYPV1K8UQYfljMMhimBa4GxBFiCORHIrsoqOTEKkUtDG6SR3BrGlzj3Abq7/lAeaO4fkpBob/yE9wQdOkGmRyx/LOOAGqcLMZsRE0jffgXkbEjgLje5RWmiD//2Q=="/>
          <p:cNvSpPr>
            <a:spLocks noChangeAspect="1" noChangeArrowheads="1"/>
          </p:cNvSpPr>
          <p:nvPr/>
        </p:nvSpPr>
        <p:spPr bwMode="auto">
          <a:xfrm>
            <a:off x="208850" y="-144462"/>
            <a:ext cx="406412"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8853" tIns="54426" rIns="108853" bIns="54426" numCol="1" anchor="t" anchorCtr="0" compatLnSpc="1">
            <a:prstTxWarp prst="textNoShape">
              <a:avLst/>
            </a:prstTxWarp>
          </a:bodyPr>
          <a:lstStyle/>
          <a:p>
            <a:endParaRPr lang="en-US" dirty="0"/>
          </a:p>
        </p:txBody>
      </p:sp>
      <p:sp>
        <p:nvSpPr>
          <p:cNvPr id="1031" name="AutoShape 9" descr="data:image/jpeg;base64,/9j/4AAQSkZJRgABAQAAAQABAAD/2wCEAAkGBxQHBhUIBxMWFhMVGBwbGBgUGB4gGRwWIB0aHyIdHCIgHCggHyIxJyEgIjEiJSkrLi4uGCAzODYsNywtMS8BCgoKBQUFDgUFDisZExkrKysrKysrKysrKysrKysrKysrKysrKysrKysrKysrKysrKysrKysrKysrKysrKysrK//AABEIAOkA2AMBIgACEQEDEQH/xAAcAAEAAwADAQEAAAAAAAAAAAAABgcIAgMFAQT/xABLEAABAwIEAgQJCAUKBwEAAAABAAIDBBEFBgchMUESUWFxExQiMkKBgpGSCBUjUmJyobEWJDNDwSVTVGNzk6KywtE0NTY3o9LTF//EABQBAQAAAAAAAAAAAAAAAAAAAAD/xAAUEQEAAAAAAAAAAAAAAAAAAAAA/9oADAMBAAIRAxEAPwC8UREBERAREQEREBERAREQEREBERAREQEREBERAREQEREBERAREQEREBEUHzzqfR5RvTE+HqR+5jI2P9Y7gzu3duNkE4URzLqVh2XCY6yoD5Bf6ODy33HI28lp7HELPmb9S67NPShqJfBQHbwMN2tI6nm/Sf2gm3YFDUF241r89xLMCpGgcnVDife1trfEVDcQ1exWteS2pEY+rFGwD3lpd+KgiIPenzpiE7y6Wvqt+qd4HuDrBdAzRWg3FbU3/t5P/ZeQiCQ0uecRpZOnFX1Pc6Z7h7nEj8FIMN1kxWiP0szJh1Sxt/NnRd+Kr5EF64Jr802Zj1IR1vp3X/wPtb4irMy3nihzLZmE1LHP/m3eTJ6musT3i4WPl9BsbhBuJFl3KGrtdl4iGrd41CPQmcemB9mTdw9rpAAbAK+smZ9o84Q/ybJ0ZQLuhksJB2gX8odrb8ReyCUIiICIiAiIgIiICIiAiIgLrqZ20tO6oqXNYxoJc5xAaGjckk7Adq+VNQ2kp3VNU4NYwFznONgGgXJJ5BZm1V1Kfm2qOH4YSyiYdhwMpHpP7OYb6zvwD3dSdZH17nYZlJxjh3Dp9xI/7nNje3zj9nnTxPSNyviICIiAiIgIiICIiAiIgLtpqh1LO2opXOY9pu1zCQ4HrBG4K6kQX1pnrIKtzcKze5rXmwZUcGnsl5NP2hYdduJulYcVwaP6pHCnMy/mR/6ubNilcf2XU15/m+o+j93zQ0GiIgIiICIiAiIgIigOsecjlTLXgqJ1qmouyPra30n+oGw7XA72KCt9cs//ADrWOyzhTvoInfTOB2kkHo/dafe4dgJqJEQEREBF+nDcPkxSuZQ4cx0krzZrWjcn/bmTwABJWgsgaMwYSxtdmgNnn4iPjCzsI/eHv8nsNroKaytkOuzSQ/C4D4P+dk8mP1OPndzbkKz8E0BaGB+PVZJtu2naAAex773+AK7WtDGhrBYDgB1L6gryj0YwqnYGywySdr5Xgn4C0L9X/wCRYRa3if8A5pv/AKKcogriu0UwuqZ0YGTRHrjlJP8AjDgofjmgL2NMmAVYd1Mnbb/G2/8AlCvdEGN8yZTrMsTeDxqB8YJsH8Y3Hfg4XaTte179i8RbeqqZlZTup6tjXscLOa8AtI6iDsQqW1D0VDmuxLJwseLqdx2P9kTwP2TtvsRsEFFIuc0ToJTDM0tc0kOa4WII2IIO4PYuCAiIgv7QrUA18QyvjDryMb+rvcd3MHGM9oG462gjlvcqxFR1L6KrZVUri2Rjg5rhxDgbgj1rXOn+aW5vyxHibLCTzZWj0ZRx9R2cOxwQSRERAREQEREHwnoi5WRtS8zHNebpa9pvE0+DhH9U0mx9Zu/2rLQOs2P/ADDkSXwJtJP9Cz2gekfhDt+RIWVUBERAX6sLw6TFsQZQYcwvlkPRa1vEn+A5knYAElflWkdDsjDAsHGO4g39ZqGgtBG8cJ3A73bOPZ0RtvcPf03yBDkrDb7Pqnj6WW3r6DL7hg97iLnkBM0RAREQEREBERAREQVnq1pm3NFO7FsGaG1rRuOAmaPRdyD7ea7uB2sW5rljMMpimBa5pIIcLEEbEEcitwKjdfcjhrf0rwxvMNqGjh1Nl/Jru9p6ygo5ERAVk6FZo+Y82jDag2hq7MN+AlHmH1klvtjqVbLlG8xvEkZIINwRsQRzCDcKLxMlY4MyZWp8WFryMHTtykHkvHxAr20BERAREQZ8+Ufi5nx+nwlh8mGMvO/pvNtx2Bo+Iqn1LNVa/wCcdQ6yYcGymP8AuwI/9KiaAiIgl+lWWRmnOcVJOLwx/SyjrY0jye4uLWnscVrTgqf+ThhHgMAqMXePKmkDG3+owXuO8uI9lXAgIiICIiAiIgIiICIiAuiupGV9G+jq2h0cjS1zTwLSLELvRBjLNeCOy5mOfCJ9zE8gE82HdrvW0g+teSrj+UhhAgxqmxeMftY3Ru6ukwggntIdb2FTiAiIg0B8m7FvDYNU4Q8n6KRsjbn0XixA7AWX9tXGs0fJ9r/FM/eLE7TQvYByLhZ/5NPvK0ugIiICIiDFmYJ/GseqKj680jve8leeuctzKenxub964ICIiDWWkFH4lpxSR/WY559t7nfkQPUpio7p3/0HQ2/o0X+QKRICIiAiIgIiICIiAiIgIiIKt+URSeHyOyoHGOoYfZLXt/Mj3LNy1Drx/wBuJr/Xit8YWXkBERBL9JJ/F9RqN/XIW/Exzf4rWix9p0SM+UPR/pEX+YLYKAiIgIiIMV49B4rjs9P9SWRvucQvwKVapUPzdqFWQdcpf/eASf6lFUBERBrPSKr8d05o5B6LCz4HuZ/C/rUwVRfJxxfxnLk+EvPlQy9ID7Eg5e01x9pW6gIiICIiAiIgIiICIiAiIgq/5Q9X4DIrIBxlqGD1Br3X94HvWbFc3yksW8LitNg8Z/ZsdI4crvIDb9oDT8SplAREQS3SeHxjUWjYOUnS+FrnfwWtlmTQGg8b1BbOf3MUj/WQI/8AWtNoCIiAiIgzz8o7CfFsyQYq3zZouifvxnj7nNHsqolqbWzAfnzIkskQvJTnwze5oPTHwknvaFllAREQTTSPMwyxnSOaodaGX6KUngGuIs7qFnBpJ6uktXrDi0xonngZjwMYTXu/WqdoG53kiFgH9ZI2a71H0kFloiICIiAiIgIiICIiAuqrqW0dK+qqnBrGNLnOPANAuSfUu1Upr7ngRQfophjvKdY1BB4N2LY+87OPZYb3KCoM4Y67MuZp8XkuPCvu0HiGDZoPaGgA9t14yIgIi+gXNggvj5NmE9CgqsYf6bmxN9kdJ3qPSb8KupR3T7Av0byfT4Y8We1l5P7R3lO9xNu4BSJAREQEREHxzQ9pa8XB2IPCyyFqJlk5TzZLhoH0d+nEeuJ1+j323aT1tK18q61ryb+k2W/HaJt6mmBc0Abvj9Nm3E7XHHcWHnIMwoiIC/dguLS4HikeJ4a7oSxm7T+BB6wRcEcwSvwog1xp9niHOmFeGgsydgHhYid2nrHW08j6jupWsU4Pi02CYg3EMKkdHKzg5v5EHYjrBuCtE6f6v0+YGtoscLaep2FybRSH7JJ8k/Zd1ixKCzUREBERAREQEXGWQRRmSUgNAuSTYAdZKp7UPWiOiY7DsokSS7gz2vGz7gPnnt83h5yCQ6q6jsyhRGiw8h1a8eS3iIwfTf8Awbz7lmKondUzuqKhxc95LnOcbkuJuSTzJK+1VS+sqHVNU5z3uJLnOJLiTzJO5K6kBERAVg6KZX/SLODamcXhpbSv6i+/0bfWR0uohhCgdNA6qqG09M0ue9wa1o4lxNgB23WtdN8ptyflhlAbGV3lzOHOQgXA7Bs0d1+ZQSlERAREQEREBERBnHW7IBwLEDj+FM/VpnfSBvCKU/k1x4cgdtrtCqpbcraRlfSOpKxofG8Frmu4Fp4grMGqOnMmTq01VIC+jefIfxLCfQf29R599wggSIiAiIgl+VNSa/K7BDRTdOIcIp7uYB1N3DmjsaQFaGDa+wStDcapZIzwvCQ9veQ7okdwuqARBquk1bwmp28b6J6nxyD8ehb8V+46kYWBc10PvP8AssjIg1PWawYTTA9GpMhHKOKT8y0N/FQ7HNfmBhZgFI4m2zqhwAB+4wm/xhUSiCR5pzxW5qdbF5yY73ETPJjHsjj3uue1RxEQEREBERBzhldBMJoHFrmkFrmmxDhuCCNwe1aS0k1ObmeEYRjTg2saNjwEzRzHIP628+I2uG5qXOGV0EwmgcWuaQWuabEOG4II3B7UG4EVY6SanNzPCMIxohtY0bHgJmjmOQfzLefEbXDbOQEREBERAREQF01tIyupXUlYxr43izmuFwR1ELuRBnPUnR+XBXOxLLIdLT7l0fGSMdnN7e3iBxvYuVULcar3PWk1Jmhzquk/V6k7l7B5Dj9tmwJ+0LHfe6DLyKUZsyDXZUeTicJMQ/fRXdEeHE2u3qs4NJUXQEREBERAREQEREBfWtLndFouTwAUzydpnXZqLZoY/BQGx8NMCGlu27B5z9uBA6O3EK/sjac0mTmCWlb4SotYzSDyu3oDgwd2/WSgyaiuzWHSzxfp5hyyzyN3TQtHm9b2D6vMt5cRtwpNAREQc4ZXQTCaBxa5pBa5psQ4bggjcHtWktJNTm5nhGEY0Q2saNjwEzRzHIP5lvPiNrhualzhldBM2aBxa5pBa5psQ4bggjcHtQbgRVjpLqa3NEIwjGiG1jRseAmaOY5B/Mt58RtcNs5AREQEREBERAREQfCOkLO4KD5k0ow3HiZTD4CQ+nTkM97bFh7T0b9qnKIM/YzoHUQkuwapilHVKCx1uq46QJ9yhuI6YYrh4JlopHAc4i19+4McT+F1rNEGMZ8tVlP/AMRSVDfvQvH5tX5/miovbwEv927/AGW1kQYygyxW1H7CjqXfdhkP5NXvYdpViteR0aRzAecrmst3gu6X4LV6IKEwTQKWQh+O1TGDm2BpcSPvO6IB9RVl5a0zw7LjhLSwCSQfvJ/LdfrAI6LT2taFMEQEREBUPrDpZ4v08w5ZZ5G7poWjzet7B9XmW8uI24XwiDDiK7NYNK/AdPMOWGeTu6aFo83rfGOrraOHEbcKTQEREHOGV1PM2aBxa5pBa5psQ4bggjcHtWktJdTW5ohGEY0Q2saNjwEzRzHIP5lvPiNrhualzhldTzNmgcWuaQWuabEOG4II3B7UG4EVa6Q6kfpZTfNeLWFZG29+AlYPSA5OHpN7bja4aQWUiIgIiICIiAiIgIiICIiAiIgIiICIiAiIgKidYdLPA9PMOWWeTu6aFo83rewdXMt5cRtwvZEGHEV26waV+BL8w5YZ5O7poWjzet8Y6uto4cRtwpJAREQeplfFnYFmKDFIiQYpGuNubb+UPW249aLrwDDHYzjkOGQg3lkazbkCQCe4C5J6gviDaiIiAiIgIiICIiAiIgIiICIiAiIgIiICIiAiIgKjtWdJnSSuxzKcd73MtOwb35uiHPtYPV1K8UQYfljMMhimBa4GxBFiCORHIrsoqOTEKkUtDG6SR3BrGlzj3Abq7/lAeaO4fkpBob/yE9wQdOkGmRyx/LOOAGqcLMZsRE0jffgXkbEjgLje5RWmiD//2Q=="/>
          <p:cNvSpPr>
            <a:spLocks noChangeAspect="1" noChangeArrowheads="1"/>
          </p:cNvSpPr>
          <p:nvPr/>
        </p:nvSpPr>
        <p:spPr bwMode="auto">
          <a:xfrm>
            <a:off x="412056" y="7937"/>
            <a:ext cx="406412"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8853" tIns="54426" rIns="108853" bIns="54426" numCol="1" anchor="t" anchorCtr="0" compatLnSpc="1">
            <a:prstTxWarp prst="textNoShape">
              <a:avLst/>
            </a:prstTxWarp>
          </a:bodyPr>
          <a:lstStyle/>
          <a:p>
            <a:endParaRPr lang="en-US" dirty="0"/>
          </a:p>
        </p:txBody>
      </p:sp>
      <p:sp>
        <p:nvSpPr>
          <p:cNvPr id="1032" name="AutoShape 11" descr="data:image/jpeg;base64,/9j/4AAQSkZJRgABAQAAAQABAAD/2wCEAAkGBxQHBhUIBxMWFhMVGBwbGBgUGB4gGRwWIB0aHyIdHCIgHCggHyIxJyEgIjEiJSkrLi4uGCAzODYsNywtMS8BCgoKBQUFDgUFDisZExkrKysrKysrKysrKysrKysrKysrKysrKysrKysrKysrKysrKysrKysrKysrKysrKysrK//AABEIAOkA2AMBIgACEQEDEQH/xAAcAAEAAwADAQEAAAAAAAAAAAAABgcIAgMFAQT/xABLEAABAwIEAgQJCAUKBwEAAAABAAIDBBEFBgchMUESUWFxExQiMkKBgpGSCBUjUmJyobEWJDNDwSVTVGNzk6KywtE0NTY3o9LTF//EABQBAQAAAAAAAAAAAAAAAAAAAAD/xAAUEQEAAAAAAAAAAAAAAAAAAAAA/9oADAMBAAIRAxEAPwC8UREBERAREQEREBERAREQEREBERAREQEREBERAREQEREBERAREQEREBEUHzzqfR5RvTE+HqR+5jI2P9Y7gzu3duNkE4URzLqVh2XCY6yoD5Bf6ODy33HI28lp7HELPmb9S67NPShqJfBQHbwMN2tI6nm/Sf2gm3YFDUF241r89xLMCpGgcnVDife1trfEVDcQ1exWteS2pEY+rFGwD3lpd+KgiIPenzpiE7y6Wvqt+qd4HuDrBdAzRWg3FbU3/t5P/ZeQiCQ0uecRpZOnFX1Pc6Z7h7nEj8FIMN1kxWiP0szJh1Sxt/NnRd+Kr5EF64Jr802Zj1IR1vp3X/wPtb4irMy3nihzLZmE1LHP/m3eTJ6musT3i4WPl9BsbhBuJFl3KGrtdl4iGrd41CPQmcemB9mTdw9rpAAbAK+smZ9o84Q/ybJ0ZQLuhksJB2gX8odrb8ReyCUIiICIiAiIgIiICIiAiIgLrqZ20tO6oqXNYxoJc5xAaGjckk7Adq+VNQ2kp3VNU4NYwFznONgGgXJJ5BZm1V1Kfm2qOH4YSyiYdhwMpHpP7OYb6zvwD3dSdZH17nYZlJxjh3Dp9xI/7nNje3zj9nnTxPSNyviICIiAiIgIiICIiAiIgLtpqh1LO2opXOY9pu1zCQ4HrBG4K6kQX1pnrIKtzcKze5rXmwZUcGnsl5NP2hYdduJulYcVwaP6pHCnMy/mR/6ubNilcf2XU15/m+o+j93zQ0GiIgIiICIiAiIgIigOsecjlTLXgqJ1qmouyPra30n+oGw7XA72KCt9cs//ADrWOyzhTvoInfTOB2kkHo/dafe4dgJqJEQEREBF+nDcPkxSuZQ4cx0krzZrWjcn/bmTwABJWgsgaMwYSxtdmgNnn4iPjCzsI/eHv8nsNroKaytkOuzSQ/C4D4P+dk8mP1OPndzbkKz8E0BaGB+PVZJtu2naAAex773+AK7WtDGhrBYDgB1L6gryj0YwqnYGywySdr5Xgn4C0L9X/wCRYRa3if8A5pv/AKKcogriu0UwuqZ0YGTRHrjlJP8AjDgofjmgL2NMmAVYd1Mnbb/G2/8AlCvdEGN8yZTrMsTeDxqB8YJsH8Y3Hfg4XaTte179i8RbeqqZlZTup6tjXscLOa8AtI6iDsQqW1D0VDmuxLJwseLqdx2P9kTwP2TtvsRsEFFIuc0ToJTDM0tc0kOa4WII2IIO4PYuCAiIgv7QrUA18QyvjDryMb+rvcd3MHGM9oG462gjlvcqxFR1L6KrZVUri2Rjg5rhxDgbgj1rXOn+aW5vyxHibLCTzZWj0ZRx9R2cOxwQSRERAREQEREHwnoi5WRtS8zHNebpa9pvE0+DhH9U0mx9Zu/2rLQOs2P/ADDkSXwJtJP9Cz2gekfhDt+RIWVUBERAX6sLw6TFsQZQYcwvlkPRa1vEn+A5knYAElflWkdDsjDAsHGO4g39ZqGgtBG8cJ3A73bOPZ0RtvcPf03yBDkrDb7Pqnj6WW3r6DL7hg97iLnkBM0RAREQEREBERAREQVnq1pm3NFO7FsGaG1rRuOAmaPRdyD7ea7uB2sW5rljMMpimBa5pIIcLEEbEEcitwKjdfcjhrf0rwxvMNqGjh1Nl/Jru9p6ygo5ERAVk6FZo+Y82jDag2hq7MN+AlHmH1klvtjqVbLlG8xvEkZIINwRsQRzCDcKLxMlY4MyZWp8WFryMHTtykHkvHxAr20BERAREQZ8+Ufi5nx+nwlh8mGMvO/pvNtx2Bo+Iqn1LNVa/wCcdQ6yYcGymP8AuwI/9KiaAiIgl+lWWRmnOcVJOLwx/SyjrY0jye4uLWnscVrTgqf+ThhHgMAqMXePKmkDG3+owXuO8uI9lXAgIiICIiAiIgIiICIiAuiupGV9G+jq2h0cjS1zTwLSLELvRBjLNeCOy5mOfCJ9zE8gE82HdrvW0g+teSrj+UhhAgxqmxeMftY3Ru6ukwggntIdb2FTiAiIg0B8m7FvDYNU4Q8n6KRsjbn0XixA7AWX9tXGs0fJ9r/FM/eLE7TQvYByLhZ/5NPvK0ugIiICIiDFmYJ/GseqKj680jve8leeuctzKenxub964ICIiDWWkFH4lpxSR/WY559t7nfkQPUpio7p3/0HQ2/o0X+QKRICIiAiIgIiICIiAiIgIiIKt+URSeHyOyoHGOoYfZLXt/Mj3LNy1Drx/wBuJr/Xit8YWXkBERBL9JJ/F9RqN/XIW/Exzf4rWix9p0SM+UPR/pEX+YLYKAiIgIiIMV49B4rjs9P9SWRvucQvwKVapUPzdqFWQdcpf/eASf6lFUBERBrPSKr8d05o5B6LCz4HuZ/C/rUwVRfJxxfxnLk+EvPlQy9ID7Eg5e01x9pW6gIiICIiAiIgIiICIiAiIgq/5Q9X4DIrIBxlqGD1Br3X94HvWbFc3yksW8LitNg8Z/ZsdI4crvIDb9oDT8SplAREQS3SeHxjUWjYOUnS+FrnfwWtlmTQGg8b1BbOf3MUj/WQI/8AWtNoCIiAiIgzz8o7CfFsyQYq3zZouifvxnj7nNHsqolqbWzAfnzIkskQvJTnwze5oPTHwknvaFllAREQTTSPMwyxnSOaodaGX6KUngGuIs7qFnBpJ6uktXrDi0xonngZjwMYTXu/WqdoG53kiFgH9ZI2a71H0kFloiICIiAiIgIiICIiAuqrqW0dK+qqnBrGNLnOPANAuSfUu1Upr7ngRQfophjvKdY1BB4N2LY+87OPZYb3KCoM4Y67MuZp8XkuPCvu0HiGDZoPaGgA9t14yIgIi+gXNggvj5NmE9CgqsYf6bmxN9kdJ3qPSb8KupR3T7Av0byfT4Y8We1l5P7R3lO9xNu4BSJAREQEREHxzQ9pa8XB2IPCyyFqJlk5TzZLhoH0d+nEeuJ1+j323aT1tK18q61ryb+k2W/HaJt6mmBc0Abvj9Nm3E7XHHcWHnIMwoiIC/dguLS4HikeJ4a7oSxm7T+BB6wRcEcwSvwog1xp9niHOmFeGgsydgHhYid2nrHW08j6jupWsU4Pi02CYg3EMKkdHKzg5v5EHYjrBuCtE6f6v0+YGtoscLaep2FybRSH7JJ8k/Zd1ixKCzUREBERAREQEXGWQRRmSUgNAuSTYAdZKp7UPWiOiY7DsokSS7gz2vGz7gPnnt83h5yCQ6q6jsyhRGiw8h1a8eS3iIwfTf8Awbz7lmKondUzuqKhxc95LnOcbkuJuSTzJK+1VS+sqHVNU5z3uJLnOJLiTzJO5K6kBERAVg6KZX/SLODamcXhpbSv6i+/0bfWR0uohhCgdNA6qqG09M0ue9wa1o4lxNgB23WtdN8ptyflhlAbGV3lzOHOQgXA7Bs0d1+ZQSlERAREQEREBERBnHW7IBwLEDj+FM/VpnfSBvCKU/k1x4cgdtrtCqpbcraRlfSOpKxofG8Frmu4Fp4grMGqOnMmTq01VIC+jefIfxLCfQf29R599wggSIiAiIgl+VNSa/K7BDRTdOIcIp7uYB1N3DmjsaQFaGDa+wStDcapZIzwvCQ9veQ7okdwuqARBquk1bwmp28b6J6nxyD8ehb8V+46kYWBc10PvP8AssjIg1PWawYTTA9GpMhHKOKT8y0N/FQ7HNfmBhZgFI4m2zqhwAB+4wm/xhUSiCR5pzxW5qdbF5yY73ETPJjHsjj3uue1RxEQEREBERBzhldBMJoHFrmkFrmmxDhuCCNwe1aS0k1ObmeEYRjTg2saNjwEzRzHIP628+I2uG5qXOGV0EwmgcWuaQWuabEOG4II3B7UG4EVY6SanNzPCMIxohtY0bHgJmjmOQfzLefEbXDbOQEREBERAREQF01tIyupXUlYxr43izmuFwR1ELuRBnPUnR+XBXOxLLIdLT7l0fGSMdnN7e3iBxvYuVULcar3PWk1Jmhzquk/V6k7l7B5Dj9tmwJ+0LHfe6DLyKUZsyDXZUeTicJMQ/fRXdEeHE2u3qs4NJUXQEREBERAREQEREBfWtLndFouTwAUzydpnXZqLZoY/BQGx8NMCGlu27B5z9uBA6O3EK/sjac0mTmCWlb4SotYzSDyu3oDgwd2/WSgyaiuzWHSzxfp5hyyzyN3TQtHm9b2D6vMt5cRtwpNAREQc4ZXQTCaBxa5pBa5psQ4bggjcHtWktJNTm5nhGEY0Q2saNjwEzRzHIP5lvPiNrhualzhldBM2aBxa5pBa5psQ4bggjcHtQbgRVjpLqa3NEIwjGiG1jRseAmaOY5B/Mt58RtcNs5AREQEREBERAREQfCOkLO4KD5k0ow3HiZTD4CQ+nTkM97bFh7T0b9qnKIM/YzoHUQkuwapilHVKCx1uq46QJ9yhuI6YYrh4JlopHAc4i19+4McT+F1rNEGMZ8tVlP/AMRSVDfvQvH5tX5/miovbwEv927/AGW1kQYygyxW1H7CjqXfdhkP5NXvYdpViteR0aRzAecrmst3gu6X4LV6IKEwTQKWQh+O1TGDm2BpcSPvO6IB9RVl5a0zw7LjhLSwCSQfvJ/LdfrAI6LT2taFMEQEREBUPrDpZ4v08w5ZZ5G7poWjzet7B9XmW8uI24XwiDDiK7NYNK/AdPMOWGeTu6aFo83rfGOrraOHEbcKTQEREHOGV1PM2aBxa5pBa5psQ4bggjcHtWktJdTW5ohGEY0Q2saNjwEzRzHIP5lvPiNrhualzhldTzNmgcWuaQWuabEOG4II3B7UG4EVa6Q6kfpZTfNeLWFZG29+AlYPSA5OHpN7bja4aQWUiIgIiICIiAiIgIiICIiAiIgIiICIiAiIgKidYdLPA9PMOWWeTu6aFo83rewdXMt5cRtwvZEGHEV26waV+BL8w5YZ5O7poWjzet8Y6uto4cRtwpJAREQeplfFnYFmKDFIiQYpGuNubb+UPW249aLrwDDHYzjkOGQg3lkazbkCQCe4C5J6gviDaiIiAiIgIiICIiAiIgIiICIiAiIgIiICIiAiIgKjtWdJnSSuxzKcd73MtOwb35uiHPtYPV1K8UQYfljMMhimBa4GxBFiCORHIrsoqOTEKkUtDG6SR3BrGlzj3Abq7/lAeaO4fkpBob/yE9wQdOkGmRyx/LOOAGqcLMZsRE0jffgXkbEjgLje5RWmiD//2Q=="/>
          <p:cNvSpPr>
            <a:spLocks noChangeAspect="1" noChangeArrowheads="1"/>
          </p:cNvSpPr>
          <p:nvPr/>
        </p:nvSpPr>
        <p:spPr bwMode="auto">
          <a:xfrm>
            <a:off x="615262" y="160337"/>
            <a:ext cx="406412"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8853" tIns="54426" rIns="108853" bIns="54426" numCol="1" anchor="t" anchorCtr="0" compatLnSpc="1">
            <a:prstTxWarp prst="textNoShape">
              <a:avLst/>
            </a:prstTxWarp>
          </a:bodyPr>
          <a:lstStyle/>
          <a:p>
            <a:endParaRPr lang="en-US" dirty="0"/>
          </a:p>
        </p:txBody>
      </p:sp>
      <p:sp>
        <p:nvSpPr>
          <p:cNvPr id="1033" name="AutoShape 13" descr="data:image/jpeg;base64,/9j/4AAQSkZJRgABAQAAAQABAAD/2wCEAAkGBxQHBhUIBxMWFhMVGBwbGBgUGB4gGRwWIB0aHyIdHCIgHCggHyIxJyEgIjEiJSkrLi4uGCAzODYsNywtMS8BCgoKBQUFDgUFDisZExkrKysrKysrKysrKysrKysrKysrKysrKysrKysrKysrKysrKysrKysrKysrKysrKysrK//AABEIAOkA2AMBIgACEQEDEQH/xAAcAAEAAwADAQEAAAAAAAAAAAAABgcIAgMFAQT/xABLEAABAwIEAgQJCAUKBwEAAAABAAIDBBEFBgchMUESUWFxExQiMkKBgpGSCBUjUmJyobEWJDNDwSVTVGNzk6KywtE0NTY3o9LTF//EABQBAQAAAAAAAAAAAAAAAAAAAAD/xAAUEQEAAAAAAAAAAAAAAAAAAAAA/9oADAMBAAIRAxEAPwC8UREBERAREQEREBERAREQEREBERAREQEREBERAREQEREBERAREQEREBEUHzzqfR5RvTE+HqR+5jI2P9Y7gzu3duNkE4URzLqVh2XCY6yoD5Bf6ODy33HI28lp7HELPmb9S67NPShqJfBQHbwMN2tI6nm/Sf2gm3YFDUF241r89xLMCpGgcnVDife1trfEVDcQ1exWteS2pEY+rFGwD3lpd+KgiIPenzpiE7y6Wvqt+qd4HuDrBdAzRWg3FbU3/t5P/ZeQiCQ0uecRpZOnFX1Pc6Z7h7nEj8FIMN1kxWiP0szJh1Sxt/NnRd+Kr5EF64Jr802Zj1IR1vp3X/wPtb4irMy3nihzLZmE1LHP/m3eTJ6musT3i4WPl9BsbhBuJFl3KGrtdl4iGrd41CPQmcemB9mTdw9rpAAbAK+smZ9o84Q/ybJ0ZQLuhksJB2gX8odrb8ReyCUIiICIiAiIgIiICIiAiIgLrqZ20tO6oqXNYxoJc5xAaGjckk7Adq+VNQ2kp3VNU4NYwFznONgGgXJJ5BZm1V1Kfm2qOH4YSyiYdhwMpHpP7OYb6zvwD3dSdZH17nYZlJxjh3Dp9xI/7nNje3zj9nnTxPSNyviICIiAiIgIiICIiAiIgLtpqh1LO2opXOY9pu1zCQ4HrBG4K6kQX1pnrIKtzcKze5rXmwZUcGnsl5NP2hYdduJulYcVwaP6pHCnMy/mR/6ubNilcf2XU15/m+o+j93zQ0GiIgIiICIiAiIgIigOsecjlTLXgqJ1qmouyPra30n+oGw7XA72KCt9cs//ADrWOyzhTvoInfTOB2kkHo/dafe4dgJqJEQEREBF+nDcPkxSuZQ4cx0krzZrWjcn/bmTwABJWgsgaMwYSxtdmgNnn4iPjCzsI/eHv8nsNroKaytkOuzSQ/C4D4P+dk8mP1OPndzbkKz8E0BaGB+PVZJtu2naAAex773+AK7WtDGhrBYDgB1L6gryj0YwqnYGywySdr5Xgn4C0L9X/wCRYRa3if8A5pv/AKKcogriu0UwuqZ0YGTRHrjlJP8AjDgofjmgL2NMmAVYd1Mnbb/G2/8AlCvdEGN8yZTrMsTeDxqB8YJsH8Y3Hfg4XaTte179i8RbeqqZlZTup6tjXscLOa8AtI6iDsQqW1D0VDmuxLJwseLqdx2P9kTwP2TtvsRsEFFIuc0ToJTDM0tc0kOa4WII2IIO4PYuCAiIgv7QrUA18QyvjDryMb+rvcd3MHGM9oG462gjlvcqxFR1L6KrZVUri2Rjg5rhxDgbgj1rXOn+aW5vyxHibLCTzZWj0ZRx9R2cOxwQSRERAREQEREHwnoi5WRtS8zHNebpa9pvE0+DhH9U0mx9Zu/2rLQOs2P/ADDkSXwJtJP9Cz2gekfhDt+RIWVUBERAX6sLw6TFsQZQYcwvlkPRa1vEn+A5knYAElflWkdDsjDAsHGO4g39ZqGgtBG8cJ3A73bOPZ0RtvcPf03yBDkrDb7Pqnj6WW3r6DL7hg97iLnkBM0RAREQEREBERAREQVnq1pm3NFO7FsGaG1rRuOAmaPRdyD7ea7uB2sW5rljMMpimBa5pIIcLEEbEEcitwKjdfcjhrf0rwxvMNqGjh1Nl/Jru9p6ygo5ERAVk6FZo+Y82jDag2hq7MN+AlHmH1klvtjqVbLlG8xvEkZIINwRsQRzCDcKLxMlY4MyZWp8WFryMHTtykHkvHxAr20BERAREQZ8+Ufi5nx+nwlh8mGMvO/pvNtx2Bo+Iqn1LNVa/wCcdQ6yYcGymP8AuwI/9KiaAiIgl+lWWRmnOcVJOLwx/SyjrY0jye4uLWnscVrTgqf+ThhHgMAqMXePKmkDG3+owXuO8uI9lXAgIiICIiAiIgIiICIiAuiupGV9G+jq2h0cjS1zTwLSLELvRBjLNeCOy5mOfCJ9zE8gE82HdrvW0g+teSrj+UhhAgxqmxeMftY3Ru6ukwggntIdb2FTiAiIg0B8m7FvDYNU4Q8n6KRsjbn0XixA7AWX9tXGs0fJ9r/FM/eLE7TQvYByLhZ/5NPvK0ugIiICIiDFmYJ/GseqKj680jve8leeuctzKenxub964ICIiDWWkFH4lpxSR/WY559t7nfkQPUpio7p3/0HQ2/o0X+QKRICIiAiIgIiICIiAiIgIiIKt+URSeHyOyoHGOoYfZLXt/Mj3LNy1Drx/wBuJr/Xit8YWXkBERBL9JJ/F9RqN/XIW/Exzf4rWix9p0SM+UPR/pEX+YLYKAiIgIiIMV49B4rjs9P9SWRvucQvwKVapUPzdqFWQdcpf/eASf6lFUBERBrPSKr8d05o5B6LCz4HuZ/C/rUwVRfJxxfxnLk+EvPlQy9ID7Eg5e01x9pW6gIiICIiAiIgIiICIiAiIgq/5Q9X4DIrIBxlqGD1Br3X94HvWbFc3yksW8LitNg8Z/ZsdI4crvIDb9oDT8SplAREQS3SeHxjUWjYOUnS+FrnfwWtlmTQGg8b1BbOf3MUj/WQI/8AWtNoCIiAiIgzz8o7CfFsyQYq3zZouifvxnj7nNHsqolqbWzAfnzIkskQvJTnwze5oPTHwknvaFllAREQTTSPMwyxnSOaodaGX6KUngGuIs7qFnBpJ6uktXrDi0xonngZjwMYTXu/WqdoG53kiFgH9ZI2a71H0kFloiICIiAiIgIiICIiAuqrqW0dK+qqnBrGNLnOPANAuSfUu1Upr7ngRQfophjvKdY1BB4N2LY+87OPZYb3KCoM4Y67MuZp8XkuPCvu0HiGDZoPaGgA9t14yIgIi+gXNggvj5NmE9CgqsYf6bmxN9kdJ3qPSb8KupR3T7Av0byfT4Y8We1l5P7R3lO9xNu4BSJAREQEREHxzQ9pa8XB2IPCyyFqJlk5TzZLhoH0d+nEeuJ1+j323aT1tK18q61ryb+k2W/HaJt6mmBc0Abvj9Nm3E7XHHcWHnIMwoiIC/dguLS4HikeJ4a7oSxm7T+BB6wRcEcwSvwog1xp9niHOmFeGgsydgHhYid2nrHW08j6jupWsU4Pi02CYg3EMKkdHKzg5v5EHYjrBuCtE6f6v0+YGtoscLaep2FybRSH7JJ8k/Zd1ixKCzUREBERAREQEXGWQRRmSUgNAuSTYAdZKp7UPWiOiY7DsokSS7gz2vGz7gPnnt83h5yCQ6q6jsyhRGiw8h1a8eS3iIwfTf8Awbz7lmKondUzuqKhxc95LnOcbkuJuSTzJK+1VS+sqHVNU5z3uJLnOJLiTzJO5K6kBERAVg6KZX/SLODamcXhpbSv6i+/0bfWR0uohhCgdNA6qqG09M0ue9wa1o4lxNgB23WtdN8ptyflhlAbGV3lzOHOQgXA7Bs0d1+ZQSlERAREQEREBERBnHW7IBwLEDj+FM/VpnfSBvCKU/k1x4cgdtrtCqpbcraRlfSOpKxofG8Frmu4Fp4grMGqOnMmTq01VIC+jefIfxLCfQf29R599wggSIiAiIgl+VNSa/K7BDRTdOIcIp7uYB1N3DmjsaQFaGDa+wStDcapZIzwvCQ9veQ7okdwuqARBquk1bwmp28b6J6nxyD8ehb8V+46kYWBc10PvP8AssjIg1PWawYTTA9GpMhHKOKT8y0N/FQ7HNfmBhZgFI4m2zqhwAB+4wm/xhUSiCR5pzxW5qdbF5yY73ETPJjHsjj3uue1RxEQEREBERBzhldBMJoHFrmkFrmmxDhuCCNwe1aS0k1ObmeEYRjTg2saNjwEzRzHIP628+I2uG5qXOGV0EwmgcWuaQWuabEOG4II3B7UG4EVY6SanNzPCMIxohtY0bHgJmjmOQfzLefEbXDbOQEREBERAREQF01tIyupXUlYxr43izmuFwR1ELuRBnPUnR+XBXOxLLIdLT7l0fGSMdnN7e3iBxvYuVULcar3PWk1Jmhzquk/V6k7l7B5Dj9tmwJ+0LHfe6DLyKUZsyDXZUeTicJMQ/fRXdEeHE2u3qs4NJUXQEREBERAREQEREBfWtLndFouTwAUzydpnXZqLZoY/BQGx8NMCGlu27B5z9uBA6O3EK/sjac0mTmCWlb4SotYzSDyu3oDgwd2/WSgyaiuzWHSzxfp5hyyzyN3TQtHm9b2D6vMt5cRtwpNAREQc4ZXQTCaBxa5pBa5psQ4bggjcHtWktJNTm5nhGEY0Q2saNjwEzRzHIP5lvPiNrhualzhldBM2aBxa5pBa5psQ4bggjcHtQbgRVjpLqa3NEIwjGiG1jRseAmaOY5B/Mt58RtcNs5AREQEREBERAREQfCOkLO4KD5k0ow3HiZTD4CQ+nTkM97bFh7T0b9qnKIM/YzoHUQkuwapilHVKCx1uq46QJ9yhuI6YYrh4JlopHAc4i19+4McT+F1rNEGMZ8tVlP/AMRSVDfvQvH5tX5/miovbwEv927/AGW1kQYygyxW1H7CjqXfdhkP5NXvYdpViteR0aRzAecrmst3gu6X4LV6IKEwTQKWQh+O1TGDm2BpcSPvO6IB9RVl5a0zw7LjhLSwCSQfvJ/LdfrAI6LT2taFMEQEREBUPrDpZ4v08w5ZZ5G7poWjzet7B9XmW8uI24XwiDDiK7NYNK/AdPMOWGeTu6aFo83rfGOrraOHEbcKTQEREHOGV1PM2aBxa5pBa5psQ4bggjcHtWktJdTW5ohGEY0Q2saNjwEzRzHIP5lvPiNrhualzhldTzNmgcWuaQWuabEOG4II3B7UG4EVa6Q6kfpZTfNeLWFZG29+AlYPSA5OHpN7bja4aQWUiIgIiICIiAiIgIiICIiAiIgIiICIiAiIgKidYdLPA9PMOWWeTu6aFo83rewdXMt5cRtwvZEGHEV26waV+BL8w5YZ5O7poWjzet8Y6uto4cRtwpJAREQeplfFnYFmKDFIiQYpGuNubb+UPW249aLrwDDHYzjkOGQg3lkazbkCQCe4C5J6gviDaiIiAiIgIiICIiAiIgIiICIiAiIgIiICIiAiIgKjtWdJnSSuxzKcd73MtOwb35uiHPtYPV1K8UQYfljMMhimBa4GxBFiCORHIrsoqOTEKkUtDG6SR3BrGlzj3Abq7/lAeaO4fkpBob/yE9wQdOkGmRyx/LOOAGqcLMZsRE0jffgXkbEjgLje5RWmiD//2Q=="/>
          <p:cNvSpPr>
            <a:spLocks noChangeAspect="1" noChangeArrowheads="1"/>
          </p:cNvSpPr>
          <p:nvPr/>
        </p:nvSpPr>
        <p:spPr bwMode="auto">
          <a:xfrm>
            <a:off x="818468" y="312739"/>
            <a:ext cx="406412"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8853" tIns="54426" rIns="108853" bIns="54426" numCol="1" anchor="t" anchorCtr="0" compatLnSpc="1">
            <a:prstTxWarp prst="textNoShape">
              <a:avLst/>
            </a:prstTxWarp>
          </a:bodyPr>
          <a:lstStyle/>
          <a:p>
            <a:endParaRPr lang="en-US" dirty="0"/>
          </a:p>
        </p:txBody>
      </p:sp>
      <p:sp>
        <p:nvSpPr>
          <p:cNvPr id="797" name="Rectangle 796"/>
          <p:cNvSpPr/>
          <p:nvPr/>
        </p:nvSpPr>
        <p:spPr>
          <a:xfrm>
            <a:off x="505296" y="4494046"/>
            <a:ext cx="11183887" cy="1287532"/>
          </a:xfrm>
          <a:prstGeom prst="rect">
            <a:avLst/>
          </a:prstGeom>
        </p:spPr>
        <p:txBody>
          <a:bodyPr wrap="square" lIns="0" tIns="0" rIns="0" bIns="0" anchor="t" anchorCtr="0">
            <a:spAutoFit/>
          </a:bodyPr>
          <a:lstStyle/>
          <a:p>
            <a:pPr marL="180000" lvl="2" indent="-180000" fontAlgn="base">
              <a:spcBef>
                <a:spcPts val="714"/>
              </a:spcBef>
              <a:buClr>
                <a:schemeClr val="accent1"/>
              </a:buClr>
              <a:buSzPct val="100000"/>
              <a:buFont typeface="Wingdings" panose="05000000000000000000" pitchFamily="2" charset="2"/>
              <a:buChar char="§"/>
            </a:pPr>
            <a:r>
              <a:rPr lang="en-US" sz="1800" dirty="0"/>
              <a:t>Run applications with dramatically different datatype characteristics in the same system </a:t>
            </a:r>
          </a:p>
          <a:p>
            <a:pPr marL="180000" lvl="2" indent="-180000" fontAlgn="base">
              <a:spcBef>
                <a:spcPts val="714"/>
              </a:spcBef>
              <a:buClr>
                <a:schemeClr val="accent1"/>
              </a:buClr>
              <a:buSzPct val="100000"/>
              <a:buFont typeface="Wingdings" panose="05000000000000000000" pitchFamily="2" charset="2"/>
              <a:buChar char="§"/>
            </a:pPr>
            <a:r>
              <a:rPr lang="en-US" sz="1800" dirty="0"/>
              <a:t>Optimize graph, planning, and rules applications on the same data</a:t>
            </a:r>
          </a:p>
          <a:p>
            <a:pPr marL="180000" lvl="2" indent="-180000" fontAlgn="base">
              <a:spcBef>
                <a:spcPts val="714"/>
              </a:spcBef>
              <a:buClr>
                <a:schemeClr val="accent1"/>
              </a:buClr>
              <a:buSzPct val="100000"/>
              <a:buFont typeface="Wingdings" panose="05000000000000000000" pitchFamily="2" charset="2"/>
              <a:buChar char="§"/>
            </a:pPr>
            <a:r>
              <a:rPr lang="en-US" sz="1800" dirty="0"/>
              <a:t>Empower your business with competitive advantage of multimodal applications by mixing in-database predictive with spatial, search, graph as well as external machine learning </a:t>
            </a:r>
          </a:p>
        </p:txBody>
      </p:sp>
      <p:sp>
        <p:nvSpPr>
          <p:cNvPr id="111" name="TextBox 110"/>
          <p:cNvSpPr txBox="1"/>
          <p:nvPr/>
        </p:nvSpPr>
        <p:spPr>
          <a:xfrm>
            <a:off x="4295568" y="2420953"/>
            <a:ext cx="3648067" cy="193854"/>
          </a:xfrm>
          <a:prstGeom prst="rect">
            <a:avLst/>
          </a:prstGeom>
          <a:noFill/>
        </p:spPr>
        <p:txBody>
          <a:bodyPr wrap="square" lIns="0" tIns="0" rIns="0" bIns="0" rtlCol="0">
            <a:spAutoFit/>
          </a:bodyPr>
          <a:lstStyle/>
          <a:p>
            <a:pPr algn="ctr" fontAlgn="base">
              <a:lnSpc>
                <a:spcPct val="90000"/>
              </a:lnSpc>
              <a:spcAft>
                <a:spcPts val="714"/>
              </a:spcAft>
              <a:buClr>
                <a:srgbClr val="F0AB00"/>
              </a:buClr>
              <a:buSzPct val="80000"/>
            </a:pPr>
            <a:r>
              <a:rPr lang="en-US" sz="1400" b="1" kern="0" dirty="0">
                <a:solidFill>
                  <a:srgbClr val="4B4B4B"/>
                </a:solidFill>
                <a:ea typeface="Arial Unicode MS" pitchFamily="34" charset="-128"/>
                <a:cs typeface="Arial Unicode MS" pitchFamily="34" charset="-128"/>
              </a:rPr>
              <a:t>Advanced analytical processing</a:t>
            </a:r>
          </a:p>
        </p:txBody>
      </p:sp>
      <p:sp>
        <p:nvSpPr>
          <p:cNvPr id="468" name="TextBox 467"/>
          <p:cNvSpPr txBox="1"/>
          <p:nvPr/>
        </p:nvSpPr>
        <p:spPr>
          <a:xfrm>
            <a:off x="3551027" y="3152054"/>
            <a:ext cx="873191" cy="166161"/>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200" kern="0" dirty="0">
                <a:solidFill>
                  <a:srgbClr val="4B4B4B"/>
                </a:solidFill>
                <a:ea typeface="Arial Unicode MS" pitchFamily="34" charset="-128"/>
                <a:cs typeface="Arial Unicode MS" pitchFamily="34" charset="-128"/>
              </a:rPr>
              <a:t>Graph</a:t>
            </a:r>
          </a:p>
        </p:txBody>
      </p:sp>
      <p:sp>
        <p:nvSpPr>
          <p:cNvPr id="469" name="TextBox 468"/>
          <p:cNvSpPr txBox="1"/>
          <p:nvPr/>
        </p:nvSpPr>
        <p:spPr>
          <a:xfrm>
            <a:off x="4416727" y="3152054"/>
            <a:ext cx="873191" cy="332399"/>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200" kern="0" dirty="0">
                <a:solidFill>
                  <a:srgbClr val="4B4B4B"/>
                </a:solidFill>
                <a:ea typeface="Arial Unicode MS" pitchFamily="34" charset="-128"/>
                <a:cs typeface="Arial Unicode MS" pitchFamily="34" charset="-128"/>
              </a:rPr>
              <a:t>Predictive </a:t>
            </a:r>
            <a:br>
              <a:rPr lang="en-US" sz="1200" kern="0" dirty="0">
                <a:solidFill>
                  <a:srgbClr val="4B4B4B"/>
                </a:solidFill>
                <a:ea typeface="Arial Unicode MS" pitchFamily="34" charset="-128"/>
                <a:cs typeface="Arial Unicode MS" pitchFamily="34" charset="-128"/>
              </a:rPr>
            </a:br>
            <a:r>
              <a:rPr lang="en-US" sz="1200" kern="0" dirty="0">
                <a:solidFill>
                  <a:srgbClr val="4B4B4B"/>
                </a:solidFill>
                <a:ea typeface="Arial Unicode MS" pitchFamily="34" charset="-128"/>
                <a:cs typeface="Arial Unicode MS" pitchFamily="34" charset="-128"/>
              </a:rPr>
              <a:t>&amp; ML</a:t>
            </a:r>
          </a:p>
        </p:txBody>
      </p:sp>
      <p:sp>
        <p:nvSpPr>
          <p:cNvPr id="470" name="TextBox 469"/>
          <p:cNvSpPr txBox="1"/>
          <p:nvPr/>
        </p:nvSpPr>
        <p:spPr>
          <a:xfrm>
            <a:off x="5282427" y="3152054"/>
            <a:ext cx="873191" cy="166161"/>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200" kern="0" dirty="0">
                <a:solidFill>
                  <a:srgbClr val="4B4B4B"/>
                </a:solidFill>
                <a:ea typeface="Arial Unicode MS" pitchFamily="34" charset="-128"/>
                <a:cs typeface="Arial Unicode MS" pitchFamily="34" charset="-128"/>
              </a:rPr>
              <a:t>Search</a:t>
            </a:r>
          </a:p>
        </p:txBody>
      </p:sp>
      <p:sp>
        <p:nvSpPr>
          <p:cNvPr id="471" name="TextBox 470"/>
          <p:cNvSpPr txBox="1"/>
          <p:nvPr/>
        </p:nvSpPr>
        <p:spPr>
          <a:xfrm>
            <a:off x="7709389" y="3152055"/>
            <a:ext cx="873191" cy="33232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200" kern="0" dirty="0">
                <a:solidFill>
                  <a:srgbClr val="4B4B4B"/>
                </a:solidFill>
                <a:ea typeface="Arial Unicode MS" pitchFamily="34" charset="-128"/>
                <a:cs typeface="Arial Unicode MS" pitchFamily="34" charset="-128"/>
              </a:rPr>
              <a:t>Series</a:t>
            </a:r>
            <a:br>
              <a:rPr lang="en-US" sz="1200" kern="0" dirty="0">
                <a:solidFill>
                  <a:srgbClr val="4B4B4B"/>
                </a:solidFill>
                <a:ea typeface="Arial Unicode MS" pitchFamily="34" charset="-128"/>
                <a:cs typeface="Arial Unicode MS" pitchFamily="34" charset="-128"/>
              </a:rPr>
            </a:br>
            <a:r>
              <a:rPr lang="en-US" sz="1200" kern="0" dirty="0">
                <a:solidFill>
                  <a:srgbClr val="4B4B4B"/>
                </a:solidFill>
                <a:ea typeface="Arial Unicode MS" pitchFamily="34" charset="-128"/>
                <a:cs typeface="Arial Unicode MS" pitchFamily="34" charset="-128"/>
              </a:rPr>
              <a:t>data</a:t>
            </a:r>
          </a:p>
        </p:txBody>
      </p:sp>
      <p:sp>
        <p:nvSpPr>
          <p:cNvPr id="472" name="TextBox 471"/>
          <p:cNvSpPr txBox="1"/>
          <p:nvPr/>
        </p:nvSpPr>
        <p:spPr>
          <a:xfrm>
            <a:off x="8575087" y="3152055"/>
            <a:ext cx="873191" cy="33232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200" kern="0" dirty="0">
                <a:solidFill>
                  <a:srgbClr val="4B4B4B"/>
                </a:solidFill>
                <a:ea typeface="Arial Unicode MS" pitchFamily="34" charset="-128"/>
                <a:cs typeface="Arial Unicode MS" pitchFamily="34" charset="-128"/>
              </a:rPr>
              <a:t>Business functions</a:t>
            </a:r>
          </a:p>
        </p:txBody>
      </p:sp>
      <p:sp>
        <p:nvSpPr>
          <p:cNvPr id="473" name="TextBox 472"/>
          <p:cNvSpPr txBox="1"/>
          <p:nvPr/>
        </p:nvSpPr>
        <p:spPr>
          <a:xfrm>
            <a:off x="7021340" y="3152055"/>
            <a:ext cx="695540" cy="33232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200" kern="0" dirty="0">
                <a:solidFill>
                  <a:srgbClr val="4B4B4B"/>
                </a:solidFill>
                <a:ea typeface="Arial Unicode MS" pitchFamily="34" charset="-128"/>
                <a:cs typeface="Arial Unicode MS" pitchFamily="34" charset="-128"/>
              </a:rPr>
              <a:t>Streaming analytics</a:t>
            </a:r>
          </a:p>
        </p:txBody>
      </p:sp>
      <p:sp>
        <p:nvSpPr>
          <p:cNvPr id="474" name="TextBox 473"/>
          <p:cNvSpPr txBox="1"/>
          <p:nvPr/>
        </p:nvSpPr>
        <p:spPr>
          <a:xfrm>
            <a:off x="2685328" y="3152054"/>
            <a:ext cx="873191" cy="166161"/>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200" kern="0" dirty="0">
                <a:solidFill>
                  <a:srgbClr val="4B4B4B"/>
                </a:solidFill>
                <a:ea typeface="Arial Unicode MS" pitchFamily="34" charset="-128"/>
                <a:cs typeface="Arial Unicode MS" pitchFamily="34" charset="-128"/>
              </a:rPr>
              <a:t>Spatial</a:t>
            </a:r>
          </a:p>
        </p:txBody>
      </p:sp>
      <p:sp>
        <p:nvSpPr>
          <p:cNvPr id="475" name="TextBox 474"/>
          <p:cNvSpPr txBox="1"/>
          <p:nvPr/>
        </p:nvSpPr>
        <p:spPr>
          <a:xfrm>
            <a:off x="6079034" y="3152055"/>
            <a:ext cx="880705" cy="33232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200" kern="0" dirty="0">
                <a:solidFill>
                  <a:srgbClr val="4B4B4B"/>
                </a:solidFill>
                <a:ea typeface="Arial Unicode MS" pitchFamily="34" charset="-128"/>
                <a:cs typeface="Arial Unicode MS" pitchFamily="34" charset="-128"/>
              </a:rPr>
              <a:t>Text </a:t>
            </a:r>
            <a:br>
              <a:rPr lang="en-US" sz="1200" kern="0" dirty="0">
                <a:solidFill>
                  <a:srgbClr val="4B4B4B"/>
                </a:solidFill>
                <a:ea typeface="Arial Unicode MS" pitchFamily="34" charset="-128"/>
                <a:cs typeface="Arial Unicode MS" pitchFamily="34" charset="-128"/>
              </a:rPr>
            </a:br>
            <a:r>
              <a:rPr lang="en-US" sz="1200" kern="0" dirty="0">
                <a:solidFill>
                  <a:srgbClr val="4B4B4B"/>
                </a:solidFill>
                <a:ea typeface="Arial Unicode MS" pitchFamily="34" charset="-128"/>
                <a:cs typeface="Arial Unicode MS" pitchFamily="34" charset="-128"/>
              </a:rPr>
              <a:t>analytics</a:t>
            </a:r>
          </a:p>
        </p:txBody>
      </p:sp>
      <p:sp>
        <p:nvSpPr>
          <p:cNvPr id="52" name="TextBox 51"/>
          <p:cNvSpPr txBox="1"/>
          <p:nvPr/>
        </p:nvSpPr>
        <p:spPr>
          <a:xfrm>
            <a:off x="9560956" y="2771579"/>
            <a:ext cx="2054519" cy="387708"/>
          </a:xfrm>
          <a:prstGeom prst="rect">
            <a:avLst/>
          </a:prstGeom>
          <a:noFill/>
        </p:spPr>
        <p:txBody>
          <a:bodyPr wrap="square" lIns="0" tIns="0" rIns="0" bIns="0" rtlCol="0">
            <a:spAutoFit/>
          </a:bodyPr>
          <a:lstStyle/>
          <a:p>
            <a:pPr algn="ctr" fontAlgn="base">
              <a:lnSpc>
                <a:spcPct val="90000"/>
              </a:lnSpc>
              <a:spcAft>
                <a:spcPts val="714"/>
              </a:spcAft>
              <a:buClr>
                <a:srgbClr val="F0AB00"/>
              </a:buClr>
              <a:buSzPct val="80000"/>
            </a:pPr>
            <a:r>
              <a:rPr lang="en-US" sz="1400" b="1" kern="0" dirty="0">
                <a:solidFill>
                  <a:schemeClr val="accent2"/>
                </a:solidFill>
                <a:ea typeface="Arial Unicode MS" pitchFamily="34" charset="-128"/>
                <a:cs typeface="Arial Unicode MS" pitchFamily="34" charset="-128"/>
              </a:rPr>
              <a:t>Data integration &amp; quality</a:t>
            </a:r>
          </a:p>
        </p:txBody>
      </p:sp>
      <p:cxnSp>
        <p:nvCxnSpPr>
          <p:cNvPr id="53" name="Straight Connector 52"/>
          <p:cNvCxnSpPr/>
          <p:nvPr/>
        </p:nvCxnSpPr>
        <p:spPr>
          <a:xfrm>
            <a:off x="9545011" y="2330768"/>
            <a:ext cx="0" cy="1230289"/>
          </a:xfrm>
          <a:prstGeom prst="line">
            <a:avLst/>
          </a:prstGeom>
          <a:ln w="25400" cap="rnd">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56467" y="2771579"/>
            <a:ext cx="1811981" cy="387708"/>
          </a:xfrm>
          <a:prstGeom prst="rect">
            <a:avLst/>
          </a:prstGeom>
          <a:noFill/>
        </p:spPr>
        <p:txBody>
          <a:bodyPr wrap="square" lIns="0" tIns="0" rIns="0" bIns="0" rtlCol="0">
            <a:spAutoFit/>
          </a:bodyPr>
          <a:lstStyle/>
          <a:p>
            <a:pPr algn="ctr" fontAlgn="base">
              <a:lnSpc>
                <a:spcPct val="90000"/>
              </a:lnSpc>
              <a:spcAft>
                <a:spcPts val="714"/>
              </a:spcAft>
              <a:buClr>
                <a:srgbClr val="F0AB00"/>
              </a:buClr>
              <a:buSzPct val="80000"/>
            </a:pPr>
            <a:r>
              <a:rPr lang="en-US" sz="1400" b="1" kern="0" dirty="0">
                <a:solidFill>
                  <a:schemeClr val="accent2"/>
                </a:solidFill>
                <a:ea typeface="Arial Unicode MS" pitchFamily="34" charset="-128"/>
                <a:cs typeface="Arial Unicode MS" pitchFamily="34" charset="-128"/>
              </a:rPr>
              <a:t>Application development</a:t>
            </a:r>
          </a:p>
        </p:txBody>
      </p:sp>
      <p:grpSp>
        <p:nvGrpSpPr>
          <p:cNvPr id="58" name="Group 57"/>
          <p:cNvGrpSpPr/>
          <p:nvPr/>
        </p:nvGrpSpPr>
        <p:grpSpPr>
          <a:xfrm>
            <a:off x="710331" y="2330768"/>
            <a:ext cx="10782904" cy="1359213"/>
            <a:chOff x="698584" y="2054517"/>
            <a:chExt cx="10785400" cy="1748362"/>
          </a:xfrm>
        </p:grpSpPr>
        <p:cxnSp>
          <p:nvCxnSpPr>
            <p:cNvPr id="59" name="Straight Connector 58"/>
            <p:cNvCxnSpPr/>
            <p:nvPr/>
          </p:nvCxnSpPr>
          <p:spPr>
            <a:xfrm>
              <a:off x="698584" y="3802879"/>
              <a:ext cx="10785400" cy="0"/>
            </a:xfrm>
            <a:prstGeom prst="line">
              <a:avLst/>
            </a:prstGeom>
            <a:ln w="25400" cap="rnd">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18451" y="2054517"/>
              <a:ext cx="0" cy="1582526"/>
            </a:xfrm>
            <a:prstGeom prst="line">
              <a:avLst/>
            </a:prstGeom>
            <a:ln w="25400" cap="rnd">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1251585" y="1740595"/>
            <a:ext cx="9713000" cy="369332"/>
          </a:xfrm>
          <a:prstGeom prst="rect">
            <a:avLst/>
          </a:prstGeom>
          <a:noFill/>
        </p:spPr>
        <p:txBody>
          <a:bodyPr wrap="square" lIns="0" tIns="0" rIns="0" bIns="0" rtlCol="0">
            <a:spAutoFit/>
          </a:bodyPr>
          <a:lstStyle/>
          <a:p>
            <a:pPr algn="ctr" fontAlgn="base">
              <a:spcAft>
                <a:spcPct val="0"/>
              </a:spcAft>
              <a:buClr>
                <a:srgbClr val="F0AB00"/>
              </a:buClr>
              <a:buSzPct val="80000"/>
            </a:pPr>
            <a:r>
              <a:rPr lang="en-US" sz="2400" b="1" kern="0" dirty="0">
                <a:solidFill>
                  <a:schemeClr val="accent2"/>
                </a:solidFill>
                <a:ea typeface="Arial Unicode MS" pitchFamily="34" charset="-128"/>
                <a:cs typeface="Arial Unicode MS" pitchFamily="34" charset="-128"/>
              </a:rPr>
              <a:t>SAP HANA Platform</a:t>
            </a:r>
          </a:p>
        </p:txBody>
      </p:sp>
      <p:pic>
        <p:nvPicPr>
          <p:cNvPr id="5" name="Picture 4">
            <a:extLst>
              <a:ext uri="{FF2B5EF4-FFF2-40B4-BE49-F238E27FC236}">
                <a16:creationId xmlns:a16="http://schemas.microsoft.com/office/drawing/2014/main" id="{27E209BA-91D9-4C86-A30B-AA113C651046}"/>
              </a:ext>
            </a:extLst>
          </p:cNvPr>
          <p:cNvPicPr>
            <a:picLocks noChangeAspect="1"/>
          </p:cNvPicPr>
          <p:nvPr/>
        </p:nvPicPr>
        <p:blipFill>
          <a:blip r:embed="rId3"/>
          <a:stretch>
            <a:fillRect/>
          </a:stretch>
        </p:blipFill>
        <p:spPr>
          <a:xfrm>
            <a:off x="3712218" y="2623357"/>
            <a:ext cx="570294" cy="570294"/>
          </a:xfrm>
          <a:prstGeom prst="rect">
            <a:avLst/>
          </a:prstGeom>
        </p:spPr>
      </p:pic>
      <p:pic>
        <p:nvPicPr>
          <p:cNvPr id="65" name="Picture 64">
            <a:extLst>
              <a:ext uri="{FF2B5EF4-FFF2-40B4-BE49-F238E27FC236}">
                <a16:creationId xmlns:a16="http://schemas.microsoft.com/office/drawing/2014/main" id="{2BCD7BB9-686B-4F87-818E-9CE4F58CEA30}"/>
              </a:ext>
            </a:extLst>
          </p:cNvPr>
          <p:cNvPicPr>
            <a:picLocks noChangeAspect="1"/>
          </p:cNvPicPr>
          <p:nvPr/>
        </p:nvPicPr>
        <p:blipFill>
          <a:blip r:embed="rId4"/>
          <a:stretch>
            <a:fillRect/>
          </a:stretch>
        </p:blipFill>
        <p:spPr>
          <a:xfrm>
            <a:off x="4572916" y="2590734"/>
            <a:ext cx="567924" cy="567924"/>
          </a:xfrm>
          <a:prstGeom prst="rect">
            <a:avLst/>
          </a:prstGeom>
        </p:spPr>
      </p:pic>
      <p:pic>
        <p:nvPicPr>
          <p:cNvPr id="66" name="Picture 65">
            <a:extLst>
              <a:ext uri="{FF2B5EF4-FFF2-40B4-BE49-F238E27FC236}">
                <a16:creationId xmlns:a16="http://schemas.microsoft.com/office/drawing/2014/main" id="{167F404C-6F20-45B2-900A-9176C5E342EB}"/>
              </a:ext>
            </a:extLst>
          </p:cNvPr>
          <p:cNvPicPr>
            <a:picLocks noChangeAspect="1"/>
          </p:cNvPicPr>
          <p:nvPr/>
        </p:nvPicPr>
        <p:blipFill>
          <a:blip r:embed="rId5"/>
          <a:stretch>
            <a:fillRect/>
          </a:stretch>
        </p:blipFill>
        <p:spPr>
          <a:xfrm>
            <a:off x="5431244" y="2647450"/>
            <a:ext cx="486132" cy="486132"/>
          </a:xfrm>
          <a:prstGeom prst="rect">
            <a:avLst/>
          </a:prstGeom>
        </p:spPr>
      </p:pic>
      <p:pic>
        <p:nvPicPr>
          <p:cNvPr id="67" name="Picture 66">
            <a:extLst>
              <a:ext uri="{FF2B5EF4-FFF2-40B4-BE49-F238E27FC236}">
                <a16:creationId xmlns:a16="http://schemas.microsoft.com/office/drawing/2014/main" id="{A925484C-3F25-4FEA-80E9-E05D898CF6C1}"/>
              </a:ext>
            </a:extLst>
          </p:cNvPr>
          <p:cNvPicPr>
            <a:picLocks noChangeAspect="1"/>
          </p:cNvPicPr>
          <p:nvPr/>
        </p:nvPicPr>
        <p:blipFill>
          <a:blip r:embed="rId6"/>
          <a:stretch>
            <a:fillRect/>
          </a:stretch>
        </p:blipFill>
        <p:spPr>
          <a:xfrm>
            <a:off x="6250116" y="2619967"/>
            <a:ext cx="567924" cy="567924"/>
          </a:xfrm>
          <a:prstGeom prst="rect">
            <a:avLst/>
          </a:prstGeom>
        </p:spPr>
      </p:pic>
      <p:pic>
        <p:nvPicPr>
          <p:cNvPr id="70" name="Picture 69">
            <a:extLst>
              <a:ext uri="{FF2B5EF4-FFF2-40B4-BE49-F238E27FC236}">
                <a16:creationId xmlns:a16="http://schemas.microsoft.com/office/drawing/2014/main" id="{830473C9-3AEE-47FA-B7C6-73FA5F089052}"/>
              </a:ext>
            </a:extLst>
          </p:cNvPr>
          <p:cNvPicPr>
            <a:picLocks noChangeAspect="1"/>
          </p:cNvPicPr>
          <p:nvPr/>
        </p:nvPicPr>
        <p:blipFill>
          <a:blip r:embed="rId7"/>
          <a:stretch>
            <a:fillRect/>
          </a:stretch>
        </p:blipFill>
        <p:spPr>
          <a:xfrm>
            <a:off x="8725032" y="2565457"/>
            <a:ext cx="565954" cy="565954"/>
          </a:xfrm>
          <a:prstGeom prst="rect">
            <a:avLst/>
          </a:prstGeom>
        </p:spPr>
      </p:pic>
      <p:pic>
        <p:nvPicPr>
          <p:cNvPr id="36" name="Picture 35">
            <a:extLst>
              <a:ext uri="{FF2B5EF4-FFF2-40B4-BE49-F238E27FC236}">
                <a16:creationId xmlns:a16="http://schemas.microsoft.com/office/drawing/2014/main" id="{AEB7A8B8-AB86-4321-9B44-BE55297CE68C}"/>
              </a:ext>
            </a:extLst>
          </p:cNvPr>
          <p:cNvPicPr>
            <a:picLocks noChangeAspect="1"/>
          </p:cNvPicPr>
          <p:nvPr/>
        </p:nvPicPr>
        <p:blipFill>
          <a:blip r:embed="rId8"/>
          <a:stretch>
            <a:fillRect/>
          </a:stretch>
        </p:blipFill>
        <p:spPr>
          <a:xfrm>
            <a:off x="7138395" y="2614806"/>
            <a:ext cx="543851" cy="543851"/>
          </a:xfrm>
          <a:prstGeom prst="rect">
            <a:avLst/>
          </a:prstGeom>
        </p:spPr>
      </p:pic>
      <p:pic>
        <p:nvPicPr>
          <p:cNvPr id="37" name="Picture 36">
            <a:extLst>
              <a:ext uri="{FF2B5EF4-FFF2-40B4-BE49-F238E27FC236}">
                <a16:creationId xmlns:a16="http://schemas.microsoft.com/office/drawing/2014/main" id="{5E6264F2-715C-4EED-8F91-29BF01478929}"/>
              </a:ext>
            </a:extLst>
          </p:cNvPr>
          <p:cNvPicPr>
            <a:picLocks noChangeAspect="1"/>
          </p:cNvPicPr>
          <p:nvPr/>
        </p:nvPicPr>
        <p:blipFill>
          <a:blip r:embed="rId9"/>
          <a:stretch>
            <a:fillRect/>
          </a:stretch>
        </p:blipFill>
        <p:spPr>
          <a:xfrm>
            <a:off x="2846734" y="2609202"/>
            <a:ext cx="570078" cy="555057"/>
          </a:xfrm>
          <a:prstGeom prst="rect">
            <a:avLst/>
          </a:prstGeom>
        </p:spPr>
      </p:pic>
      <p:pic>
        <p:nvPicPr>
          <p:cNvPr id="38" name="Picture 37">
            <a:extLst>
              <a:ext uri="{FF2B5EF4-FFF2-40B4-BE49-F238E27FC236}">
                <a16:creationId xmlns:a16="http://schemas.microsoft.com/office/drawing/2014/main" id="{458A11DB-DC79-4ACB-B7D5-70D4CE93BD0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71575" y="2705557"/>
            <a:ext cx="385527" cy="343083"/>
          </a:xfrm>
          <a:prstGeom prst="rect">
            <a:avLst/>
          </a:prstGeom>
        </p:spPr>
      </p:pic>
    </p:spTree>
    <p:extLst>
      <p:ext uri="{BB962C8B-B14F-4D97-AF65-F5344CB8AC3E}">
        <p14:creationId xmlns:p14="http://schemas.microsoft.com/office/powerpoint/2010/main" val="152047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gray">
          <a:xfrm>
            <a:off x="505296" y="2185753"/>
            <a:ext cx="11205578" cy="1897276"/>
          </a:xfrm>
          <a:prstGeom prst="rect">
            <a:avLst/>
          </a:prstGeom>
          <a:noFill/>
          <a:ln w="15875" algn="ctr">
            <a:solidFill>
              <a:schemeClr val="accent2">
                <a:lumMod val="20000"/>
                <a:lumOff val="8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799" kern="0" dirty="0">
              <a:solidFill>
                <a:srgbClr val="4B4B4B"/>
              </a:solidFill>
              <a:ea typeface="Arial Unicode MS" pitchFamily="34" charset="-128"/>
              <a:cs typeface="Arial Unicode MS" pitchFamily="34" charset="-128"/>
            </a:endParaRPr>
          </a:p>
        </p:txBody>
      </p:sp>
      <p:sp>
        <p:nvSpPr>
          <p:cNvPr id="54" name="TextBox 53"/>
          <p:cNvSpPr txBox="1"/>
          <p:nvPr/>
        </p:nvSpPr>
        <p:spPr>
          <a:xfrm>
            <a:off x="505296" y="1660549"/>
            <a:ext cx="11205579" cy="492329"/>
          </a:xfrm>
          <a:prstGeom prst="rect">
            <a:avLst/>
          </a:prstGeom>
          <a:noFill/>
          <a:ln w="15875">
            <a:solidFill>
              <a:schemeClr val="accent2">
                <a:lumMod val="20000"/>
                <a:lumOff val="80000"/>
              </a:schemeClr>
            </a:solidFill>
          </a:ln>
        </p:spPr>
        <p:txBody>
          <a:bodyPr wrap="square" lIns="0" tIns="0" rIns="0" bIns="0" rtlCol="0">
            <a:spAutoFit/>
          </a:bodyPr>
          <a:lstStyle/>
          <a:p>
            <a:pPr algn="ctr" fontAlgn="base">
              <a:spcAft>
                <a:spcPct val="0"/>
              </a:spcAft>
              <a:buClr>
                <a:srgbClr val="F0AB00"/>
              </a:buClr>
              <a:buSzPct val="80000"/>
            </a:pPr>
            <a:endParaRPr lang="en-US" sz="3199" b="1" kern="0" spc="600" dirty="0">
              <a:ea typeface="Arial Unicode MS" pitchFamily="34" charset="-128"/>
              <a:cs typeface="Arial Unicode MS" pitchFamily="34" charset="-128"/>
            </a:endParaRPr>
          </a:p>
        </p:txBody>
      </p:sp>
      <p:cxnSp>
        <p:nvCxnSpPr>
          <p:cNvPr id="56" name="Straight Connector 55"/>
          <p:cNvCxnSpPr/>
          <p:nvPr/>
        </p:nvCxnSpPr>
        <p:spPr>
          <a:xfrm>
            <a:off x="710331" y="3785518"/>
            <a:ext cx="10782904"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04001" y="504000"/>
            <a:ext cx="11186476" cy="646331"/>
          </a:xfrm>
        </p:spPr>
        <p:txBody>
          <a:bodyPr/>
          <a:lstStyle/>
          <a:p>
            <a:r>
              <a:rPr lang="en-US" dirty="0"/>
              <a:t>SAP HANA ML – Data Platform embedded ML for the Intelligent Enterprise</a:t>
            </a:r>
            <a:br>
              <a:rPr lang="en-US" dirty="0"/>
            </a:br>
            <a:r>
              <a:rPr lang="en-US" sz="1800" b="0" dirty="0"/>
              <a:t>In-database predictive and machine learning capabilities</a:t>
            </a:r>
            <a:endParaRPr lang="en-US" b="0" dirty="0"/>
          </a:p>
        </p:txBody>
      </p:sp>
      <p:sp>
        <p:nvSpPr>
          <p:cNvPr id="1030" name="AutoShape 7" descr="data:image/jpeg;base64,/9j/4AAQSkZJRgABAQAAAQABAAD/2wCEAAkGBxQHBhUIBxMWFhMVGBwbGBgUGB4gGRwWIB0aHyIdHCIgHCggHyIxJyEgIjEiJSkrLi4uGCAzODYsNywtMS8BCgoKBQUFDgUFDisZExkrKysrKysrKysrKysrKysrKysrKysrKysrKysrKysrKysrKysrKysrKysrKysrKysrK//AABEIAOkA2AMBIgACEQEDEQH/xAAcAAEAAwADAQEAAAAAAAAAAAAABgcIAgMFAQT/xABLEAABAwIEAgQJCAUKBwEAAAABAAIDBBEFBgchMUESUWFxExQiMkKBgpGSCBUjUmJyobEWJDNDwSVTVGNzk6KywtE0NTY3o9LTF//EABQBAQAAAAAAAAAAAAAAAAAAAAD/xAAUEQEAAAAAAAAAAAAAAAAAAAAA/9oADAMBAAIRAxEAPwC8UREBERAREQEREBERAREQEREBERAREQEREBERAREQEREBERAREQEREBEUHzzqfR5RvTE+HqR+5jI2P9Y7gzu3duNkE4URzLqVh2XCY6yoD5Bf6ODy33HI28lp7HELPmb9S67NPShqJfBQHbwMN2tI6nm/Sf2gm3YFDUF241r89xLMCpGgcnVDife1trfEVDcQ1exWteS2pEY+rFGwD3lpd+KgiIPenzpiE7y6Wvqt+qd4HuDrBdAzRWg3FbU3/t5P/ZeQiCQ0uecRpZOnFX1Pc6Z7h7nEj8FIMN1kxWiP0szJh1Sxt/NnRd+Kr5EF64Jr802Zj1IR1vp3X/wPtb4irMy3nihzLZmE1LHP/m3eTJ6musT3i4WPl9BsbhBuJFl3KGrtdl4iGrd41CPQmcemB9mTdw9rpAAbAK+smZ9o84Q/ybJ0ZQLuhksJB2gX8odrb8ReyCUIiICIiAiIgIiICIiAiIgLrqZ20tO6oqXNYxoJc5xAaGjckk7Adq+VNQ2kp3VNU4NYwFznONgGgXJJ5BZm1V1Kfm2qOH4YSyiYdhwMpHpP7OYb6zvwD3dSdZH17nYZlJxjh3Dp9xI/7nNje3zj9nnTxPSNyviICIiAiIgIiICIiAiIgLtpqh1LO2opXOY9pu1zCQ4HrBG4K6kQX1pnrIKtzcKze5rXmwZUcGnsl5NP2hYdduJulYcVwaP6pHCnMy/mR/6ubNilcf2XU15/m+o+j93zQ0GiIgIiICIiAiIgIigOsecjlTLXgqJ1qmouyPra30n+oGw7XA72KCt9cs//ADrWOyzhTvoInfTOB2kkHo/dafe4dgJqJEQEREBF+nDcPkxSuZQ4cx0krzZrWjcn/bmTwABJWgsgaMwYSxtdmgNnn4iPjCzsI/eHv8nsNroKaytkOuzSQ/C4D4P+dk8mP1OPndzbkKz8E0BaGB+PVZJtu2naAAex773+AK7WtDGhrBYDgB1L6gryj0YwqnYGywySdr5Xgn4C0L9X/wCRYRa3if8A5pv/AKKcogriu0UwuqZ0YGTRHrjlJP8AjDgofjmgL2NMmAVYd1Mnbb/G2/8AlCvdEGN8yZTrMsTeDxqB8YJsH8Y3Hfg4XaTte179i8RbeqqZlZTup6tjXscLOa8AtI6iDsQqW1D0VDmuxLJwseLqdx2P9kTwP2TtvsRsEFFIuc0ToJTDM0tc0kOa4WII2IIO4PYuCAiIgv7QrUA18QyvjDryMb+rvcd3MHGM9oG462gjlvcqxFR1L6KrZVUri2Rjg5rhxDgbgj1rXOn+aW5vyxHibLCTzZWj0ZRx9R2cOxwQSRERAREQEREHwnoi5WRtS8zHNebpa9pvE0+DhH9U0mx9Zu/2rLQOs2P/ADDkSXwJtJP9Cz2gekfhDt+RIWVUBERAX6sLw6TFsQZQYcwvlkPRa1vEn+A5knYAElflWkdDsjDAsHGO4g39ZqGgtBG8cJ3A73bOPZ0RtvcPf03yBDkrDb7Pqnj6WW3r6DL7hg97iLnkBM0RAREQEREBERAREQVnq1pm3NFO7FsGaG1rRuOAmaPRdyD7ea7uB2sW5rljMMpimBa5pIIcLEEbEEcitwKjdfcjhrf0rwxvMNqGjh1Nl/Jru9p6ygo5ERAVk6FZo+Y82jDag2hq7MN+AlHmH1klvtjqVbLlG8xvEkZIINwRsQRzCDcKLxMlY4MyZWp8WFryMHTtykHkvHxAr20BERAREQZ8+Ufi5nx+nwlh8mGMvO/pvNtx2Bo+Iqn1LNVa/wCcdQ6yYcGymP8AuwI/9KiaAiIgl+lWWRmnOcVJOLwx/SyjrY0jye4uLWnscVrTgqf+ThhHgMAqMXePKmkDG3+owXuO8uI9lXAgIiICIiAiIgIiICIiAuiupGV9G+jq2h0cjS1zTwLSLELvRBjLNeCOy5mOfCJ9zE8gE82HdrvW0g+teSrj+UhhAgxqmxeMftY3Ru6ukwggntIdb2FTiAiIg0B8m7FvDYNU4Q8n6KRsjbn0XixA7AWX9tXGs0fJ9r/FM/eLE7TQvYByLhZ/5NPvK0ugIiICIiDFmYJ/GseqKj680jve8leeuctzKenxub964ICIiDWWkFH4lpxSR/WY559t7nfkQPUpio7p3/0HQ2/o0X+QKRICIiAiIgIiICIiAiIgIiIKt+URSeHyOyoHGOoYfZLXt/Mj3LNy1Drx/wBuJr/Xit8YWXkBERBL9JJ/F9RqN/XIW/Exzf4rWix9p0SM+UPR/pEX+YLYKAiIgIiIMV49B4rjs9P9SWRvucQvwKVapUPzdqFWQdcpf/eASf6lFUBERBrPSKr8d05o5B6LCz4HuZ/C/rUwVRfJxxfxnLk+EvPlQy9ID7Eg5e01x9pW6gIiICIiAiIgIiICIiAiIgq/5Q9X4DIrIBxlqGD1Br3X94HvWbFc3yksW8LitNg8Z/ZsdI4crvIDb9oDT8SplAREQS3SeHxjUWjYOUnS+FrnfwWtlmTQGg8b1BbOf3MUj/WQI/8AWtNoCIiAiIgzz8o7CfFsyQYq3zZouifvxnj7nNHsqolqbWzAfnzIkskQvJTnwze5oPTHwknvaFllAREQTTSPMwyxnSOaodaGX6KUngGuIs7qFnBpJ6uktXrDi0xonngZjwMYTXu/WqdoG53kiFgH9ZI2a71H0kFloiICIiAiIgIiICIiAuqrqW0dK+qqnBrGNLnOPANAuSfUu1Upr7ngRQfophjvKdY1BB4N2LY+87OPZYb3KCoM4Y67MuZp8XkuPCvu0HiGDZoPaGgA9t14yIgIi+gXNggvj5NmE9CgqsYf6bmxN9kdJ3qPSb8KupR3T7Av0byfT4Y8We1l5P7R3lO9xNu4BSJAREQEREHxzQ9pa8XB2IPCyyFqJlk5TzZLhoH0d+nEeuJ1+j323aT1tK18q61ryb+k2W/HaJt6mmBc0Abvj9Nm3E7XHHcWHnIMwoiIC/dguLS4HikeJ4a7oSxm7T+BB6wRcEcwSvwog1xp9niHOmFeGgsydgHhYid2nrHW08j6jupWsU4Pi02CYg3EMKkdHKzg5v5EHYjrBuCtE6f6v0+YGtoscLaep2FybRSH7JJ8k/Zd1ixKCzUREBERAREQEXGWQRRmSUgNAuSTYAdZKp7UPWiOiY7DsokSS7gz2vGz7gPnnt83h5yCQ6q6jsyhRGiw8h1a8eS3iIwfTf8Awbz7lmKondUzuqKhxc95LnOcbkuJuSTzJK+1VS+sqHVNU5z3uJLnOJLiTzJO5K6kBERAVg6KZX/SLODamcXhpbSv6i+/0bfWR0uohhCgdNA6qqG09M0ue9wa1o4lxNgB23WtdN8ptyflhlAbGV3lzOHOQgXA7Bs0d1+ZQSlERAREQEREBERBnHW7IBwLEDj+FM/VpnfSBvCKU/k1x4cgdtrtCqpbcraRlfSOpKxofG8Frmu4Fp4grMGqOnMmTq01VIC+jefIfxLCfQf29R599wggSIiAiIgl+VNSa/K7BDRTdOIcIp7uYB1N3DmjsaQFaGDa+wStDcapZIzwvCQ9veQ7okdwuqARBquk1bwmp28b6J6nxyD8ehb8V+46kYWBc10PvP8AssjIg1PWawYTTA9GpMhHKOKT8y0N/FQ7HNfmBhZgFI4m2zqhwAB+4wm/xhUSiCR5pzxW5qdbF5yY73ETPJjHsjj3uue1RxEQEREBERBzhldBMJoHFrmkFrmmxDhuCCNwe1aS0k1ObmeEYRjTg2saNjwEzRzHIP628+I2uG5qXOGV0EwmgcWuaQWuabEOG4II3B7UG4EVY6SanNzPCMIxohtY0bHgJmjmOQfzLefEbXDbOQEREBERAREQF01tIyupXUlYxr43izmuFwR1ELuRBnPUnR+XBXOxLLIdLT7l0fGSMdnN7e3iBxvYuVULcar3PWk1Jmhzquk/V6k7l7B5Dj9tmwJ+0LHfe6DLyKUZsyDXZUeTicJMQ/fRXdEeHE2u3qs4NJUXQEREBERAREQEREBfWtLndFouTwAUzydpnXZqLZoY/BQGx8NMCGlu27B5z9uBA6O3EK/sjac0mTmCWlb4SotYzSDyu3oDgwd2/WSgyaiuzWHSzxfp5hyyzyN3TQtHm9b2D6vMt5cRtwpNAREQc4ZXQTCaBxa5pBa5psQ4bggjcHtWktJNTm5nhGEY0Q2saNjwEzRzHIP5lvPiNrhualzhldBM2aBxa5pBa5psQ4bggjcHtQbgRVjpLqa3NEIwjGiG1jRseAmaOY5B/Mt58RtcNs5AREQEREBERAREQfCOkLO4KD5k0ow3HiZTD4CQ+nTkM97bFh7T0b9qnKIM/YzoHUQkuwapilHVKCx1uq46QJ9yhuI6YYrh4JlopHAc4i19+4McT+F1rNEGMZ8tVlP/AMRSVDfvQvH5tX5/miovbwEv927/AGW1kQYygyxW1H7CjqXfdhkP5NXvYdpViteR0aRzAecrmst3gu6X4LV6IKEwTQKWQh+O1TGDm2BpcSPvO6IB9RVl5a0zw7LjhLSwCSQfvJ/LdfrAI6LT2taFMEQEREBUPrDpZ4v08w5ZZ5G7poWjzet7B9XmW8uI24XwiDDiK7NYNK/AdPMOWGeTu6aFo83rfGOrraOHEbcKTQEREHOGV1PM2aBxa5pBa5psQ4bggjcHtWktJdTW5ohGEY0Q2saNjwEzRzHIP5lvPiNrhualzhldTzNmgcWuaQWuabEOG4II3B7UG4EVa6Q6kfpZTfNeLWFZG29+AlYPSA5OHpN7bja4aQWUiIgIiICIiAiIgIiICIiAiIgIiICIiAiIgKidYdLPA9PMOWWeTu6aFo83rewdXMt5cRtwvZEGHEV26waV+BL8w5YZ5O7poWjzet8Y6uto4cRtwpJAREQeplfFnYFmKDFIiQYpGuNubb+UPW249aLrwDDHYzjkOGQg3lkazbkCQCe4C5J6gviDaiIiAiIgIiICIiAiIgIiICIiAiIgIiICIiAiIgKjtWdJnSSuxzKcd73MtOwb35uiHPtYPV1K8UQYfljMMhimBa4GxBFiCORHIrsoqOTEKkUtDG6SR3BrGlzj3Abq7/lAeaO4fkpBob/yE9wQdOkGmRyx/LOOAGqcLMZsRE0jffgXkbEjgLje5RWmiD//2Q=="/>
          <p:cNvSpPr>
            <a:spLocks noChangeAspect="1" noChangeArrowheads="1"/>
          </p:cNvSpPr>
          <p:nvPr/>
        </p:nvSpPr>
        <p:spPr bwMode="auto">
          <a:xfrm>
            <a:off x="208850" y="-144462"/>
            <a:ext cx="406412"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8853" tIns="54426" rIns="108853" bIns="54426" numCol="1" anchor="t" anchorCtr="0" compatLnSpc="1">
            <a:prstTxWarp prst="textNoShape">
              <a:avLst/>
            </a:prstTxWarp>
          </a:bodyPr>
          <a:lstStyle/>
          <a:p>
            <a:endParaRPr lang="en-US" dirty="0"/>
          </a:p>
        </p:txBody>
      </p:sp>
      <p:sp>
        <p:nvSpPr>
          <p:cNvPr id="1031" name="AutoShape 9" descr="data:image/jpeg;base64,/9j/4AAQSkZJRgABAQAAAQABAAD/2wCEAAkGBxQHBhUIBxMWFhMVGBwbGBgUGB4gGRwWIB0aHyIdHCIgHCggHyIxJyEgIjEiJSkrLi4uGCAzODYsNywtMS8BCgoKBQUFDgUFDisZExkrKysrKysrKysrKysrKysrKysrKysrKysrKysrKysrKysrKysrKysrKysrKysrKysrK//AABEIAOkA2AMBIgACEQEDEQH/xAAcAAEAAwADAQEAAAAAAAAAAAAABgcIAgMFAQT/xABLEAABAwIEAgQJCAUKBwEAAAABAAIDBBEFBgchMUESUWFxExQiMkKBgpGSCBUjUmJyobEWJDNDwSVTVGNzk6KywtE0NTY3o9LTF//EABQBAQAAAAAAAAAAAAAAAAAAAAD/xAAUEQEAAAAAAAAAAAAAAAAAAAAA/9oADAMBAAIRAxEAPwC8UREBERAREQEREBERAREQEREBERAREQEREBERAREQEREBERAREQEREBEUHzzqfR5RvTE+HqR+5jI2P9Y7gzu3duNkE4URzLqVh2XCY6yoD5Bf6ODy33HI28lp7HELPmb9S67NPShqJfBQHbwMN2tI6nm/Sf2gm3YFDUF241r89xLMCpGgcnVDife1trfEVDcQ1exWteS2pEY+rFGwD3lpd+KgiIPenzpiE7y6Wvqt+qd4HuDrBdAzRWg3FbU3/t5P/ZeQiCQ0uecRpZOnFX1Pc6Z7h7nEj8FIMN1kxWiP0szJh1Sxt/NnRd+Kr5EF64Jr802Zj1IR1vp3X/wPtb4irMy3nihzLZmE1LHP/m3eTJ6musT3i4WPl9BsbhBuJFl3KGrtdl4iGrd41CPQmcemB9mTdw9rpAAbAK+smZ9o84Q/ybJ0ZQLuhksJB2gX8odrb8ReyCUIiICIiAiIgIiICIiAiIgLrqZ20tO6oqXNYxoJc5xAaGjckk7Adq+VNQ2kp3VNU4NYwFznONgGgXJJ5BZm1V1Kfm2qOH4YSyiYdhwMpHpP7OYb6zvwD3dSdZH17nYZlJxjh3Dp9xI/7nNje3zj9nnTxPSNyviICIiAiIgIiICIiAiIgLtpqh1LO2opXOY9pu1zCQ4HrBG4K6kQX1pnrIKtzcKze5rXmwZUcGnsl5NP2hYdduJulYcVwaP6pHCnMy/mR/6ubNilcf2XU15/m+o+j93zQ0GiIgIiICIiAiIgIigOsecjlTLXgqJ1qmouyPra30n+oGw7XA72KCt9cs//ADrWOyzhTvoInfTOB2kkHo/dafe4dgJqJEQEREBF+nDcPkxSuZQ4cx0krzZrWjcn/bmTwABJWgsgaMwYSxtdmgNnn4iPjCzsI/eHv8nsNroKaytkOuzSQ/C4D4P+dk8mP1OPndzbkKz8E0BaGB+PVZJtu2naAAex773+AK7WtDGhrBYDgB1L6gryj0YwqnYGywySdr5Xgn4C0L9X/wCRYRa3if8A5pv/AKKcogriu0UwuqZ0YGTRHrjlJP8AjDgofjmgL2NMmAVYd1Mnbb/G2/8AlCvdEGN8yZTrMsTeDxqB8YJsH8Y3Hfg4XaTte179i8RbeqqZlZTup6tjXscLOa8AtI6iDsQqW1D0VDmuxLJwseLqdx2P9kTwP2TtvsRsEFFIuc0ToJTDM0tc0kOa4WII2IIO4PYuCAiIgv7QrUA18QyvjDryMb+rvcd3MHGM9oG462gjlvcqxFR1L6KrZVUri2Rjg5rhxDgbgj1rXOn+aW5vyxHibLCTzZWj0ZRx9R2cOxwQSRERAREQEREHwnoi5WRtS8zHNebpa9pvE0+DhH9U0mx9Zu/2rLQOs2P/ADDkSXwJtJP9Cz2gekfhDt+RIWVUBERAX6sLw6TFsQZQYcwvlkPRa1vEn+A5knYAElflWkdDsjDAsHGO4g39ZqGgtBG8cJ3A73bOPZ0RtvcPf03yBDkrDb7Pqnj6WW3r6DL7hg97iLnkBM0RAREQEREBERAREQVnq1pm3NFO7FsGaG1rRuOAmaPRdyD7ea7uB2sW5rljMMpimBa5pIIcLEEbEEcitwKjdfcjhrf0rwxvMNqGjh1Nl/Jru9p6ygo5ERAVk6FZo+Y82jDag2hq7MN+AlHmH1klvtjqVbLlG8xvEkZIINwRsQRzCDcKLxMlY4MyZWp8WFryMHTtykHkvHxAr20BERAREQZ8+Ufi5nx+nwlh8mGMvO/pvNtx2Bo+Iqn1LNVa/wCcdQ6yYcGymP8AuwI/9KiaAiIgl+lWWRmnOcVJOLwx/SyjrY0jye4uLWnscVrTgqf+ThhHgMAqMXePKmkDG3+owXuO8uI9lXAgIiICIiAiIgIiICIiAuiupGV9G+jq2h0cjS1zTwLSLELvRBjLNeCOy5mOfCJ9zE8gE82HdrvW0g+teSrj+UhhAgxqmxeMftY3Ru6ukwggntIdb2FTiAiIg0B8m7FvDYNU4Q8n6KRsjbn0XixA7AWX9tXGs0fJ9r/FM/eLE7TQvYByLhZ/5NPvK0ugIiICIiDFmYJ/GseqKj680jve8leeuctzKenxub964ICIiDWWkFH4lpxSR/WY559t7nfkQPUpio7p3/0HQ2/o0X+QKRICIiAiIgIiICIiAiIgIiIKt+URSeHyOyoHGOoYfZLXt/Mj3LNy1Drx/wBuJr/Xit8YWXkBERBL9JJ/F9RqN/XIW/Exzf4rWix9p0SM+UPR/pEX+YLYKAiIgIiIMV49B4rjs9P9SWRvucQvwKVapUPzdqFWQdcpf/eASf6lFUBERBrPSKr8d05o5B6LCz4HuZ/C/rUwVRfJxxfxnLk+EvPlQy9ID7Eg5e01x9pW6gIiICIiAiIgIiICIiAiIgq/5Q9X4DIrIBxlqGD1Br3X94HvWbFc3yksW8LitNg8Z/ZsdI4crvIDb9oDT8SplAREQS3SeHxjUWjYOUnS+FrnfwWtlmTQGg8b1BbOf3MUj/WQI/8AWtNoCIiAiIgzz8o7CfFsyQYq3zZouifvxnj7nNHsqolqbWzAfnzIkskQvJTnwze5oPTHwknvaFllAREQTTSPMwyxnSOaodaGX6KUngGuIs7qFnBpJ6uktXrDi0xonngZjwMYTXu/WqdoG53kiFgH9ZI2a71H0kFloiICIiAiIgIiICIiAuqrqW0dK+qqnBrGNLnOPANAuSfUu1Upr7ngRQfophjvKdY1BB4N2LY+87OPZYb3KCoM4Y67MuZp8XkuPCvu0HiGDZoPaGgA9t14yIgIi+gXNggvj5NmE9CgqsYf6bmxN9kdJ3qPSb8KupR3T7Av0byfT4Y8We1l5P7R3lO9xNu4BSJAREQEREHxzQ9pa8XB2IPCyyFqJlk5TzZLhoH0d+nEeuJ1+j323aT1tK18q61ryb+k2W/HaJt6mmBc0Abvj9Nm3E7XHHcWHnIMwoiIC/dguLS4HikeJ4a7oSxm7T+BB6wRcEcwSvwog1xp9niHOmFeGgsydgHhYid2nrHW08j6jupWsU4Pi02CYg3EMKkdHKzg5v5EHYjrBuCtE6f6v0+YGtoscLaep2FybRSH7JJ8k/Zd1ixKCzUREBERAREQEXGWQRRmSUgNAuSTYAdZKp7UPWiOiY7DsokSS7gz2vGz7gPnnt83h5yCQ6q6jsyhRGiw8h1a8eS3iIwfTf8Awbz7lmKondUzuqKhxc95LnOcbkuJuSTzJK+1VS+sqHVNU5z3uJLnOJLiTzJO5K6kBERAVg6KZX/SLODamcXhpbSv6i+/0bfWR0uohhCgdNA6qqG09M0ue9wa1o4lxNgB23WtdN8ptyflhlAbGV3lzOHOQgXA7Bs0d1+ZQSlERAREQEREBERBnHW7IBwLEDj+FM/VpnfSBvCKU/k1x4cgdtrtCqpbcraRlfSOpKxofG8Frmu4Fp4grMGqOnMmTq01VIC+jefIfxLCfQf29R599wggSIiAiIgl+VNSa/K7BDRTdOIcIp7uYB1N3DmjsaQFaGDa+wStDcapZIzwvCQ9veQ7okdwuqARBquk1bwmp28b6J6nxyD8ehb8V+46kYWBc10PvP8AssjIg1PWawYTTA9GpMhHKOKT8y0N/FQ7HNfmBhZgFI4m2zqhwAB+4wm/xhUSiCR5pzxW5qdbF5yY73ETPJjHsjj3uue1RxEQEREBERBzhldBMJoHFrmkFrmmxDhuCCNwe1aS0k1ObmeEYRjTg2saNjwEzRzHIP628+I2uG5qXOGV0EwmgcWuaQWuabEOG4II3B7UG4EVY6SanNzPCMIxohtY0bHgJmjmOQfzLefEbXDbOQEREBERAREQF01tIyupXUlYxr43izmuFwR1ELuRBnPUnR+XBXOxLLIdLT7l0fGSMdnN7e3iBxvYuVULcar3PWk1Jmhzquk/V6k7l7B5Dj9tmwJ+0LHfe6DLyKUZsyDXZUeTicJMQ/fRXdEeHE2u3qs4NJUXQEREBERAREQEREBfWtLndFouTwAUzydpnXZqLZoY/BQGx8NMCGlu27B5z9uBA6O3EK/sjac0mTmCWlb4SotYzSDyu3oDgwd2/WSgyaiuzWHSzxfp5hyyzyN3TQtHm9b2D6vMt5cRtwpNAREQc4ZXQTCaBxa5pBa5psQ4bggjcHtWktJNTm5nhGEY0Q2saNjwEzRzHIP5lvPiNrhualzhldBM2aBxa5pBa5psQ4bggjcHtQbgRVjpLqa3NEIwjGiG1jRseAmaOY5B/Mt58RtcNs5AREQEREBERAREQfCOkLO4KD5k0ow3HiZTD4CQ+nTkM97bFh7T0b9qnKIM/YzoHUQkuwapilHVKCx1uq46QJ9yhuI6YYrh4JlopHAc4i19+4McT+F1rNEGMZ8tVlP/AMRSVDfvQvH5tX5/miovbwEv927/AGW1kQYygyxW1H7CjqXfdhkP5NXvYdpViteR0aRzAecrmst3gu6X4LV6IKEwTQKWQh+O1TGDm2BpcSPvO6IB9RVl5a0zw7LjhLSwCSQfvJ/LdfrAI6LT2taFMEQEREBUPrDpZ4v08w5ZZ5G7poWjzet7B9XmW8uI24XwiDDiK7NYNK/AdPMOWGeTu6aFo83rfGOrraOHEbcKTQEREHOGV1PM2aBxa5pBa5psQ4bggjcHtWktJdTW5ohGEY0Q2saNjwEzRzHIP5lvPiNrhualzhldTzNmgcWuaQWuabEOG4II3B7UG4EVa6Q6kfpZTfNeLWFZG29+AlYPSA5OHpN7bja4aQWUiIgIiICIiAiIgIiICIiAiIgIiICIiAiIgKidYdLPA9PMOWWeTu6aFo83rewdXMt5cRtwvZEGHEV26waV+BL8w5YZ5O7poWjzet8Y6uto4cRtwpJAREQeplfFnYFmKDFIiQYpGuNubb+UPW249aLrwDDHYzjkOGQg3lkazbkCQCe4C5J6gviDaiIiAiIgIiICIiAiIgIiICIiAiIgIiICIiAiIgKjtWdJnSSuxzKcd73MtOwb35uiHPtYPV1K8UQYfljMMhimBa4GxBFiCORHIrsoqOTEKkUtDG6SR3BrGlzj3Abq7/lAeaO4fkpBob/yE9wQdOkGmRyx/LOOAGqcLMZsRE0jffgXkbEjgLje5RWmiD//2Q=="/>
          <p:cNvSpPr>
            <a:spLocks noChangeAspect="1" noChangeArrowheads="1"/>
          </p:cNvSpPr>
          <p:nvPr/>
        </p:nvSpPr>
        <p:spPr bwMode="auto">
          <a:xfrm>
            <a:off x="412056" y="7937"/>
            <a:ext cx="406412"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8853" tIns="54426" rIns="108853" bIns="54426" numCol="1" anchor="t" anchorCtr="0" compatLnSpc="1">
            <a:prstTxWarp prst="textNoShape">
              <a:avLst/>
            </a:prstTxWarp>
          </a:bodyPr>
          <a:lstStyle/>
          <a:p>
            <a:endParaRPr lang="en-US" dirty="0"/>
          </a:p>
        </p:txBody>
      </p:sp>
      <p:sp>
        <p:nvSpPr>
          <p:cNvPr id="1032" name="AutoShape 11" descr="data:image/jpeg;base64,/9j/4AAQSkZJRgABAQAAAQABAAD/2wCEAAkGBxQHBhUIBxMWFhMVGBwbGBgUGB4gGRwWIB0aHyIdHCIgHCggHyIxJyEgIjEiJSkrLi4uGCAzODYsNywtMS8BCgoKBQUFDgUFDisZExkrKysrKysrKysrKysrKysrKysrKysrKysrKysrKysrKysrKysrKysrKysrKysrKysrK//AABEIAOkA2AMBIgACEQEDEQH/xAAcAAEAAwADAQEAAAAAAAAAAAAABgcIAgMFAQT/xABLEAABAwIEAgQJCAUKBwEAAAABAAIDBBEFBgchMUESUWFxExQiMkKBgpGSCBUjUmJyobEWJDNDwSVTVGNzk6KywtE0NTY3o9LTF//EABQBAQAAAAAAAAAAAAAAAAAAAAD/xAAUEQEAAAAAAAAAAAAAAAAAAAAA/9oADAMBAAIRAxEAPwC8UREBERAREQEREBERAREQEREBERAREQEREBERAREQEREBERAREQEREBEUHzzqfR5RvTE+HqR+5jI2P9Y7gzu3duNkE4URzLqVh2XCY6yoD5Bf6ODy33HI28lp7HELPmb9S67NPShqJfBQHbwMN2tI6nm/Sf2gm3YFDUF241r89xLMCpGgcnVDife1trfEVDcQ1exWteS2pEY+rFGwD3lpd+KgiIPenzpiE7y6Wvqt+qd4HuDrBdAzRWg3FbU3/t5P/ZeQiCQ0uecRpZOnFX1Pc6Z7h7nEj8FIMN1kxWiP0szJh1Sxt/NnRd+Kr5EF64Jr802Zj1IR1vp3X/wPtb4irMy3nihzLZmE1LHP/m3eTJ6musT3i4WPl9BsbhBuJFl3KGrtdl4iGrd41CPQmcemB9mTdw9rpAAbAK+smZ9o84Q/ybJ0ZQLuhksJB2gX8odrb8ReyCUIiICIiAiIgIiICIiAiIgLrqZ20tO6oqXNYxoJc5xAaGjckk7Adq+VNQ2kp3VNU4NYwFznONgGgXJJ5BZm1V1Kfm2qOH4YSyiYdhwMpHpP7OYb6zvwD3dSdZH17nYZlJxjh3Dp9xI/7nNje3zj9nnTxPSNyviICIiAiIgIiICIiAiIgLtpqh1LO2opXOY9pu1zCQ4HrBG4K6kQX1pnrIKtzcKze5rXmwZUcGnsl5NP2hYdduJulYcVwaP6pHCnMy/mR/6ubNilcf2XU15/m+o+j93zQ0GiIgIiICIiAiIgIigOsecjlTLXgqJ1qmouyPra30n+oGw7XA72KCt9cs//ADrWOyzhTvoInfTOB2kkHo/dafe4dgJqJEQEREBF+nDcPkxSuZQ4cx0krzZrWjcn/bmTwABJWgsgaMwYSxtdmgNnn4iPjCzsI/eHv8nsNroKaytkOuzSQ/C4D4P+dk8mP1OPndzbkKz8E0BaGB+PVZJtu2naAAex773+AK7WtDGhrBYDgB1L6gryj0YwqnYGywySdr5Xgn4C0L9X/wCRYRa3if8A5pv/AKKcogriu0UwuqZ0YGTRHrjlJP8AjDgofjmgL2NMmAVYd1Mnbb/G2/8AlCvdEGN8yZTrMsTeDxqB8YJsH8Y3Hfg4XaTte179i8RbeqqZlZTup6tjXscLOa8AtI6iDsQqW1D0VDmuxLJwseLqdx2P9kTwP2TtvsRsEFFIuc0ToJTDM0tc0kOa4WII2IIO4PYuCAiIgv7QrUA18QyvjDryMb+rvcd3MHGM9oG462gjlvcqxFR1L6KrZVUri2Rjg5rhxDgbgj1rXOn+aW5vyxHibLCTzZWj0ZRx9R2cOxwQSRERAREQEREHwnoi5WRtS8zHNebpa9pvE0+DhH9U0mx9Zu/2rLQOs2P/ADDkSXwJtJP9Cz2gekfhDt+RIWVUBERAX6sLw6TFsQZQYcwvlkPRa1vEn+A5knYAElflWkdDsjDAsHGO4g39ZqGgtBG8cJ3A73bOPZ0RtvcPf03yBDkrDb7Pqnj6WW3r6DL7hg97iLnkBM0RAREQEREBERAREQVnq1pm3NFO7FsGaG1rRuOAmaPRdyD7ea7uB2sW5rljMMpimBa5pIIcLEEbEEcitwKjdfcjhrf0rwxvMNqGjh1Nl/Jru9p6ygo5ERAVk6FZo+Y82jDag2hq7MN+AlHmH1klvtjqVbLlG8xvEkZIINwRsQRzCDcKLxMlY4MyZWp8WFryMHTtykHkvHxAr20BERAREQZ8+Ufi5nx+nwlh8mGMvO/pvNtx2Bo+Iqn1LNVa/wCcdQ6yYcGymP8AuwI/9KiaAiIgl+lWWRmnOcVJOLwx/SyjrY0jye4uLWnscVrTgqf+ThhHgMAqMXePKmkDG3+owXuO8uI9lXAgIiICIiAiIgIiICIiAuiupGV9G+jq2h0cjS1zTwLSLELvRBjLNeCOy5mOfCJ9zE8gE82HdrvW0g+teSrj+UhhAgxqmxeMftY3Ru6ukwggntIdb2FTiAiIg0B8m7FvDYNU4Q8n6KRsjbn0XixA7AWX9tXGs0fJ9r/FM/eLE7TQvYByLhZ/5NPvK0ugIiICIiDFmYJ/GseqKj680jve8leeuctzKenxub964ICIiDWWkFH4lpxSR/WY559t7nfkQPUpio7p3/0HQ2/o0X+QKRICIiAiIgIiICIiAiIgIiIKt+URSeHyOyoHGOoYfZLXt/Mj3LNy1Drx/wBuJr/Xit8YWXkBERBL9JJ/F9RqN/XIW/Exzf4rWix9p0SM+UPR/pEX+YLYKAiIgIiIMV49B4rjs9P9SWRvucQvwKVapUPzdqFWQdcpf/eASf6lFUBERBrPSKr8d05o5B6LCz4HuZ/C/rUwVRfJxxfxnLk+EvPlQy9ID7Eg5e01x9pW6gIiICIiAiIgIiICIiAiIgq/5Q9X4DIrIBxlqGD1Br3X94HvWbFc3yksW8LitNg8Z/ZsdI4crvIDb9oDT8SplAREQS3SeHxjUWjYOUnS+FrnfwWtlmTQGg8b1BbOf3MUj/WQI/8AWtNoCIiAiIgzz8o7CfFsyQYq3zZouifvxnj7nNHsqolqbWzAfnzIkskQvJTnwze5oPTHwknvaFllAREQTTSPMwyxnSOaodaGX6KUngGuIs7qFnBpJ6uktXrDi0xonngZjwMYTXu/WqdoG53kiFgH9ZI2a71H0kFloiICIiAiIgIiICIiAuqrqW0dK+qqnBrGNLnOPANAuSfUu1Upr7ngRQfophjvKdY1BB4N2LY+87OPZYb3KCoM4Y67MuZp8XkuPCvu0HiGDZoPaGgA9t14yIgIi+gXNggvj5NmE9CgqsYf6bmxN9kdJ3qPSb8KupR3T7Av0byfT4Y8We1l5P7R3lO9xNu4BSJAREQEREHxzQ9pa8XB2IPCyyFqJlk5TzZLhoH0d+nEeuJ1+j323aT1tK18q61ryb+k2W/HaJt6mmBc0Abvj9Nm3E7XHHcWHnIMwoiIC/dguLS4HikeJ4a7oSxm7T+BB6wRcEcwSvwog1xp9niHOmFeGgsydgHhYid2nrHW08j6jupWsU4Pi02CYg3EMKkdHKzg5v5EHYjrBuCtE6f6v0+YGtoscLaep2FybRSH7JJ8k/Zd1ixKCzUREBERAREQEXGWQRRmSUgNAuSTYAdZKp7UPWiOiY7DsokSS7gz2vGz7gPnnt83h5yCQ6q6jsyhRGiw8h1a8eS3iIwfTf8Awbz7lmKondUzuqKhxc95LnOcbkuJuSTzJK+1VS+sqHVNU5z3uJLnOJLiTzJO5K6kBERAVg6KZX/SLODamcXhpbSv6i+/0bfWR0uohhCgdNA6qqG09M0ue9wa1o4lxNgB23WtdN8ptyflhlAbGV3lzOHOQgXA7Bs0d1+ZQSlERAREQEREBERBnHW7IBwLEDj+FM/VpnfSBvCKU/k1x4cgdtrtCqpbcraRlfSOpKxofG8Frmu4Fp4grMGqOnMmTq01VIC+jefIfxLCfQf29R599wggSIiAiIgl+VNSa/K7BDRTdOIcIp7uYB1N3DmjsaQFaGDa+wStDcapZIzwvCQ9veQ7okdwuqARBquk1bwmp28b6J6nxyD8ehb8V+46kYWBc10PvP8AssjIg1PWawYTTA9GpMhHKOKT8y0N/FQ7HNfmBhZgFI4m2zqhwAB+4wm/xhUSiCR5pzxW5qdbF5yY73ETPJjHsjj3uue1RxEQEREBERBzhldBMJoHFrmkFrmmxDhuCCNwe1aS0k1ObmeEYRjTg2saNjwEzRzHIP628+I2uG5qXOGV0EwmgcWuaQWuabEOG4II3B7UG4EVY6SanNzPCMIxohtY0bHgJmjmOQfzLefEbXDbOQEREBERAREQF01tIyupXUlYxr43izmuFwR1ELuRBnPUnR+XBXOxLLIdLT7l0fGSMdnN7e3iBxvYuVULcar3PWk1Jmhzquk/V6k7l7B5Dj9tmwJ+0LHfe6DLyKUZsyDXZUeTicJMQ/fRXdEeHE2u3qs4NJUXQEREBERAREQEREBfWtLndFouTwAUzydpnXZqLZoY/BQGx8NMCGlu27B5z9uBA6O3EK/sjac0mTmCWlb4SotYzSDyu3oDgwd2/WSgyaiuzWHSzxfp5hyyzyN3TQtHm9b2D6vMt5cRtwpNAREQc4ZXQTCaBxa5pBa5psQ4bggjcHtWktJNTm5nhGEY0Q2saNjwEzRzHIP5lvPiNrhualzhldBM2aBxa5pBa5psQ4bggjcHtQbgRVjpLqa3NEIwjGiG1jRseAmaOY5B/Mt58RtcNs5AREQEREBERAREQfCOkLO4KD5k0ow3HiZTD4CQ+nTkM97bFh7T0b9qnKIM/YzoHUQkuwapilHVKCx1uq46QJ9yhuI6YYrh4JlopHAc4i19+4McT+F1rNEGMZ8tVlP/AMRSVDfvQvH5tX5/miovbwEv927/AGW1kQYygyxW1H7CjqXfdhkP5NXvYdpViteR0aRzAecrmst3gu6X4LV6IKEwTQKWQh+O1TGDm2BpcSPvO6IB9RVl5a0zw7LjhLSwCSQfvJ/LdfrAI6LT2taFMEQEREBUPrDpZ4v08w5ZZ5G7poWjzet7B9XmW8uI24XwiDDiK7NYNK/AdPMOWGeTu6aFo83rfGOrraOHEbcKTQEREHOGV1PM2aBxa5pBa5psQ4bggjcHtWktJdTW5ohGEY0Q2saNjwEzRzHIP5lvPiNrhualzhldTzNmgcWuaQWuabEOG4II3B7UG4EVa6Q6kfpZTfNeLWFZG29+AlYPSA5OHpN7bja4aQWUiIgIiICIiAiIgIiICIiAiIgIiICIiAiIgKidYdLPA9PMOWWeTu6aFo83rewdXMt5cRtwvZEGHEV26waV+BL8w5YZ5O7poWjzet8Y6uto4cRtwpJAREQeplfFnYFmKDFIiQYpGuNubb+UPW249aLrwDDHYzjkOGQg3lkazbkCQCe4C5J6gviDaiIiAiIgIiICIiAiIgIiICIiAiIgIiICIiAiIgKjtWdJnSSuxzKcd73MtOwb35uiHPtYPV1K8UQYfljMMhimBa4GxBFiCORHIrsoqOTEKkUtDG6SR3BrGlzj3Abq7/lAeaO4fkpBob/yE9wQdOkGmRyx/LOOAGqcLMZsRE0jffgXkbEjgLje5RWmiD//2Q=="/>
          <p:cNvSpPr>
            <a:spLocks noChangeAspect="1" noChangeArrowheads="1"/>
          </p:cNvSpPr>
          <p:nvPr/>
        </p:nvSpPr>
        <p:spPr bwMode="auto">
          <a:xfrm>
            <a:off x="615262" y="160337"/>
            <a:ext cx="406412"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8853" tIns="54426" rIns="108853" bIns="54426" numCol="1" anchor="t" anchorCtr="0" compatLnSpc="1">
            <a:prstTxWarp prst="textNoShape">
              <a:avLst/>
            </a:prstTxWarp>
          </a:bodyPr>
          <a:lstStyle/>
          <a:p>
            <a:endParaRPr lang="en-US" dirty="0"/>
          </a:p>
        </p:txBody>
      </p:sp>
      <p:sp>
        <p:nvSpPr>
          <p:cNvPr id="1033" name="AutoShape 13" descr="data:image/jpeg;base64,/9j/4AAQSkZJRgABAQAAAQABAAD/2wCEAAkGBxQHBhUIBxMWFhMVGBwbGBgUGB4gGRwWIB0aHyIdHCIgHCggHyIxJyEgIjEiJSkrLi4uGCAzODYsNywtMS8BCgoKBQUFDgUFDisZExkrKysrKysrKysrKysrKysrKysrKysrKysrKysrKysrKysrKysrKysrKysrKysrKysrK//AABEIAOkA2AMBIgACEQEDEQH/xAAcAAEAAwADAQEAAAAAAAAAAAAABgcIAgMFAQT/xABLEAABAwIEAgQJCAUKBwEAAAABAAIDBBEFBgchMUESUWFxExQiMkKBgpGSCBUjUmJyobEWJDNDwSVTVGNzk6KywtE0NTY3o9LTF//EABQBAQAAAAAAAAAAAAAAAAAAAAD/xAAUEQEAAAAAAAAAAAAAAAAAAAAA/9oADAMBAAIRAxEAPwC8UREBERAREQEREBERAREQEREBERAREQEREBERAREQEREBERAREQEREBEUHzzqfR5RvTE+HqR+5jI2P9Y7gzu3duNkE4URzLqVh2XCY6yoD5Bf6ODy33HI28lp7HELPmb9S67NPShqJfBQHbwMN2tI6nm/Sf2gm3YFDUF241r89xLMCpGgcnVDife1trfEVDcQ1exWteS2pEY+rFGwD3lpd+KgiIPenzpiE7y6Wvqt+qd4HuDrBdAzRWg3FbU3/t5P/ZeQiCQ0uecRpZOnFX1Pc6Z7h7nEj8FIMN1kxWiP0szJh1Sxt/NnRd+Kr5EF64Jr802Zj1IR1vp3X/wPtb4irMy3nihzLZmE1LHP/m3eTJ6musT3i4WPl9BsbhBuJFl3KGrtdl4iGrd41CPQmcemB9mTdw9rpAAbAK+smZ9o84Q/ybJ0ZQLuhksJB2gX8odrb8ReyCUIiICIiAiIgIiICIiAiIgLrqZ20tO6oqXNYxoJc5xAaGjckk7Adq+VNQ2kp3VNU4NYwFznONgGgXJJ5BZm1V1Kfm2qOH4YSyiYdhwMpHpP7OYb6zvwD3dSdZH17nYZlJxjh3Dp9xI/7nNje3zj9nnTxPSNyviICIiAiIgIiICIiAiIgLtpqh1LO2opXOY9pu1zCQ4HrBG4K6kQX1pnrIKtzcKze5rXmwZUcGnsl5NP2hYdduJulYcVwaP6pHCnMy/mR/6ubNilcf2XU15/m+o+j93zQ0GiIgIiICIiAiIgIigOsecjlTLXgqJ1qmouyPra30n+oGw7XA72KCt9cs//ADrWOyzhTvoInfTOB2kkHo/dafe4dgJqJEQEREBF+nDcPkxSuZQ4cx0krzZrWjcn/bmTwABJWgsgaMwYSxtdmgNnn4iPjCzsI/eHv8nsNroKaytkOuzSQ/C4D4P+dk8mP1OPndzbkKz8E0BaGB+PVZJtu2naAAex773+AK7WtDGhrBYDgB1L6gryj0YwqnYGywySdr5Xgn4C0L9X/wCRYRa3if8A5pv/AKKcogriu0UwuqZ0YGTRHrjlJP8AjDgofjmgL2NMmAVYd1Mnbb/G2/8AlCvdEGN8yZTrMsTeDxqB8YJsH8Y3Hfg4XaTte179i8RbeqqZlZTup6tjXscLOa8AtI6iDsQqW1D0VDmuxLJwseLqdx2P9kTwP2TtvsRsEFFIuc0ToJTDM0tc0kOa4WII2IIO4PYuCAiIgv7QrUA18QyvjDryMb+rvcd3MHGM9oG462gjlvcqxFR1L6KrZVUri2Rjg5rhxDgbgj1rXOn+aW5vyxHibLCTzZWj0ZRx9R2cOxwQSRERAREQEREHwnoi5WRtS8zHNebpa9pvE0+DhH9U0mx9Zu/2rLQOs2P/ADDkSXwJtJP9Cz2gekfhDt+RIWVUBERAX6sLw6TFsQZQYcwvlkPRa1vEn+A5knYAElflWkdDsjDAsHGO4g39ZqGgtBG8cJ3A73bOPZ0RtvcPf03yBDkrDb7Pqnj6WW3r6DL7hg97iLnkBM0RAREQEREBERAREQVnq1pm3NFO7FsGaG1rRuOAmaPRdyD7ea7uB2sW5rljMMpimBa5pIIcLEEbEEcitwKjdfcjhrf0rwxvMNqGjh1Nl/Jru9p6ygo5ERAVk6FZo+Y82jDag2hq7MN+AlHmH1klvtjqVbLlG8xvEkZIINwRsQRzCDcKLxMlY4MyZWp8WFryMHTtykHkvHxAr20BERAREQZ8+Ufi5nx+nwlh8mGMvO/pvNtx2Bo+Iqn1LNVa/wCcdQ6yYcGymP8AuwI/9KiaAiIgl+lWWRmnOcVJOLwx/SyjrY0jye4uLWnscVrTgqf+ThhHgMAqMXePKmkDG3+owXuO8uI9lXAgIiICIiAiIgIiICIiAuiupGV9G+jq2h0cjS1zTwLSLELvRBjLNeCOy5mOfCJ9zE8gE82HdrvW0g+teSrj+UhhAgxqmxeMftY3Ru6ukwggntIdb2FTiAiIg0B8m7FvDYNU4Q8n6KRsjbn0XixA7AWX9tXGs0fJ9r/FM/eLE7TQvYByLhZ/5NPvK0ugIiICIiDFmYJ/GseqKj680jve8leeuctzKenxub964ICIiDWWkFH4lpxSR/WY559t7nfkQPUpio7p3/0HQ2/o0X+QKRICIiAiIgIiICIiAiIgIiIKt+URSeHyOyoHGOoYfZLXt/Mj3LNy1Drx/wBuJr/Xit8YWXkBERBL9JJ/F9RqN/XIW/Exzf4rWix9p0SM+UPR/pEX+YLYKAiIgIiIMV49B4rjs9P9SWRvucQvwKVapUPzdqFWQdcpf/eASf6lFUBERBrPSKr8d05o5B6LCz4HuZ/C/rUwVRfJxxfxnLk+EvPlQy9ID7Eg5e01x9pW6gIiICIiAiIgIiICIiAiIgq/5Q9X4DIrIBxlqGD1Br3X94HvWbFc3yksW8LitNg8Z/ZsdI4crvIDb9oDT8SplAREQS3SeHxjUWjYOUnS+FrnfwWtlmTQGg8b1BbOf3MUj/WQI/8AWtNoCIiAiIgzz8o7CfFsyQYq3zZouifvxnj7nNHsqolqbWzAfnzIkskQvJTnwze5oPTHwknvaFllAREQTTSPMwyxnSOaodaGX6KUngGuIs7qFnBpJ6uktXrDi0xonngZjwMYTXu/WqdoG53kiFgH9ZI2a71H0kFloiICIiAiIgIiICIiAuqrqW0dK+qqnBrGNLnOPANAuSfUu1Upr7ngRQfophjvKdY1BB4N2LY+87OPZYb3KCoM4Y67MuZp8XkuPCvu0HiGDZoPaGgA9t14yIgIi+gXNggvj5NmE9CgqsYf6bmxN9kdJ3qPSb8KupR3T7Av0byfT4Y8We1l5P7R3lO9xNu4BSJAREQEREHxzQ9pa8XB2IPCyyFqJlk5TzZLhoH0d+nEeuJ1+j323aT1tK18q61ryb+k2W/HaJt6mmBc0Abvj9Nm3E7XHHcWHnIMwoiIC/dguLS4HikeJ4a7oSxm7T+BB6wRcEcwSvwog1xp9niHOmFeGgsydgHhYid2nrHW08j6jupWsU4Pi02CYg3EMKkdHKzg5v5EHYjrBuCtE6f6v0+YGtoscLaep2FybRSH7JJ8k/Zd1ixKCzUREBERAREQEXGWQRRmSUgNAuSTYAdZKp7UPWiOiY7DsokSS7gz2vGz7gPnnt83h5yCQ6q6jsyhRGiw8h1a8eS3iIwfTf8Awbz7lmKondUzuqKhxc95LnOcbkuJuSTzJK+1VS+sqHVNU5z3uJLnOJLiTzJO5K6kBERAVg6KZX/SLODamcXhpbSv6i+/0bfWR0uohhCgdNA6qqG09M0ue9wa1o4lxNgB23WtdN8ptyflhlAbGV3lzOHOQgXA7Bs0d1+ZQSlERAREQEREBERBnHW7IBwLEDj+FM/VpnfSBvCKU/k1x4cgdtrtCqpbcraRlfSOpKxofG8Frmu4Fp4grMGqOnMmTq01VIC+jefIfxLCfQf29R599wggSIiAiIgl+VNSa/K7BDRTdOIcIp7uYB1N3DmjsaQFaGDa+wStDcapZIzwvCQ9veQ7okdwuqARBquk1bwmp28b6J6nxyD8ehb8V+46kYWBc10PvP8AssjIg1PWawYTTA9GpMhHKOKT8y0N/FQ7HNfmBhZgFI4m2zqhwAB+4wm/xhUSiCR5pzxW5qdbF5yY73ETPJjHsjj3uue1RxEQEREBERBzhldBMJoHFrmkFrmmxDhuCCNwe1aS0k1ObmeEYRjTg2saNjwEzRzHIP628+I2uG5qXOGV0EwmgcWuaQWuabEOG4II3B7UG4EVY6SanNzPCMIxohtY0bHgJmjmOQfzLefEbXDbOQEREBERAREQF01tIyupXUlYxr43izmuFwR1ELuRBnPUnR+XBXOxLLIdLT7l0fGSMdnN7e3iBxvYuVULcar3PWk1Jmhzquk/V6k7l7B5Dj9tmwJ+0LHfe6DLyKUZsyDXZUeTicJMQ/fRXdEeHE2u3qs4NJUXQEREBERAREQEREBfWtLndFouTwAUzydpnXZqLZoY/BQGx8NMCGlu27B5z9uBA6O3EK/sjac0mTmCWlb4SotYzSDyu3oDgwd2/WSgyaiuzWHSzxfp5hyyzyN3TQtHm9b2D6vMt5cRtwpNAREQc4ZXQTCaBxa5pBa5psQ4bggjcHtWktJNTm5nhGEY0Q2saNjwEzRzHIP5lvPiNrhualzhldBM2aBxa5pBa5psQ4bggjcHtQbgRVjpLqa3NEIwjGiG1jRseAmaOY5B/Mt58RtcNs5AREQEREBERAREQfCOkLO4KD5k0ow3HiZTD4CQ+nTkM97bFh7T0b9qnKIM/YzoHUQkuwapilHVKCx1uq46QJ9yhuI6YYrh4JlopHAc4i19+4McT+F1rNEGMZ8tVlP/AMRSVDfvQvH5tX5/miovbwEv927/AGW1kQYygyxW1H7CjqXfdhkP5NXvYdpViteR0aRzAecrmst3gu6X4LV6IKEwTQKWQh+O1TGDm2BpcSPvO6IB9RVl5a0zw7LjhLSwCSQfvJ/LdfrAI6LT2taFMEQEREBUPrDpZ4v08w5ZZ5G7poWjzet7B9XmW8uI24XwiDDiK7NYNK/AdPMOWGeTu6aFo83rfGOrraOHEbcKTQEREHOGV1PM2aBxa5pBa5psQ4bggjcHtWktJdTW5ohGEY0Q2saNjwEzRzHIP5lvPiNrhualzhldTzNmgcWuaQWuabEOG4II3B7UG4EVa6Q6kfpZTfNeLWFZG29+AlYPSA5OHpN7bja4aQWUiIgIiICIiAiIgIiICIiAiIgIiICIiAiIgKidYdLPA9PMOWWeTu6aFo83rewdXMt5cRtwvZEGHEV26waV+BL8w5YZ5O7poWjzet8Y6uto4cRtwpJAREQeplfFnYFmKDFIiQYpGuNubb+UPW249aLrwDDHYzjkOGQg3lkazbkCQCe4C5J6gviDaiIiAiIgIiICIiAiIgIiICIiAiIgIiICIiAiIgKjtWdJnSSuxzKcd73MtOwb35uiHPtYPV1K8UQYfljMMhimBa4GxBFiCORHIrsoqOTEKkUtDG6SR3BrGlzj3Abq7/lAeaO4fkpBob/yE9wQdOkGmRyx/LOOAGqcLMZsRE0jffgXkbEjgLje5RWmiD//2Q=="/>
          <p:cNvSpPr>
            <a:spLocks noChangeAspect="1" noChangeArrowheads="1"/>
          </p:cNvSpPr>
          <p:nvPr/>
        </p:nvSpPr>
        <p:spPr bwMode="auto">
          <a:xfrm>
            <a:off x="818468" y="312739"/>
            <a:ext cx="406412"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8853" tIns="54426" rIns="108853" bIns="54426" numCol="1" anchor="t" anchorCtr="0" compatLnSpc="1">
            <a:prstTxWarp prst="textNoShape">
              <a:avLst/>
            </a:prstTxWarp>
          </a:bodyPr>
          <a:lstStyle/>
          <a:p>
            <a:endParaRPr lang="en-US" dirty="0"/>
          </a:p>
        </p:txBody>
      </p:sp>
      <p:cxnSp>
        <p:nvCxnSpPr>
          <p:cNvPr id="60" name="Straight Connector 59"/>
          <p:cNvCxnSpPr>
            <a:cxnSpLocks/>
          </p:cNvCxnSpPr>
          <p:nvPr/>
        </p:nvCxnSpPr>
        <p:spPr>
          <a:xfrm>
            <a:off x="7900897" y="2476922"/>
            <a:ext cx="0" cy="1435659"/>
          </a:xfrm>
          <a:prstGeom prst="line">
            <a:avLst/>
          </a:prstGeom>
          <a:ln w="25400" cap="rnd">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251585" y="1740595"/>
            <a:ext cx="9713000" cy="369332"/>
          </a:xfrm>
          <a:prstGeom prst="rect">
            <a:avLst/>
          </a:prstGeom>
          <a:noFill/>
        </p:spPr>
        <p:txBody>
          <a:bodyPr wrap="square" lIns="0" tIns="0" rIns="0" bIns="0" rtlCol="0">
            <a:spAutoFit/>
          </a:bodyPr>
          <a:lstStyle/>
          <a:p>
            <a:pPr algn="ctr" fontAlgn="base">
              <a:spcAft>
                <a:spcPct val="0"/>
              </a:spcAft>
              <a:buClr>
                <a:srgbClr val="F0AB00"/>
              </a:buClr>
              <a:buSzPct val="80000"/>
            </a:pPr>
            <a:r>
              <a:rPr lang="en-US" sz="2400" b="1" kern="0" dirty="0">
                <a:solidFill>
                  <a:schemeClr val="accent2"/>
                </a:solidFill>
                <a:ea typeface="Arial Unicode MS" pitchFamily="34" charset="-128"/>
                <a:cs typeface="Arial Unicode MS" pitchFamily="34" charset="-128"/>
              </a:rPr>
              <a:t>SAP HANA Platform</a:t>
            </a:r>
          </a:p>
        </p:txBody>
      </p:sp>
      <p:grpSp>
        <p:nvGrpSpPr>
          <p:cNvPr id="4" name="Group 3">
            <a:extLst>
              <a:ext uri="{FF2B5EF4-FFF2-40B4-BE49-F238E27FC236}">
                <a16:creationId xmlns:a16="http://schemas.microsoft.com/office/drawing/2014/main" id="{5430E326-5B1C-483D-B7E1-C457DDB4B620}"/>
              </a:ext>
            </a:extLst>
          </p:cNvPr>
          <p:cNvGrpSpPr/>
          <p:nvPr/>
        </p:nvGrpSpPr>
        <p:grpSpPr>
          <a:xfrm>
            <a:off x="11253881" y="564186"/>
            <a:ext cx="873191" cy="964273"/>
            <a:chOff x="10128865" y="986598"/>
            <a:chExt cx="873191" cy="964273"/>
          </a:xfrm>
        </p:grpSpPr>
        <p:sp>
          <p:nvSpPr>
            <p:cNvPr id="469" name="TextBox 468"/>
            <p:cNvSpPr txBox="1"/>
            <p:nvPr/>
          </p:nvSpPr>
          <p:spPr>
            <a:xfrm>
              <a:off x="10128865" y="1563073"/>
              <a:ext cx="873191" cy="387798"/>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400" b="1" kern="0" dirty="0">
                  <a:solidFill>
                    <a:schemeClr val="accent2"/>
                  </a:solidFill>
                  <a:ea typeface="Arial Unicode MS" pitchFamily="34" charset="-128"/>
                  <a:cs typeface="Arial Unicode MS" pitchFamily="34" charset="-128"/>
                </a:rPr>
                <a:t>Predictive </a:t>
              </a:r>
              <a:br>
                <a:rPr lang="en-US" sz="1400" b="1" kern="0" dirty="0">
                  <a:solidFill>
                    <a:schemeClr val="accent2"/>
                  </a:solidFill>
                  <a:ea typeface="Arial Unicode MS" pitchFamily="34" charset="-128"/>
                  <a:cs typeface="Arial Unicode MS" pitchFamily="34" charset="-128"/>
                </a:rPr>
              </a:br>
              <a:r>
                <a:rPr lang="en-US" sz="1400" b="1" kern="0" dirty="0">
                  <a:solidFill>
                    <a:schemeClr val="accent2"/>
                  </a:solidFill>
                  <a:ea typeface="Arial Unicode MS" pitchFamily="34" charset="-128"/>
                  <a:cs typeface="Arial Unicode MS" pitchFamily="34" charset="-128"/>
                </a:rPr>
                <a:t>&amp; ML</a:t>
              </a:r>
            </a:p>
          </p:txBody>
        </p:sp>
        <p:pic>
          <p:nvPicPr>
            <p:cNvPr id="65" name="Picture 64">
              <a:extLst>
                <a:ext uri="{FF2B5EF4-FFF2-40B4-BE49-F238E27FC236}">
                  <a16:creationId xmlns:a16="http://schemas.microsoft.com/office/drawing/2014/main" id="{2BCD7BB9-686B-4F87-818E-9CE4F58CEA30}"/>
                </a:ext>
              </a:extLst>
            </p:cNvPr>
            <p:cNvPicPr>
              <a:picLocks noChangeAspect="1"/>
            </p:cNvPicPr>
            <p:nvPr/>
          </p:nvPicPr>
          <p:blipFill>
            <a:blip r:embed="rId3"/>
            <a:stretch>
              <a:fillRect/>
            </a:stretch>
          </p:blipFill>
          <p:spPr>
            <a:xfrm>
              <a:off x="10281499" y="986598"/>
              <a:ext cx="567924" cy="567924"/>
            </a:xfrm>
            <a:prstGeom prst="rect">
              <a:avLst/>
            </a:prstGeom>
          </p:spPr>
        </p:pic>
      </p:grpSp>
      <p:sp>
        <p:nvSpPr>
          <p:cNvPr id="39" name="Rectangle 38">
            <a:extLst>
              <a:ext uri="{FF2B5EF4-FFF2-40B4-BE49-F238E27FC236}">
                <a16:creationId xmlns:a16="http://schemas.microsoft.com/office/drawing/2014/main" id="{838A22D4-E014-421D-9E5C-CB38691D6B5C}"/>
              </a:ext>
            </a:extLst>
          </p:cNvPr>
          <p:cNvSpPr/>
          <p:nvPr/>
        </p:nvSpPr>
        <p:spPr bwMode="gray">
          <a:xfrm>
            <a:off x="553453" y="2236899"/>
            <a:ext cx="7340890" cy="1850304"/>
          </a:xfrm>
          <a:prstGeom prst="rect">
            <a:avLst/>
          </a:prstGeom>
          <a:solidFill>
            <a:schemeClr val="bg1"/>
          </a:solidFill>
          <a:ln w="6350" algn="ctr">
            <a:noFill/>
            <a:miter lim="800000"/>
            <a:headEnd/>
            <a:tailEnd/>
          </a:ln>
        </p:spPr>
        <p:txBody>
          <a:bodyPr lIns="0" tIns="36000" rIns="0" bIns="91413" rtlCol="0" anchor="t" anchorCtr="0"/>
          <a:lstStyle/>
          <a:p>
            <a:pPr algn="ctr" defTabSz="914400" fontAlgn="base">
              <a:spcBef>
                <a:spcPct val="50000"/>
              </a:spcBef>
              <a:spcAft>
                <a:spcPts val="713"/>
              </a:spcAft>
              <a:buClr>
                <a:srgbClr val="F0AB00"/>
              </a:buClr>
              <a:buSzPct val="80000"/>
              <a:defRPr/>
            </a:pPr>
            <a:r>
              <a:rPr lang="en-US" sz="1400" b="1" kern="0" dirty="0">
                <a:solidFill>
                  <a:schemeClr val="accent2"/>
                </a:solidFill>
                <a:ea typeface="Arial Unicode MS" pitchFamily="34" charset="-128"/>
                <a:cs typeface="Arial Unicode MS" pitchFamily="34" charset="-128"/>
              </a:rPr>
              <a:t>in-database capabilities</a:t>
            </a:r>
          </a:p>
        </p:txBody>
      </p:sp>
      <p:sp>
        <p:nvSpPr>
          <p:cNvPr id="40" name="Right Triangle 39">
            <a:extLst>
              <a:ext uri="{FF2B5EF4-FFF2-40B4-BE49-F238E27FC236}">
                <a16:creationId xmlns:a16="http://schemas.microsoft.com/office/drawing/2014/main" id="{A7D4D645-5AE6-4E00-A2C0-E64FAA205BAB}"/>
              </a:ext>
            </a:extLst>
          </p:cNvPr>
          <p:cNvSpPr/>
          <p:nvPr/>
        </p:nvSpPr>
        <p:spPr bwMode="gray">
          <a:xfrm>
            <a:off x="9704656" y="3783537"/>
            <a:ext cx="113812" cy="126089"/>
          </a:xfrm>
          <a:prstGeom prst="rtTriangle">
            <a:avLst/>
          </a:prstGeom>
          <a:solidFill>
            <a:schemeClr val="bg1">
              <a:lumMod val="95000"/>
            </a:schemeClr>
          </a:solidFill>
          <a:ln w="6350" algn="ctr">
            <a:noFill/>
            <a:miter lim="800000"/>
            <a:headEnd/>
            <a:tailEnd/>
          </a:ln>
        </p:spPr>
        <p:txBody>
          <a:bodyPr lIns="75570" tIns="60456" rIns="75570" bIns="60456" rtlCol="0" anchor="ct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7746" fontAlgn="base">
              <a:spcBef>
                <a:spcPct val="50000"/>
              </a:spcBef>
              <a:spcAft>
                <a:spcPct val="0"/>
              </a:spcAft>
              <a:buClr>
                <a:srgbClr val="F0AB00"/>
              </a:buClr>
              <a:buSzPct val="80000"/>
            </a:pPr>
            <a:endParaRPr lang="en-US" sz="1699" kern="0" dirty="0">
              <a:solidFill>
                <a:srgbClr val="000000"/>
              </a:solidFill>
              <a:ea typeface="Arial Unicode MS" pitchFamily="34" charset="-128"/>
              <a:cs typeface="Arial Unicode MS" pitchFamily="34" charset="-128"/>
            </a:endParaRPr>
          </a:p>
        </p:txBody>
      </p:sp>
      <p:sp>
        <p:nvSpPr>
          <p:cNvPr id="45" name="Rectangle 44">
            <a:extLst>
              <a:ext uri="{FF2B5EF4-FFF2-40B4-BE49-F238E27FC236}">
                <a16:creationId xmlns:a16="http://schemas.microsoft.com/office/drawing/2014/main" id="{7024AE10-D20B-49B8-882B-506F8BC8D0C3}"/>
              </a:ext>
            </a:extLst>
          </p:cNvPr>
          <p:cNvSpPr/>
          <p:nvPr/>
        </p:nvSpPr>
        <p:spPr bwMode="gray">
          <a:xfrm>
            <a:off x="8020679" y="2232725"/>
            <a:ext cx="3525324" cy="1850304"/>
          </a:xfrm>
          <a:prstGeom prst="rect">
            <a:avLst/>
          </a:prstGeom>
          <a:solidFill>
            <a:schemeClr val="bg1"/>
          </a:solidFill>
          <a:ln w="6350" algn="ctr">
            <a:noFill/>
            <a:miter lim="800000"/>
            <a:headEnd/>
            <a:tailEnd/>
          </a:ln>
        </p:spPr>
        <p:txBody>
          <a:bodyPr lIns="0" tIns="36000" rIns="0" bIns="91413" rtlCol="0" anchor="t" anchorCtr="0"/>
          <a:lstStyle/>
          <a:p>
            <a:pPr algn="ctr" defTabSz="914400" fontAlgn="base">
              <a:spcBef>
                <a:spcPct val="50000"/>
              </a:spcBef>
              <a:spcAft>
                <a:spcPts val="713"/>
              </a:spcAft>
              <a:buClr>
                <a:srgbClr val="F0AB00"/>
              </a:buClr>
              <a:buSzPct val="80000"/>
              <a:defRPr/>
            </a:pPr>
            <a:r>
              <a:rPr lang="en-US" sz="1400" b="1" kern="0" dirty="0">
                <a:solidFill>
                  <a:schemeClr val="accent2"/>
                </a:solidFill>
                <a:ea typeface="Arial Unicode MS" pitchFamily="34" charset="-128"/>
                <a:cs typeface="Arial Unicode MS" pitchFamily="34" charset="-128"/>
              </a:rPr>
              <a:t>database-level integration</a:t>
            </a:r>
          </a:p>
        </p:txBody>
      </p:sp>
      <p:sp>
        <p:nvSpPr>
          <p:cNvPr id="48" name="Rectangle 47">
            <a:extLst>
              <a:ext uri="{FF2B5EF4-FFF2-40B4-BE49-F238E27FC236}">
                <a16:creationId xmlns:a16="http://schemas.microsoft.com/office/drawing/2014/main" id="{1E550891-5CA1-4920-907D-E0DFA30E6261}"/>
              </a:ext>
            </a:extLst>
          </p:cNvPr>
          <p:cNvSpPr/>
          <p:nvPr/>
        </p:nvSpPr>
        <p:spPr bwMode="gray">
          <a:xfrm>
            <a:off x="566526" y="4590573"/>
            <a:ext cx="2657827" cy="1589586"/>
          </a:xfrm>
          <a:prstGeom prst="rect">
            <a:avLst/>
          </a:prstGeom>
          <a:noFill/>
        </p:spPr>
        <p:txBody>
          <a:bodyPr wrap="square" lIns="102393" tIns="51197" rIns="102393" bIns="51197" rtlCol="0" anchor="ctr" anchorCtr="1">
            <a:noAutofit/>
          </a:bodyPr>
          <a:lstStyle/>
          <a:p>
            <a:pPr algn="ctr" defTabSz="914309"/>
            <a:endParaRPr lang="en-US" sz="1999" dirty="0">
              <a:solidFill>
                <a:srgbClr val="FFFFFF"/>
              </a:solidFill>
              <a:cs typeface="Arial"/>
            </a:endParaRPr>
          </a:p>
        </p:txBody>
      </p:sp>
      <p:sp>
        <p:nvSpPr>
          <p:cNvPr id="49" name="TextBox 48">
            <a:extLst>
              <a:ext uri="{FF2B5EF4-FFF2-40B4-BE49-F238E27FC236}">
                <a16:creationId xmlns:a16="http://schemas.microsoft.com/office/drawing/2014/main" id="{2D95BA28-F72E-457C-A854-B1EC2DA00425}"/>
              </a:ext>
            </a:extLst>
          </p:cNvPr>
          <p:cNvSpPr txBox="1"/>
          <p:nvPr/>
        </p:nvSpPr>
        <p:spPr>
          <a:xfrm>
            <a:off x="2320095" y="4168609"/>
            <a:ext cx="1804097" cy="657247"/>
          </a:xfrm>
          <a:prstGeom prst="rect">
            <a:avLst/>
          </a:prstGeom>
          <a:noFill/>
        </p:spPr>
        <p:txBody>
          <a:bodyPr wrap="square" lIns="102393" tIns="51197" rIns="102393" bIns="51197" rtlCol="0" anchor="b">
            <a:spAutoFit/>
          </a:bodyPr>
          <a:lstStyle/>
          <a:p>
            <a:pPr algn="ctr" defTabSz="914309" fontAlgn="base">
              <a:spcBef>
                <a:spcPct val="50000"/>
              </a:spcBef>
              <a:spcAft>
                <a:spcPct val="0"/>
              </a:spcAft>
              <a:buClr>
                <a:srgbClr val="F0AB00"/>
              </a:buClr>
              <a:buSzPct val="80000"/>
            </a:pPr>
            <a:r>
              <a:rPr lang="en-US" sz="1200" b="1" kern="0" dirty="0">
                <a:solidFill>
                  <a:srgbClr val="000000">
                    <a:lumMod val="95000"/>
                    <a:lumOff val="5000"/>
                  </a:srgbClr>
                </a:solidFill>
                <a:ea typeface="Arial Unicode MS" pitchFamily="34" charset="-128"/>
                <a:cs typeface="Arial Unicode MS" pitchFamily="34" charset="-128"/>
              </a:rPr>
              <a:t> Automated Predictive Library (APL)</a:t>
            </a:r>
          </a:p>
        </p:txBody>
      </p:sp>
      <p:sp>
        <p:nvSpPr>
          <p:cNvPr id="50" name="TextBox 49">
            <a:extLst>
              <a:ext uri="{FF2B5EF4-FFF2-40B4-BE49-F238E27FC236}">
                <a16:creationId xmlns:a16="http://schemas.microsoft.com/office/drawing/2014/main" id="{5E72CC57-E6D5-497B-9B18-1727BF728EFA}"/>
              </a:ext>
            </a:extLst>
          </p:cNvPr>
          <p:cNvSpPr txBox="1"/>
          <p:nvPr/>
        </p:nvSpPr>
        <p:spPr>
          <a:xfrm>
            <a:off x="520749" y="4988651"/>
            <a:ext cx="1945291" cy="1334500"/>
          </a:xfrm>
          <a:prstGeom prst="rect">
            <a:avLst/>
          </a:prstGeom>
          <a:noFill/>
        </p:spPr>
        <p:txBody>
          <a:bodyPr wrap="square" lIns="102393" tIns="51197" rIns="102393" bIns="51197" rtlCol="0">
            <a:spAutoFit/>
          </a:bodyPr>
          <a:lstStyle/>
          <a:p>
            <a:pPr defTabSz="914309" fontAlgn="base">
              <a:spcBef>
                <a:spcPct val="50000"/>
              </a:spcBef>
              <a:spcAft>
                <a:spcPct val="0"/>
              </a:spcAft>
              <a:buClr>
                <a:srgbClr val="F0AB00"/>
              </a:buClr>
              <a:buSzPct val="80000"/>
            </a:pPr>
            <a:r>
              <a:rPr lang="en-US" sz="1000" kern="0" dirty="0">
                <a:solidFill>
                  <a:srgbClr val="000000"/>
                </a:solidFill>
                <a:ea typeface="Arial Unicode MS" pitchFamily="34" charset="-128"/>
                <a:cs typeface="Arial Unicode MS" pitchFamily="34" charset="-128"/>
              </a:rPr>
              <a:t>Accelerated predictive analysis with &gt;90 native in-database algorithms for cluster analysis, outlier detection, classification and regression analysis, association analysis and link prediction, recommendation analysis.</a:t>
            </a:r>
          </a:p>
        </p:txBody>
      </p:sp>
      <p:sp>
        <p:nvSpPr>
          <p:cNvPr id="51" name="Rectangle 50">
            <a:extLst>
              <a:ext uri="{FF2B5EF4-FFF2-40B4-BE49-F238E27FC236}">
                <a16:creationId xmlns:a16="http://schemas.microsoft.com/office/drawing/2014/main" id="{7301A19B-18FB-4FA4-B20E-932494B1B802}"/>
              </a:ext>
            </a:extLst>
          </p:cNvPr>
          <p:cNvSpPr/>
          <p:nvPr/>
        </p:nvSpPr>
        <p:spPr bwMode="gray">
          <a:xfrm>
            <a:off x="4406882" y="4981323"/>
            <a:ext cx="2657827" cy="1584098"/>
          </a:xfrm>
          <a:prstGeom prst="rect">
            <a:avLst/>
          </a:prstGeom>
          <a:noFill/>
        </p:spPr>
        <p:txBody>
          <a:bodyPr wrap="square" lIns="102393" tIns="51197" rIns="102393" bIns="51197" rtlCol="0" anchor="ctr" anchorCtr="1">
            <a:noAutofit/>
          </a:bodyPr>
          <a:lstStyle/>
          <a:p>
            <a:pPr algn="ctr" defTabSz="914309"/>
            <a:endParaRPr lang="en-US" sz="1699" dirty="0">
              <a:solidFill>
                <a:srgbClr val="FFFFFF"/>
              </a:solidFill>
              <a:cs typeface="Arial"/>
            </a:endParaRPr>
          </a:p>
        </p:txBody>
      </p:sp>
      <p:sp>
        <p:nvSpPr>
          <p:cNvPr id="55" name="Rectangle 54">
            <a:extLst>
              <a:ext uri="{FF2B5EF4-FFF2-40B4-BE49-F238E27FC236}">
                <a16:creationId xmlns:a16="http://schemas.microsoft.com/office/drawing/2014/main" id="{B2BCB3BF-637F-4964-91B8-A49F34AF0150}"/>
              </a:ext>
            </a:extLst>
          </p:cNvPr>
          <p:cNvSpPr/>
          <p:nvPr/>
        </p:nvSpPr>
        <p:spPr bwMode="gray">
          <a:xfrm>
            <a:off x="6881698" y="4628792"/>
            <a:ext cx="2138226" cy="1567627"/>
          </a:xfrm>
          <a:prstGeom prst="rect">
            <a:avLst/>
          </a:prstGeom>
          <a:noFill/>
        </p:spPr>
        <p:txBody>
          <a:bodyPr wrap="square" lIns="102393" tIns="51197" rIns="102393" bIns="51197" rtlCol="0" anchor="ctr" anchorCtr="1">
            <a:noAutofit/>
          </a:bodyPr>
          <a:lstStyle/>
          <a:p>
            <a:pPr algn="ctr" defTabSz="914309"/>
            <a:endParaRPr lang="en-US" sz="1999" dirty="0">
              <a:solidFill>
                <a:srgbClr val="FFFFFF"/>
              </a:solidFill>
              <a:cs typeface="Arial"/>
            </a:endParaRPr>
          </a:p>
        </p:txBody>
      </p:sp>
      <p:cxnSp>
        <p:nvCxnSpPr>
          <p:cNvPr id="64" name="Gerade Verbindung 7185">
            <a:extLst>
              <a:ext uri="{FF2B5EF4-FFF2-40B4-BE49-F238E27FC236}">
                <a16:creationId xmlns:a16="http://schemas.microsoft.com/office/drawing/2014/main" id="{EBE7B08E-735E-422B-9A38-B1C180AC4213}"/>
              </a:ext>
            </a:extLst>
          </p:cNvPr>
          <p:cNvCxnSpPr/>
          <p:nvPr/>
        </p:nvCxnSpPr>
        <p:spPr>
          <a:xfrm>
            <a:off x="2366871" y="4953714"/>
            <a:ext cx="16627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250BE9AC-06CD-4EE0-9429-9BBBE0D35E36}"/>
              </a:ext>
            </a:extLst>
          </p:cNvPr>
          <p:cNvSpPr/>
          <p:nvPr/>
        </p:nvSpPr>
        <p:spPr bwMode="gray">
          <a:xfrm>
            <a:off x="4333810" y="4974059"/>
            <a:ext cx="2657827" cy="1589586"/>
          </a:xfrm>
          <a:prstGeom prst="rect">
            <a:avLst/>
          </a:prstGeom>
          <a:noFill/>
        </p:spPr>
        <p:txBody>
          <a:bodyPr wrap="square" lIns="102393" tIns="51197" rIns="102393" bIns="51197" rtlCol="0" anchor="ctr" anchorCtr="1">
            <a:noAutofit/>
          </a:bodyPr>
          <a:lstStyle/>
          <a:p>
            <a:pPr algn="ctr" defTabSz="914309"/>
            <a:endParaRPr lang="en-US" sz="1699" dirty="0">
              <a:solidFill>
                <a:srgbClr val="FFFFFF"/>
              </a:solidFill>
              <a:cs typeface="Arial"/>
            </a:endParaRPr>
          </a:p>
        </p:txBody>
      </p:sp>
      <p:sp>
        <p:nvSpPr>
          <p:cNvPr id="69" name="TextBox 68">
            <a:extLst>
              <a:ext uri="{FF2B5EF4-FFF2-40B4-BE49-F238E27FC236}">
                <a16:creationId xmlns:a16="http://schemas.microsoft.com/office/drawing/2014/main" id="{C5ECF39E-C4A7-4DC0-A57D-03EE9A037C20}"/>
              </a:ext>
            </a:extLst>
          </p:cNvPr>
          <p:cNvSpPr txBox="1"/>
          <p:nvPr/>
        </p:nvSpPr>
        <p:spPr>
          <a:xfrm>
            <a:off x="6041625" y="4222145"/>
            <a:ext cx="1836583" cy="472714"/>
          </a:xfrm>
          <a:prstGeom prst="rect">
            <a:avLst/>
          </a:prstGeom>
          <a:noFill/>
        </p:spPr>
        <p:txBody>
          <a:bodyPr wrap="square" lIns="102393" tIns="51197" rIns="102393" bIns="51197" rtlCol="0" anchor="b">
            <a:spAutoFit/>
          </a:bodyPr>
          <a:lstStyle/>
          <a:p>
            <a:pPr algn="ctr" defTabSz="914309" fontAlgn="base">
              <a:spcBef>
                <a:spcPct val="50000"/>
              </a:spcBef>
              <a:spcAft>
                <a:spcPct val="0"/>
              </a:spcAft>
              <a:buClr>
                <a:srgbClr val="F0AB00"/>
              </a:buClr>
              <a:buSzPct val="80000"/>
            </a:pPr>
            <a:r>
              <a:rPr lang="en-US" sz="1200" b="1" kern="0" dirty="0">
                <a:solidFill>
                  <a:srgbClr val="000000">
                    <a:lumMod val="95000"/>
                    <a:lumOff val="5000"/>
                  </a:srgbClr>
                </a:solidFill>
                <a:ea typeface="Arial Unicode MS" pitchFamily="34" charset="-128"/>
                <a:cs typeface="Arial Unicode MS" pitchFamily="34" charset="-128"/>
              </a:rPr>
              <a:t> Application Function Library (AFL) SDK</a:t>
            </a:r>
          </a:p>
        </p:txBody>
      </p:sp>
      <p:sp>
        <p:nvSpPr>
          <p:cNvPr id="71" name="TextBox 70">
            <a:extLst>
              <a:ext uri="{FF2B5EF4-FFF2-40B4-BE49-F238E27FC236}">
                <a16:creationId xmlns:a16="http://schemas.microsoft.com/office/drawing/2014/main" id="{5E785BE5-B0A4-41C7-BC82-AB9F756B448C}"/>
              </a:ext>
            </a:extLst>
          </p:cNvPr>
          <p:cNvSpPr txBox="1"/>
          <p:nvPr/>
        </p:nvSpPr>
        <p:spPr>
          <a:xfrm>
            <a:off x="4004404" y="4966692"/>
            <a:ext cx="2171903" cy="1565333"/>
          </a:xfrm>
          <a:prstGeom prst="rect">
            <a:avLst/>
          </a:prstGeom>
          <a:noFill/>
        </p:spPr>
        <p:txBody>
          <a:bodyPr wrap="square" lIns="102393" tIns="51197" rIns="102393" bIns="51197" rtlCol="0">
            <a:spAutoFit/>
          </a:bodyPr>
          <a:lstStyle/>
          <a:p>
            <a:pPr defTabSz="914309" fontAlgn="base">
              <a:spcBef>
                <a:spcPct val="50000"/>
              </a:spcBef>
              <a:spcAft>
                <a:spcPct val="0"/>
              </a:spcAft>
              <a:buClr>
                <a:srgbClr val="F0AB00"/>
              </a:buClr>
              <a:buSzPct val="80000"/>
            </a:pPr>
            <a:r>
              <a:rPr lang="en-US" sz="1000" kern="0" dirty="0">
                <a:solidFill>
                  <a:srgbClr val="000000"/>
                </a:solidFill>
                <a:ea typeface="Arial Unicode MS" pitchFamily="34" charset="-128"/>
                <a:cs typeface="Arial Unicode MS" pitchFamily="34" charset="-128"/>
              </a:rPr>
              <a:t>e.g. the Unified Demand Forecasting (UDF) library as an embedded component of the SAP Customer Activity Repository, </a:t>
            </a:r>
            <a:br>
              <a:rPr lang="en-US" sz="1000" kern="0" dirty="0">
                <a:solidFill>
                  <a:srgbClr val="000000"/>
                </a:solidFill>
                <a:ea typeface="Arial Unicode MS" pitchFamily="34" charset="-128"/>
                <a:cs typeface="Arial Unicode MS" pitchFamily="34" charset="-128"/>
              </a:rPr>
            </a:br>
            <a:r>
              <a:rPr lang="en-US" sz="1000" kern="0" dirty="0">
                <a:solidFill>
                  <a:srgbClr val="000000"/>
                </a:solidFill>
                <a:ea typeface="Arial Unicode MS" pitchFamily="34" charset="-128"/>
                <a:cs typeface="Arial Unicode MS" pitchFamily="34" charset="-128"/>
              </a:rPr>
              <a:t>or the </a:t>
            </a:r>
            <a:r>
              <a:rPr lang="en-US" sz="1000" kern="0" dirty="0">
                <a:solidFill>
                  <a:sysClr val="windowText" lastClr="000000"/>
                </a:solidFill>
                <a:latin typeface="Arial" panose="020B0604020202020204" pitchFamily="34" charset="0"/>
                <a:ea typeface="Arial Unicode MS" pitchFamily="34" charset="-128"/>
                <a:cs typeface="Arial Unicode MS" pitchFamily="34" charset="-128"/>
              </a:rPr>
              <a:t>Optimization Function Library (OFL) includes linear optimization functions leveraged</a:t>
            </a:r>
            <a:br>
              <a:rPr lang="en-US" sz="1000" kern="0" dirty="0">
                <a:solidFill>
                  <a:sysClr val="windowText" lastClr="000000"/>
                </a:solidFill>
                <a:latin typeface="Arial" panose="020B0604020202020204" pitchFamily="34" charset="0"/>
                <a:ea typeface="Arial Unicode MS" pitchFamily="34" charset="-128"/>
                <a:cs typeface="Arial Unicode MS" pitchFamily="34" charset="-128"/>
              </a:rPr>
            </a:br>
            <a:r>
              <a:rPr lang="en-US" sz="1000" kern="0" dirty="0">
                <a:solidFill>
                  <a:sysClr val="windowText" lastClr="000000"/>
                </a:solidFill>
                <a:latin typeface="Arial" panose="020B0604020202020204" pitchFamily="34" charset="0"/>
                <a:ea typeface="Arial Unicode MS" pitchFamily="34" charset="-128"/>
                <a:cs typeface="Arial Unicode MS" pitchFamily="34" charset="-128"/>
              </a:rPr>
              <a:t>in SAP supply chain solutions.</a:t>
            </a:r>
            <a:endParaRPr lang="de-DE" sz="1000" kern="0" dirty="0">
              <a:solidFill>
                <a:sysClr val="windowText" lastClr="000000"/>
              </a:solidFill>
              <a:latin typeface="Arial" panose="020B0604020202020204" pitchFamily="34" charset="0"/>
              <a:ea typeface="Arial Unicode MS" pitchFamily="34" charset="-128"/>
              <a:cs typeface="Arial Unicode MS" pitchFamily="34" charset="-128"/>
            </a:endParaRPr>
          </a:p>
          <a:p>
            <a:pPr defTabSz="914309" fontAlgn="base">
              <a:spcBef>
                <a:spcPct val="50000"/>
              </a:spcBef>
              <a:spcAft>
                <a:spcPct val="0"/>
              </a:spcAft>
              <a:buClr>
                <a:srgbClr val="F0AB00"/>
              </a:buClr>
              <a:buSzPct val="80000"/>
            </a:pPr>
            <a:r>
              <a:rPr lang="en-US" sz="1000" kern="0" dirty="0">
                <a:solidFill>
                  <a:srgbClr val="000000"/>
                </a:solidFill>
                <a:ea typeface="Arial Unicode MS" pitchFamily="34" charset="-128"/>
                <a:cs typeface="Arial Unicode MS" pitchFamily="34" charset="-128"/>
              </a:rPr>
              <a:t> </a:t>
            </a:r>
          </a:p>
        </p:txBody>
      </p:sp>
      <p:cxnSp>
        <p:nvCxnSpPr>
          <p:cNvPr id="72" name="Gerade Verbindung 7185">
            <a:extLst>
              <a:ext uri="{FF2B5EF4-FFF2-40B4-BE49-F238E27FC236}">
                <a16:creationId xmlns:a16="http://schemas.microsoft.com/office/drawing/2014/main" id="{1A23B185-93BD-4C90-9634-6DB13E437ED5}"/>
              </a:ext>
            </a:extLst>
          </p:cNvPr>
          <p:cNvCxnSpPr/>
          <p:nvPr/>
        </p:nvCxnSpPr>
        <p:spPr>
          <a:xfrm>
            <a:off x="6004898" y="4955897"/>
            <a:ext cx="18379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E470876E-9C39-40A2-8065-A54CC5523D22}"/>
              </a:ext>
            </a:extLst>
          </p:cNvPr>
          <p:cNvSpPr txBox="1"/>
          <p:nvPr/>
        </p:nvSpPr>
        <p:spPr>
          <a:xfrm>
            <a:off x="538234" y="4203852"/>
            <a:ext cx="1855722" cy="749556"/>
          </a:xfrm>
          <a:prstGeom prst="rect">
            <a:avLst/>
          </a:prstGeom>
          <a:noFill/>
        </p:spPr>
        <p:txBody>
          <a:bodyPr wrap="square" lIns="102393" tIns="51197" rIns="102393" bIns="51197" rtlCol="0" anchor="b">
            <a:spAutoFit/>
          </a:bodyPr>
          <a:lstStyle/>
          <a:p>
            <a:pPr algn="ctr" defTabSz="914309" fontAlgn="base">
              <a:spcBef>
                <a:spcPct val="50000"/>
              </a:spcBef>
              <a:spcAft>
                <a:spcPct val="0"/>
              </a:spcAft>
              <a:buClr>
                <a:srgbClr val="F0AB00"/>
              </a:buClr>
              <a:buSzPct val="80000"/>
            </a:pPr>
            <a:r>
              <a:rPr lang="en-US" sz="1200" b="1" kern="0" dirty="0">
                <a:solidFill>
                  <a:srgbClr val="000000">
                    <a:lumMod val="95000"/>
                    <a:lumOff val="5000"/>
                  </a:srgbClr>
                </a:solidFill>
                <a:ea typeface="Arial Unicode MS" pitchFamily="34" charset="-128"/>
                <a:cs typeface="Arial Unicode MS" pitchFamily="34" charset="-128"/>
              </a:rPr>
              <a:t>Predictive Analysis Library (PAL)</a:t>
            </a:r>
          </a:p>
          <a:p>
            <a:pPr algn="ctr" defTabSz="914309" fontAlgn="base">
              <a:spcBef>
                <a:spcPct val="50000"/>
              </a:spcBef>
              <a:spcAft>
                <a:spcPct val="0"/>
              </a:spcAft>
              <a:buClr>
                <a:srgbClr val="F0AB00"/>
              </a:buClr>
              <a:buSzPct val="80000"/>
            </a:pPr>
            <a:endParaRPr lang="en-US" sz="1200" b="1" kern="0" dirty="0">
              <a:solidFill>
                <a:srgbClr val="000000">
                  <a:lumMod val="95000"/>
                  <a:lumOff val="5000"/>
                </a:srgbClr>
              </a:solidFill>
              <a:ea typeface="Arial Unicode MS" pitchFamily="34" charset="-128"/>
              <a:cs typeface="Arial Unicode MS" pitchFamily="34" charset="-128"/>
            </a:endParaRPr>
          </a:p>
        </p:txBody>
      </p:sp>
      <p:sp>
        <p:nvSpPr>
          <p:cNvPr id="74" name="TextBox 73">
            <a:extLst>
              <a:ext uri="{FF2B5EF4-FFF2-40B4-BE49-F238E27FC236}">
                <a16:creationId xmlns:a16="http://schemas.microsoft.com/office/drawing/2014/main" id="{60F7ABC3-CD84-4166-AF57-71033252F37F}"/>
              </a:ext>
            </a:extLst>
          </p:cNvPr>
          <p:cNvSpPr txBox="1"/>
          <p:nvPr/>
        </p:nvSpPr>
        <p:spPr>
          <a:xfrm>
            <a:off x="2438745" y="5032321"/>
            <a:ext cx="1567045" cy="1026697"/>
          </a:xfrm>
          <a:prstGeom prst="rect">
            <a:avLst/>
          </a:prstGeom>
          <a:noFill/>
        </p:spPr>
        <p:txBody>
          <a:bodyPr wrap="square" lIns="102393" tIns="51197" rIns="102393" bIns="51197" rtlCol="0">
            <a:spAutoFit/>
          </a:bodyPr>
          <a:lstStyle/>
          <a:p>
            <a:pPr defTabSz="914309" fontAlgn="base">
              <a:spcBef>
                <a:spcPct val="50000"/>
              </a:spcBef>
              <a:spcAft>
                <a:spcPct val="0"/>
              </a:spcAft>
              <a:buClr>
                <a:srgbClr val="F0AB00"/>
              </a:buClr>
              <a:buSzPct val="80000"/>
            </a:pPr>
            <a:r>
              <a:rPr lang="en-US" sz="1000" kern="0" dirty="0">
                <a:solidFill>
                  <a:srgbClr val="000000"/>
                </a:solidFill>
                <a:ea typeface="Arial Unicode MS" pitchFamily="34" charset="-128"/>
                <a:cs typeface="Arial Unicode MS" pitchFamily="34" charset="-128"/>
              </a:rPr>
              <a:t>The predictive analysis capabilities of SAP Predictive Analytics automated analytics engine (formerly KXEN) in SAP HANA </a:t>
            </a:r>
          </a:p>
        </p:txBody>
      </p:sp>
      <p:cxnSp>
        <p:nvCxnSpPr>
          <p:cNvPr id="75" name="Gerade Verbindung 7185">
            <a:extLst>
              <a:ext uri="{FF2B5EF4-FFF2-40B4-BE49-F238E27FC236}">
                <a16:creationId xmlns:a16="http://schemas.microsoft.com/office/drawing/2014/main" id="{7D332FBD-EDA6-4191-A36F-D8700174DB0A}"/>
              </a:ext>
            </a:extLst>
          </p:cNvPr>
          <p:cNvCxnSpPr/>
          <p:nvPr/>
        </p:nvCxnSpPr>
        <p:spPr>
          <a:xfrm>
            <a:off x="634719" y="4955897"/>
            <a:ext cx="16627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A7B131-E889-42B6-84DF-C6C05C632745}"/>
              </a:ext>
            </a:extLst>
          </p:cNvPr>
          <p:cNvCxnSpPr/>
          <p:nvPr/>
        </p:nvCxnSpPr>
        <p:spPr>
          <a:xfrm>
            <a:off x="637355" y="6272121"/>
            <a:ext cx="3600566"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505153AE-A3C5-4513-A3B7-047BF102D13D}"/>
              </a:ext>
            </a:extLst>
          </p:cNvPr>
          <p:cNvSpPr txBox="1"/>
          <p:nvPr/>
        </p:nvSpPr>
        <p:spPr>
          <a:xfrm>
            <a:off x="3027468" y="6163329"/>
            <a:ext cx="384710" cy="230825"/>
          </a:xfrm>
          <a:prstGeom prst="rect">
            <a:avLst/>
          </a:prstGeom>
          <a:solidFill>
            <a:schemeClr val="bg1"/>
          </a:solidFill>
        </p:spPr>
        <p:txBody>
          <a:bodyPr wrap="none" lIns="0" tIns="0" rIns="0" bIns="0" rtlCol="0">
            <a:spAutoFit/>
          </a:bodyPr>
          <a:lstStyle/>
          <a:p>
            <a:pPr defTabSz="914309" fontAlgn="base">
              <a:spcBef>
                <a:spcPts val="504"/>
              </a:spcBef>
              <a:spcAft>
                <a:spcPct val="0"/>
              </a:spcAft>
              <a:buClr>
                <a:srgbClr val="F0AB00"/>
              </a:buClr>
              <a:buSzPct val="80000"/>
            </a:pPr>
            <a:r>
              <a:rPr lang="en-US" sz="1500" kern="0" dirty="0">
                <a:solidFill>
                  <a:srgbClr val="666666"/>
                </a:solidFill>
                <a:ea typeface="Arial Unicode MS" pitchFamily="34" charset="-128"/>
                <a:cs typeface="Arial Unicode MS" pitchFamily="34" charset="-128"/>
              </a:rPr>
              <a:t>SAP</a:t>
            </a:r>
          </a:p>
        </p:txBody>
      </p:sp>
      <p:cxnSp>
        <p:nvCxnSpPr>
          <p:cNvPr id="78" name="Straight Connector 77">
            <a:extLst>
              <a:ext uri="{FF2B5EF4-FFF2-40B4-BE49-F238E27FC236}">
                <a16:creationId xmlns:a16="http://schemas.microsoft.com/office/drawing/2014/main" id="{3EAB2E1F-0DD6-412B-97E5-345593635A87}"/>
              </a:ext>
            </a:extLst>
          </p:cNvPr>
          <p:cNvCxnSpPr/>
          <p:nvPr/>
        </p:nvCxnSpPr>
        <p:spPr>
          <a:xfrm>
            <a:off x="6030305" y="6272121"/>
            <a:ext cx="1811861"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B4CB400-5EFB-48C5-95E8-FC6E0AE7A00C}"/>
              </a:ext>
            </a:extLst>
          </p:cNvPr>
          <p:cNvSpPr txBox="1"/>
          <p:nvPr/>
        </p:nvSpPr>
        <p:spPr>
          <a:xfrm>
            <a:off x="6625804" y="6171760"/>
            <a:ext cx="663624" cy="230825"/>
          </a:xfrm>
          <a:prstGeom prst="rect">
            <a:avLst/>
          </a:prstGeom>
          <a:solidFill>
            <a:schemeClr val="bg1"/>
          </a:solidFill>
        </p:spPr>
        <p:txBody>
          <a:bodyPr wrap="none" lIns="0" tIns="0" rIns="0" bIns="0" rtlCol="0">
            <a:spAutoFit/>
          </a:bodyPr>
          <a:lstStyle/>
          <a:p>
            <a:pPr defTabSz="914309" fontAlgn="base">
              <a:spcBef>
                <a:spcPts val="504"/>
              </a:spcBef>
              <a:spcAft>
                <a:spcPct val="0"/>
              </a:spcAft>
              <a:buClr>
                <a:srgbClr val="F0AB00"/>
              </a:buClr>
              <a:buSzPct val="80000"/>
            </a:pPr>
            <a:r>
              <a:rPr lang="en-US" sz="1500" kern="0" dirty="0">
                <a:solidFill>
                  <a:srgbClr val="666666"/>
                </a:solidFill>
                <a:ea typeface="Arial Unicode MS" pitchFamily="34" charset="-128"/>
                <a:cs typeface="Arial Unicode MS" pitchFamily="34" charset="-128"/>
              </a:rPr>
              <a:t>Custom</a:t>
            </a:r>
          </a:p>
        </p:txBody>
      </p:sp>
      <p:cxnSp>
        <p:nvCxnSpPr>
          <p:cNvPr id="80" name="Gerade Verbindung 7185">
            <a:extLst>
              <a:ext uri="{FF2B5EF4-FFF2-40B4-BE49-F238E27FC236}">
                <a16:creationId xmlns:a16="http://schemas.microsoft.com/office/drawing/2014/main" id="{2B7441B4-E936-4482-82C9-7DAE20701A1E}"/>
              </a:ext>
            </a:extLst>
          </p:cNvPr>
          <p:cNvCxnSpPr/>
          <p:nvPr/>
        </p:nvCxnSpPr>
        <p:spPr>
          <a:xfrm>
            <a:off x="4090373" y="4955897"/>
            <a:ext cx="18379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B0FA9C6-1A95-4253-ACEE-206E94C72272}"/>
              </a:ext>
            </a:extLst>
          </p:cNvPr>
          <p:cNvCxnSpPr/>
          <p:nvPr/>
        </p:nvCxnSpPr>
        <p:spPr>
          <a:xfrm>
            <a:off x="4115780" y="6272121"/>
            <a:ext cx="1811861"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974583E7-CEFE-4D0D-8E61-6898076408AD}"/>
              </a:ext>
            </a:extLst>
          </p:cNvPr>
          <p:cNvSpPr txBox="1"/>
          <p:nvPr/>
        </p:nvSpPr>
        <p:spPr>
          <a:xfrm>
            <a:off x="6121367" y="4982488"/>
            <a:ext cx="1996333" cy="872835"/>
          </a:xfrm>
          <a:prstGeom prst="rect">
            <a:avLst/>
          </a:prstGeom>
          <a:noFill/>
        </p:spPr>
        <p:txBody>
          <a:bodyPr wrap="square" lIns="102393" tIns="51197" rIns="102393" bIns="51197" rtlCol="0">
            <a:spAutoFit/>
          </a:bodyPr>
          <a:lstStyle/>
          <a:p>
            <a:pPr defTabSz="914309" fontAlgn="base">
              <a:spcBef>
                <a:spcPct val="50000"/>
              </a:spcBef>
              <a:spcAft>
                <a:spcPct val="0"/>
              </a:spcAft>
              <a:buClr>
                <a:srgbClr val="F0AB00"/>
              </a:buClr>
              <a:buSzPct val="80000"/>
            </a:pPr>
            <a:r>
              <a:rPr lang="en-US" sz="1000" kern="0" dirty="0">
                <a:solidFill>
                  <a:srgbClr val="000000"/>
                </a:solidFill>
                <a:ea typeface="Arial Unicode MS" pitchFamily="34" charset="-128"/>
                <a:cs typeface="Arial Unicode MS" pitchFamily="34" charset="-128"/>
              </a:rPr>
              <a:t>Application Function Library SDK (AFL) allows SAP partners and customers to leverage their custom C++ functions within SAP HANA</a:t>
            </a:r>
          </a:p>
        </p:txBody>
      </p:sp>
      <p:sp>
        <p:nvSpPr>
          <p:cNvPr id="83" name="TextBox 82">
            <a:extLst>
              <a:ext uri="{FF2B5EF4-FFF2-40B4-BE49-F238E27FC236}">
                <a16:creationId xmlns:a16="http://schemas.microsoft.com/office/drawing/2014/main" id="{CF765345-C790-4CB9-B18B-4BB0C1BEC4CF}"/>
              </a:ext>
            </a:extLst>
          </p:cNvPr>
          <p:cNvSpPr txBox="1"/>
          <p:nvPr/>
        </p:nvSpPr>
        <p:spPr>
          <a:xfrm>
            <a:off x="4061814" y="4210223"/>
            <a:ext cx="1836583" cy="472726"/>
          </a:xfrm>
          <a:prstGeom prst="rect">
            <a:avLst/>
          </a:prstGeom>
          <a:noFill/>
        </p:spPr>
        <p:txBody>
          <a:bodyPr wrap="square" lIns="102393" tIns="51197" rIns="102393" bIns="51197" rtlCol="0" anchor="b">
            <a:spAutoFit/>
          </a:bodyPr>
          <a:lstStyle/>
          <a:p>
            <a:pPr algn="ctr" defTabSz="914309" fontAlgn="base">
              <a:spcBef>
                <a:spcPct val="50000"/>
              </a:spcBef>
              <a:spcAft>
                <a:spcPct val="0"/>
              </a:spcAft>
              <a:buClr>
                <a:srgbClr val="F0AB00"/>
              </a:buClr>
              <a:buSzPct val="80000"/>
            </a:pPr>
            <a:r>
              <a:rPr lang="en-US" sz="1200" b="1" kern="0" dirty="0">
                <a:solidFill>
                  <a:srgbClr val="000000">
                    <a:lumMod val="95000"/>
                    <a:lumOff val="5000"/>
                  </a:srgbClr>
                </a:solidFill>
                <a:ea typeface="Arial Unicode MS" pitchFamily="34" charset="-128"/>
                <a:cs typeface="Arial Unicode MS" pitchFamily="34" charset="-128"/>
              </a:rPr>
              <a:t> SAP application specific libraries</a:t>
            </a:r>
          </a:p>
        </p:txBody>
      </p:sp>
      <p:sp>
        <p:nvSpPr>
          <p:cNvPr id="84" name="Rectangle 83">
            <a:extLst>
              <a:ext uri="{FF2B5EF4-FFF2-40B4-BE49-F238E27FC236}">
                <a16:creationId xmlns:a16="http://schemas.microsoft.com/office/drawing/2014/main" id="{DD297CC4-A609-49AE-9582-A47CA4889469}"/>
              </a:ext>
            </a:extLst>
          </p:cNvPr>
          <p:cNvSpPr/>
          <p:nvPr/>
        </p:nvSpPr>
        <p:spPr bwMode="gray">
          <a:xfrm>
            <a:off x="8083450" y="4623429"/>
            <a:ext cx="2138226" cy="1567627"/>
          </a:xfrm>
          <a:prstGeom prst="rect">
            <a:avLst/>
          </a:prstGeom>
          <a:noFill/>
        </p:spPr>
        <p:txBody>
          <a:bodyPr wrap="square" lIns="102393" tIns="51197" rIns="102393" bIns="51197" rtlCol="0" anchor="ctr" anchorCtr="1">
            <a:noAutofit/>
          </a:bodyPr>
          <a:lstStyle/>
          <a:p>
            <a:pPr algn="ctr" defTabSz="914309"/>
            <a:endParaRPr lang="en-US" sz="1999" dirty="0">
              <a:solidFill>
                <a:srgbClr val="FFFFFF"/>
              </a:solidFill>
              <a:cs typeface="Arial"/>
            </a:endParaRPr>
          </a:p>
        </p:txBody>
      </p:sp>
      <p:sp>
        <p:nvSpPr>
          <p:cNvPr id="85" name="TextBox 84">
            <a:extLst>
              <a:ext uri="{FF2B5EF4-FFF2-40B4-BE49-F238E27FC236}">
                <a16:creationId xmlns:a16="http://schemas.microsoft.com/office/drawing/2014/main" id="{D04762E8-F95B-4724-8CCF-385A9F8288F6}"/>
              </a:ext>
            </a:extLst>
          </p:cNvPr>
          <p:cNvSpPr txBox="1"/>
          <p:nvPr/>
        </p:nvSpPr>
        <p:spPr>
          <a:xfrm>
            <a:off x="8158590" y="4239891"/>
            <a:ext cx="1712632" cy="288054"/>
          </a:xfrm>
          <a:prstGeom prst="rect">
            <a:avLst/>
          </a:prstGeom>
          <a:noFill/>
        </p:spPr>
        <p:txBody>
          <a:bodyPr wrap="square" lIns="102393" tIns="51197" rIns="102393" bIns="51197" rtlCol="0" anchor="b">
            <a:spAutoFit/>
          </a:bodyPr>
          <a:lstStyle/>
          <a:p>
            <a:pPr algn="ctr" defTabSz="914309" fontAlgn="base">
              <a:spcBef>
                <a:spcPct val="50000"/>
              </a:spcBef>
              <a:spcAft>
                <a:spcPct val="0"/>
              </a:spcAft>
              <a:buClr>
                <a:srgbClr val="F0AB00"/>
              </a:buClr>
              <a:buSzPct val="80000"/>
            </a:pPr>
            <a:r>
              <a:rPr lang="en-US" sz="1200" b="1" kern="0" dirty="0">
                <a:solidFill>
                  <a:srgbClr val="000000">
                    <a:lumMod val="95000"/>
                    <a:lumOff val="5000"/>
                  </a:srgbClr>
                </a:solidFill>
                <a:ea typeface="Arial Unicode MS" pitchFamily="34" charset="-128"/>
                <a:cs typeface="Arial Unicode MS" pitchFamily="34" charset="-128"/>
              </a:rPr>
              <a:t>R Script</a:t>
            </a:r>
          </a:p>
        </p:txBody>
      </p:sp>
      <p:sp>
        <p:nvSpPr>
          <p:cNvPr id="86" name="TextBox 85">
            <a:extLst>
              <a:ext uri="{FF2B5EF4-FFF2-40B4-BE49-F238E27FC236}">
                <a16:creationId xmlns:a16="http://schemas.microsoft.com/office/drawing/2014/main" id="{AB77BF75-D810-4508-8728-7C503AF092EF}"/>
              </a:ext>
            </a:extLst>
          </p:cNvPr>
          <p:cNvSpPr txBox="1"/>
          <p:nvPr/>
        </p:nvSpPr>
        <p:spPr>
          <a:xfrm>
            <a:off x="8168201" y="4985234"/>
            <a:ext cx="1787123" cy="1026724"/>
          </a:xfrm>
          <a:prstGeom prst="rect">
            <a:avLst/>
          </a:prstGeom>
          <a:noFill/>
        </p:spPr>
        <p:txBody>
          <a:bodyPr wrap="square" lIns="102393" tIns="51197" rIns="102393" bIns="51197" rtlCol="0">
            <a:spAutoFit/>
          </a:bodyPr>
          <a:lstStyle/>
          <a:p>
            <a:pPr defTabSz="914309" fontAlgn="base">
              <a:spcBef>
                <a:spcPct val="50000"/>
              </a:spcBef>
              <a:spcAft>
                <a:spcPct val="0"/>
              </a:spcAft>
              <a:buClr>
                <a:srgbClr val="F0AB00"/>
              </a:buClr>
              <a:buSzPct val="80000"/>
            </a:pPr>
            <a:r>
              <a:rPr lang="en-US" sz="1000" kern="0" dirty="0">
                <a:solidFill>
                  <a:srgbClr val="000000"/>
                </a:solidFill>
                <a:ea typeface="Arial Unicode MS" pitchFamily="34" charset="-128"/>
                <a:cs typeface="Arial Unicode MS" pitchFamily="34" charset="-128"/>
              </a:rPr>
              <a:t>Execution of R scripts via high-performing parallelized vector based connection; </a:t>
            </a:r>
            <a:br>
              <a:rPr lang="en-US" sz="1000" kern="0" dirty="0">
                <a:solidFill>
                  <a:srgbClr val="000000"/>
                </a:solidFill>
                <a:ea typeface="Arial Unicode MS" pitchFamily="34" charset="-128"/>
                <a:cs typeface="Arial Unicode MS" pitchFamily="34" charset="-128"/>
              </a:rPr>
            </a:br>
            <a:r>
              <a:rPr lang="en-US" sz="1000" kern="0" dirty="0">
                <a:solidFill>
                  <a:srgbClr val="000000"/>
                </a:solidFill>
                <a:ea typeface="Arial Unicode MS" pitchFamily="34" charset="-128"/>
                <a:cs typeface="Arial Unicode MS" pitchFamily="34" charset="-128"/>
              </a:rPr>
              <a:t>R scripts execution calls embedded as part of overall query plan</a:t>
            </a:r>
          </a:p>
        </p:txBody>
      </p:sp>
      <p:cxnSp>
        <p:nvCxnSpPr>
          <p:cNvPr id="87" name="Gerade Verbindung 71">
            <a:extLst>
              <a:ext uri="{FF2B5EF4-FFF2-40B4-BE49-F238E27FC236}">
                <a16:creationId xmlns:a16="http://schemas.microsoft.com/office/drawing/2014/main" id="{E201C048-FF30-4DD1-A044-42F64EB2F052}"/>
              </a:ext>
            </a:extLst>
          </p:cNvPr>
          <p:cNvCxnSpPr/>
          <p:nvPr/>
        </p:nvCxnSpPr>
        <p:spPr>
          <a:xfrm>
            <a:off x="8175694" y="4951821"/>
            <a:ext cx="153393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BDE2055-14BC-44D9-B7ED-E4816CC7BE56}"/>
              </a:ext>
            </a:extLst>
          </p:cNvPr>
          <p:cNvCxnSpPr/>
          <p:nvPr/>
        </p:nvCxnSpPr>
        <p:spPr>
          <a:xfrm>
            <a:off x="8211790" y="6268045"/>
            <a:ext cx="3330337" cy="4076"/>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55BF2C9C-AD90-4E78-8085-24B6025364B4}"/>
              </a:ext>
            </a:extLst>
          </p:cNvPr>
          <p:cNvSpPr txBox="1"/>
          <p:nvPr/>
        </p:nvSpPr>
        <p:spPr>
          <a:xfrm>
            <a:off x="9387877" y="6153393"/>
            <a:ext cx="1134893" cy="230825"/>
          </a:xfrm>
          <a:prstGeom prst="rect">
            <a:avLst/>
          </a:prstGeom>
          <a:solidFill>
            <a:schemeClr val="bg1"/>
          </a:solidFill>
        </p:spPr>
        <p:txBody>
          <a:bodyPr wrap="none" lIns="0" tIns="0" rIns="0" bIns="0" rtlCol="0">
            <a:spAutoFit/>
          </a:bodyPr>
          <a:lstStyle/>
          <a:p>
            <a:pPr defTabSz="914309" fontAlgn="base">
              <a:spcBef>
                <a:spcPts val="504"/>
              </a:spcBef>
              <a:spcAft>
                <a:spcPct val="0"/>
              </a:spcAft>
              <a:buClr>
                <a:srgbClr val="F0AB00"/>
              </a:buClr>
              <a:buSzPct val="80000"/>
            </a:pPr>
            <a:r>
              <a:rPr lang="en-US" sz="1500" kern="0" dirty="0">
                <a:solidFill>
                  <a:srgbClr val="666666"/>
                </a:solidFill>
                <a:ea typeface="Arial Unicode MS" pitchFamily="34" charset="-128"/>
                <a:cs typeface="Arial Unicode MS" pitchFamily="34" charset="-128"/>
              </a:rPr>
              <a:t>Open Source</a:t>
            </a:r>
          </a:p>
        </p:txBody>
      </p:sp>
      <p:sp>
        <p:nvSpPr>
          <p:cNvPr id="90" name="TextBox 89">
            <a:extLst>
              <a:ext uri="{FF2B5EF4-FFF2-40B4-BE49-F238E27FC236}">
                <a16:creationId xmlns:a16="http://schemas.microsoft.com/office/drawing/2014/main" id="{B3511C92-EC7F-48F0-AD5F-1D194D4C64B2}"/>
              </a:ext>
            </a:extLst>
          </p:cNvPr>
          <p:cNvSpPr txBox="1"/>
          <p:nvPr/>
        </p:nvSpPr>
        <p:spPr>
          <a:xfrm>
            <a:off x="9829495" y="4239891"/>
            <a:ext cx="1712632" cy="288054"/>
          </a:xfrm>
          <a:prstGeom prst="rect">
            <a:avLst/>
          </a:prstGeom>
          <a:noFill/>
        </p:spPr>
        <p:txBody>
          <a:bodyPr wrap="square" lIns="102393" tIns="51197" rIns="102393" bIns="51197" rtlCol="0" anchor="b">
            <a:spAutoFit/>
          </a:bodyPr>
          <a:lstStyle/>
          <a:p>
            <a:pPr algn="ctr" defTabSz="914309" fontAlgn="base">
              <a:spcBef>
                <a:spcPct val="50000"/>
              </a:spcBef>
              <a:spcAft>
                <a:spcPct val="0"/>
              </a:spcAft>
              <a:buClr>
                <a:srgbClr val="F0AB00"/>
              </a:buClr>
              <a:buSzPct val="80000"/>
            </a:pPr>
            <a:r>
              <a:rPr lang="en-US" sz="1200" b="1" kern="0" dirty="0">
                <a:solidFill>
                  <a:srgbClr val="000000">
                    <a:lumMod val="95000"/>
                    <a:lumOff val="5000"/>
                  </a:srgbClr>
                </a:solidFill>
                <a:ea typeface="Arial Unicode MS" pitchFamily="34" charset="-128"/>
                <a:cs typeface="Arial Unicode MS" pitchFamily="34" charset="-128"/>
              </a:rPr>
              <a:t>EMLAFL</a:t>
            </a:r>
          </a:p>
        </p:txBody>
      </p:sp>
      <p:sp>
        <p:nvSpPr>
          <p:cNvPr id="91" name="TextBox 90">
            <a:extLst>
              <a:ext uri="{FF2B5EF4-FFF2-40B4-BE49-F238E27FC236}">
                <a16:creationId xmlns:a16="http://schemas.microsoft.com/office/drawing/2014/main" id="{E739FAE1-6AC6-485A-82D0-44A3FDBA28C8}"/>
              </a:ext>
            </a:extLst>
          </p:cNvPr>
          <p:cNvSpPr txBox="1"/>
          <p:nvPr/>
        </p:nvSpPr>
        <p:spPr>
          <a:xfrm>
            <a:off x="9839106" y="4985234"/>
            <a:ext cx="1787123" cy="1180612"/>
          </a:xfrm>
          <a:prstGeom prst="rect">
            <a:avLst/>
          </a:prstGeom>
          <a:noFill/>
        </p:spPr>
        <p:txBody>
          <a:bodyPr wrap="square" lIns="102393" tIns="51197" rIns="102393" bIns="51197" rtlCol="0">
            <a:spAutoFit/>
          </a:bodyPr>
          <a:lstStyle/>
          <a:p>
            <a:pPr defTabSz="914309" fontAlgn="base">
              <a:spcBef>
                <a:spcPct val="50000"/>
              </a:spcBef>
              <a:spcAft>
                <a:spcPct val="0"/>
              </a:spcAft>
              <a:buClr>
                <a:srgbClr val="F0AB00"/>
              </a:buClr>
              <a:buSzPct val="80000"/>
            </a:pPr>
            <a:r>
              <a:rPr lang="en-US" sz="1000" kern="0" dirty="0">
                <a:solidFill>
                  <a:srgbClr val="000000"/>
                </a:solidFill>
                <a:ea typeface="Arial Unicode MS" pitchFamily="34" charset="-128"/>
                <a:cs typeface="Arial Unicode MS" pitchFamily="34" charset="-128"/>
              </a:rPr>
              <a:t>TensorFlow </a:t>
            </a:r>
            <a:r>
              <a:rPr lang="en-US" sz="1000" kern="0" dirty="0" err="1">
                <a:solidFill>
                  <a:srgbClr val="000000"/>
                </a:solidFill>
                <a:ea typeface="Arial Unicode MS" pitchFamily="34" charset="-128"/>
                <a:cs typeface="Arial Unicode MS" pitchFamily="34" charset="-128"/>
              </a:rPr>
              <a:t>DeepLearning</a:t>
            </a:r>
            <a:r>
              <a:rPr lang="en-US" sz="1000" kern="0" dirty="0">
                <a:solidFill>
                  <a:srgbClr val="000000"/>
                </a:solidFill>
                <a:ea typeface="Arial Unicode MS" pitchFamily="34" charset="-128"/>
                <a:cs typeface="Arial Unicode MS" pitchFamily="34" charset="-128"/>
              </a:rPr>
              <a:t> prediction integration. TensorFlow models for image classification and other scenarios can be called from SAP HANA via the EMAFL.</a:t>
            </a:r>
          </a:p>
        </p:txBody>
      </p:sp>
      <p:cxnSp>
        <p:nvCxnSpPr>
          <p:cNvPr id="92" name="Gerade Verbindung 71">
            <a:extLst>
              <a:ext uri="{FF2B5EF4-FFF2-40B4-BE49-F238E27FC236}">
                <a16:creationId xmlns:a16="http://schemas.microsoft.com/office/drawing/2014/main" id="{24C8FCC8-0405-4AFA-A59B-DB2758C9A36A}"/>
              </a:ext>
            </a:extLst>
          </p:cNvPr>
          <p:cNvCxnSpPr/>
          <p:nvPr/>
        </p:nvCxnSpPr>
        <p:spPr>
          <a:xfrm>
            <a:off x="9955324" y="4951821"/>
            <a:ext cx="174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24E64DE-CC45-4B2C-8109-09A8BF3543CB}"/>
              </a:ext>
            </a:extLst>
          </p:cNvPr>
          <p:cNvPicPr>
            <a:picLocks noChangeAspect="1"/>
          </p:cNvPicPr>
          <p:nvPr/>
        </p:nvPicPr>
        <p:blipFill>
          <a:blip r:embed="rId4"/>
          <a:stretch>
            <a:fillRect/>
          </a:stretch>
        </p:blipFill>
        <p:spPr>
          <a:xfrm>
            <a:off x="6136535" y="2590850"/>
            <a:ext cx="1455462" cy="1226404"/>
          </a:xfrm>
          <a:prstGeom prst="rect">
            <a:avLst/>
          </a:prstGeom>
        </p:spPr>
      </p:pic>
      <p:sp>
        <p:nvSpPr>
          <p:cNvPr id="41" name="Rectangle 40">
            <a:extLst>
              <a:ext uri="{FF2B5EF4-FFF2-40B4-BE49-F238E27FC236}">
                <a16:creationId xmlns:a16="http://schemas.microsoft.com/office/drawing/2014/main" id="{F62F104C-12F0-465C-94F7-B3580C64BF14}"/>
              </a:ext>
            </a:extLst>
          </p:cNvPr>
          <p:cNvSpPr/>
          <p:nvPr/>
        </p:nvSpPr>
        <p:spPr bwMode="gray">
          <a:xfrm>
            <a:off x="6126345" y="2589339"/>
            <a:ext cx="1465652" cy="1226403"/>
          </a:xfrm>
          <a:prstGeom prst="rect">
            <a:avLst/>
          </a:prstGeom>
          <a:solidFill>
            <a:schemeClr val="bg1">
              <a:lumMod val="85000"/>
              <a:alpha val="50000"/>
            </a:schemeClr>
          </a:solidFill>
          <a:ln w="6350" algn="ctr">
            <a:solidFill>
              <a:schemeClr val="bg1">
                <a:lumMod val="65000"/>
              </a:schemeClr>
            </a:solidFill>
            <a:miter lim="800000"/>
            <a:headEnd/>
            <a:tailEnd/>
          </a:ln>
        </p:spPr>
        <p:txBody>
          <a:bodyPr lIns="89977" tIns="71981" rIns="89977" bIns="7198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26" fontAlgn="base">
              <a:spcBef>
                <a:spcPct val="50000"/>
              </a:spcBef>
              <a:spcAft>
                <a:spcPct val="0"/>
              </a:spcAft>
              <a:buClr>
                <a:srgbClr val="F0AB00"/>
              </a:buClr>
              <a:buSzPct val="80000"/>
            </a:pPr>
            <a:r>
              <a:rPr lang="en-US" sz="1400" b="1" kern="0" dirty="0">
                <a:ea typeface="Arial Unicode MS" pitchFamily="34" charset="-128"/>
                <a:cs typeface="Arial" panose="020B0604020202020204" pitchFamily="34" charset="0"/>
              </a:rPr>
              <a:t>Custom C++</a:t>
            </a:r>
            <a:br>
              <a:rPr lang="en-US" sz="1400" b="1" kern="0" dirty="0">
                <a:ea typeface="Arial Unicode MS" pitchFamily="34" charset="-128"/>
                <a:cs typeface="Arial" panose="020B0604020202020204" pitchFamily="34" charset="0"/>
              </a:rPr>
            </a:br>
            <a:r>
              <a:rPr lang="en-US" sz="1400" b="1" kern="0" dirty="0">
                <a:ea typeface="Arial Unicode MS" pitchFamily="34" charset="-128"/>
                <a:cs typeface="Arial" panose="020B0604020202020204" pitchFamily="34" charset="0"/>
              </a:rPr>
              <a:t>algorithms</a:t>
            </a:r>
          </a:p>
        </p:txBody>
      </p:sp>
      <p:sp>
        <p:nvSpPr>
          <p:cNvPr id="94" name="Right Triangle 93">
            <a:extLst>
              <a:ext uri="{FF2B5EF4-FFF2-40B4-BE49-F238E27FC236}">
                <a16:creationId xmlns:a16="http://schemas.microsoft.com/office/drawing/2014/main" id="{1B872F72-14EC-4682-94C8-0417C4B29DD3}"/>
              </a:ext>
            </a:extLst>
          </p:cNvPr>
          <p:cNvSpPr/>
          <p:nvPr/>
        </p:nvSpPr>
        <p:spPr bwMode="gray">
          <a:xfrm>
            <a:off x="2443996" y="3959884"/>
            <a:ext cx="113812" cy="126089"/>
          </a:xfrm>
          <a:prstGeom prst="rtTriangle">
            <a:avLst/>
          </a:prstGeom>
          <a:solidFill>
            <a:schemeClr val="bg1">
              <a:lumMod val="95000"/>
            </a:schemeClr>
          </a:solidFill>
          <a:ln w="6350" algn="ctr">
            <a:noFill/>
            <a:miter lim="800000"/>
            <a:headEnd/>
            <a:tailEnd/>
          </a:ln>
        </p:spPr>
        <p:txBody>
          <a:bodyPr lIns="75570" tIns="60456" rIns="75570" bIns="60456" rtlCol="0" anchor="ct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7746" fontAlgn="base">
              <a:spcBef>
                <a:spcPct val="50000"/>
              </a:spcBef>
              <a:spcAft>
                <a:spcPct val="0"/>
              </a:spcAft>
              <a:buClr>
                <a:srgbClr val="F0AB00"/>
              </a:buClr>
              <a:buSzPct val="80000"/>
            </a:pPr>
            <a:endParaRPr lang="en-US" sz="1699" kern="0" dirty="0">
              <a:solidFill>
                <a:srgbClr val="000000"/>
              </a:solidFill>
              <a:ea typeface="Arial Unicode MS" pitchFamily="34" charset="-128"/>
              <a:cs typeface="Arial Unicode MS" pitchFamily="34" charset="-128"/>
            </a:endParaRPr>
          </a:p>
        </p:txBody>
      </p:sp>
      <p:pic>
        <p:nvPicPr>
          <p:cNvPr id="95" name="Picture 94">
            <a:extLst>
              <a:ext uri="{FF2B5EF4-FFF2-40B4-BE49-F238E27FC236}">
                <a16:creationId xmlns:a16="http://schemas.microsoft.com/office/drawing/2014/main" id="{DE37BF70-DEA4-4C20-AFF8-D96A5A32E4C2}"/>
              </a:ext>
            </a:extLst>
          </p:cNvPr>
          <p:cNvPicPr>
            <a:picLocks noChangeAspect="1"/>
          </p:cNvPicPr>
          <p:nvPr/>
        </p:nvPicPr>
        <p:blipFill>
          <a:blip r:embed="rId4"/>
          <a:stretch>
            <a:fillRect/>
          </a:stretch>
        </p:blipFill>
        <p:spPr>
          <a:xfrm>
            <a:off x="852200" y="2604388"/>
            <a:ext cx="1455462" cy="1226404"/>
          </a:xfrm>
          <a:prstGeom prst="rect">
            <a:avLst/>
          </a:prstGeom>
        </p:spPr>
      </p:pic>
      <p:sp>
        <p:nvSpPr>
          <p:cNvPr id="96" name="Rectangle 95">
            <a:extLst>
              <a:ext uri="{FF2B5EF4-FFF2-40B4-BE49-F238E27FC236}">
                <a16:creationId xmlns:a16="http://schemas.microsoft.com/office/drawing/2014/main" id="{BBCEEF56-1245-4B51-AA8E-D80C856765F8}"/>
              </a:ext>
            </a:extLst>
          </p:cNvPr>
          <p:cNvSpPr/>
          <p:nvPr/>
        </p:nvSpPr>
        <p:spPr bwMode="gray">
          <a:xfrm>
            <a:off x="842010" y="2602877"/>
            <a:ext cx="1465652" cy="1226403"/>
          </a:xfrm>
          <a:prstGeom prst="rect">
            <a:avLst/>
          </a:prstGeom>
          <a:solidFill>
            <a:schemeClr val="bg1">
              <a:lumMod val="85000"/>
              <a:alpha val="50000"/>
            </a:schemeClr>
          </a:solidFill>
          <a:ln w="6350" algn="ctr">
            <a:solidFill>
              <a:schemeClr val="bg1">
                <a:lumMod val="65000"/>
              </a:schemeClr>
            </a:solidFill>
            <a:miter lim="800000"/>
            <a:headEnd/>
            <a:tailEnd/>
          </a:ln>
        </p:spPr>
        <p:txBody>
          <a:bodyPr lIns="89977" tIns="71981" rIns="89977" bIns="7198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26" fontAlgn="base">
              <a:spcBef>
                <a:spcPct val="50000"/>
              </a:spcBef>
              <a:spcAft>
                <a:spcPct val="0"/>
              </a:spcAft>
              <a:buClr>
                <a:srgbClr val="F0AB00"/>
              </a:buClr>
              <a:buSzPct val="80000"/>
            </a:pPr>
            <a:r>
              <a:rPr lang="en-US" sz="1400" b="1" kern="0" dirty="0">
                <a:ea typeface="Arial Unicode MS" pitchFamily="34" charset="-128"/>
                <a:cs typeface="Arial" panose="020B0604020202020204" pitchFamily="34" charset="0"/>
              </a:rPr>
              <a:t>Predictive Analysis Library</a:t>
            </a:r>
          </a:p>
        </p:txBody>
      </p:sp>
      <p:pic>
        <p:nvPicPr>
          <p:cNvPr id="97" name="Picture 96">
            <a:extLst>
              <a:ext uri="{FF2B5EF4-FFF2-40B4-BE49-F238E27FC236}">
                <a16:creationId xmlns:a16="http://schemas.microsoft.com/office/drawing/2014/main" id="{50DDFA25-D4EC-43D3-8338-F09D1FD5753B}"/>
              </a:ext>
            </a:extLst>
          </p:cNvPr>
          <p:cNvPicPr>
            <a:picLocks noChangeAspect="1"/>
          </p:cNvPicPr>
          <p:nvPr/>
        </p:nvPicPr>
        <p:blipFill>
          <a:blip r:embed="rId4"/>
          <a:stretch>
            <a:fillRect/>
          </a:stretch>
        </p:blipFill>
        <p:spPr>
          <a:xfrm>
            <a:off x="2559201" y="2621315"/>
            <a:ext cx="1455462" cy="1226404"/>
          </a:xfrm>
          <a:prstGeom prst="rect">
            <a:avLst/>
          </a:prstGeom>
        </p:spPr>
      </p:pic>
      <p:sp>
        <p:nvSpPr>
          <p:cNvPr id="98" name="Rectangle 97">
            <a:extLst>
              <a:ext uri="{FF2B5EF4-FFF2-40B4-BE49-F238E27FC236}">
                <a16:creationId xmlns:a16="http://schemas.microsoft.com/office/drawing/2014/main" id="{C5B5C75B-FE28-4C10-BFCD-6C8202433940}"/>
              </a:ext>
            </a:extLst>
          </p:cNvPr>
          <p:cNvSpPr/>
          <p:nvPr/>
        </p:nvSpPr>
        <p:spPr bwMode="gray">
          <a:xfrm>
            <a:off x="2549011" y="2619804"/>
            <a:ext cx="1465652" cy="1226403"/>
          </a:xfrm>
          <a:prstGeom prst="rect">
            <a:avLst/>
          </a:prstGeom>
          <a:solidFill>
            <a:schemeClr val="bg1">
              <a:lumMod val="85000"/>
              <a:alpha val="50000"/>
            </a:schemeClr>
          </a:solidFill>
          <a:ln w="6350" algn="ctr">
            <a:solidFill>
              <a:schemeClr val="bg1">
                <a:lumMod val="65000"/>
              </a:schemeClr>
            </a:solidFill>
            <a:miter lim="800000"/>
            <a:headEnd/>
            <a:tailEnd/>
          </a:ln>
        </p:spPr>
        <p:txBody>
          <a:bodyPr lIns="89977" tIns="71981" rIns="89977" bIns="7198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26" fontAlgn="base">
              <a:spcBef>
                <a:spcPct val="50000"/>
              </a:spcBef>
              <a:spcAft>
                <a:spcPct val="0"/>
              </a:spcAft>
              <a:buClr>
                <a:srgbClr val="F0AB00"/>
              </a:buClr>
              <a:buSzPct val="80000"/>
            </a:pPr>
            <a:r>
              <a:rPr lang="en-US" sz="1400" b="1" kern="0" dirty="0">
                <a:ea typeface="Arial Unicode MS" pitchFamily="34" charset="-128"/>
                <a:cs typeface="Arial" panose="020B0604020202020204" pitchFamily="34" charset="0"/>
              </a:rPr>
              <a:t>Automated Predictive Library</a:t>
            </a:r>
          </a:p>
        </p:txBody>
      </p:sp>
      <p:pic>
        <p:nvPicPr>
          <p:cNvPr id="99" name="Picture 98">
            <a:extLst>
              <a:ext uri="{FF2B5EF4-FFF2-40B4-BE49-F238E27FC236}">
                <a16:creationId xmlns:a16="http://schemas.microsoft.com/office/drawing/2014/main" id="{AF9D6ADE-1C68-471B-9652-818354A46803}"/>
              </a:ext>
            </a:extLst>
          </p:cNvPr>
          <p:cNvPicPr>
            <a:picLocks noChangeAspect="1"/>
          </p:cNvPicPr>
          <p:nvPr/>
        </p:nvPicPr>
        <p:blipFill>
          <a:blip r:embed="rId4"/>
          <a:stretch>
            <a:fillRect/>
          </a:stretch>
        </p:blipFill>
        <p:spPr>
          <a:xfrm>
            <a:off x="4310156" y="2604388"/>
            <a:ext cx="1455462" cy="1226404"/>
          </a:xfrm>
          <a:prstGeom prst="rect">
            <a:avLst/>
          </a:prstGeom>
        </p:spPr>
      </p:pic>
      <p:sp>
        <p:nvSpPr>
          <p:cNvPr id="100" name="Rectangle 99">
            <a:extLst>
              <a:ext uri="{FF2B5EF4-FFF2-40B4-BE49-F238E27FC236}">
                <a16:creationId xmlns:a16="http://schemas.microsoft.com/office/drawing/2014/main" id="{3BE42A7E-6D26-405B-8755-91BD640DE20A}"/>
              </a:ext>
            </a:extLst>
          </p:cNvPr>
          <p:cNvSpPr/>
          <p:nvPr/>
        </p:nvSpPr>
        <p:spPr bwMode="gray">
          <a:xfrm>
            <a:off x="4299966" y="2602877"/>
            <a:ext cx="1465652" cy="1226403"/>
          </a:xfrm>
          <a:prstGeom prst="rect">
            <a:avLst/>
          </a:prstGeom>
          <a:solidFill>
            <a:schemeClr val="bg1">
              <a:lumMod val="85000"/>
              <a:alpha val="50000"/>
            </a:schemeClr>
          </a:solidFill>
          <a:ln w="6350" algn="ctr">
            <a:solidFill>
              <a:schemeClr val="bg1">
                <a:lumMod val="65000"/>
              </a:schemeClr>
            </a:solidFill>
            <a:miter lim="800000"/>
            <a:headEnd/>
            <a:tailEnd/>
          </a:ln>
        </p:spPr>
        <p:txBody>
          <a:bodyPr lIns="89977" tIns="71981" rIns="89977" bIns="7198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26" fontAlgn="base">
              <a:spcBef>
                <a:spcPct val="50000"/>
              </a:spcBef>
              <a:spcAft>
                <a:spcPct val="0"/>
              </a:spcAft>
              <a:buClr>
                <a:srgbClr val="F0AB00"/>
              </a:buClr>
              <a:buSzPct val="80000"/>
            </a:pPr>
            <a:r>
              <a:rPr lang="en-US" sz="1400" b="1" kern="0" dirty="0">
                <a:ea typeface="Arial Unicode MS" pitchFamily="34" charset="-128"/>
                <a:cs typeface="Arial" panose="020B0604020202020204" pitchFamily="34" charset="0"/>
              </a:rPr>
              <a:t>Domain specific Libraries</a:t>
            </a:r>
          </a:p>
        </p:txBody>
      </p:sp>
      <p:pic>
        <p:nvPicPr>
          <p:cNvPr id="101" name="Picture 100">
            <a:extLst>
              <a:ext uri="{FF2B5EF4-FFF2-40B4-BE49-F238E27FC236}">
                <a16:creationId xmlns:a16="http://schemas.microsoft.com/office/drawing/2014/main" id="{DB36D52E-509F-4E39-9969-E9E4F3EAFE57}"/>
              </a:ext>
            </a:extLst>
          </p:cNvPr>
          <p:cNvPicPr>
            <a:picLocks noChangeAspect="1"/>
          </p:cNvPicPr>
          <p:nvPr/>
        </p:nvPicPr>
        <p:blipFill>
          <a:blip r:embed="rId4"/>
          <a:stretch>
            <a:fillRect/>
          </a:stretch>
        </p:blipFill>
        <p:spPr>
          <a:xfrm>
            <a:off x="8265260" y="2580441"/>
            <a:ext cx="1455462" cy="1226404"/>
          </a:xfrm>
          <a:prstGeom prst="rect">
            <a:avLst/>
          </a:prstGeom>
        </p:spPr>
      </p:pic>
      <p:sp>
        <p:nvSpPr>
          <p:cNvPr id="102" name="Rectangle 101">
            <a:extLst>
              <a:ext uri="{FF2B5EF4-FFF2-40B4-BE49-F238E27FC236}">
                <a16:creationId xmlns:a16="http://schemas.microsoft.com/office/drawing/2014/main" id="{27175738-A3A2-43D8-A3D8-0A1E7DF15DBF}"/>
              </a:ext>
            </a:extLst>
          </p:cNvPr>
          <p:cNvSpPr/>
          <p:nvPr/>
        </p:nvSpPr>
        <p:spPr bwMode="gray">
          <a:xfrm>
            <a:off x="8255070" y="2578930"/>
            <a:ext cx="1465652" cy="1226403"/>
          </a:xfrm>
          <a:prstGeom prst="rect">
            <a:avLst/>
          </a:prstGeom>
          <a:solidFill>
            <a:schemeClr val="bg1">
              <a:lumMod val="85000"/>
              <a:alpha val="50000"/>
            </a:schemeClr>
          </a:solidFill>
          <a:ln w="6350" algn="ctr">
            <a:solidFill>
              <a:schemeClr val="bg1">
                <a:lumMod val="65000"/>
              </a:schemeClr>
            </a:solidFill>
            <a:miter lim="800000"/>
            <a:headEnd/>
            <a:tailEnd/>
          </a:ln>
        </p:spPr>
        <p:txBody>
          <a:bodyPr lIns="89977" tIns="71981" rIns="89977" bIns="7198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26" fontAlgn="base">
              <a:spcBef>
                <a:spcPct val="50000"/>
              </a:spcBef>
              <a:spcAft>
                <a:spcPct val="0"/>
              </a:spcAft>
              <a:buClr>
                <a:srgbClr val="F0AB00"/>
              </a:buClr>
              <a:buSzPct val="80000"/>
            </a:pPr>
            <a:r>
              <a:rPr lang="en-US" sz="1400" b="1" kern="0" dirty="0">
                <a:ea typeface="Arial Unicode MS" pitchFamily="34" charset="-128"/>
                <a:cs typeface="Arial" panose="020B0604020202020204" pitchFamily="34" charset="0"/>
              </a:rPr>
              <a:t>R Integration</a:t>
            </a:r>
          </a:p>
        </p:txBody>
      </p:sp>
      <p:sp>
        <p:nvSpPr>
          <p:cNvPr id="103" name="Right Triangle 102">
            <a:extLst>
              <a:ext uri="{FF2B5EF4-FFF2-40B4-BE49-F238E27FC236}">
                <a16:creationId xmlns:a16="http://schemas.microsoft.com/office/drawing/2014/main" id="{0952B51B-9AAC-41F1-B219-745B63919030}"/>
              </a:ext>
            </a:extLst>
          </p:cNvPr>
          <p:cNvSpPr/>
          <p:nvPr/>
        </p:nvSpPr>
        <p:spPr bwMode="gray">
          <a:xfrm>
            <a:off x="11463726" y="3793946"/>
            <a:ext cx="113812" cy="126089"/>
          </a:xfrm>
          <a:prstGeom prst="rtTriangle">
            <a:avLst/>
          </a:prstGeom>
          <a:solidFill>
            <a:schemeClr val="bg1">
              <a:lumMod val="95000"/>
            </a:schemeClr>
          </a:solidFill>
          <a:ln w="6350" algn="ctr">
            <a:noFill/>
            <a:miter lim="800000"/>
            <a:headEnd/>
            <a:tailEnd/>
          </a:ln>
        </p:spPr>
        <p:txBody>
          <a:bodyPr lIns="75570" tIns="60456" rIns="75570" bIns="60456" rtlCol="0" anchor="ct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7746" fontAlgn="base">
              <a:spcBef>
                <a:spcPct val="50000"/>
              </a:spcBef>
              <a:spcAft>
                <a:spcPct val="0"/>
              </a:spcAft>
              <a:buClr>
                <a:srgbClr val="F0AB00"/>
              </a:buClr>
              <a:buSzPct val="80000"/>
            </a:pPr>
            <a:endParaRPr lang="en-US" sz="1699" kern="0" dirty="0">
              <a:solidFill>
                <a:srgbClr val="000000"/>
              </a:solidFill>
              <a:ea typeface="Arial Unicode MS" pitchFamily="34" charset="-128"/>
              <a:cs typeface="Arial Unicode MS" pitchFamily="34" charset="-128"/>
            </a:endParaRPr>
          </a:p>
        </p:txBody>
      </p:sp>
      <p:pic>
        <p:nvPicPr>
          <p:cNvPr id="104" name="Picture 103">
            <a:extLst>
              <a:ext uri="{FF2B5EF4-FFF2-40B4-BE49-F238E27FC236}">
                <a16:creationId xmlns:a16="http://schemas.microsoft.com/office/drawing/2014/main" id="{B9B0F510-A783-4D36-866B-D3B363342F5E}"/>
              </a:ext>
            </a:extLst>
          </p:cNvPr>
          <p:cNvPicPr>
            <a:picLocks noChangeAspect="1"/>
          </p:cNvPicPr>
          <p:nvPr/>
        </p:nvPicPr>
        <p:blipFill>
          <a:blip r:embed="rId4"/>
          <a:stretch>
            <a:fillRect/>
          </a:stretch>
        </p:blipFill>
        <p:spPr>
          <a:xfrm>
            <a:off x="10024330" y="2590850"/>
            <a:ext cx="1455462" cy="1226404"/>
          </a:xfrm>
          <a:prstGeom prst="rect">
            <a:avLst/>
          </a:prstGeom>
        </p:spPr>
      </p:pic>
      <p:sp>
        <p:nvSpPr>
          <p:cNvPr id="105" name="Rectangle 104">
            <a:extLst>
              <a:ext uri="{FF2B5EF4-FFF2-40B4-BE49-F238E27FC236}">
                <a16:creationId xmlns:a16="http://schemas.microsoft.com/office/drawing/2014/main" id="{99AC99C9-343A-4FE9-9FC6-BAC1DABF4159}"/>
              </a:ext>
            </a:extLst>
          </p:cNvPr>
          <p:cNvSpPr/>
          <p:nvPr/>
        </p:nvSpPr>
        <p:spPr bwMode="gray">
          <a:xfrm>
            <a:off x="10014140" y="2589339"/>
            <a:ext cx="1465652" cy="1226403"/>
          </a:xfrm>
          <a:prstGeom prst="rect">
            <a:avLst/>
          </a:prstGeom>
          <a:solidFill>
            <a:schemeClr val="bg1">
              <a:lumMod val="85000"/>
              <a:alpha val="50000"/>
            </a:schemeClr>
          </a:solidFill>
          <a:ln w="6350" algn="ctr">
            <a:solidFill>
              <a:schemeClr val="bg1">
                <a:lumMod val="65000"/>
              </a:schemeClr>
            </a:solidFill>
            <a:miter lim="800000"/>
            <a:headEnd/>
            <a:tailEnd/>
          </a:ln>
        </p:spPr>
        <p:txBody>
          <a:bodyPr lIns="89977" tIns="71981" rIns="89977" bIns="7198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26" fontAlgn="base">
              <a:spcBef>
                <a:spcPct val="50000"/>
              </a:spcBef>
              <a:spcAft>
                <a:spcPct val="0"/>
              </a:spcAft>
              <a:buClr>
                <a:srgbClr val="F0AB00"/>
              </a:buClr>
              <a:buSzPct val="80000"/>
            </a:pPr>
            <a:r>
              <a:rPr lang="en-US" sz="1400" b="1" kern="0" dirty="0">
                <a:ea typeface="Arial Unicode MS" pitchFamily="34" charset="-128"/>
                <a:cs typeface="Arial" panose="020B0604020202020204" pitchFamily="34" charset="0"/>
              </a:rPr>
              <a:t>TensorFlow Integration</a:t>
            </a:r>
          </a:p>
        </p:txBody>
      </p:sp>
    </p:spTree>
    <p:extLst>
      <p:ext uri="{BB962C8B-B14F-4D97-AF65-F5344CB8AC3E}">
        <p14:creationId xmlns:p14="http://schemas.microsoft.com/office/powerpoint/2010/main" val="89497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78">
            <a:extLst>
              <a:ext uri="{FF2B5EF4-FFF2-40B4-BE49-F238E27FC236}">
                <a16:creationId xmlns:a16="http://schemas.microsoft.com/office/drawing/2014/main" id="{85732B34-16B8-4847-8760-6921A5E2BAA4}"/>
              </a:ext>
            </a:extLst>
          </p:cNvPr>
          <p:cNvSpPr txBox="1"/>
          <p:nvPr/>
        </p:nvSpPr>
        <p:spPr>
          <a:xfrm>
            <a:off x="7243891" y="1937275"/>
            <a:ext cx="4362792" cy="3299956"/>
          </a:xfrm>
          <a:prstGeom prst="rect">
            <a:avLst/>
          </a:prstGeom>
          <a:solidFill>
            <a:schemeClr val="bg1">
              <a:lumMod val="85000"/>
            </a:schemeClr>
          </a:solidFill>
          <a:ln w="25400">
            <a:solidFill>
              <a:schemeClr val="accent2">
                <a:lumMod val="20000"/>
                <a:lumOff val="80000"/>
              </a:schemeClr>
            </a:solidFill>
          </a:ln>
        </p:spPr>
        <p:txBody>
          <a:bodyPr wrap="square" lIns="0" tIns="0" rIns="0" bIns="0" rtlCol="0">
            <a:noAutofit/>
          </a:bodyPr>
          <a:lstStyle/>
          <a:p>
            <a:pPr algn="ctr" fontAlgn="base">
              <a:spcAft>
                <a:spcPct val="0"/>
              </a:spcAft>
              <a:buClr>
                <a:srgbClr val="F0AB00"/>
              </a:buClr>
              <a:buSzPct val="80000"/>
            </a:pPr>
            <a:endParaRPr lang="en-US" sz="3199" b="1" kern="0" spc="600" dirty="0">
              <a:ea typeface="Arial Unicode MS" pitchFamily="34" charset="-128"/>
              <a:cs typeface="Arial Unicode MS" pitchFamily="34" charset="-128"/>
            </a:endParaRPr>
          </a:p>
        </p:txBody>
      </p:sp>
      <p:sp>
        <p:nvSpPr>
          <p:cNvPr id="2" name="Title 1"/>
          <p:cNvSpPr>
            <a:spLocks noGrp="1"/>
          </p:cNvSpPr>
          <p:nvPr>
            <p:ph type="title"/>
          </p:nvPr>
        </p:nvSpPr>
        <p:spPr>
          <a:xfrm>
            <a:off x="422796" y="443811"/>
            <a:ext cx="11183887" cy="677108"/>
          </a:xfrm>
        </p:spPr>
        <p:txBody>
          <a:bodyPr/>
          <a:lstStyle/>
          <a:p>
            <a:pPr lvl="2" algn="l" defTabSz="1088558" rtl="0">
              <a:spcBef>
                <a:spcPct val="0"/>
              </a:spcBef>
            </a:pPr>
            <a:r>
              <a:rPr lang="en-US" sz="2400" b="1" dirty="0"/>
              <a:t>SAP HANA ML – Predictive Analysis Library (PAL) </a:t>
            </a:r>
            <a:br>
              <a:rPr lang="en-US" sz="2400" b="1" kern="1200" dirty="0">
                <a:solidFill>
                  <a:schemeClr val="accent2"/>
                </a:solidFill>
                <a:latin typeface="+mj-lt"/>
                <a:ea typeface="+mj-ea"/>
                <a:cs typeface="+mj-cs"/>
              </a:rPr>
            </a:br>
            <a:r>
              <a:rPr lang="en-US" sz="2000" kern="1200" dirty="0">
                <a:solidFill>
                  <a:schemeClr val="tx1"/>
                </a:solidFill>
                <a:latin typeface="+mj-lt"/>
                <a:ea typeface="+mj-ea"/>
                <a:cs typeface="+mj-cs"/>
              </a:rPr>
              <a:t>Native In-Database Machine Learning</a:t>
            </a:r>
            <a:endParaRPr lang="de-DE" sz="2000" dirty="0">
              <a:solidFill>
                <a:schemeClr val="tx1"/>
              </a:solidFill>
            </a:endParaRPr>
          </a:p>
        </p:txBody>
      </p:sp>
      <p:sp>
        <p:nvSpPr>
          <p:cNvPr id="4" name="Text Placeholder 2"/>
          <p:cNvSpPr txBox="1">
            <a:spLocks/>
          </p:cNvSpPr>
          <p:nvPr/>
        </p:nvSpPr>
        <p:spPr bwMode="gray">
          <a:xfrm>
            <a:off x="422796" y="1506045"/>
            <a:ext cx="5894481" cy="4406498"/>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79964" lvl="2" indent="-179964" defTabSz="1088558">
              <a:spcBef>
                <a:spcPts val="1200"/>
              </a:spcBef>
              <a:defRPr/>
            </a:pPr>
            <a:r>
              <a:rPr lang="en-US" dirty="0"/>
              <a:t>SAP HANA embeds multiple machine learning libraries, designed and optimized for massive parallel in-memory processing.</a:t>
            </a:r>
          </a:p>
          <a:p>
            <a:pPr marL="179964" lvl="2" indent="-179964" defTabSz="1088558">
              <a:spcBef>
                <a:spcPts val="1200"/>
              </a:spcBef>
              <a:defRPr/>
            </a:pPr>
            <a:r>
              <a:rPr lang="en-US" sz="1600" b="1" dirty="0"/>
              <a:t>Predictive Analysis Library (PAL) </a:t>
            </a:r>
          </a:p>
          <a:p>
            <a:pPr marL="359964" lvl="3" indent="-179964" defTabSz="1088558">
              <a:spcBef>
                <a:spcPts val="600"/>
              </a:spcBef>
              <a:defRPr/>
            </a:pPr>
            <a:r>
              <a:rPr lang="en-US" sz="1600" dirty="0"/>
              <a:t>Addresses key scenarios like Classification, Regression or Time Series Forecasting (and more)</a:t>
            </a:r>
          </a:p>
          <a:p>
            <a:pPr marL="359964" lvl="3" indent="-179964" defTabSz="1088558">
              <a:spcBef>
                <a:spcPts val="600"/>
              </a:spcBef>
              <a:defRPr/>
            </a:pPr>
            <a:r>
              <a:rPr lang="en-US" sz="1600" dirty="0"/>
              <a:t>Over 90+ classic and trending ensemble algorithms</a:t>
            </a:r>
          </a:p>
          <a:p>
            <a:pPr marL="359964" lvl="3" indent="-179964" defTabSz="1088558">
              <a:spcBef>
                <a:spcPts val="600"/>
              </a:spcBef>
              <a:defRPr/>
            </a:pPr>
            <a:r>
              <a:rPr lang="en-US" sz="1600" dirty="0"/>
              <a:t>High performance parallel mass prediction, real-time transactional speed prediction</a:t>
            </a:r>
          </a:p>
          <a:p>
            <a:pPr marL="359964" lvl="3" indent="-179964" defTabSz="1088558">
              <a:spcBef>
                <a:spcPts val="600"/>
              </a:spcBef>
              <a:defRPr/>
            </a:pPr>
            <a:r>
              <a:rPr lang="en-US" sz="1600" dirty="0"/>
              <a:t>Segmented Modeling, like segmented Forecasting</a:t>
            </a:r>
          </a:p>
          <a:p>
            <a:pPr marL="359964" lvl="3" indent="-179964" defTabSz="1088558">
              <a:spcBef>
                <a:spcPts val="600"/>
              </a:spcBef>
              <a:defRPr/>
            </a:pPr>
            <a:r>
              <a:rPr lang="en-US" sz="1600" dirty="0"/>
              <a:t>Automated cross validation and hyper parameter selection</a:t>
            </a:r>
            <a:br>
              <a:rPr lang="en-US" sz="1600" dirty="0"/>
            </a:br>
            <a:endParaRPr lang="en-US" sz="1600" dirty="0"/>
          </a:p>
          <a:p>
            <a:pPr marL="179964" lvl="2" indent="-179964" defTabSz="1088558">
              <a:spcBef>
                <a:spcPts val="1200"/>
              </a:spcBef>
              <a:defRPr/>
            </a:pPr>
            <a:r>
              <a:rPr lang="en-US" sz="1600" dirty="0"/>
              <a:t>Easy to develop and simple to embed with applications</a:t>
            </a:r>
          </a:p>
          <a:p>
            <a:pPr marL="359964" lvl="3" indent="-179964" defTabSz="1088558">
              <a:spcBef>
                <a:spcPts val="600"/>
              </a:spcBef>
              <a:defRPr/>
            </a:pPr>
            <a:r>
              <a:rPr lang="en-US" sz="1600" dirty="0"/>
              <a:t>Supports both expert data scientists and developer personas</a:t>
            </a:r>
          </a:p>
          <a:p>
            <a:pPr marL="359964" lvl="3" indent="-179964" defTabSz="1088558">
              <a:spcBef>
                <a:spcPts val="600"/>
              </a:spcBef>
              <a:defRPr/>
            </a:pPr>
            <a:r>
              <a:rPr lang="en-US" sz="1600" dirty="0"/>
              <a:t>Simple SQL interface and Python client </a:t>
            </a:r>
          </a:p>
          <a:p>
            <a:pPr marL="179964" lvl="2" indent="-179964" defTabSz="1088558">
              <a:spcBef>
                <a:spcPts val="1200"/>
              </a:spcBef>
              <a:defRPr/>
            </a:pPr>
            <a:endParaRPr lang="en-US" sz="1600" dirty="0"/>
          </a:p>
          <a:p>
            <a:pPr marL="294241" lvl="3" indent="0" defTabSz="1088558">
              <a:buNone/>
              <a:defRPr/>
            </a:pPr>
            <a:endParaRPr lang="de-DE" sz="1600" dirty="0"/>
          </a:p>
          <a:p>
            <a:pPr marL="452959" lvl="3" indent="-158718" defTabSz="1088558">
              <a:defRPr/>
            </a:pPr>
            <a:endParaRPr lang="en-US" sz="1600" dirty="0"/>
          </a:p>
        </p:txBody>
      </p:sp>
      <p:pic>
        <p:nvPicPr>
          <p:cNvPr id="78" name="Picture 77">
            <a:extLst>
              <a:ext uri="{FF2B5EF4-FFF2-40B4-BE49-F238E27FC236}">
                <a16:creationId xmlns:a16="http://schemas.microsoft.com/office/drawing/2014/main" id="{A82AE13D-4E6C-4434-AF2D-9B5A23589F42}"/>
              </a:ext>
            </a:extLst>
          </p:cNvPr>
          <p:cNvPicPr>
            <a:picLocks noChangeAspect="1"/>
          </p:cNvPicPr>
          <p:nvPr/>
        </p:nvPicPr>
        <p:blipFill>
          <a:blip r:embed="rId3"/>
          <a:stretch>
            <a:fillRect/>
          </a:stretch>
        </p:blipFill>
        <p:spPr>
          <a:xfrm>
            <a:off x="7794352" y="2024175"/>
            <a:ext cx="328340" cy="328340"/>
          </a:xfrm>
          <a:prstGeom prst="rect">
            <a:avLst/>
          </a:prstGeom>
        </p:spPr>
      </p:pic>
      <p:sp>
        <p:nvSpPr>
          <p:cNvPr id="77" name="Rectangle 76">
            <a:extLst>
              <a:ext uri="{FF2B5EF4-FFF2-40B4-BE49-F238E27FC236}">
                <a16:creationId xmlns:a16="http://schemas.microsoft.com/office/drawing/2014/main" id="{B31EF7EF-94E9-4B6D-97A9-EDA3111484F3}"/>
              </a:ext>
            </a:extLst>
          </p:cNvPr>
          <p:cNvSpPr/>
          <p:nvPr/>
        </p:nvSpPr>
        <p:spPr bwMode="gray">
          <a:xfrm>
            <a:off x="7363502" y="2446453"/>
            <a:ext cx="4128356" cy="2612485"/>
          </a:xfrm>
          <a:prstGeom prst="rect">
            <a:avLst/>
          </a:prstGeom>
          <a:solidFill>
            <a:schemeClr val="bg1"/>
          </a:solidFill>
          <a:ln w="15875" algn="ctr">
            <a:solidFill>
              <a:schemeClr val="accent2">
                <a:lumMod val="20000"/>
                <a:lumOff val="8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799" kern="0" dirty="0">
              <a:solidFill>
                <a:srgbClr val="4B4B4B"/>
              </a:solidFill>
              <a:ea typeface="Arial Unicode MS" pitchFamily="34" charset="-128"/>
              <a:cs typeface="Arial Unicode MS" pitchFamily="34" charset="-128"/>
            </a:endParaRPr>
          </a:p>
        </p:txBody>
      </p:sp>
      <p:sp>
        <p:nvSpPr>
          <p:cNvPr id="80" name="TextBox 79">
            <a:extLst>
              <a:ext uri="{FF2B5EF4-FFF2-40B4-BE49-F238E27FC236}">
                <a16:creationId xmlns:a16="http://schemas.microsoft.com/office/drawing/2014/main" id="{D4E4911C-8CBA-4725-A363-F8867DA0CC7E}"/>
              </a:ext>
            </a:extLst>
          </p:cNvPr>
          <p:cNvSpPr txBox="1"/>
          <p:nvPr/>
        </p:nvSpPr>
        <p:spPr>
          <a:xfrm>
            <a:off x="8008449" y="2017321"/>
            <a:ext cx="2791167" cy="307777"/>
          </a:xfrm>
          <a:prstGeom prst="rect">
            <a:avLst/>
          </a:prstGeom>
          <a:noFill/>
        </p:spPr>
        <p:txBody>
          <a:bodyPr wrap="square" lIns="0" tIns="0" rIns="0" bIns="0" rtlCol="0">
            <a:spAutoFit/>
          </a:bodyPr>
          <a:lstStyle/>
          <a:p>
            <a:pPr algn="ctr" fontAlgn="base">
              <a:spcAft>
                <a:spcPct val="0"/>
              </a:spcAft>
              <a:buClr>
                <a:srgbClr val="F0AB00"/>
              </a:buClr>
              <a:buSzPct val="80000"/>
            </a:pPr>
            <a:r>
              <a:rPr lang="en-US" sz="2000" b="1" kern="0" dirty="0">
                <a:solidFill>
                  <a:schemeClr val="accent2"/>
                </a:solidFill>
                <a:ea typeface="Arial Unicode MS" pitchFamily="34" charset="-128"/>
                <a:cs typeface="Arial Unicode MS" pitchFamily="34" charset="-128"/>
              </a:rPr>
              <a:t>SAP HANA Platform</a:t>
            </a:r>
          </a:p>
        </p:txBody>
      </p:sp>
      <p:pic>
        <p:nvPicPr>
          <p:cNvPr id="81" name="Picture 80">
            <a:extLst>
              <a:ext uri="{FF2B5EF4-FFF2-40B4-BE49-F238E27FC236}">
                <a16:creationId xmlns:a16="http://schemas.microsoft.com/office/drawing/2014/main" id="{BD86ECA9-433B-4C77-981B-096B33DB2CFD}"/>
              </a:ext>
            </a:extLst>
          </p:cNvPr>
          <p:cNvPicPr>
            <a:picLocks noChangeAspect="1"/>
          </p:cNvPicPr>
          <p:nvPr/>
        </p:nvPicPr>
        <p:blipFill>
          <a:blip r:embed="rId4"/>
          <a:stretch>
            <a:fillRect/>
          </a:stretch>
        </p:blipFill>
        <p:spPr>
          <a:xfrm>
            <a:off x="7520268" y="2500823"/>
            <a:ext cx="415820" cy="454045"/>
          </a:xfrm>
          <a:prstGeom prst="rect">
            <a:avLst/>
          </a:prstGeom>
        </p:spPr>
      </p:pic>
      <p:sp>
        <p:nvSpPr>
          <p:cNvPr id="83" name="TextBox 82">
            <a:extLst>
              <a:ext uri="{FF2B5EF4-FFF2-40B4-BE49-F238E27FC236}">
                <a16:creationId xmlns:a16="http://schemas.microsoft.com/office/drawing/2014/main" id="{655CF389-3679-47A3-A537-8C1BEDA4410E}"/>
              </a:ext>
            </a:extLst>
          </p:cNvPr>
          <p:cNvSpPr txBox="1"/>
          <p:nvPr/>
        </p:nvSpPr>
        <p:spPr>
          <a:xfrm>
            <a:off x="7243890" y="2630434"/>
            <a:ext cx="4325874" cy="193899"/>
          </a:xfrm>
          <a:prstGeom prst="rect">
            <a:avLst/>
          </a:prstGeom>
          <a:noFill/>
        </p:spPr>
        <p:txBody>
          <a:bodyPr wrap="square" lIns="0" tIns="0" rIns="0" bIns="0" rtlCol="0">
            <a:spAutoFit/>
          </a:bodyPr>
          <a:lstStyle/>
          <a:p>
            <a:pPr algn="ctr" fontAlgn="base">
              <a:lnSpc>
                <a:spcPct val="90000"/>
              </a:lnSpc>
              <a:spcAft>
                <a:spcPts val="714"/>
              </a:spcAft>
              <a:buClr>
                <a:srgbClr val="F0AB00"/>
              </a:buClr>
              <a:buSzPct val="80000"/>
            </a:pPr>
            <a:r>
              <a:rPr lang="en-US" sz="1400" b="1" kern="0" dirty="0">
                <a:solidFill>
                  <a:schemeClr val="accent2"/>
                </a:solidFill>
                <a:ea typeface="Arial Unicode MS" pitchFamily="34" charset="-128"/>
                <a:cs typeface="Arial Unicode MS" pitchFamily="34" charset="-128"/>
              </a:rPr>
              <a:t>Predictive Analysis Library (PAL)</a:t>
            </a:r>
          </a:p>
        </p:txBody>
      </p:sp>
      <p:cxnSp>
        <p:nvCxnSpPr>
          <p:cNvPr id="84" name="Straight Connector 83">
            <a:extLst>
              <a:ext uri="{FF2B5EF4-FFF2-40B4-BE49-F238E27FC236}">
                <a16:creationId xmlns:a16="http://schemas.microsoft.com/office/drawing/2014/main" id="{A94FD1DB-655A-4227-8913-89F752B8660B}"/>
              </a:ext>
            </a:extLst>
          </p:cNvPr>
          <p:cNvCxnSpPr>
            <a:cxnSpLocks/>
          </p:cNvCxnSpPr>
          <p:nvPr/>
        </p:nvCxnSpPr>
        <p:spPr>
          <a:xfrm>
            <a:off x="7446929" y="3008513"/>
            <a:ext cx="3885441" cy="0"/>
          </a:xfrm>
          <a:prstGeom prst="line">
            <a:avLst/>
          </a:prstGeom>
          <a:ln w="12700" cap="rnd">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9A5409A0-689D-4E48-AC95-2508D908B57A}"/>
              </a:ext>
            </a:extLst>
          </p:cNvPr>
          <p:cNvSpPr txBox="1"/>
          <p:nvPr/>
        </p:nvSpPr>
        <p:spPr>
          <a:xfrm>
            <a:off x="8064666" y="3148519"/>
            <a:ext cx="1223285" cy="215444"/>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US" sz="1400" b="1" kern="0" dirty="0">
                <a:solidFill>
                  <a:schemeClr val="accent2"/>
                </a:solidFill>
                <a:ea typeface="Arial Unicode MS" pitchFamily="34" charset="-128"/>
                <a:cs typeface="Arial Unicode MS" pitchFamily="34" charset="-128"/>
              </a:rPr>
              <a:t>Classification</a:t>
            </a:r>
          </a:p>
        </p:txBody>
      </p:sp>
      <p:sp>
        <p:nvSpPr>
          <p:cNvPr id="102" name="TextBox 101">
            <a:extLst>
              <a:ext uri="{FF2B5EF4-FFF2-40B4-BE49-F238E27FC236}">
                <a16:creationId xmlns:a16="http://schemas.microsoft.com/office/drawing/2014/main" id="{CF3C0B72-AAAF-4D89-A1C5-12A4F40D8654}"/>
              </a:ext>
            </a:extLst>
          </p:cNvPr>
          <p:cNvSpPr txBox="1"/>
          <p:nvPr/>
        </p:nvSpPr>
        <p:spPr>
          <a:xfrm>
            <a:off x="8062434" y="3526569"/>
            <a:ext cx="1310175" cy="312201"/>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US" sz="1400" b="1" kern="0" dirty="0">
                <a:solidFill>
                  <a:schemeClr val="accent2"/>
                </a:solidFill>
                <a:ea typeface="Arial Unicode MS" pitchFamily="34" charset="-128"/>
                <a:cs typeface="Arial Unicode MS" pitchFamily="34" charset="-128"/>
              </a:rPr>
              <a:t>Regression</a:t>
            </a:r>
          </a:p>
        </p:txBody>
      </p:sp>
      <p:sp>
        <p:nvSpPr>
          <p:cNvPr id="103" name="TextBox 102">
            <a:extLst>
              <a:ext uri="{FF2B5EF4-FFF2-40B4-BE49-F238E27FC236}">
                <a16:creationId xmlns:a16="http://schemas.microsoft.com/office/drawing/2014/main" id="{A331C007-5657-47D1-BABE-C635FE2ECE77}"/>
              </a:ext>
            </a:extLst>
          </p:cNvPr>
          <p:cNvSpPr txBox="1"/>
          <p:nvPr/>
        </p:nvSpPr>
        <p:spPr>
          <a:xfrm>
            <a:off x="8062058" y="4422268"/>
            <a:ext cx="1412692" cy="430887"/>
          </a:xfrm>
          <a:prstGeom prst="rect">
            <a:avLst/>
          </a:prstGeom>
          <a:noFill/>
        </p:spPr>
        <p:txBody>
          <a:bodyPr wrap="square" lIns="0" tIns="0" rIns="0" bIns="0" rtlCol="0">
            <a:noAutofit/>
          </a:bodyPr>
          <a:lstStyle/>
          <a:p>
            <a:pPr fontAlgn="base">
              <a:spcAft>
                <a:spcPct val="0"/>
              </a:spcAft>
              <a:buClr>
                <a:srgbClr val="F0AB00"/>
              </a:buClr>
              <a:buSzPct val="80000"/>
            </a:pPr>
            <a:r>
              <a:rPr lang="en-US" sz="1400" b="1" kern="0" dirty="0">
                <a:solidFill>
                  <a:schemeClr val="accent2"/>
                </a:solidFill>
                <a:ea typeface="Arial Unicode MS" pitchFamily="34" charset="-128"/>
                <a:cs typeface="Arial Unicode MS" pitchFamily="34" charset="-128"/>
              </a:rPr>
              <a:t>Cluster</a:t>
            </a:r>
            <a:br>
              <a:rPr lang="en-US" sz="1400" b="1" kern="0" dirty="0">
                <a:solidFill>
                  <a:schemeClr val="accent2"/>
                </a:solidFill>
                <a:ea typeface="Arial Unicode MS" pitchFamily="34" charset="-128"/>
                <a:cs typeface="Arial Unicode MS" pitchFamily="34" charset="-128"/>
              </a:rPr>
            </a:br>
            <a:r>
              <a:rPr lang="en-US" sz="1400" b="1" kern="0" dirty="0">
                <a:solidFill>
                  <a:schemeClr val="accent2"/>
                </a:solidFill>
                <a:ea typeface="Arial Unicode MS" pitchFamily="34" charset="-128"/>
                <a:cs typeface="Arial Unicode MS" pitchFamily="34" charset="-128"/>
              </a:rPr>
              <a:t> analysis</a:t>
            </a:r>
          </a:p>
        </p:txBody>
      </p:sp>
      <p:sp>
        <p:nvSpPr>
          <p:cNvPr id="104" name="TextBox 103">
            <a:extLst>
              <a:ext uri="{FF2B5EF4-FFF2-40B4-BE49-F238E27FC236}">
                <a16:creationId xmlns:a16="http://schemas.microsoft.com/office/drawing/2014/main" id="{0B9109AD-7EE8-43D2-894B-A8A16ED0E3FF}"/>
              </a:ext>
            </a:extLst>
          </p:cNvPr>
          <p:cNvSpPr txBox="1"/>
          <p:nvPr/>
        </p:nvSpPr>
        <p:spPr>
          <a:xfrm>
            <a:off x="8062058" y="3915076"/>
            <a:ext cx="2213336" cy="430887"/>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US" sz="1400" b="1" kern="0" dirty="0">
                <a:solidFill>
                  <a:schemeClr val="accent2"/>
                </a:solidFill>
                <a:ea typeface="Arial Unicode MS" pitchFamily="34" charset="-128"/>
                <a:cs typeface="Arial Unicode MS" pitchFamily="34" charset="-128"/>
              </a:rPr>
              <a:t>Time series </a:t>
            </a:r>
            <a:br>
              <a:rPr lang="en-US" sz="1400" b="1" kern="0" dirty="0">
                <a:solidFill>
                  <a:schemeClr val="accent2"/>
                </a:solidFill>
                <a:ea typeface="Arial Unicode MS" pitchFamily="34" charset="-128"/>
                <a:cs typeface="Arial Unicode MS" pitchFamily="34" charset="-128"/>
              </a:rPr>
            </a:br>
            <a:r>
              <a:rPr lang="en-US" sz="1400" b="1" kern="0" dirty="0">
                <a:solidFill>
                  <a:schemeClr val="accent2"/>
                </a:solidFill>
                <a:ea typeface="Arial Unicode MS" pitchFamily="34" charset="-128"/>
                <a:cs typeface="Arial Unicode MS" pitchFamily="34" charset="-128"/>
              </a:rPr>
              <a:t> forecasting</a:t>
            </a:r>
          </a:p>
        </p:txBody>
      </p:sp>
      <p:sp>
        <p:nvSpPr>
          <p:cNvPr id="105" name="TextBox 104">
            <a:extLst>
              <a:ext uri="{FF2B5EF4-FFF2-40B4-BE49-F238E27FC236}">
                <a16:creationId xmlns:a16="http://schemas.microsoft.com/office/drawing/2014/main" id="{2475FF89-9ABA-4B07-9AE9-8696B82633A0}"/>
              </a:ext>
            </a:extLst>
          </p:cNvPr>
          <p:cNvSpPr txBox="1"/>
          <p:nvPr/>
        </p:nvSpPr>
        <p:spPr>
          <a:xfrm>
            <a:off x="9942175" y="3158203"/>
            <a:ext cx="1417334"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b="1" kern="0" dirty="0">
                <a:solidFill>
                  <a:schemeClr val="accent2"/>
                </a:solidFill>
                <a:ea typeface="Arial Unicode MS" pitchFamily="34" charset="-128"/>
                <a:cs typeface="Arial Unicode MS" pitchFamily="34" charset="-128"/>
              </a:rPr>
              <a:t>Association </a:t>
            </a:r>
            <a:br>
              <a:rPr lang="en-US" sz="1400" b="1" kern="0" dirty="0">
                <a:solidFill>
                  <a:schemeClr val="accent2"/>
                </a:solidFill>
                <a:ea typeface="Arial Unicode MS" pitchFamily="34" charset="-128"/>
                <a:cs typeface="Arial Unicode MS" pitchFamily="34" charset="-128"/>
              </a:rPr>
            </a:br>
            <a:r>
              <a:rPr lang="en-US" sz="1400" b="1" kern="0" dirty="0">
                <a:solidFill>
                  <a:schemeClr val="accent2"/>
                </a:solidFill>
                <a:ea typeface="Arial Unicode MS" pitchFamily="34" charset="-128"/>
                <a:cs typeface="Arial Unicode MS" pitchFamily="34" charset="-128"/>
              </a:rPr>
              <a:t>analysis</a:t>
            </a:r>
          </a:p>
        </p:txBody>
      </p:sp>
      <p:sp>
        <p:nvSpPr>
          <p:cNvPr id="106" name="TextBox 105">
            <a:extLst>
              <a:ext uri="{FF2B5EF4-FFF2-40B4-BE49-F238E27FC236}">
                <a16:creationId xmlns:a16="http://schemas.microsoft.com/office/drawing/2014/main" id="{52FA113B-A561-45A9-A25A-F25060F27591}"/>
              </a:ext>
            </a:extLst>
          </p:cNvPr>
          <p:cNvSpPr txBox="1"/>
          <p:nvPr/>
        </p:nvSpPr>
        <p:spPr>
          <a:xfrm>
            <a:off x="9932359" y="4035248"/>
            <a:ext cx="1444347"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b="1" kern="0" dirty="0">
                <a:solidFill>
                  <a:schemeClr val="accent2"/>
                </a:solidFill>
                <a:ea typeface="Arial Unicode MS" pitchFamily="34" charset="-128"/>
                <a:cs typeface="Arial Unicode MS" pitchFamily="34" charset="-128"/>
              </a:rPr>
              <a:t>Recommender System</a:t>
            </a:r>
          </a:p>
        </p:txBody>
      </p:sp>
      <p:sp>
        <p:nvSpPr>
          <p:cNvPr id="107" name="TextBox 106">
            <a:extLst>
              <a:ext uri="{FF2B5EF4-FFF2-40B4-BE49-F238E27FC236}">
                <a16:creationId xmlns:a16="http://schemas.microsoft.com/office/drawing/2014/main" id="{BDF30C5C-FDA1-4F31-9DF1-7C6583E0B3C9}"/>
              </a:ext>
            </a:extLst>
          </p:cNvPr>
          <p:cNvSpPr txBox="1"/>
          <p:nvPr/>
        </p:nvSpPr>
        <p:spPr>
          <a:xfrm>
            <a:off x="9945659" y="4560073"/>
            <a:ext cx="2018820" cy="352220"/>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US" sz="1400" b="1" kern="0" dirty="0">
                <a:solidFill>
                  <a:schemeClr val="accent2"/>
                </a:solidFill>
                <a:ea typeface="Arial Unicode MS" pitchFamily="34" charset="-128"/>
                <a:cs typeface="Arial Unicode MS" pitchFamily="34" charset="-128"/>
              </a:rPr>
              <a:t>Link prediction</a:t>
            </a:r>
          </a:p>
        </p:txBody>
      </p:sp>
      <p:pic>
        <p:nvPicPr>
          <p:cNvPr id="108" name="Picture 107">
            <a:extLst>
              <a:ext uri="{FF2B5EF4-FFF2-40B4-BE49-F238E27FC236}">
                <a16:creationId xmlns:a16="http://schemas.microsoft.com/office/drawing/2014/main" id="{E36D071B-C9FF-4194-BA49-69B4D3A046E1}"/>
              </a:ext>
            </a:extLst>
          </p:cNvPr>
          <p:cNvPicPr>
            <a:picLocks noChangeAspect="1"/>
          </p:cNvPicPr>
          <p:nvPr/>
        </p:nvPicPr>
        <p:blipFill>
          <a:blip r:embed="rId5"/>
          <a:stretch>
            <a:fillRect/>
          </a:stretch>
        </p:blipFill>
        <p:spPr>
          <a:xfrm rot="16200000">
            <a:off x="7520268" y="3104248"/>
            <a:ext cx="419267" cy="419267"/>
          </a:xfrm>
          <a:prstGeom prst="rect">
            <a:avLst/>
          </a:prstGeom>
        </p:spPr>
      </p:pic>
      <p:grpSp>
        <p:nvGrpSpPr>
          <p:cNvPr id="109" name="Group 108">
            <a:extLst>
              <a:ext uri="{FF2B5EF4-FFF2-40B4-BE49-F238E27FC236}">
                <a16:creationId xmlns:a16="http://schemas.microsoft.com/office/drawing/2014/main" id="{79AB45F3-C8DC-49C3-97DC-E70CF69DC079}"/>
              </a:ext>
            </a:extLst>
          </p:cNvPr>
          <p:cNvGrpSpPr/>
          <p:nvPr/>
        </p:nvGrpSpPr>
        <p:grpSpPr>
          <a:xfrm>
            <a:off x="7556183" y="3411231"/>
            <a:ext cx="422305" cy="556201"/>
            <a:chOff x="7221762" y="4513070"/>
            <a:chExt cx="2349674" cy="2349674"/>
          </a:xfrm>
        </p:grpSpPr>
        <p:pic>
          <p:nvPicPr>
            <p:cNvPr id="110" name="Picture 109">
              <a:extLst>
                <a:ext uri="{FF2B5EF4-FFF2-40B4-BE49-F238E27FC236}">
                  <a16:creationId xmlns:a16="http://schemas.microsoft.com/office/drawing/2014/main" id="{885C5F71-5C7D-4675-A46B-9F846299BB1D}"/>
                </a:ext>
              </a:extLst>
            </p:cNvPr>
            <p:cNvPicPr>
              <a:picLocks noChangeAspect="1"/>
            </p:cNvPicPr>
            <p:nvPr/>
          </p:nvPicPr>
          <p:blipFill>
            <a:blip r:embed="rId6"/>
            <a:stretch>
              <a:fillRect/>
            </a:stretch>
          </p:blipFill>
          <p:spPr>
            <a:xfrm>
              <a:off x="7221762" y="4513070"/>
              <a:ext cx="2349674" cy="2349674"/>
            </a:xfrm>
            <a:prstGeom prst="rect">
              <a:avLst/>
            </a:prstGeom>
          </p:spPr>
        </p:pic>
        <p:pic>
          <p:nvPicPr>
            <p:cNvPr id="111" name="Picture 110">
              <a:extLst>
                <a:ext uri="{FF2B5EF4-FFF2-40B4-BE49-F238E27FC236}">
                  <a16:creationId xmlns:a16="http://schemas.microsoft.com/office/drawing/2014/main" id="{26D26F68-BBD2-4570-95A8-72870179B0E4}"/>
                </a:ext>
              </a:extLst>
            </p:cNvPr>
            <p:cNvPicPr>
              <a:picLocks noChangeAspect="1"/>
            </p:cNvPicPr>
            <p:nvPr/>
          </p:nvPicPr>
          <p:blipFill>
            <a:blip r:embed="rId7"/>
            <a:stretch>
              <a:fillRect/>
            </a:stretch>
          </p:blipFill>
          <p:spPr>
            <a:xfrm>
              <a:off x="8119468" y="5562595"/>
              <a:ext cx="180952" cy="180952"/>
            </a:xfrm>
            <a:prstGeom prst="rect">
              <a:avLst/>
            </a:prstGeom>
          </p:spPr>
        </p:pic>
        <p:pic>
          <p:nvPicPr>
            <p:cNvPr id="112" name="Picture 111">
              <a:extLst>
                <a:ext uri="{FF2B5EF4-FFF2-40B4-BE49-F238E27FC236}">
                  <a16:creationId xmlns:a16="http://schemas.microsoft.com/office/drawing/2014/main" id="{014F30A1-D072-4E26-9AB0-F309F4B9FEBC}"/>
                </a:ext>
              </a:extLst>
            </p:cNvPr>
            <p:cNvPicPr>
              <a:picLocks noChangeAspect="1"/>
            </p:cNvPicPr>
            <p:nvPr/>
          </p:nvPicPr>
          <p:blipFill>
            <a:blip r:embed="rId7"/>
            <a:stretch>
              <a:fillRect/>
            </a:stretch>
          </p:blipFill>
          <p:spPr>
            <a:xfrm>
              <a:off x="8301768" y="5687907"/>
              <a:ext cx="180952" cy="180952"/>
            </a:xfrm>
            <a:prstGeom prst="rect">
              <a:avLst/>
            </a:prstGeom>
          </p:spPr>
        </p:pic>
        <p:pic>
          <p:nvPicPr>
            <p:cNvPr id="113" name="Picture 112">
              <a:extLst>
                <a:ext uri="{FF2B5EF4-FFF2-40B4-BE49-F238E27FC236}">
                  <a16:creationId xmlns:a16="http://schemas.microsoft.com/office/drawing/2014/main" id="{7646E31F-0959-4008-B766-6C4F4A400DFC}"/>
                </a:ext>
              </a:extLst>
            </p:cNvPr>
            <p:cNvPicPr>
              <a:picLocks noChangeAspect="1"/>
            </p:cNvPicPr>
            <p:nvPr/>
          </p:nvPicPr>
          <p:blipFill>
            <a:blip r:embed="rId7"/>
            <a:stretch>
              <a:fillRect/>
            </a:stretch>
          </p:blipFill>
          <p:spPr>
            <a:xfrm>
              <a:off x="7813701" y="5341424"/>
              <a:ext cx="180952" cy="180952"/>
            </a:xfrm>
            <a:prstGeom prst="rect">
              <a:avLst/>
            </a:prstGeom>
          </p:spPr>
        </p:pic>
        <p:pic>
          <p:nvPicPr>
            <p:cNvPr id="114" name="Picture 113">
              <a:extLst>
                <a:ext uri="{FF2B5EF4-FFF2-40B4-BE49-F238E27FC236}">
                  <a16:creationId xmlns:a16="http://schemas.microsoft.com/office/drawing/2014/main" id="{4CA4C8F9-07A6-4B62-A3E2-AEA21A6723F1}"/>
                </a:ext>
              </a:extLst>
            </p:cNvPr>
            <p:cNvPicPr>
              <a:picLocks noChangeAspect="1"/>
            </p:cNvPicPr>
            <p:nvPr/>
          </p:nvPicPr>
          <p:blipFill>
            <a:blip r:embed="rId7"/>
            <a:stretch>
              <a:fillRect/>
            </a:stretch>
          </p:blipFill>
          <p:spPr>
            <a:xfrm>
              <a:off x="7764533" y="5789410"/>
              <a:ext cx="180952" cy="180952"/>
            </a:xfrm>
            <a:prstGeom prst="rect">
              <a:avLst/>
            </a:prstGeom>
          </p:spPr>
        </p:pic>
        <p:pic>
          <p:nvPicPr>
            <p:cNvPr id="115" name="Picture 114">
              <a:extLst>
                <a:ext uri="{FF2B5EF4-FFF2-40B4-BE49-F238E27FC236}">
                  <a16:creationId xmlns:a16="http://schemas.microsoft.com/office/drawing/2014/main" id="{CC696D7E-4DC9-406B-A212-98100DE43599}"/>
                </a:ext>
              </a:extLst>
            </p:cNvPr>
            <p:cNvPicPr>
              <a:picLocks noChangeAspect="1"/>
            </p:cNvPicPr>
            <p:nvPr/>
          </p:nvPicPr>
          <p:blipFill>
            <a:blip r:embed="rId7"/>
            <a:stretch>
              <a:fillRect/>
            </a:stretch>
          </p:blipFill>
          <p:spPr>
            <a:xfrm>
              <a:off x="8726281" y="5853928"/>
              <a:ext cx="180952" cy="180952"/>
            </a:xfrm>
            <a:prstGeom prst="rect">
              <a:avLst/>
            </a:prstGeom>
          </p:spPr>
        </p:pic>
        <p:pic>
          <p:nvPicPr>
            <p:cNvPr id="116" name="Picture 115">
              <a:extLst>
                <a:ext uri="{FF2B5EF4-FFF2-40B4-BE49-F238E27FC236}">
                  <a16:creationId xmlns:a16="http://schemas.microsoft.com/office/drawing/2014/main" id="{E1AB9678-B0BE-40B7-828C-D881743328FC}"/>
                </a:ext>
              </a:extLst>
            </p:cNvPr>
            <p:cNvPicPr>
              <a:picLocks noChangeAspect="1"/>
            </p:cNvPicPr>
            <p:nvPr/>
          </p:nvPicPr>
          <p:blipFill>
            <a:blip r:embed="rId7"/>
            <a:stretch>
              <a:fillRect/>
            </a:stretch>
          </p:blipFill>
          <p:spPr>
            <a:xfrm>
              <a:off x="8521471" y="5512644"/>
              <a:ext cx="180952" cy="180952"/>
            </a:xfrm>
            <a:prstGeom prst="rect">
              <a:avLst/>
            </a:prstGeom>
          </p:spPr>
        </p:pic>
        <p:pic>
          <p:nvPicPr>
            <p:cNvPr id="117" name="Picture 116">
              <a:extLst>
                <a:ext uri="{FF2B5EF4-FFF2-40B4-BE49-F238E27FC236}">
                  <a16:creationId xmlns:a16="http://schemas.microsoft.com/office/drawing/2014/main" id="{559E4EBB-1E6E-4E2E-87D8-2B84F12C7887}"/>
                </a:ext>
              </a:extLst>
            </p:cNvPr>
            <p:cNvPicPr>
              <a:picLocks noChangeAspect="1"/>
            </p:cNvPicPr>
            <p:nvPr/>
          </p:nvPicPr>
          <p:blipFill>
            <a:blip r:embed="rId7"/>
            <a:stretch>
              <a:fillRect/>
            </a:stretch>
          </p:blipFill>
          <p:spPr>
            <a:xfrm>
              <a:off x="8482720" y="5910465"/>
              <a:ext cx="180952" cy="180952"/>
            </a:xfrm>
            <a:prstGeom prst="rect">
              <a:avLst/>
            </a:prstGeom>
          </p:spPr>
        </p:pic>
        <p:pic>
          <p:nvPicPr>
            <p:cNvPr id="118" name="Picture 117">
              <a:extLst>
                <a:ext uri="{FF2B5EF4-FFF2-40B4-BE49-F238E27FC236}">
                  <a16:creationId xmlns:a16="http://schemas.microsoft.com/office/drawing/2014/main" id="{CAE8BF93-F873-4865-B401-6299B54E1209}"/>
                </a:ext>
              </a:extLst>
            </p:cNvPr>
            <p:cNvPicPr>
              <a:picLocks noChangeAspect="1"/>
            </p:cNvPicPr>
            <p:nvPr/>
          </p:nvPicPr>
          <p:blipFill rotWithShape="1">
            <a:blip r:embed="rId7"/>
            <a:srcRect l="20663"/>
            <a:stretch/>
          </p:blipFill>
          <p:spPr>
            <a:xfrm>
              <a:off x="8827237" y="5589565"/>
              <a:ext cx="143561" cy="180952"/>
            </a:xfrm>
            <a:prstGeom prst="rect">
              <a:avLst/>
            </a:prstGeom>
          </p:spPr>
        </p:pic>
        <p:pic>
          <p:nvPicPr>
            <p:cNvPr id="119" name="Picture 118">
              <a:extLst>
                <a:ext uri="{FF2B5EF4-FFF2-40B4-BE49-F238E27FC236}">
                  <a16:creationId xmlns:a16="http://schemas.microsoft.com/office/drawing/2014/main" id="{76BF1E03-000B-446D-8EC6-0DECB7A080E1}"/>
                </a:ext>
              </a:extLst>
            </p:cNvPr>
            <p:cNvPicPr>
              <a:picLocks noChangeAspect="1"/>
            </p:cNvPicPr>
            <p:nvPr/>
          </p:nvPicPr>
          <p:blipFill>
            <a:blip r:embed="rId7"/>
            <a:stretch>
              <a:fillRect/>
            </a:stretch>
          </p:blipFill>
          <p:spPr>
            <a:xfrm>
              <a:off x="8678453" y="5144250"/>
              <a:ext cx="180952" cy="180952"/>
            </a:xfrm>
            <a:prstGeom prst="rect">
              <a:avLst/>
            </a:prstGeom>
          </p:spPr>
        </p:pic>
        <p:pic>
          <p:nvPicPr>
            <p:cNvPr id="120" name="Picture 119">
              <a:extLst>
                <a:ext uri="{FF2B5EF4-FFF2-40B4-BE49-F238E27FC236}">
                  <a16:creationId xmlns:a16="http://schemas.microsoft.com/office/drawing/2014/main" id="{2A28F7B4-8DB9-4A61-91D2-27B999001A84}"/>
                </a:ext>
              </a:extLst>
            </p:cNvPr>
            <p:cNvPicPr>
              <a:picLocks noChangeAspect="1"/>
            </p:cNvPicPr>
            <p:nvPr/>
          </p:nvPicPr>
          <p:blipFill>
            <a:blip r:embed="rId7"/>
            <a:stretch>
              <a:fillRect/>
            </a:stretch>
          </p:blipFill>
          <p:spPr>
            <a:xfrm>
              <a:off x="8955977" y="5372696"/>
              <a:ext cx="180952" cy="180952"/>
            </a:xfrm>
            <a:prstGeom prst="rect">
              <a:avLst/>
            </a:prstGeom>
          </p:spPr>
        </p:pic>
      </p:grpSp>
      <p:pic>
        <p:nvPicPr>
          <p:cNvPr id="121" name="Picture 120">
            <a:extLst>
              <a:ext uri="{FF2B5EF4-FFF2-40B4-BE49-F238E27FC236}">
                <a16:creationId xmlns:a16="http://schemas.microsoft.com/office/drawing/2014/main" id="{E2C37C22-61F1-4407-8326-77334FD25EFE}"/>
              </a:ext>
            </a:extLst>
          </p:cNvPr>
          <p:cNvPicPr>
            <a:picLocks noChangeAspect="1"/>
          </p:cNvPicPr>
          <p:nvPr/>
        </p:nvPicPr>
        <p:blipFill>
          <a:blip r:embed="rId8"/>
          <a:stretch>
            <a:fillRect/>
          </a:stretch>
        </p:blipFill>
        <p:spPr>
          <a:xfrm>
            <a:off x="7566332" y="4414265"/>
            <a:ext cx="446894" cy="446894"/>
          </a:xfrm>
          <a:prstGeom prst="rect">
            <a:avLst/>
          </a:prstGeom>
        </p:spPr>
      </p:pic>
      <p:pic>
        <p:nvPicPr>
          <p:cNvPr id="122" name="Picture 121">
            <a:extLst>
              <a:ext uri="{FF2B5EF4-FFF2-40B4-BE49-F238E27FC236}">
                <a16:creationId xmlns:a16="http://schemas.microsoft.com/office/drawing/2014/main" id="{38147CB9-5820-4E68-A57C-BEE98E33024E}"/>
              </a:ext>
            </a:extLst>
          </p:cNvPr>
          <p:cNvPicPr>
            <a:picLocks noChangeAspect="1"/>
          </p:cNvPicPr>
          <p:nvPr/>
        </p:nvPicPr>
        <p:blipFill>
          <a:blip r:embed="rId9"/>
          <a:stretch>
            <a:fillRect/>
          </a:stretch>
        </p:blipFill>
        <p:spPr>
          <a:xfrm>
            <a:off x="7575627" y="3852012"/>
            <a:ext cx="446895" cy="446895"/>
          </a:xfrm>
          <a:prstGeom prst="rect">
            <a:avLst/>
          </a:prstGeom>
        </p:spPr>
      </p:pic>
      <p:pic>
        <p:nvPicPr>
          <p:cNvPr id="123" name="Picture 122" descr="BigData1_R_blue.png">
            <a:extLst>
              <a:ext uri="{FF2B5EF4-FFF2-40B4-BE49-F238E27FC236}">
                <a16:creationId xmlns:a16="http://schemas.microsoft.com/office/drawing/2014/main" id="{EF3C640A-E57A-4E02-A656-12EF39F4A9C1}"/>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9495896" y="3114855"/>
            <a:ext cx="419268" cy="419268"/>
          </a:xfrm>
          <a:prstGeom prst="rect">
            <a:avLst/>
          </a:prstGeom>
        </p:spPr>
      </p:pic>
      <p:pic>
        <p:nvPicPr>
          <p:cNvPr id="124" name="Picture 123">
            <a:extLst>
              <a:ext uri="{FF2B5EF4-FFF2-40B4-BE49-F238E27FC236}">
                <a16:creationId xmlns:a16="http://schemas.microsoft.com/office/drawing/2014/main" id="{CC67A418-DEC5-4D26-8129-69B8DF582F2C}"/>
              </a:ext>
            </a:extLst>
          </p:cNvPr>
          <p:cNvPicPr>
            <a:picLocks noChangeAspect="1"/>
          </p:cNvPicPr>
          <p:nvPr/>
        </p:nvPicPr>
        <p:blipFill>
          <a:blip r:embed="rId11"/>
          <a:stretch>
            <a:fillRect/>
          </a:stretch>
        </p:blipFill>
        <p:spPr>
          <a:xfrm>
            <a:off x="9580371" y="3667414"/>
            <a:ext cx="278235" cy="248540"/>
          </a:xfrm>
          <a:prstGeom prst="rect">
            <a:avLst/>
          </a:prstGeom>
        </p:spPr>
      </p:pic>
      <p:pic>
        <p:nvPicPr>
          <p:cNvPr id="125" name="Picture 124">
            <a:extLst>
              <a:ext uri="{FF2B5EF4-FFF2-40B4-BE49-F238E27FC236}">
                <a16:creationId xmlns:a16="http://schemas.microsoft.com/office/drawing/2014/main" id="{0A115044-7B84-459A-8A65-84C74322D624}"/>
              </a:ext>
            </a:extLst>
          </p:cNvPr>
          <p:cNvPicPr>
            <a:picLocks noChangeAspect="1"/>
          </p:cNvPicPr>
          <p:nvPr/>
        </p:nvPicPr>
        <p:blipFill rotWithShape="1">
          <a:blip r:embed="rId12"/>
          <a:srcRect r="18884"/>
          <a:stretch/>
        </p:blipFill>
        <p:spPr>
          <a:xfrm>
            <a:off x="9580371" y="4040101"/>
            <a:ext cx="243161" cy="313171"/>
          </a:xfrm>
          <a:prstGeom prst="rect">
            <a:avLst/>
          </a:prstGeom>
        </p:spPr>
      </p:pic>
      <p:pic>
        <p:nvPicPr>
          <p:cNvPr id="126" name="Picture 125">
            <a:extLst>
              <a:ext uri="{FF2B5EF4-FFF2-40B4-BE49-F238E27FC236}">
                <a16:creationId xmlns:a16="http://schemas.microsoft.com/office/drawing/2014/main" id="{8377FFB8-8A07-43AD-9264-07F9CDE019C0}"/>
              </a:ext>
            </a:extLst>
          </p:cNvPr>
          <p:cNvPicPr>
            <a:picLocks noChangeAspect="1"/>
          </p:cNvPicPr>
          <p:nvPr/>
        </p:nvPicPr>
        <p:blipFill>
          <a:blip r:embed="rId13"/>
          <a:stretch>
            <a:fillRect/>
          </a:stretch>
        </p:blipFill>
        <p:spPr>
          <a:xfrm>
            <a:off x="9473170" y="4431550"/>
            <a:ext cx="472489" cy="472489"/>
          </a:xfrm>
          <a:prstGeom prst="rect">
            <a:avLst/>
          </a:prstGeom>
        </p:spPr>
      </p:pic>
      <p:sp>
        <p:nvSpPr>
          <p:cNvPr id="127" name="TextBox 126">
            <a:extLst>
              <a:ext uri="{FF2B5EF4-FFF2-40B4-BE49-F238E27FC236}">
                <a16:creationId xmlns:a16="http://schemas.microsoft.com/office/drawing/2014/main" id="{2967288F-2E0B-4E1B-A284-51B04C24AF8D}"/>
              </a:ext>
            </a:extLst>
          </p:cNvPr>
          <p:cNvSpPr txBox="1"/>
          <p:nvPr/>
        </p:nvSpPr>
        <p:spPr>
          <a:xfrm>
            <a:off x="9942175" y="3636134"/>
            <a:ext cx="1417333" cy="390860"/>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US" sz="1400" b="1" kern="0" dirty="0">
                <a:solidFill>
                  <a:schemeClr val="accent2"/>
                </a:solidFill>
                <a:ea typeface="Arial Unicode MS" pitchFamily="34" charset="-128"/>
                <a:cs typeface="Arial Unicode MS" pitchFamily="34" charset="-128"/>
              </a:rPr>
              <a:t>Outlier detection</a:t>
            </a:r>
          </a:p>
        </p:txBody>
      </p:sp>
    </p:spTree>
    <p:extLst>
      <p:ext uri="{BB962C8B-B14F-4D97-AF65-F5344CB8AC3E}">
        <p14:creationId xmlns:p14="http://schemas.microsoft.com/office/powerpoint/2010/main" val="400149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2"/>
          <p:cNvSpPr txBox="1">
            <a:spLocks/>
          </p:cNvSpPr>
          <p:nvPr/>
        </p:nvSpPr>
        <p:spPr bwMode="gray">
          <a:xfrm>
            <a:off x="505457" y="1582725"/>
            <a:ext cx="3874105" cy="332292"/>
          </a:xfrm>
          <a:prstGeom prst="rect">
            <a:avLst/>
          </a:prstGeom>
          <a:ln>
            <a:noFill/>
          </a:ln>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spcBef>
                <a:spcPts val="1200"/>
              </a:spcBef>
              <a:buNone/>
            </a:pPr>
            <a:r>
              <a:rPr lang="en-US" sz="1799" b="1" dirty="0"/>
              <a:t>Typical example scenarios</a:t>
            </a:r>
          </a:p>
        </p:txBody>
      </p:sp>
      <p:sp>
        <p:nvSpPr>
          <p:cNvPr id="7" name="TextBox 6"/>
          <p:cNvSpPr txBox="1"/>
          <p:nvPr/>
        </p:nvSpPr>
        <p:spPr>
          <a:xfrm>
            <a:off x="1496328" y="2144222"/>
            <a:ext cx="4600911" cy="49244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dirty="0"/>
              <a:t>Predicting customer behavior like churn, fraud or buying behavior (classification)</a:t>
            </a:r>
          </a:p>
        </p:txBody>
      </p:sp>
      <p:sp>
        <p:nvSpPr>
          <p:cNvPr id="10" name="TextBox 9"/>
          <p:cNvSpPr txBox="1"/>
          <p:nvPr/>
        </p:nvSpPr>
        <p:spPr>
          <a:xfrm>
            <a:off x="1496329" y="3085858"/>
            <a:ext cx="4600910" cy="49244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dirty="0"/>
              <a:t>Predicting car prices, based on model characteristics and market trends (regression)</a:t>
            </a:r>
          </a:p>
        </p:txBody>
      </p:sp>
      <p:sp>
        <p:nvSpPr>
          <p:cNvPr id="12" name="TextBox 11"/>
          <p:cNvSpPr txBox="1"/>
          <p:nvPr/>
        </p:nvSpPr>
        <p:spPr>
          <a:xfrm>
            <a:off x="1496328" y="4087211"/>
            <a:ext cx="4249379" cy="73866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dirty="0"/>
              <a:t>Enabling marketers to develop targeted marketing programs by grouping customers (clustering)</a:t>
            </a:r>
          </a:p>
        </p:txBody>
      </p:sp>
      <p:sp>
        <p:nvSpPr>
          <p:cNvPr id="15" name="TextBox 14"/>
          <p:cNvSpPr txBox="1"/>
          <p:nvPr/>
        </p:nvSpPr>
        <p:spPr>
          <a:xfrm>
            <a:off x="1496328" y="5189567"/>
            <a:ext cx="4249379" cy="98488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dirty="0"/>
              <a:t>Provide personalized product recommendations by analyzing product associations, individual purchase history and external factors (recommender system)</a:t>
            </a:r>
          </a:p>
        </p:txBody>
      </p:sp>
      <p:pic>
        <p:nvPicPr>
          <p:cNvPr id="16" name="Picture 15" descr="BigData1_R_blu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97503" y="3125895"/>
            <a:ext cx="856503" cy="856503"/>
          </a:xfrm>
          <a:prstGeom prst="rect">
            <a:avLst/>
          </a:prstGeom>
        </p:spPr>
      </p:pic>
      <p:sp>
        <p:nvSpPr>
          <p:cNvPr id="20" name="Title 19"/>
          <p:cNvSpPr>
            <a:spLocks noGrp="1"/>
          </p:cNvSpPr>
          <p:nvPr>
            <p:ph type="title"/>
          </p:nvPr>
        </p:nvSpPr>
        <p:spPr>
          <a:xfrm>
            <a:off x="505457" y="504762"/>
            <a:ext cx="11183564" cy="646203"/>
          </a:xfrm>
        </p:spPr>
        <p:txBody>
          <a:bodyPr/>
          <a:lstStyle/>
          <a:p>
            <a:r>
              <a:rPr lang="en-US" dirty="0"/>
              <a:t>SAP HANA Predictive Analysis Library (PAL) – Typical Scenarios addressed </a:t>
            </a:r>
            <a:br>
              <a:rPr lang="en-US" dirty="0"/>
            </a:br>
            <a:r>
              <a:rPr lang="en-US" sz="1799" b="0" dirty="0"/>
              <a:t>Enabling Data Scientists to build In-Database Machine Learning scenarios</a:t>
            </a:r>
            <a:endParaRPr lang="en-US" b="0" dirty="0"/>
          </a:p>
        </p:txBody>
      </p:sp>
      <p:pic>
        <p:nvPicPr>
          <p:cNvPr id="13" name="Picture 12">
            <a:extLst>
              <a:ext uri="{FF2B5EF4-FFF2-40B4-BE49-F238E27FC236}">
                <a16:creationId xmlns:a16="http://schemas.microsoft.com/office/drawing/2014/main" id="{9B995FB4-B352-4A37-81E1-475FF42B6E1F}"/>
              </a:ext>
            </a:extLst>
          </p:cNvPr>
          <p:cNvPicPr>
            <a:picLocks noChangeAspect="1"/>
          </p:cNvPicPr>
          <p:nvPr/>
        </p:nvPicPr>
        <p:blipFill>
          <a:blip r:embed="rId4"/>
          <a:stretch>
            <a:fillRect/>
          </a:stretch>
        </p:blipFill>
        <p:spPr>
          <a:xfrm>
            <a:off x="6637715" y="4144499"/>
            <a:ext cx="576078" cy="560899"/>
          </a:xfrm>
          <a:prstGeom prst="rect">
            <a:avLst/>
          </a:prstGeom>
        </p:spPr>
      </p:pic>
      <p:sp>
        <p:nvSpPr>
          <p:cNvPr id="31" name="TextBox 30">
            <a:extLst>
              <a:ext uri="{FF2B5EF4-FFF2-40B4-BE49-F238E27FC236}">
                <a16:creationId xmlns:a16="http://schemas.microsoft.com/office/drawing/2014/main" id="{22EF53C8-C739-47DE-8AB9-EBA499654514}"/>
              </a:ext>
            </a:extLst>
          </p:cNvPr>
          <p:cNvSpPr txBox="1"/>
          <p:nvPr/>
        </p:nvSpPr>
        <p:spPr>
          <a:xfrm>
            <a:off x="7369791" y="2070229"/>
            <a:ext cx="4572538" cy="73866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600" dirty="0" err="1"/>
              <a:t>Forecasting</a:t>
            </a:r>
            <a:r>
              <a:rPr lang="de-DE" sz="1600" dirty="0"/>
              <a:t> </a:t>
            </a:r>
            <a:r>
              <a:rPr lang="de-DE" sz="1600" dirty="0" err="1"/>
              <a:t>future</a:t>
            </a:r>
            <a:r>
              <a:rPr lang="de-DE" sz="1600" dirty="0"/>
              <a:t> </a:t>
            </a:r>
            <a:r>
              <a:rPr lang="de-DE" sz="1600" dirty="0" err="1"/>
              <a:t>sales</a:t>
            </a:r>
            <a:r>
              <a:rPr lang="de-DE" sz="1600" dirty="0"/>
              <a:t>, </a:t>
            </a:r>
            <a:r>
              <a:rPr lang="de-DE" sz="1600" dirty="0" err="1"/>
              <a:t>demand</a:t>
            </a:r>
            <a:r>
              <a:rPr lang="de-DE" sz="1600" dirty="0"/>
              <a:t>, </a:t>
            </a:r>
            <a:r>
              <a:rPr lang="de-DE" sz="1600" dirty="0" err="1"/>
              <a:t>cost</a:t>
            </a:r>
            <a:r>
              <a:rPr lang="de-DE" sz="1600" dirty="0"/>
              <a:t>, etc.</a:t>
            </a:r>
            <a:br>
              <a:rPr lang="de-DE" sz="1600" dirty="0"/>
            </a:br>
            <a:r>
              <a:rPr lang="de-DE" sz="1600" dirty="0" err="1"/>
              <a:t>based</a:t>
            </a:r>
            <a:r>
              <a:rPr lang="de-DE" sz="1600" dirty="0"/>
              <a:t> on </a:t>
            </a:r>
            <a:r>
              <a:rPr lang="de-DE" sz="1600" dirty="0" err="1"/>
              <a:t>historic</a:t>
            </a:r>
            <a:r>
              <a:rPr lang="de-DE" sz="1600" dirty="0"/>
              <a:t> time </a:t>
            </a:r>
            <a:r>
              <a:rPr lang="de-DE" sz="1600" dirty="0" err="1"/>
              <a:t>related</a:t>
            </a:r>
            <a:r>
              <a:rPr lang="de-DE" sz="1600" dirty="0"/>
              <a:t> </a:t>
            </a:r>
            <a:r>
              <a:rPr lang="de-DE" sz="1600" dirty="0" err="1"/>
              <a:t>data</a:t>
            </a:r>
            <a:r>
              <a:rPr lang="de-DE" sz="1600" dirty="0"/>
              <a:t> </a:t>
            </a:r>
            <a:br>
              <a:rPr lang="de-DE" sz="1600" dirty="0"/>
            </a:br>
            <a:r>
              <a:rPr lang="de-DE" sz="1600" dirty="0"/>
              <a:t>(time </a:t>
            </a:r>
            <a:r>
              <a:rPr lang="de-DE" sz="1600" dirty="0" err="1"/>
              <a:t>series</a:t>
            </a:r>
            <a:r>
              <a:rPr lang="de-DE" sz="1600" dirty="0"/>
              <a:t> </a:t>
            </a:r>
            <a:r>
              <a:rPr lang="de-DE" sz="1600" dirty="0" err="1"/>
              <a:t>forecasting</a:t>
            </a:r>
            <a:r>
              <a:rPr lang="de-DE" sz="1600" dirty="0"/>
              <a:t>)</a:t>
            </a:r>
            <a:endParaRPr lang="en-US" sz="1600" dirty="0"/>
          </a:p>
        </p:txBody>
      </p:sp>
      <p:sp>
        <p:nvSpPr>
          <p:cNvPr id="33" name="TextBox 32">
            <a:extLst>
              <a:ext uri="{FF2B5EF4-FFF2-40B4-BE49-F238E27FC236}">
                <a16:creationId xmlns:a16="http://schemas.microsoft.com/office/drawing/2014/main" id="{85C1A5DA-858A-4EA7-B164-EC4A649C7EF2}"/>
              </a:ext>
            </a:extLst>
          </p:cNvPr>
          <p:cNvSpPr txBox="1"/>
          <p:nvPr/>
        </p:nvSpPr>
        <p:spPr>
          <a:xfrm>
            <a:off x="7369791" y="3100261"/>
            <a:ext cx="4572538" cy="73866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600" dirty="0" err="1"/>
              <a:t>Analyzing</a:t>
            </a:r>
            <a:r>
              <a:rPr lang="de-DE" sz="1600" dirty="0"/>
              <a:t> </a:t>
            </a:r>
            <a:r>
              <a:rPr lang="de-DE" sz="1600" dirty="0" err="1"/>
              <a:t>shopping</a:t>
            </a:r>
            <a:r>
              <a:rPr lang="de-DE" sz="1600" dirty="0"/>
              <a:t> </a:t>
            </a:r>
            <a:r>
              <a:rPr lang="de-DE" sz="1600" dirty="0" err="1"/>
              <a:t>baskets</a:t>
            </a:r>
            <a:r>
              <a:rPr lang="de-DE" sz="1600" dirty="0"/>
              <a:t> </a:t>
            </a:r>
            <a:r>
              <a:rPr lang="de-DE" sz="1600" dirty="0" err="1"/>
              <a:t>to</a:t>
            </a:r>
            <a:r>
              <a:rPr lang="de-DE" sz="1600" dirty="0"/>
              <a:t> </a:t>
            </a:r>
            <a:r>
              <a:rPr lang="de-DE" sz="1600" dirty="0" err="1"/>
              <a:t>suggest</a:t>
            </a:r>
            <a:r>
              <a:rPr lang="de-DE" sz="1600" dirty="0"/>
              <a:t> </a:t>
            </a:r>
            <a:r>
              <a:rPr lang="de-DE" sz="1600" dirty="0" err="1"/>
              <a:t>product</a:t>
            </a:r>
            <a:r>
              <a:rPr lang="de-DE" sz="1600" dirty="0"/>
              <a:t> </a:t>
            </a:r>
            <a:r>
              <a:rPr lang="de-DE" sz="1600" dirty="0" err="1"/>
              <a:t>placements</a:t>
            </a:r>
            <a:r>
              <a:rPr lang="de-DE" sz="1600" dirty="0"/>
              <a:t> </a:t>
            </a:r>
            <a:r>
              <a:rPr lang="de-DE" sz="1600" dirty="0" err="1"/>
              <a:t>or</a:t>
            </a:r>
            <a:r>
              <a:rPr lang="de-DE" sz="1600" dirty="0"/>
              <a:t> additional </a:t>
            </a:r>
            <a:r>
              <a:rPr lang="de-DE" sz="1600" dirty="0" err="1"/>
              <a:t>purchases</a:t>
            </a:r>
            <a:r>
              <a:rPr lang="de-DE" sz="1600" dirty="0"/>
              <a:t> </a:t>
            </a:r>
            <a:r>
              <a:rPr lang="de-DE" sz="1600" dirty="0" err="1"/>
              <a:t>to</a:t>
            </a:r>
            <a:r>
              <a:rPr lang="de-DE" sz="1600" dirty="0"/>
              <a:t> a </a:t>
            </a:r>
            <a:r>
              <a:rPr lang="de-DE" sz="1600" dirty="0" err="1"/>
              <a:t>customer</a:t>
            </a:r>
            <a:r>
              <a:rPr lang="de-DE" sz="1600" dirty="0"/>
              <a:t> (</a:t>
            </a:r>
            <a:r>
              <a:rPr lang="en-US" sz="1600" kern="0" dirty="0">
                <a:ea typeface="Arial Unicode MS" pitchFamily="34" charset="-128"/>
                <a:cs typeface="Arial Unicode MS" pitchFamily="34" charset="-128"/>
              </a:rPr>
              <a:t>association analysis)</a:t>
            </a:r>
          </a:p>
        </p:txBody>
      </p:sp>
      <p:sp>
        <p:nvSpPr>
          <p:cNvPr id="34" name="TextBox 33">
            <a:extLst>
              <a:ext uri="{FF2B5EF4-FFF2-40B4-BE49-F238E27FC236}">
                <a16:creationId xmlns:a16="http://schemas.microsoft.com/office/drawing/2014/main" id="{A959B5AF-A2BB-4E50-8732-08123F792A9A}"/>
              </a:ext>
            </a:extLst>
          </p:cNvPr>
          <p:cNvSpPr txBox="1"/>
          <p:nvPr/>
        </p:nvSpPr>
        <p:spPr>
          <a:xfrm>
            <a:off x="7377787" y="4104184"/>
            <a:ext cx="4285398" cy="73866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600" dirty="0" err="1"/>
              <a:t>Detecting</a:t>
            </a:r>
            <a:r>
              <a:rPr lang="de-DE" sz="1600" dirty="0"/>
              <a:t> </a:t>
            </a:r>
            <a:r>
              <a:rPr lang="de-DE" sz="1600" dirty="0" err="1"/>
              <a:t>anomalies</a:t>
            </a:r>
            <a:r>
              <a:rPr lang="de-DE" sz="1600" dirty="0"/>
              <a:t> in </a:t>
            </a:r>
            <a:r>
              <a:rPr lang="de-DE" sz="1600" dirty="0" err="1"/>
              <a:t>financial</a:t>
            </a:r>
            <a:r>
              <a:rPr lang="de-DE" sz="1600" dirty="0"/>
              <a:t> </a:t>
            </a:r>
            <a:r>
              <a:rPr lang="de-DE" sz="1600" dirty="0" err="1"/>
              <a:t>transactions</a:t>
            </a:r>
            <a:r>
              <a:rPr lang="de-DE" sz="1600" dirty="0"/>
              <a:t> for </a:t>
            </a:r>
            <a:r>
              <a:rPr lang="de-DE" sz="1600" dirty="0" err="1"/>
              <a:t>fraud</a:t>
            </a:r>
            <a:r>
              <a:rPr lang="de-DE" sz="1600" dirty="0"/>
              <a:t> </a:t>
            </a:r>
            <a:r>
              <a:rPr lang="de-DE" sz="1600" dirty="0" err="1"/>
              <a:t>analysis</a:t>
            </a:r>
            <a:r>
              <a:rPr lang="de-DE" sz="1600" dirty="0"/>
              <a:t>, </a:t>
            </a:r>
            <a:r>
              <a:rPr lang="de-DE" sz="1600" dirty="0" err="1"/>
              <a:t>or</a:t>
            </a:r>
            <a:r>
              <a:rPr lang="de-DE" sz="1600" dirty="0"/>
              <a:t> in </a:t>
            </a:r>
            <a:r>
              <a:rPr lang="de-DE" sz="1600" dirty="0" err="1"/>
              <a:t>machine</a:t>
            </a:r>
            <a:r>
              <a:rPr lang="de-DE" sz="1600" dirty="0"/>
              <a:t> </a:t>
            </a:r>
            <a:r>
              <a:rPr lang="de-DE" sz="1600" dirty="0" err="1"/>
              <a:t>sensor</a:t>
            </a:r>
            <a:r>
              <a:rPr lang="de-DE" sz="1600" dirty="0"/>
              <a:t> </a:t>
            </a:r>
            <a:r>
              <a:rPr lang="de-DE" sz="1600" dirty="0" err="1"/>
              <a:t>data</a:t>
            </a:r>
            <a:r>
              <a:rPr lang="de-DE" sz="1600" dirty="0"/>
              <a:t> for </a:t>
            </a:r>
            <a:r>
              <a:rPr lang="de-DE" sz="1600" dirty="0" err="1"/>
              <a:t>predictive</a:t>
            </a:r>
            <a:r>
              <a:rPr lang="de-DE" sz="1600" dirty="0"/>
              <a:t> </a:t>
            </a:r>
            <a:r>
              <a:rPr lang="de-DE" sz="1600" dirty="0" err="1"/>
              <a:t>maintenance</a:t>
            </a:r>
            <a:r>
              <a:rPr lang="de-DE" sz="1600" dirty="0"/>
              <a:t> (o</a:t>
            </a:r>
            <a:r>
              <a:rPr lang="en-US" sz="1600" kern="0" dirty="0" err="1">
                <a:ea typeface="Arial Unicode MS" pitchFamily="34" charset="-128"/>
                <a:cs typeface="Arial Unicode MS" pitchFamily="34" charset="-128"/>
              </a:rPr>
              <a:t>utlier</a:t>
            </a:r>
            <a:r>
              <a:rPr lang="en-US" sz="1600" kern="0" dirty="0">
                <a:ea typeface="Arial Unicode MS" pitchFamily="34" charset="-128"/>
                <a:cs typeface="Arial Unicode MS" pitchFamily="34" charset="-128"/>
              </a:rPr>
              <a:t> detection)</a:t>
            </a:r>
          </a:p>
        </p:txBody>
      </p:sp>
      <p:sp>
        <p:nvSpPr>
          <p:cNvPr id="35" name="TextBox 34">
            <a:extLst>
              <a:ext uri="{FF2B5EF4-FFF2-40B4-BE49-F238E27FC236}">
                <a16:creationId xmlns:a16="http://schemas.microsoft.com/office/drawing/2014/main" id="{22E1808A-C9E8-4BBF-8984-16E093DD06E3}"/>
              </a:ext>
            </a:extLst>
          </p:cNvPr>
          <p:cNvSpPr txBox="1"/>
          <p:nvPr/>
        </p:nvSpPr>
        <p:spPr>
          <a:xfrm>
            <a:off x="7385826" y="5164011"/>
            <a:ext cx="4558753" cy="73866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dirty="0"/>
              <a:t>In a given social network, you seek to infer which new interactions among its members are likely to occur in the near future</a:t>
            </a:r>
            <a:r>
              <a:rPr lang="en-US" sz="1600" i="1" dirty="0"/>
              <a:t> </a:t>
            </a:r>
            <a:r>
              <a:rPr lang="de-DE" sz="1600" dirty="0"/>
              <a:t>(link </a:t>
            </a:r>
            <a:r>
              <a:rPr lang="de-DE" sz="1600" dirty="0" err="1"/>
              <a:t>analysis</a:t>
            </a:r>
            <a:r>
              <a:rPr lang="de-DE" sz="1600" dirty="0"/>
              <a:t> / </a:t>
            </a:r>
            <a:r>
              <a:rPr lang="de-DE" sz="1600" dirty="0" err="1"/>
              <a:t>prediction</a:t>
            </a:r>
            <a:r>
              <a:rPr lang="en-US" sz="1600" kern="0" dirty="0">
                <a:ea typeface="Arial Unicode MS" pitchFamily="34" charset="-128"/>
                <a:cs typeface="Arial Unicode MS" pitchFamily="34" charset="-128"/>
              </a:rPr>
              <a:t>)</a:t>
            </a:r>
          </a:p>
        </p:txBody>
      </p:sp>
      <p:pic>
        <p:nvPicPr>
          <p:cNvPr id="27" name="Picture 26">
            <a:extLst>
              <a:ext uri="{FF2B5EF4-FFF2-40B4-BE49-F238E27FC236}">
                <a16:creationId xmlns:a16="http://schemas.microsoft.com/office/drawing/2014/main" id="{43299D77-92C6-4688-923D-050ACB750980}"/>
              </a:ext>
            </a:extLst>
          </p:cNvPr>
          <p:cNvPicPr>
            <a:picLocks noChangeAspect="1"/>
          </p:cNvPicPr>
          <p:nvPr/>
        </p:nvPicPr>
        <p:blipFill>
          <a:blip r:embed="rId5"/>
          <a:stretch>
            <a:fillRect/>
          </a:stretch>
        </p:blipFill>
        <p:spPr>
          <a:xfrm>
            <a:off x="6388145" y="1912313"/>
            <a:ext cx="981642" cy="981642"/>
          </a:xfrm>
          <a:prstGeom prst="rect">
            <a:avLst/>
          </a:prstGeom>
        </p:spPr>
      </p:pic>
      <p:pic>
        <p:nvPicPr>
          <p:cNvPr id="28" name="Picture 27">
            <a:extLst>
              <a:ext uri="{FF2B5EF4-FFF2-40B4-BE49-F238E27FC236}">
                <a16:creationId xmlns:a16="http://schemas.microsoft.com/office/drawing/2014/main" id="{ECF33E81-D257-4E54-9ACA-A57C389F057C}"/>
              </a:ext>
            </a:extLst>
          </p:cNvPr>
          <p:cNvPicPr>
            <a:picLocks noChangeAspect="1"/>
          </p:cNvPicPr>
          <p:nvPr/>
        </p:nvPicPr>
        <p:blipFill>
          <a:blip r:embed="rId6"/>
          <a:stretch>
            <a:fillRect/>
          </a:stretch>
        </p:blipFill>
        <p:spPr>
          <a:xfrm>
            <a:off x="6433688" y="5064859"/>
            <a:ext cx="920318" cy="920318"/>
          </a:xfrm>
          <a:prstGeom prst="rect">
            <a:avLst/>
          </a:prstGeom>
        </p:spPr>
      </p:pic>
      <p:pic>
        <p:nvPicPr>
          <p:cNvPr id="30" name="Picture 29">
            <a:extLst>
              <a:ext uri="{FF2B5EF4-FFF2-40B4-BE49-F238E27FC236}">
                <a16:creationId xmlns:a16="http://schemas.microsoft.com/office/drawing/2014/main" id="{B2847BEA-3B6B-4188-B028-C5347259A52F}"/>
              </a:ext>
            </a:extLst>
          </p:cNvPr>
          <p:cNvPicPr>
            <a:picLocks noChangeAspect="1"/>
          </p:cNvPicPr>
          <p:nvPr/>
        </p:nvPicPr>
        <p:blipFill>
          <a:blip r:embed="rId7"/>
          <a:stretch>
            <a:fillRect/>
          </a:stretch>
        </p:blipFill>
        <p:spPr>
          <a:xfrm rot="16200000">
            <a:off x="681725" y="2059940"/>
            <a:ext cx="678387" cy="678387"/>
          </a:xfrm>
          <a:prstGeom prst="rect">
            <a:avLst/>
          </a:prstGeom>
        </p:spPr>
      </p:pic>
      <p:pic>
        <p:nvPicPr>
          <p:cNvPr id="32" name="Picture 31">
            <a:extLst>
              <a:ext uri="{FF2B5EF4-FFF2-40B4-BE49-F238E27FC236}">
                <a16:creationId xmlns:a16="http://schemas.microsoft.com/office/drawing/2014/main" id="{78D70B4B-233E-4431-B408-0F6163F3A0CB}"/>
              </a:ext>
            </a:extLst>
          </p:cNvPr>
          <p:cNvPicPr>
            <a:picLocks noChangeAspect="1"/>
          </p:cNvPicPr>
          <p:nvPr/>
        </p:nvPicPr>
        <p:blipFill>
          <a:blip r:embed="rId8"/>
          <a:stretch>
            <a:fillRect/>
          </a:stretch>
        </p:blipFill>
        <p:spPr>
          <a:xfrm>
            <a:off x="713189" y="4033083"/>
            <a:ext cx="693093" cy="693093"/>
          </a:xfrm>
          <a:prstGeom prst="rect">
            <a:avLst/>
          </a:prstGeom>
        </p:spPr>
      </p:pic>
      <p:grpSp>
        <p:nvGrpSpPr>
          <p:cNvPr id="37" name="Group 36">
            <a:extLst>
              <a:ext uri="{FF2B5EF4-FFF2-40B4-BE49-F238E27FC236}">
                <a16:creationId xmlns:a16="http://schemas.microsoft.com/office/drawing/2014/main" id="{559BF7BB-A5A7-407A-A6CA-1E90C0A9650F}"/>
              </a:ext>
            </a:extLst>
          </p:cNvPr>
          <p:cNvGrpSpPr/>
          <p:nvPr/>
        </p:nvGrpSpPr>
        <p:grpSpPr>
          <a:xfrm>
            <a:off x="573597" y="2766778"/>
            <a:ext cx="911533" cy="1088443"/>
            <a:chOff x="7221762" y="4513070"/>
            <a:chExt cx="2349674" cy="2349674"/>
          </a:xfrm>
        </p:grpSpPr>
        <p:pic>
          <p:nvPicPr>
            <p:cNvPr id="38" name="Picture 37">
              <a:extLst>
                <a:ext uri="{FF2B5EF4-FFF2-40B4-BE49-F238E27FC236}">
                  <a16:creationId xmlns:a16="http://schemas.microsoft.com/office/drawing/2014/main" id="{7C463E0A-F61A-4E95-ABED-CEDEAAFC99B7}"/>
                </a:ext>
              </a:extLst>
            </p:cNvPr>
            <p:cNvPicPr>
              <a:picLocks noChangeAspect="1"/>
            </p:cNvPicPr>
            <p:nvPr/>
          </p:nvPicPr>
          <p:blipFill>
            <a:blip r:embed="rId9"/>
            <a:stretch>
              <a:fillRect/>
            </a:stretch>
          </p:blipFill>
          <p:spPr>
            <a:xfrm>
              <a:off x="7221762" y="4513070"/>
              <a:ext cx="2349674" cy="2349674"/>
            </a:xfrm>
            <a:prstGeom prst="rect">
              <a:avLst/>
            </a:prstGeom>
          </p:spPr>
        </p:pic>
        <p:pic>
          <p:nvPicPr>
            <p:cNvPr id="39" name="Picture 38">
              <a:extLst>
                <a:ext uri="{FF2B5EF4-FFF2-40B4-BE49-F238E27FC236}">
                  <a16:creationId xmlns:a16="http://schemas.microsoft.com/office/drawing/2014/main" id="{F7876DAC-A47A-473F-BCF2-83EC57F4760C}"/>
                </a:ext>
              </a:extLst>
            </p:cNvPr>
            <p:cNvPicPr>
              <a:picLocks noChangeAspect="1"/>
            </p:cNvPicPr>
            <p:nvPr/>
          </p:nvPicPr>
          <p:blipFill>
            <a:blip r:embed="rId10"/>
            <a:stretch>
              <a:fillRect/>
            </a:stretch>
          </p:blipFill>
          <p:spPr>
            <a:xfrm>
              <a:off x="8119468" y="5562595"/>
              <a:ext cx="180952" cy="180952"/>
            </a:xfrm>
            <a:prstGeom prst="rect">
              <a:avLst/>
            </a:prstGeom>
          </p:spPr>
        </p:pic>
        <p:pic>
          <p:nvPicPr>
            <p:cNvPr id="40" name="Picture 39">
              <a:extLst>
                <a:ext uri="{FF2B5EF4-FFF2-40B4-BE49-F238E27FC236}">
                  <a16:creationId xmlns:a16="http://schemas.microsoft.com/office/drawing/2014/main" id="{9B4ACF49-0568-47A1-A296-1B00FB7AD2BB}"/>
                </a:ext>
              </a:extLst>
            </p:cNvPr>
            <p:cNvPicPr>
              <a:picLocks noChangeAspect="1"/>
            </p:cNvPicPr>
            <p:nvPr/>
          </p:nvPicPr>
          <p:blipFill>
            <a:blip r:embed="rId10"/>
            <a:stretch>
              <a:fillRect/>
            </a:stretch>
          </p:blipFill>
          <p:spPr>
            <a:xfrm>
              <a:off x="8301768" y="5687907"/>
              <a:ext cx="180952" cy="180952"/>
            </a:xfrm>
            <a:prstGeom prst="rect">
              <a:avLst/>
            </a:prstGeom>
          </p:spPr>
        </p:pic>
        <p:pic>
          <p:nvPicPr>
            <p:cNvPr id="41" name="Picture 40">
              <a:extLst>
                <a:ext uri="{FF2B5EF4-FFF2-40B4-BE49-F238E27FC236}">
                  <a16:creationId xmlns:a16="http://schemas.microsoft.com/office/drawing/2014/main" id="{EC2F1E57-BA8D-4B55-B833-33A676FF5EB7}"/>
                </a:ext>
              </a:extLst>
            </p:cNvPr>
            <p:cNvPicPr>
              <a:picLocks noChangeAspect="1"/>
            </p:cNvPicPr>
            <p:nvPr/>
          </p:nvPicPr>
          <p:blipFill>
            <a:blip r:embed="rId10"/>
            <a:stretch>
              <a:fillRect/>
            </a:stretch>
          </p:blipFill>
          <p:spPr>
            <a:xfrm>
              <a:off x="7813701" y="5341424"/>
              <a:ext cx="180952" cy="180952"/>
            </a:xfrm>
            <a:prstGeom prst="rect">
              <a:avLst/>
            </a:prstGeom>
          </p:spPr>
        </p:pic>
        <p:pic>
          <p:nvPicPr>
            <p:cNvPr id="42" name="Picture 41">
              <a:extLst>
                <a:ext uri="{FF2B5EF4-FFF2-40B4-BE49-F238E27FC236}">
                  <a16:creationId xmlns:a16="http://schemas.microsoft.com/office/drawing/2014/main" id="{3B5629AD-A474-4161-AB93-7FA13AC4967D}"/>
                </a:ext>
              </a:extLst>
            </p:cNvPr>
            <p:cNvPicPr>
              <a:picLocks noChangeAspect="1"/>
            </p:cNvPicPr>
            <p:nvPr/>
          </p:nvPicPr>
          <p:blipFill>
            <a:blip r:embed="rId10"/>
            <a:stretch>
              <a:fillRect/>
            </a:stretch>
          </p:blipFill>
          <p:spPr>
            <a:xfrm>
              <a:off x="7764533" y="5789410"/>
              <a:ext cx="180952" cy="180952"/>
            </a:xfrm>
            <a:prstGeom prst="rect">
              <a:avLst/>
            </a:prstGeom>
          </p:spPr>
        </p:pic>
        <p:pic>
          <p:nvPicPr>
            <p:cNvPr id="43" name="Picture 42">
              <a:extLst>
                <a:ext uri="{FF2B5EF4-FFF2-40B4-BE49-F238E27FC236}">
                  <a16:creationId xmlns:a16="http://schemas.microsoft.com/office/drawing/2014/main" id="{49641120-F632-4137-8300-B9B76C326FCB}"/>
                </a:ext>
              </a:extLst>
            </p:cNvPr>
            <p:cNvPicPr>
              <a:picLocks noChangeAspect="1"/>
            </p:cNvPicPr>
            <p:nvPr/>
          </p:nvPicPr>
          <p:blipFill>
            <a:blip r:embed="rId10"/>
            <a:stretch>
              <a:fillRect/>
            </a:stretch>
          </p:blipFill>
          <p:spPr>
            <a:xfrm>
              <a:off x="8726281" y="5853928"/>
              <a:ext cx="180952" cy="180952"/>
            </a:xfrm>
            <a:prstGeom prst="rect">
              <a:avLst/>
            </a:prstGeom>
          </p:spPr>
        </p:pic>
        <p:pic>
          <p:nvPicPr>
            <p:cNvPr id="44" name="Picture 43">
              <a:extLst>
                <a:ext uri="{FF2B5EF4-FFF2-40B4-BE49-F238E27FC236}">
                  <a16:creationId xmlns:a16="http://schemas.microsoft.com/office/drawing/2014/main" id="{787A979B-D657-4866-BE80-BDDDA3D24940}"/>
                </a:ext>
              </a:extLst>
            </p:cNvPr>
            <p:cNvPicPr>
              <a:picLocks noChangeAspect="1"/>
            </p:cNvPicPr>
            <p:nvPr/>
          </p:nvPicPr>
          <p:blipFill>
            <a:blip r:embed="rId10"/>
            <a:stretch>
              <a:fillRect/>
            </a:stretch>
          </p:blipFill>
          <p:spPr>
            <a:xfrm>
              <a:off x="8521471" y="5512644"/>
              <a:ext cx="180952" cy="180952"/>
            </a:xfrm>
            <a:prstGeom prst="rect">
              <a:avLst/>
            </a:prstGeom>
          </p:spPr>
        </p:pic>
        <p:pic>
          <p:nvPicPr>
            <p:cNvPr id="45" name="Picture 44">
              <a:extLst>
                <a:ext uri="{FF2B5EF4-FFF2-40B4-BE49-F238E27FC236}">
                  <a16:creationId xmlns:a16="http://schemas.microsoft.com/office/drawing/2014/main" id="{0D53B8CF-C5AB-40D6-B4EE-FCAD665A1BA2}"/>
                </a:ext>
              </a:extLst>
            </p:cNvPr>
            <p:cNvPicPr>
              <a:picLocks noChangeAspect="1"/>
            </p:cNvPicPr>
            <p:nvPr/>
          </p:nvPicPr>
          <p:blipFill>
            <a:blip r:embed="rId10"/>
            <a:stretch>
              <a:fillRect/>
            </a:stretch>
          </p:blipFill>
          <p:spPr>
            <a:xfrm>
              <a:off x="8482720" y="5910465"/>
              <a:ext cx="180952" cy="180952"/>
            </a:xfrm>
            <a:prstGeom prst="rect">
              <a:avLst/>
            </a:prstGeom>
          </p:spPr>
        </p:pic>
        <p:pic>
          <p:nvPicPr>
            <p:cNvPr id="46" name="Picture 45">
              <a:extLst>
                <a:ext uri="{FF2B5EF4-FFF2-40B4-BE49-F238E27FC236}">
                  <a16:creationId xmlns:a16="http://schemas.microsoft.com/office/drawing/2014/main" id="{EF8FC8B6-B93F-4526-BE17-777FF986FE34}"/>
                </a:ext>
              </a:extLst>
            </p:cNvPr>
            <p:cNvPicPr>
              <a:picLocks noChangeAspect="1"/>
            </p:cNvPicPr>
            <p:nvPr/>
          </p:nvPicPr>
          <p:blipFill rotWithShape="1">
            <a:blip r:embed="rId10"/>
            <a:srcRect l="20663"/>
            <a:stretch/>
          </p:blipFill>
          <p:spPr>
            <a:xfrm>
              <a:off x="8827237" y="5589565"/>
              <a:ext cx="143561" cy="180952"/>
            </a:xfrm>
            <a:prstGeom prst="rect">
              <a:avLst/>
            </a:prstGeom>
          </p:spPr>
        </p:pic>
        <p:pic>
          <p:nvPicPr>
            <p:cNvPr id="47" name="Picture 46">
              <a:extLst>
                <a:ext uri="{FF2B5EF4-FFF2-40B4-BE49-F238E27FC236}">
                  <a16:creationId xmlns:a16="http://schemas.microsoft.com/office/drawing/2014/main" id="{35FA0BE5-5C6D-4529-9C3B-3947178E24A1}"/>
                </a:ext>
              </a:extLst>
            </p:cNvPr>
            <p:cNvPicPr>
              <a:picLocks noChangeAspect="1"/>
            </p:cNvPicPr>
            <p:nvPr/>
          </p:nvPicPr>
          <p:blipFill>
            <a:blip r:embed="rId10"/>
            <a:stretch>
              <a:fillRect/>
            </a:stretch>
          </p:blipFill>
          <p:spPr>
            <a:xfrm>
              <a:off x="8678453" y="5144250"/>
              <a:ext cx="180952" cy="180952"/>
            </a:xfrm>
            <a:prstGeom prst="rect">
              <a:avLst/>
            </a:prstGeom>
          </p:spPr>
        </p:pic>
        <p:pic>
          <p:nvPicPr>
            <p:cNvPr id="48" name="Picture 47">
              <a:extLst>
                <a:ext uri="{FF2B5EF4-FFF2-40B4-BE49-F238E27FC236}">
                  <a16:creationId xmlns:a16="http://schemas.microsoft.com/office/drawing/2014/main" id="{F522C588-84B0-4D2B-8E0E-5B1F37C76313}"/>
                </a:ext>
              </a:extLst>
            </p:cNvPr>
            <p:cNvPicPr>
              <a:picLocks noChangeAspect="1"/>
            </p:cNvPicPr>
            <p:nvPr/>
          </p:nvPicPr>
          <p:blipFill>
            <a:blip r:embed="rId10"/>
            <a:stretch>
              <a:fillRect/>
            </a:stretch>
          </p:blipFill>
          <p:spPr>
            <a:xfrm>
              <a:off x="8955977" y="5372696"/>
              <a:ext cx="180952" cy="180952"/>
            </a:xfrm>
            <a:prstGeom prst="rect">
              <a:avLst/>
            </a:prstGeom>
          </p:spPr>
        </p:pic>
      </p:grpSp>
      <p:pic>
        <p:nvPicPr>
          <p:cNvPr id="2" name="Picture 1">
            <a:extLst>
              <a:ext uri="{FF2B5EF4-FFF2-40B4-BE49-F238E27FC236}">
                <a16:creationId xmlns:a16="http://schemas.microsoft.com/office/drawing/2014/main" id="{CCAB0662-FF41-42B2-BEED-ED4CD12C6A03}"/>
              </a:ext>
            </a:extLst>
          </p:cNvPr>
          <p:cNvPicPr>
            <a:picLocks noChangeAspect="1"/>
          </p:cNvPicPr>
          <p:nvPr/>
        </p:nvPicPr>
        <p:blipFill rotWithShape="1">
          <a:blip r:embed="rId11"/>
          <a:srcRect r="18884"/>
          <a:stretch/>
        </p:blipFill>
        <p:spPr>
          <a:xfrm>
            <a:off x="794511" y="5196370"/>
            <a:ext cx="538152" cy="693094"/>
          </a:xfrm>
          <a:prstGeom prst="rect">
            <a:avLst/>
          </a:prstGeom>
        </p:spPr>
      </p:pic>
    </p:spTree>
    <p:extLst>
      <p:ext uri="{BB962C8B-B14F-4D97-AF65-F5344CB8AC3E}">
        <p14:creationId xmlns:p14="http://schemas.microsoft.com/office/powerpoint/2010/main" val="384200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503238"/>
            <a:ext cx="11183887" cy="677108"/>
          </a:xfrm>
        </p:spPr>
        <p:txBody>
          <a:bodyPr/>
          <a:lstStyle/>
          <a:p>
            <a:pPr marL="12685"/>
            <a:r>
              <a:rPr lang="en-US" dirty="0"/>
              <a:t>SAP HANA Predictive Analysis Library (PAL) – Functional Overview</a:t>
            </a:r>
            <a:br>
              <a:rPr lang="en-US" sz="2000" spc="-20" dirty="0"/>
            </a:br>
            <a:r>
              <a:rPr lang="en-US" sz="2000" b="0" spc="-20" dirty="0"/>
              <a:t>A</a:t>
            </a:r>
            <a:r>
              <a:rPr lang="en-US" sz="2000" b="0" dirty="0"/>
              <a:t>lgorithm overview by category</a:t>
            </a:r>
          </a:p>
        </p:txBody>
      </p:sp>
      <p:sp>
        <p:nvSpPr>
          <p:cNvPr id="3" name="Text Placeholder 2"/>
          <p:cNvSpPr>
            <a:spLocks noGrp="1"/>
          </p:cNvSpPr>
          <p:nvPr>
            <p:ph type="body" sz="quarter" idx="10"/>
          </p:nvPr>
        </p:nvSpPr>
        <p:spPr>
          <a:xfrm>
            <a:off x="503238" y="1403078"/>
            <a:ext cx="2772000" cy="3755383"/>
          </a:xfrm>
        </p:spPr>
        <p:txBody>
          <a:bodyPr>
            <a:noAutofit/>
          </a:bodyPr>
          <a:lstStyle/>
          <a:p>
            <a:pPr marL="85725" lvl="3" indent="-85725">
              <a:spcBef>
                <a:spcPts val="800"/>
              </a:spcBef>
              <a:buClr>
                <a:schemeClr val="accent1"/>
              </a:buClr>
              <a:buSzPct val="150000"/>
              <a:buNone/>
            </a:pPr>
            <a:r>
              <a:rPr lang="en-US" sz="1100" b="1" dirty="0"/>
              <a:t>           </a:t>
            </a:r>
            <a:r>
              <a:rPr lang="en-US" sz="1400" b="1" dirty="0"/>
              <a:t>Classification Analysis</a:t>
            </a:r>
            <a:br>
              <a:rPr lang="en-US" sz="1100" b="1" dirty="0"/>
            </a:br>
            <a:endParaRPr lang="en-US" sz="1100" b="1" dirty="0"/>
          </a:p>
          <a:p>
            <a:pPr marL="144000" lvl="4" indent="-144000" defTabSz="1088776">
              <a:spcBef>
                <a:spcPts val="250"/>
              </a:spcBef>
              <a:buClr>
                <a:srgbClr val="F0AB00"/>
              </a:buClr>
              <a:buFont typeface="Wingdings" pitchFamily="2" charset="2"/>
              <a:buChar char="§"/>
            </a:pPr>
            <a:r>
              <a:rPr lang="en-US" sz="1100" dirty="0">
                <a:solidFill>
                  <a:srgbClr val="000000"/>
                </a:solidFill>
              </a:rPr>
              <a:t>CART, C4.5 and CHAID </a:t>
            </a:r>
            <a:br>
              <a:rPr lang="en-US" sz="1100" dirty="0">
                <a:solidFill>
                  <a:srgbClr val="000000"/>
                </a:solidFill>
              </a:rPr>
            </a:br>
            <a:r>
              <a:rPr lang="en-US" sz="1100" dirty="0">
                <a:solidFill>
                  <a:srgbClr val="000000"/>
                </a:solidFill>
              </a:rPr>
              <a:t>Decision Tree Analysis</a:t>
            </a:r>
          </a:p>
          <a:p>
            <a:pPr marL="144000" lvl="4" indent="-144000" defTabSz="1088776">
              <a:spcBef>
                <a:spcPts val="250"/>
              </a:spcBef>
              <a:buClr>
                <a:srgbClr val="F0AB00"/>
              </a:buClr>
              <a:buFont typeface="Wingdings" pitchFamily="2" charset="2"/>
              <a:buChar char="§"/>
            </a:pPr>
            <a:r>
              <a:rPr lang="en-US" sz="1100" dirty="0">
                <a:solidFill>
                  <a:srgbClr val="000000"/>
                </a:solidFill>
              </a:rPr>
              <a:t>K Nearest Neighbor</a:t>
            </a:r>
          </a:p>
          <a:p>
            <a:pPr marL="144000" lvl="4" indent="-144000" defTabSz="1088776">
              <a:spcBef>
                <a:spcPts val="250"/>
              </a:spcBef>
              <a:buClr>
                <a:srgbClr val="F0AB00"/>
              </a:buClr>
              <a:buFont typeface="Wingdings" pitchFamily="2" charset="2"/>
              <a:buChar char="§"/>
            </a:pPr>
            <a:r>
              <a:rPr lang="en-US" sz="1100" dirty="0">
                <a:solidFill>
                  <a:srgbClr val="000000"/>
                </a:solidFill>
              </a:rPr>
              <a:t>Logistic Regression Elastic Net</a:t>
            </a:r>
          </a:p>
          <a:p>
            <a:pPr marL="144000" lvl="4" indent="-144000" defTabSz="1088776">
              <a:spcBef>
                <a:spcPts val="250"/>
              </a:spcBef>
              <a:buClr>
                <a:srgbClr val="F0AB00"/>
              </a:buClr>
              <a:buFont typeface="Wingdings" pitchFamily="2" charset="2"/>
              <a:buChar char="§"/>
            </a:pPr>
            <a:r>
              <a:rPr lang="en-US" sz="1100" dirty="0">
                <a:solidFill>
                  <a:srgbClr val="000000"/>
                </a:solidFill>
              </a:rPr>
              <a:t>Back-Propagation (Neural Network)</a:t>
            </a:r>
          </a:p>
          <a:p>
            <a:pPr marL="144000" lvl="4" indent="-144000" defTabSz="1088776">
              <a:spcBef>
                <a:spcPts val="250"/>
              </a:spcBef>
              <a:buClr>
                <a:srgbClr val="F0AB00"/>
              </a:buClr>
              <a:buFont typeface="Wingdings" pitchFamily="2" charset="2"/>
              <a:buChar char="§"/>
            </a:pPr>
            <a:r>
              <a:rPr lang="en-US" sz="1100" dirty="0">
                <a:solidFill>
                  <a:srgbClr val="000000"/>
                </a:solidFill>
              </a:rPr>
              <a:t>Naïve Bayes</a:t>
            </a:r>
          </a:p>
          <a:p>
            <a:pPr marL="144000" lvl="4" indent="-144000" defTabSz="1088776">
              <a:spcBef>
                <a:spcPts val="250"/>
              </a:spcBef>
              <a:buClr>
                <a:srgbClr val="F0AB00"/>
              </a:buClr>
              <a:buFont typeface="Wingdings" pitchFamily="2" charset="2"/>
              <a:buChar char="§"/>
            </a:pPr>
            <a:r>
              <a:rPr lang="en-US" sz="1100" dirty="0">
                <a:solidFill>
                  <a:srgbClr val="000000"/>
                </a:solidFill>
              </a:rPr>
              <a:t>Support Vector Machine</a:t>
            </a:r>
          </a:p>
          <a:p>
            <a:pPr marL="144000" lvl="4" indent="-144000" defTabSz="1088776">
              <a:spcBef>
                <a:spcPts val="250"/>
              </a:spcBef>
              <a:buClr>
                <a:srgbClr val="F0AB00"/>
              </a:buClr>
              <a:buFont typeface="Wingdings" pitchFamily="2" charset="2"/>
              <a:buChar char="§"/>
            </a:pPr>
            <a:r>
              <a:rPr lang="en-US" sz="1100" dirty="0">
                <a:solidFill>
                  <a:srgbClr val="000000"/>
                </a:solidFill>
              </a:rPr>
              <a:t>Random Decision Trees</a:t>
            </a:r>
          </a:p>
          <a:p>
            <a:pPr marL="144000" lvl="4" indent="-144000" defTabSz="1088776">
              <a:spcBef>
                <a:spcPts val="250"/>
              </a:spcBef>
              <a:buClr>
                <a:srgbClr val="F0AB00"/>
              </a:buClr>
              <a:buFont typeface="Wingdings" pitchFamily="2" charset="2"/>
              <a:buChar char="§"/>
            </a:pPr>
            <a:r>
              <a:rPr lang="en-US" sz="1100" dirty="0">
                <a:solidFill>
                  <a:srgbClr val="00B050"/>
                </a:solidFill>
              </a:rPr>
              <a:t>Gradient Boosting Decision Tree (GBDT)*</a:t>
            </a:r>
          </a:p>
          <a:p>
            <a:pPr marL="144000" lvl="4" indent="-144000" defTabSz="1088776">
              <a:spcBef>
                <a:spcPts val="250"/>
              </a:spcBef>
              <a:buClr>
                <a:srgbClr val="F0AB00"/>
              </a:buClr>
              <a:buFont typeface="Wingdings" pitchFamily="2" charset="2"/>
              <a:buChar char="§"/>
            </a:pPr>
            <a:r>
              <a:rPr lang="en-US" sz="1100" dirty="0">
                <a:solidFill>
                  <a:srgbClr val="00B050"/>
                </a:solidFill>
              </a:rPr>
              <a:t>Linear Discriminant Analysis (LDA)*</a:t>
            </a:r>
          </a:p>
          <a:p>
            <a:pPr marL="144000" lvl="4" indent="-144000" defTabSz="1088776">
              <a:spcBef>
                <a:spcPts val="250"/>
              </a:spcBef>
              <a:buClr>
                <a:srgbClr val="F0AB00"/>
              </a:buClr>
              <a:buFont typeface="Wingdings" pitchFamily="2" charset="2"/>
              <a:buChar char="§"/>
            </a:pPr>
            <a:r>
              <a:rPr lang="en-US" sz="1100" dirty="0">
                <a:solidFill>
                  <a:srgbClr val="000000"/>
                </a:solidFill>
              </a:rPr>
              <a:t>Confusion Matrix </a:t>
            </a:r>
          </a:p>
          <a:p>
            <a:pPr marL="144000" lvl="4" indent="-144000" defTabSz="1088776">
              <a:spcBef>
                <a:spcPts val="250"/>
              </a:spcBef>
              <a:buClr>
                <a:srgbClr val="F0AB00"/>
              </a:buClr>
              <a:buFont typeface="Wingdings" pitchFamily="2" charset="2"/>
              <a:buChar char="§"/>
            </a:pPr>
            <a:r>
              <a:rPr lang="en-US" sz="1100" dirty="0">
                <a:solidFill>
                  <a:srgbClr val="000000"/>
                </a:solidFill>
              </a:rPr>
              <a:t>Area Under Curve (AUC)</a:t>
            </a:r>
          </a:p>
          <a:p>
            <a:pPr marL="144000" lvl="4" indent="-144000" defTabSz="1088776">
              <a:spcBef>
                <a:spcPts val="250"/>
              </a:spcBef>
              <a:buClr>
                <a:srgbClr val="F0AB00"/>
              </a:buClr>
              <a:buFont typeface="Wingdings" pitchFamily="2" charset="2"/>
              <a:buChar char="§"/>
            </a:pPr>
            <a:r>
              <a:rPr lang="en-US" sz="1100" dirty="0">
                <a:solidFill>
                  <a:srgbClr val="000000"/>
                </a:solidFill>
              </a:rPr>
              <a:t>Parameter Selection/Model Evaluation</a:t>
            </a:r>
          </a:p>
          <a:p>
            <a:pPr marL="85725" lvl="3" indent="-85725">
              <a:spcBef>
                <a:spcPts val="1200"/>
              </a:spcBef>
              <a:buClr>
                <a:schemeClr val="accent1"/>
              </a:buClr>
              <a:buSzPct val="150000"/>
              <a:buNone/>
            </a:pPr>
            <a:r>
              <a:rPr lang="en-US" sz="1400" b="1" dirty="0"/>
              <a:t>       Regression</a:t>
            </a:r>
          </a:p>
          <a:p>
            <a:pPr marL="144000" lvl="4" indent="-144000" defTabSz="1088776">
              <a:spcBef>
                <a:spcPts val="250"/>
              </a:spcBef>
              <a:buClr>
                <a:srgbClr val="F0AB00"/>
              </a:buClr>
              <a:buFont typeface="Wingdings" pitchFamily="2" charset="2"/>
              <a:buChar char="§"/>
            </a:pPr>
            <a:r>
              <a:rPr lang="en-US" sz="1100" dirty="0">
                <a:solidFill>
                  <a:srgbClr val="000000"/>
                </a:solidFill>
              </a:rPr>
              <a:t>Multiple Linear Regression Elastic Net</a:t>
            </a:r>
          </a:p>
          <a:p>
            <a:pPr marL="144000" lvl="4" indent="-144000" defTabSz="1088776">
              <a:spcBef>
                <a:spcPts val="250"/>
              </a:spcBef>
              <a:buClr>
                <a:srgbClr val="F0AB00"/>
              </a:buClr>
              <a:buFont typeface="Wingdings" pitchFamily="2" charset="2"/>
              <a:buChar char="§"/>
            </a:pPr>
            <a:r>
              <a:rPr lang="en-US" sz="1100" dirty="0">
                <a:solidFill>
                  <a:srgbClr val="000000"/>
                </a:solidFill>
              </a:rPr>
              <a:t>Polynomial, Exponential, Bi-Variate Geometric, Bi-Variate Logarithmic Regression</a:t>
            </a:r>
          </a:p>
          <a:p>
            <a:pPr marL="144000" lvl="4" indent="-144000" defTabSz="1088776">
              <a:spcBef>
                <a:spcPts val="250"/>
              </a:spcBef>
              <a:buClr>
                <a:srgbClr val="F0AB00"/>
              </a:buClr>
              <a:buFont typeface="Wingdings" pitchFamily="2" charset="2"/>
              <a:buChar char="§"/>
            </a:pPr>
            <a:r>
              <a:rPr lang="en-US" sz="1100" dirty="0">
                <a:solidFill>
                  <a:srgbClr val="00B050"/>
                </a:solidFill>
              </a:rPr>
              <a:t>Generalized Linear Model (GLM)*</a:t>
            </a:r>
          </a:p>
          <a:p>
            <a:pPr marL="144000" lvl="4" indent="-144000" defTabSz="1088776">
              <a:spcBef>
                <a:spcPts val="250"/>
              </a:spcBef>
              <a:buClr>
                <a:srgbClr val="F0AB00"/>
              </a:buClr>
              <a:buFont typeface="Wingdings" pitchFamily="2" charset="2"/>
              <a:buChar char="§"/>
            </a:pPr>
            <a:r>
              <a:rPr lang="en-US" sz="1100" dirty="0">
                <a:solidFill>
                  <a:srgbClr val="00B050"/>
                </a:solidFill>
              </a:rPr>
              <a:t>Cox Proportional Hazards Model*</a:t>
            </a:r>
          </a:p>
          <a:p>
            <a:pPr marL="144000" lvl="4" indent="-144000" defTabSz="1088776">
              <a:spcBef>
                <a:spcPts val="250"/>
              </a:spcBef>
              <a:buClr>
                <a:srgbClr val="F0AB00"/>
              </a:buClr>
              <a:buFont typeface="Wingdings" pitchFamily="2" charset="2"/>
              <a:buChar char="§"/>
            </a:pPr>
            <a:r>
              <a:rPr lang="en-US" sz="1100" dirty="0">
                <a:solidFill>
                  <a:srgbClr val="000000"/>
                </a:solidFill>
              </a:rPr>
              <a:t>Random Decision Trees</a:t>
            </a:r>
          </a:p>
          <a:p>
            <a:pPr marL="144000" lvl="4" indent="-144000" defTabSz="1088776">
              <a:spcBef>
                <a:spcPts val="250"/>
              </a:spcBef>
              <a:buClr>
                <a:srgbClr val="F0AB00"/>
              </a:buClr>
              <a:buFont typeface="Wingdings" pitchFamily="2" charset="2"/>
              <a:buChar char="§"/>
            </a:pPr>
            <a:r>
              <a:rPr lang="en-US" sz="1100" dirty="0">
                <a:solidFill>
                  <a:srgbClr val="00B050"/>
                </a:solidFill>
              </a:rPr>
              <a:t>Gradient Boosting Decision Tree (GBDT)*</a:t>
            </a:r>
          </a:p>
          <a:p>
            <a:pPr marL="0" lvl="4" indent="0" defTabSz="1088776">
              <a:spcBef>
                <a:spcPts val="250"/>
              </a:spcBef>
              <a:buClr>
                <a:srgbClr val="F0AB00"/>
              </a:buClr>
              <a:buNone/>
            </a:pPr>
            <a:endParaRPr lang="en-US" sz="1100" dirty="0">
              <a:solidFill>
                <a:srgbClr val="00B050"/>
              </a:solidFill>
            </a:endParaRPr>
          </a:p>
          <a:p>
            <a:pPr lvl="4">
              <a:buClr>
                <a:schemeClr val="accent1"/>
              </a:buClr>
              <a:buSzPct val="150000"/>
              <a:buFont typeface="Wingdings" pitchFamily="2" charset="2"/>
              <a:buChar char="§"/>
            </a:pPr>
            <a:endParaRPr lang="en-US" sz="1100" b="1" dirty="0">
              <a:solidFill>
                <a:srgbClr val="FF0000"/>
              </a:solidFill>
            </a:endParaRPr>
          </a:p>
        </p:txBody>
      </p:sp>
      <p:sp>
        <p:nvSpPr>
          <p:cNvPr id="4" name="Text Placeholder 2"/>
          <p:cNvSpPr>
            <a:spLocks noGrp="1"/>
          </p:cNvSpPr>
          <p:nvPr>
            <p:ph type="body" sz="quarter" idx="11"/>
          </p:nvPr>
        </p:nvSpPr>
        <p:spPr>
          <a:xfrm>
            <a:off x="6357452" y="1403078"/>
            <a:ext cx="2664000" cy="4858628"/>
          </a:xfrm>
          <a:prstGeom prst="rect">
            <a:avLst/>
          </a:prstGeom>
        </p:spPr>
        <p:txBody>
          <a:bodyPr>
            <a:normAutofit lnSpcReduction="10000"/>
          </a:bodyPr>
          <a:lstStyle/>
          <a:p>
            <a:pPr marL="85725" lvl="3" indent="-85725">
              <a:spcBef>
                <a:spcPts val="800"/>
              </a:spcBef>
              <a:buClr>
                <a:schemeClr val="accent1"/>
              </a:buClr>
              <a:buSzPct val="150000"/>
              <a:buNone/>
            </a:pPr>
            <a:r>
              <a:rPr lang="en-US" sz="1100" b="1" dirty="0"/>
              <a:t>      </a:t>
            </a:r>
            <a:r>
              <a:rPr lang="en-US" sz="1400" b="1" dirty="0"/>
              <a:t>Association Analysis</a:t>
            </a:r>
          </a:p>
          <a:p>
            <a:pPr marL="144000" lvl="4" indent="-144000">
              <a:buClr>
                <a:schemeClr val="accent1"/>
              </a:buClr>
              <a:buFont typeface="Wingdings" pitchFamily="2" charset="2"/>
              <a:buChar char="§"/>
            </a:pPr>
            <a:r>
              <a:rPr lang="en-US" sz="1100" dirty="0"/>
              <a:t>   </a:t>
            </a:r>
            <a:r>
              <a:rPr lang="en-US" sz="1100" dirty="0" err="1"/>
              <a:t>Apriori</a:t>
            </a:r>
            <a:r>
              <a:rPr lang="en-US" sz="1100" dirty="0"/>
              <a:t>, </a:t>
            </a:r>
            <a:r>
              <a:rPr lang="en-US" sz="1100" dirty="0" err="1"/>
              <a:t>Apriori</a:t>
            </a:r>
            <a:r>
              <a:rPr lang="en-US" sz="1100" dirty="0"/>
              <a:t> Lite</a:t>
            </a:r>
          </a:p>
          <a:p>
            <a:pPr marL="144000" lvl="4" indent="-144000">
              <a:buClr>
                <a:schemeClr val="accent1"/>
              </a:buClr>
              <a:buFont typeface="Wingdings" pitchFamily="2" charset="2"/>
              <a:buChar char="§"/>
            </a:pPr>
            <a:r>
              <a:rPr lang="en-US" sz="1100" dirty="0"/>
              <a:t>FP-Growth</a:t>
            </a:r>
          </a:p>
          <a:p>
            <a:pPr marL="144000" lvl="4" indent="-144000">
              <a:buClr>
                <a:schemeClr val="accent1"/>
              </a:buClr>
              <a:buFont typeface="Wingdings" pitchFamily="2" charset="2"/>
              <a:buChar char="§"/>
            </a:pPr>
            <a:r>
              <a:rPr lang="en-US" sz="1100" dirty="0"/>
              <a:t>KORD – Top K Rule Discovery</a:t>
            </a:r>
          </a:p>
          <a:p>
            <a:pPr marL="144000" lvl="4" indent="-144000">
              <a:buClr>
                <a:schemeClr val="accent1"/>
              </a:buClr>
              <a:buFont typeface="Wingdings" pitchFamily="2" charset="2"/>
              <a:buChar char="§"/>
            </a:pPr>
            <a:r>
              <a:rPr lang="en-US" sz="1100" dirty="0">
                <a:solidFill>
                  <a:srgbClr val="00B050"/>
                </a:solidFill>
              </a:rPr>
              <a:t>Sequential Pattern Mining*</a:t>
            </a:r>
          </a:p>
          <a:p>
            <a:pPr marL="85725" lvl="3" indent="-85725">
              <a:spcBef>
                <a:spcPts val="1200"/>
              </a:spcBef>
              <a:buClr>
                <a:schemeClr val="accent1"/>
              </a:buClr>
              <a:buSzPct val="150000"/>
              <a:buNone/>
            </a:pPr>
            <a:r>
              <a:rPr lang="en-US" sz="1100" b="1" dirty="0"/>
              <a:t>Probability Distribution</a:t>
            </a:r>
          </a:p>
          <a:p>
            <a:pPr marL="144000" lvl="4" indent="-144000">
              <a:buClr>
                <a:schemeClr val="accent1"/>
              </a:buClr>
              <a:buFont typeface="Wingdings" pitchFamily="2" charset="2"/>
              <a:buChar char="§"/>
            </a:pPr>
            <a:r>
              <a:rPr lang="en-US" sz="1100" dirty="0"/>
              <a:t>Distribution Fit/ Weibull analysis</a:t>
            </a:r>
          </a:p>
          <a:p>
            <a:pPr marL="144000" lvl="4" indent="-144000">
              <a:buClr>
                <a:schemeClr val="accent1"/>
              </a:buClr>
              <a:buFont typeface="Wingdings" pitchFamily="2" charset="2"/>
              <a:buChar char="§"/>
            </a:pPr>
            <a:r>
              <a:rPr lang="en-US" sz="1100" dirty="0"/>
              <a:t>Cumulative Distribution Function</a:t>
            </a:r>
          </a:p>
          <a:p>
            <a:pPr marL="144000" lvl="4" indent="-144000">
              <a:buClr>
                <a:schemeClr val="accent1"/>
              </a:buClr>
              <a:buFont typeface="Wingdings" pitchFamily="2" charset="2"/>
              <a:buChar char="§"/>
            </a:pPr>
            <a:r>
              <a:rPr lang="en-US" sz="1100" dirty="0"/>
              <a:t>Quantile Function</a:t>
            </a:r>
          </a:p>
          <a:p>
            <a:pPr marL="144000" lvl="4" indent="-144000">
              <a:buClr>
                <a:schemeClr val="accent1"/>
              </a:buClr>
              <a:buFont typeface="Wingdings" pitchFamily="2" charset="2"/>
              <a:buChar char="§"/>
            </a:pPr>
            <a:r>
              <a:rPr lang="en-US" sz="1100" dirty="0"/>
              <a:t>Kaplan-Meier Survival Analysis</a:t>
            </a:r>
          </a:p>
          <a:p>
            <a:pPr marL="85725" lvl="3" indent="-85725">
              <a:spcBef>
                <a:spcPts val="1200"/>
              </a:spcBef>
              <a:buClr>
                <a:schemeClr val="accent1"/>
              </a:buClr>
              <a:buSzPct val="150000"/>
              <a:buNone/>
            </a:pPr>
            <a:r>
              <a:rPr lang="en-US" sz="1100" b="1" dirty="0"/>
              <a:t>      </a:t>
            </a:r>
            <a:r>
              <a:rPr lang="en-US" sz="1400" b="1" dirty="0"/>
              <a:t>Outlier Detection</a:t>
            </a:r>
          </a:p>
          <a:p>
            <a:pPr marL="144000" lvl="4" indent="-144000">
              <a:buClr>
                <a:schemeClr val="accent1"/>
              </a:buClr>
              <a:buFont typeface="Wingdings" pitchFamily="2" charset="2"/>
              <a:buChar char="§"/>
            </a:pPr>
            <a:r>
              <a:rPr lang="en-US" sz="1100" dirty="0"/>
              <a:t>Inter-Quartile Range Test (Tukey’s Test)</a:t>
            </a:r>
          </a:p>
          <a:p>
            <a:pPr marL="144000" lvl="4" indent="-144000">
              <a:buClr>
                <a:schemeClr val="accent1"/>
              </a:buClr>
              <a:buFont typeface="Wingdings" pitchFamily="2" charset="2"/>
              <a:buChar char="§"/>
            </a:pPr>
            <a:r>
              <a:rPr lang="en-US" sz="1100" dirty="0"/>
              <a:t>Variance Test </a:t>
            </a:r>
          </a:p>
          <a:p>
            <a:pPr marL="144000" lvl="4" indent="-144000">
              <a:buClr>
                <a:schemeClr val="accent1"/>
              </a:buClr>
              <a:buFont typeface="Wingdings" pitchFamily="2" charset="2"/>
              <a:buChar char="§"/>
            </a:pPr>
            <a:r>
              <a:rPr lang="en-US" sz="1100" dirty="0"/>
              <a:t>Anomaly Detection</a:t>
            </a:r>
          </a:p>
          <a:p>
            <a:pPr marL="144000" lvl="4" indent="-144000">
              <a:buClr>
                <a:schemeClr val="accent1"/>
              </a:buClr>
              <a:buFont typeface="Wingdings" pitchFamily="2" charset="2"/>
              <a:buChar char="§"/>
            </a:pPr>
            <a:r>
              <a:rPr lang="en-US" sz="1100" dirty="0"/>
              <a:t>Grubbs Outlier Test</a:t>
            </a:r>
          </a:p>
          <a:p>
            <a:pPr marL="85725" lvl="3" indent="-85725">
              <a:spcBef>
                <a:spcPts val="1200"/>
              </a:spcBef>
              <a:buClr>
                <a:srgbClr val="F0AB00"/>
              </a:buClr>
              <a:buSzPct val="150000"/>
              <a:buNone/>
            </a:pPr>
            <a:r>
              <a:rPr lang="en-US" sz="1400" b="1" dirty="0"/>
              <a:t>     Recommender Systems</a:t>
            </a:r>
          </a:p>
          <a:p>
            <a:pPr marL="144000" lvl="4" indent="-144000">
              <a:buClr>
                <a:schemeClr val="accent1"/>
              </a:buClr>
              <a:buFont typeface="Wingdings" pitchFamily="2" charset="2"/>
              <a:buChar char="§"/>
            </a:pPr>
            <a:r>
              <a:rPr lang="en-US" sz="1100" dirty="0">
                <a:solidFill>
                  <a:srgbClr val="00B0F0"/>
                </a:solidFill>
              </a:rPr>
              <a:t>Factorized Polynomial Regression Models**</a:t>
            </a:r>
          </a:p>
          <a:p>
            <a:pPr marL="144000" lvl="4" indent="-144000">
              <a:buClr>
                <a:schemeClr val="accent1"/>
              </a:buClr>
              <a:buFont typeface="Wingdings" pitchFamily="2" charset="2"/>
              <a:buChar char="§"/>
            </a:pPr>
            <a:r>
              <a:rPr lang="en-US" sz="1100" dirty="0">
                <a:solidFill>
                  <a:schemeClr val="accent6">
                    <a:lumMod val="40000"/>
                    <a:lumOff val="60000"/>
                  </a:schemeClr>
                </a:solidFill>
              </a:rPr>
              <a:t>Alternating least squares****</a:t>
            </a:r>
          </a:p>
          <a:p>
            <a:pPr marL="144000" lvl="4" indent="-144000">
              <a:buClr>
                <a:schemeClr val="accent1"/>
              </a:buClr>
              <a:buFont typeface="Wingdings" pitchFamily="2" charset="2"/>
              <a:buChar char="§"/>
            </a:pPr>
            <a:r>
              <a:rPr lang="en-US" sz="1100" dirty="0">
                <a:solidFill>
                  <a:schemeClr val="accent6">
                    <a:lumMod val="40000"/>
                    <a:lumOff val="60000"/>
                  </a:schemeClr>
                </a:solidFill>
              </a:rPr>
              <a:t>Field-aware Factorization Machines (FFM) ****</a:t>
            </a:r>
            <a:endParaRPr lang="en-US" sz="1100" b="1" dirty="0">
              <a:solidFill>
                <a:schemeClr val="accent6">
                  <a:lumMod val="40000"/>
                  <a:lumOff val="60000"/>
                </a:schemeClr>
              </a:solidFill>
            </a:endParaRPr>
          </a:p>
          <a:p>
            <a:pPr marL="180975" lvl="3" indent="-179388">
              <a:spcBef>
                <a:spcPts val="1200"/>
              </a:spcBef>
              <a:buClr>
                <a:schemeClr val="accent1"/>
              </a:buClr>
              <a:buSzPct val="150000"/>
              <a:buNone/>
            </a:pPr>
            <a:r>
              <a:rPr lang="en-US" sz="1100" b="1" dirty="0"/>
              <a:t>       </a:t>
            </a:r>
            <a:r>
              <a:rPr lang="en-US" sz="1400" b="1" dirty="0"/>
              <a:t>Link Prediction</a:t>
            </a:r>
          </a:p>
          <a:p>
            <a:pPr marL="144000" lvl="4" indent="-144000">
              <a:buClr>
                <a:schemeClr val="accent1"/>
              </a:buClr>
              <a:buFont typeface="Wingdings" pitchFamily="2" charset="2"/>
              <a:buChar char="§"/>
            </a:pPr>
            <a:r>
              <a:rPr lang="en-US" sz="1100" dirty="0"/>
              <a:t>Common Neighbors, Jaccard’s Coefficient, Adamic/Adar, Katzβ</a:t>
            </a:r>
            <a:br>
              <a:rPr lang="en-US" sz="1100" dirty="0"/>
            </a:br>
            <a:r>
              <a:rPr lang="en-US" sz="1100" b="1" dirty="0">
                <a:solidFill>
                  <a:schemeClr val="accent6">
                    <a:lumMod val="40000"/>
                    <a:lumOff val="60000"/>
                  </a:schemeClr>
                </a:solidFill>
              </a:rPr>
              <a:t>PageRank</a:t>
            </a:r>
            <a:r>
              <a:rPr lang="en-US" sz="1100" dirty="0">
                <a:solidFill>
                  <a:schemeClr val="accent6">
                    <a:lumMod val="40000"/>
                    <a:lumOff val="60000"/>
                  </a:schemeClr>
                </a:solidFill>
              </a:rPr>
              <a:t> ****</a:t>
            </a:r>
            <a:endParaRPr lang="en-US" sz="1100" b="1" dirty="0">
              <a:solidFill>
                <a:schemeClr val="accent6">
                  <a:lumMod val="40000"/>
                  <a:lumOff val="60000"/>
                </a:schemeClr>
              </a:solidFill>
            </a:endParaRPr>
          </a:p>
          <a:p>
            <a:pPr marL="85725" lvl="4" indent="0">
              <a:buClr>
                <a:schemeClr val="accent1"/>
              </a:buClr>
              <a:buSzPct val="150000"/>
              <a:buNone/>
            </a:pPr>
            <a:endParaRPr lang="en-US" sz="1100" dirty="0"/>
          </a:p>
        </p:txBody>
      </p:sp>
      <p:sp>
        <p:nvSpPr>
          <p:cNvPr id="5" name="TextBox 4"/>
          <p:cNvSpPr txBox="1"/>
          <p:nvPr/>
        </p:nvSpPr>
        <p:spPr>
          <a:xfrm>
            <a:off x="3406109" y="6513616"/>
            <a:ext cx="3924184" cy="169277"/>
          </a:xfrm>
          <a:prstGeom prst="rect">
            <a:avLst/>
          </a:prstGeom>
          <a:noFill/>
          <a:ln>
            <a:noFill/>
          </a:ln>
        </p:spPr>
        <p:txBody>
          <a:bodyPr wrap="square" lIns="0" tIns="0" rIns="0" bIns="0" rtlCol="0">
            <a:spAutoFit/>
          </a:bodyPr>
          <a:lstStyle/>
          <a:p>
            <a:pPr marL="0" lvl="3" defTabSz="1088011" fontAlgn="base">
              <a:spcBef>
                <a:spcPts val="400"/>
              </a:spcBef>
              <a:spcAft>
                <a:spcPct val="0"/>
              </a:spcAft>
              <a:buClr>
                <a:srgbClr val="F0AB00"/>
              </a:buClr>
              <a:buNone/>
            </a:pPr>
            <a:r>
              <a:rPr lang="en-US" sz="1100" dirty="0">
                <a:solidFill>
                  <a:srgbClr val="00B050"/>
                </a:solidFill>
              </a:rPr>
              <a:t>* New in HANA 2 SPS 00 |  </a:t>
            </a:r>
            <a:r>
              <a:rPr lang="en-US" sz="1100" dirty="0">
                <a:solidFill>
                  <a:srgbClr val="00B0F0"/>
                </a:solidFill>
              </a:rPr>
              <a:t>** New in HANA 2 SPS 01  |</a:t>
            </a:r>
            <a:endParaRPr lang="en-US" sz="1100" dirty="0">
              <a:solidFill>
                <a:srgbClr val="FF0000"/>
              </a:solidFill>
            </a:endParaRPr>
          </a:p>
        </p:txBody>
      </p:sp>
      <p:sp>
        <p:nvSpPr>
          <p:cNvPr id="6" name="Text Placeholder 2"/>
          <p:cNvSpPr txBox="1">
            <a:spLocks/>
          </p:cNvSpPr>
          <p:nvPr/>
        </p:nvSpPr>
        <p:spPr bwMode="gray">
          <a:xfrm>
            <a:off x="9230559" y="1403078"/>
            <a:ext cx="2592000" cy="4901043"/>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5725" lvl="3" indent="-85725" defTabSz="1088340">
              <a:spcBef>
                <a:spcPts val="800"/>
              </a:spcBef>
              <a:buClr>
                <a:schemeClr val="accent1"/>
              </a:buClr>
              <a:buSzPct val="150000"/>
              <a:buNone/>
            </a:pPr>
            <a:r>
              <a:rPr lang="en-US" sz="1100" b="1" dirty="0"/>
              <a:t>Statistical Functions </a:t>
            </a:r>
          </a:p>
          <a:p>
            <a:pPr marL="144000" lvl="4" indent="-144000">
              <a:buClr>
                <a:srgbClr val="F0AB00"/>
              </a:buClr>
              <a:buFont typeface="Wingdings" pitchFamily="2" charset="2"/>
              <a:buChar char="§"/>
            </a:pPr>
            <a:r>
              <a:rPr lang="en-US" sz="1100" dirty="0">
                <a:solidFill>
                  <a:srgbClr val="000000"/>
                </a:solidFill>
              </a:rPr>
              <a:t>Mean, Median, Variance, Standard Deviation, Kurtosis, Skewness</a:t>
            </a:r>
          </a:p>
          <a:p>
            <a:pPr marL="144000" lvl="4" indent="-144000">
              <a:buClr>
                <a:srgbClr val="F0AB00"/>
              </a:buClr>
              <a:buFont typeface="Wingdings" pitchFamily="2" charset="2"/>
              <a:buChar char="§"/>
            </a:pPr>
            <a:r>
              <a:rPr lang="en-US" sz="1100" dirty="0">
                <a:solidFill>
                  <a:srgbClr val="000000"/>
                </a:solidFill>
              </a:rPr>
              <a:t>Covariance Matrix</a:t>
            </a:r>
          </a:p>
          <a:p>
            <a:pPr marL="144000" lvl="4" indent="-144000">
              <a:buClr>
                <a:srgbClr val="F0AB00"/>
              </a:buClr>
              <a:buFont typeface="Wingdings" pitchFamily="2" charset="2"/>
              <a:buChar char="§"/>
            </a:pPr>
            <a:r>
              <a:rPr lang="en-US" sz="1100" dirty="0">
                <a:solidFill>
                  <a:srgbClr val="000000"/>
                </a:solidFill>
              </a:rPr>
              <a:t>Pearson Correlations Matrix</a:t>
            </a:r>
          </a:p>
          <a:p>
            <a:pPr marL="144000" lvl="4" indent="-144000">
              <a:buClr>
                <a:srgbClr val="F0AB00"/>
              </a:buClr>
              <a:buFont typeface="Wingdings" pitchFamily="2" charset="2"/>
              <a:buChar char="§"/>
            </a:pPr>
            <a:r>
              <a:rPr lang="en-US" sz="1100" dirty="0">
                <a:solidFill>
                  <a:srgbClr val="000000"/>
                </a:solidFill>
              </a:rPr>
              <a:t>Chi-squared Tests: Quality of Fit, </a:t>
            </a:r>
            <a:br>
              <a:rPr lang="en-US" sz="1100" dirty="0">
                <a:solidFill>
                  <a:srgbClr val="000000"/>
                </a:solidFill>
              </a:rPr>
            </a:br>
            <a:r>
              <a:rPr lang="en-US" sz="1100" dirty="0">
                <a:solidFill>
                  <a:srgbClr val="000000"/>
                </a:solidFill>
              </a:rPr>
              <a:t>Test of Independence</a:t>
            </a:r>
          </a:p>
          <a:p>
            <a:pPr marL="144000" lvl="4" indent="-144000">
              <a:buClr>
                <a:srgbClr val="F0AB00"/>
              </a:buClr>
              <a:buFont typeface="Wingdings" pitchFamily="2" charset="2"/>
              <a:buChar char="§"/>
            </a:pPr>
            <a:r>
              <a:rPr lang="en-US" sz="1100" dirty="0">
                <a:solidFill>
                  <a:srgbClr val="000000"/>
                </a:solidFill>
              </a:rPr>
              <a:t>F-test (variance equal test)</a:t>
            </a:r>
          </a:p>
          <a:p>
            <a:pPr marL="144000" lvl="4" indent="-144000">
              <a:buClr>
                <a:srgbClr val="F0AB00"/>
              </a:buClr>
              <a:buFont typeface="Wingdings" pitchFamily="2" charset="2"/>
              <a:buChar char="§"/>
            </a:pPr>
            <a:r>
              <a:rPr lang="en-US" sz="1100" dirty="0">
                <a:solidFill>
                  <a:srgbClr val="00B050"/>
                </a:solidFill>
              </a:rPr>
              <a:t>Data Summary*</a:t>
            </a:r>
          </a:p>
          <a:p>
            <a:pPr marL="144000" lvl="4" indent="-144000">
              <a:buClr>
                <a:srgbClr val="F0AB00"/>
              </a:buClr>
              <a:buFont typeface="Wingdings" pitchFamily="2" charset="2"/>
              <a:buChar char="§"/>
            </a:pPr>
            <a:r>
              <a:rPr lang="en-US" sz="1100" dirty="0">
                <a:solidFill>
                  <a:srgbClr val="00B050"/>
                </a:solidFill>
              </a:rPr>
              <a:t>Correlation Function*</a:t>
            </a:r>
          </a:p>
          <a:p>
            <a:pPr marL="144000" lvl="4" indent="-144000">
              <a:buClr>
                <a:srgbClr val="F0AB00"/>
              </a:buClr>
              <a:buFont typeface="Wingdings" pitchFamily="2" charset="2"/>
              <a:buChar char="§"/>
            </a:pPr>
            <a:r>
              <a:rPr lang="en-US" sz="1100" dirty="0">
                <a:solidFill>
                  <a:srgbClr val="00B0F0"/>
                </a:solidFill>
              </a:rPr>
              <a:t>ANOVA**</a:t>
            </a:r>
          </a:p>
          <a:p>
            <a:pPr marL="144000" lvl="4" indent="-144000">
              <a:buClr>
                <a:srgbClr val="F0AB00"/>
              </a:buClr>
              <a:buFont typeface="Wingdings" pitchFamily="2" charset="2"/>
              <a:buChar char="§"/>
            </a:pPr>
            <a:r>
              <a:rPr lang="en-US" sz="1100" dirty="0">
                <a:solidFill>
                  <a:srgbClr val="00B0F0"/>
                </a:solidFill>
              </a:rPr>
              <a:t>One-sample Median Test**</a:t>
            </a:r>
          </a:p>
          <a:p>
            <a:pPr marL="144000" lvl="4" indent="-144000">
              <a:buClr>
                <a:srgbClr val="F0AB00"/>
              </a:buClr>
              <a:buFont typeface="Wingdings" pitchFamily="2" charset="2"/>
              <a:buChar char="§"/>
            </a:pPr>
            <a:r>
              <a:rPr lang="en-US" sz="1100" dirty="0">
                <a:solidFill>
                  <a:srgbClr val="00B0F0"/>
                </a:solidFill>
              </a:rPr>
              <a:t>T Test**</a:t>
            </a:r>
          </a:p>
          <a:p>
            <a:pPr marL="144000" lvl="4" indent="-144000">
              <a:buClr>
                <a:srgbClr val="F0AB00"/>
              </a:buClr>
              <a:buFont typeface="Wingdings" pitchFamily="2" charset="2"/>
              <a:buChar char="§"/>
            </a:pPr>
            <a:r>
              <a:rPr lang="en-US" sz="1100" dirty="0">
                <a:solidFill>
                  <a:srgbClr val="00B0F0"/>
                </a:solidFill>
              </a:rPr>
              <a:t>Wilcox Signed Rank Test**</a:t>
            </a:r>
          </a:p>
          <a:p>
            <a:pPr marL="85725" lvl="3" indent="-85725" defTabSz="1088340">
              <a:spcBef>
                <a:spcPts val="1200"/>
              </a:spcBef>
              <a:buClr>
                <a:schemeClr val="accent1"/>
              </a:buClr>
              <a:buSzPct val="150000"/>
              <a:buNone/>
            </a:pPr>
            <a:r>
              <a:rPr lang="en-US" sz="1100" b="1" dirty="0"/>
              <a:t>Data Preparation</a:t>
            </a:r>
          </a:p>
          <a:p>
            <a:pPr marL="144000" lvl="4" indent="-144000">
              <a:spcBef>
                <a:spcPts val="400"/>
              </a:spcBef>
              <a:buClr>
                <a:srgbClr val="F0AB00"/>
              </a:buClr>
              <a:buFont typeface="Wingdings" pitchFamily="2" charset="2"/>
              <a:buChar char="§"/>
            </a:pPr>
            <a:r>
              <a:rPr lang="en-US" sz="1100" dirty="0"/>
              <a:t>Sampling, Binning, Scaling, Partitioning</a:t>
            </a:r>
          </a:p>
          <a:p>
            <a:pPr marL="144000" lvl="4" indent="-144000">
              <a:buClr>
                <a:srgbClr val="F0AB00"/>
              </a:buClr>
              <a:buFont typeface="Wingdings" pitchFamily="2" charset="2"/>
              <a:buChar char="§"/>
            </a:pPr>
            <a:r>
              <a:rPr lang="en-US" sz="1100" dirty="0"/>
              <a:t>Principal Component Analysis (PCA)/PCA Projection</a:t>
            </a:r>
          </a:p>
          <a:p>
            <a:pPr marL="144000" lvl="4" indent="-144000">
              <a:buClr>
                <a:srgbClr val="F0AB00"/>
              </a:buClr>
              <a:buFont typeface="Wingdings" pitchFamily="2" charset="2"/>
              <a:buChar char="§"/>
            </a:pPr>
            <a:r>
              <a:rPr lang="en-US" sz="1100" dirty="0">
                <a:solidFill>
                  <a:srgbClr val="9E3039"/>
                </a:solidFill>
              </a:rPr>
              <a:t>Factor Analysis***</a:t>
            </a:r>
          </a:p>
          <a:p>
            <a:pPr marL="144000" lvl="4" indent="-144000">
              <a:buClr>
                <a:srgbClr val="F0AB00"/>
              </a:buClr>
              <a:buFont typeface="Wingdings" pitchFamily="2" charset="2"/>
              <a:buChar char="§"/>
            </a:pPr>
            <a:r>
              <a:rPr lang="en-US" sz="1100" dirty="0">
                <a:solidFill>
                  <a:srgbClr val="9E3039"/>
                </a:solidFill>
              </a:rPr>
              <a:t>Multi dimensional scaling***</a:t>
            </a:r>
          </a:p>
          <a:p>
            <a:pPr marL="85725" lvl="3" indent="-85725" defTabSz="1088340">
              <a:spcBef>
                <a:spcPts val="1200"/>
              </a:spcBef>
              <a:buClr>
                <a:schemeClr val="accent1"/>
              </a:buClr>
              <a:buSzPct val="150000"/>
              <a:buNone/>
            </a:pPr>
            <a:r>
              <a:rPr lang="en-US" sz="1100" b="1" dirty="0"/>
              <a:t>Other</a:t>
            </a:r>
          </a:p>
          <a:p>
            <a:pPr marL="144000" lvl="4" indent="-144000">
              <a:buClr>
                <a:srgbClr val="F0AB00"/>
              </a:buClr>
              <a:buFont typeface="Wingdings" pitchFamily="2" charset="2"/>
              <a:buChar char="§"/>
            </a:pPr>
            <a:r>
              <a:rPr lang="en-US" sz="1100" dirty="0">
                <a:solidFill>
                  <a:srgbClr val="000000"/>
                </a:solidFill>
              </a:rPr>
              <a:t>Weighted Scores Table</a:t>
            </a:r>
          </a:p>
          <a:p>
            <a:pPr marL="144000" lvl="4" indent="-144000">
              <a:buClr>
                <a:srgbClr val="F0AB00"/>
              </a:buClr>
              <a:buFont typeface="Wingdings" pitchFamily="2" charset="2"/>
              <a:buChar char="§"/>
            </a:pPr>
            <a:r>
              <a:rPr lang="en-US" sz="1100" dirty="0">
                <a:solidFill>
                  <a:srgbClr val="000000"/>
                </a:solidFill>
              </a:rPr>
              <a:t>Substitute Missing Values</a:t>
            </a:r>
          </a:p>
        </p:txBody>
      </p:sp>
      <p:sp>
        <p:nvSpPr>
          <p:cNvPr id="8" name="Text Placeholder 2"/>
          <p:cNvSpPr txBox="1">
            <a:spLocks/>
          </p:cNvSpPr>
          <p:nvPr/>
        </p:nvSpPr>
        <p:spPr bwMode="gray">
          <a:xfrm>
            <a:off x="3484345" y="1403078"/>
            <a:ext cx="2664000" cy="4933031"/>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85725" lvl="3" indent="-85725" defTabSz="1088558">
              <a:spcBef>
                <a:spcPts val="800"/>
              </a:spcBef>
              <a:buClr>
                <a:schemeClr val="accent1"/>
              </a:buClr>
              <a:buSzPct val="150000"/>
              <a:buNone/>
            </a:pPr>
            <a:r>
              <a:rPr lang="en-US" sz="1400" b="1" dirty="0"/>
              <a:t>        Cluster Analysis</a:t>
            </a:r>
            <a:br>
              <a:rPr lang="en-US" sz="1400" b="1" dirty="0"/>
            </a:br>
            <a:endParaRPr lang="en-US" sz="1400" b="1" dirty="0"/>
          </a:p>
          <a:p>
            <a:pPr marL="144000" lvl="4" indent="-144000">
              <a:buClr>
                <a:srgbClr val="F0AB00"/>
              </a:buClr>
              <a:buFont typeface="Wingdings" pitchFamily="2" charset="2"/>
              <a:buChar char="§"/>
            </a:pPr>
            <a:r>
              <a:rPr lang="en-US" sz="1100" dirty="0">
                <a:solidFill>
                  <a:srgbClr val="000000"/>
                </a:solidFill>
              </a:rPr>
              <a:t>ABC Classification</a:t>
            </a:r>
          </a:p>
          <a:p>
            <a:pPr marL="144000" lvl="4" indent="-144000">
              <a:buClr>
                <a:srgbClr val="F0AB00"/>
              </a:buClr>
              <a:buFont typeface="Wingdings" pitchFamily="2" charset="2"/>
              <a:buChar char="§"/>
            </a:pPr>
            <a:r>
              <a:rPr lang="en-US" sz="1100" dirty="0">
                <a:solidFill>
                  <a:srgbClr val="000000"/>
                </a:solidFill>
              </a:rPr>
              <a:t>DBSCAN, K-Means</a:t>
            </a:r>
            <a:r>
              <a:rPr lang="en-US" sz="1100" dirty="0">
                <a:solidFill>
                  <a:schemeClr val="accent3"/>
                </a:solidFill>
              </a:rPr>
              <a:t>/Accelerated K-Means</a:t>
            </a:r>
            <a:r>
              <a:rPr lang="en-US" sz="1100" dirty="0">
                <a:solidFill>
                  <a:srgbClr val="00B0F0"/>
                </a:solidFill>
              </a:rPr>
              <a:t>**, </a:t>
            </a:r>
            <a:r>
              <a:rPr lang="en-US" sz="1100" dirty="0">
                <a:solidFill>
                  <a:srgbClr val="000000"/>
                </a:solidFill>
              </a:rPr>
              <a:t>K-Medoid Clustering, </a:t>
            </a:r>
            <a:br>
              <a:rPr lang="en-US" sz="1100" dirty="0">
                <a:solidFill>
                  <a:srgbClr val="000000"/>
                </a:solidFill>
              </a:rPr>
            </a:br>
            <a:r>
              <a:rPr lang="en-US" sz="1100" dirty="0">
                <a:solidFill>
                  <a:srgbClr val="000000"/>
                </a:solidFill>
              </a:rPr>
              <a:t>K-Medians</a:t>
            </a:r>
          </a:p>
          <a:p>
            <a:pPr marL="144000" lvl="4" indent="-144000">
              <a:buClr>
                <a:srgbClr val="F0AB00"/>
              </a:buClr>
              <a:buFont typeface="Wingdings" pitchFamily="2" charset="2"/>
              <a:buChar char="§"/>
            </a:pPr>
            <a:r>
              <a:rPr lang="en-US" sz="1100" dirty="0">
                <a:solidFill>
                  <a:srgbClr val="000000"/>
                </a:solidFill>
              </a:rPr>
              <a:t>Kohonen Self Organized Maps</a:t>
            </a:r>
          </a:p>
          <a:p>
            <a:pPr marL="144000" lvl="4" indent="-144000">
              <a:buClr>
                <a:srgbClr val="F0AB00"/>
              </a:buClr>
              <a:buFont typeface="Wingdings" pitchFamily="2" charset="2"/>
              <a:buChar char="§"/>
            </a:pPr>
            <a:r>
              <a:rPr lang="en-US" sz="1100" dirty="0">
                <a:solidFill>
                  <a:srgbClr val="000000"/>
                </a:solidFill>
              </a:rPr>
              <a:t>Agglomerate Hierarchical</a:t>
            </a:r>
          </a:p>
          <a:p>
            <a:pPr marL="144000" lvl="4" indent="-144000">
              <a:buClr>
                <a:srgbClr val="F0AB00"/>
              </a:buClr>
              <a:buFont typeface="Wingdings" pitchFamily="2" charset="2"/>
              <a:buChar char="§"/>
            </a:pPr>
            <a:r>
              <a:rPr lang="en-US" sz="1100" dirty="0">
                <a:solidFill>
                  <a:srgbClr val="000000"/>
                </a:solidFill>
              </a:rPr>
              <a:t>Affinity Propagation</a:t>
            </a:r>
          </a:p>
          <a:p>
            <a:pPr marL="144000" lvl="4" indent="-144000">
              <a:buClr>
                <a:srgbClr val="F0AB00"/>
              </a:buClr>
              <a:buFont typeface="Wingdings" pitchFamily="2" charset="2"/>
              <a:buChar char="§"/>
            </a:pPr>
            <a:r>
              <a:rPr lang="en-US" sz="1100" dirty="0"/>
              <a:t>Latent Dirichlet Allocation (LDA) </a:t>
            </a:r>
          </a:p>
          <a:p>
            <a:pPr marL="144000" lvl="4" indent="-144000">
              <a:buClr>
                <a:srgbClr val="F0AB00"/>
              </a:buClr>
              <a:buFont typeface="Wingdings" pitchFamily="2" charset="2"/>
              <a:buChar char="§"/>
            </a:pPr>
            <a:r>
              <a:rPr lang="en-US" sz="1100" dirty="0"/>
              <a:t>Gaussian Mixture Model (GMM) </a:t>
            </a:r>
          </a:p>
          <a:p>
            <a:pPr marL="144000" lvl="4" indent="-144000">
              <a:buClr>
                <a:srgbClr val="F0AB00"/>
              </a:buClr>
              <a:buFont typeface="Wingdings" pitchFamily="2" charset="2"/>
              <a:buChar char="§"/>
            </a:pPr>
            <a:r>
              <a:rPr lang="en-US" sz="1100" dirty="0"/>
              <a:t>Cluster Assignment</a:t>
            </a:r>
          </a:p>
          <a:p>
            <a:pPr marL="85725" lvl="3" indent="-85725" defTabSz="1088558">
              <a:spcBef>
                <a:spcPts val="1200"/>
              </a:spcBef>
              <a:buClr>
                <a:schemeClr val="accent1"/>
              </a:buClr>
              <a:buSzPct val="150000"/>
              <a:buNone/>
            </a:pPr>
            <a:r>
              <a:rPr lang="en-US" sz="1400" b="1" dirty="0"/>
              <a:t>        Time Series Analysis</a:t>
            </a:r>
          </a:p>
          <a:p>
            <a:pPr marL="144000" lvl="4" indent="-144000">
              <a:buClr>
                <a:srgbClr val="F0AB00"/>
              </a:buClr>
              <a:buFont typeface="Wingdings" pitchFamily="2" charset="2"/>
              <a:buChar char="§"/>
            </a:pPr>
            <a:r>
              <a:rPr lang="en-US" sz="1100" dirty="0">
                <a:solidFill>
                  <a:srgbClr val="000000"/>
                </a:solidFill>
              </a:rPr>
              <a:t>Single/Double/ Brown/Triple Exp. Smoothing</a:t>
            </a:r>
          </a:p>
          <a:p>
            <a:pPr marL="144000" lvl="4" indent="-144000">
              <a:buClr>
                <a:srgbClr val="F0AB00"/>
              </a:buClr>
              <a:buFont typeface="Wingdings" pitchFamily="2" charset="2"/>
              <a:buChar char="§"/>
            </a:pPr>
            <a:r>
              <a:rPr lang="en-US" sz="1100" dirty="0">
                <a:solidFill>
                  <a:srgbClr val="000000"/>
                </a:solidFill>
              </a:rPr>
              <a:t>Forecast Smoothing</a:t>
            </a:r>
          </a:p>
          <a:p>
            <a:pPr marL="144000" lvl="4" indent="-144000">
              <a:buClr>
                <a:srgbClr val="F0AB00"/>
              </a:buClr>
              <a:buFont typeface="Wingdings" pitchFamily="2" charset="2"/>
              <a:buChar char="§"/>
            </a:pPr>
            <a:r>
              <a:rPr lang="en-US" sz="1100" dirty="0"/>
              <a:t>Auto </a:t>
            </a:r>
            <a:r>
              <a:rPr lang="en-US" sz="1100" dirty="0">
                <a:solidFill>
                  <a:srgbClr val="000000"/>
                </a:solidFill>
                <a:latin typeface="Arial" panose="020B0604020202020204" pitchFamily="34" charset="0"/>
                <a:cs typeface="Arial" panose="020B0604020202020204" pitchFamily="34" charset="0"/>
              </a:rPr>
              <a:t>–</a:t>
            </a:r>
            <a:r>
              <a:rPr lang="en-US" sz="1100" dirty="0"/>
              <a:t> ARIMA/Seasonal ARIMA</a:t>
            </a:r>
            <a:endParaRPr lang="en-US" sz="1100" dirty="0">
              <a:solidFill>
                <a:srgbClr val="000000"/>
              </a:solidFill>
            </a:endParaRPr>
          </a:p>
          <a:p>
            <a:pPr marL="144000" lvl="4" indent="-144000">
              <a:buClr>
                <a:srgbClr val="F0AB00"/>
              </a:buClr>
              <a:buFont typeface="Wingdings" pitchFamily="2" charset="2"/>
              <a:buChar char="§"/>
            </a:pPr>
            <a:r>
              <a:rPr lang="en-US" sz="1100" dirty="0">
                <a:solidFill>
                  <a:srgbClr val="000000"/>
                </a:solidFill>
              </a:rPr>
              <a:t>Croston Method</a:t>
            </a:r>
          </a:p>
          <a:p>
            <a:pPr marL="144000" lvl="4" indent="-144000">
              <a:buClr>
                <a:srgbClr val="F0AB00"/>
              </a:buClr>
              <a:buFont typeface="Wingdings" pitchFamily="2" charset="2"/>
              <a:buChar char="§"/>
            </a:pPr>
            <a:r>
              <a:rPr lang="en-US" sz="1100" dirty="0">
                <a:solidFill>
                  <a:srgbClr val="000000"/>
                </a:solidFill>
              </a:rPr>
              <a:t>Forecast Accuracy Measure</a:t>
            </a:r>
          </a:p>
          <a:p>
            <a:pPr marL="144000" lvl="4" indent="-144000">
              <a:buClr>
                <a:srgbClr val="F0AB00"/>
              </a:buClr>
              <a:buFont typeface="Wingdings" pitchFamily="2" charset="2"/>
              <a:buChar char="§"/>
            </a:pPr>
            <a:r>
              <a:rPr lang="en-US" sz="1100" dirty="0">
                <a:solidFill>
                  <a:srgbClr val="000000"/>
                </a:solidFill>
              </a:rPr>
              <a:t>Linear Regression with Damped Trend and Seasonal Adjust</a:t>
            </a:r>
          </a:p>
          <a:p>
            <a:pPr marL="144000" lvl="4" indent="-144000">
              <a:buClr>
                <a:srgbClr val="F0AB00"/>
              </a:buClr>
              <a:buFont typeface="Wingdings" pitchFamily="2" charset="2"/>
              <a:buChar char="§"/>
            </a:pPr>
            <a:r>
              <a:rPr lang="en-US" sz="1100" dirty="0"/>
              <a:t>Test for White Noise, Trend, Seasonality</a:t>
            </a:r>
          </a:p>
          <a:p>
            <a:pPr marL="144000" lvl="4" indent="-144000">
              <a:buClr>
                <a:srgbClr val="F0AB00"/>
              </a:buClr>
              <a:buFont typeface="Wingdings" pitchFamily="2" charset="2"/>
              <a:buChar char="§"/>
            </a:pPr>
            <a:r>
              <a:rPr lang="en-US" sz="1100" dirty="0">
                <a:solidFill>
                  <a:srgbClr val="00B050"/>
                </a:solidFill>
              </a:rPr>
              <a:t>Fast Fourier Transform (FFT)*</a:t>
            </a:r>
          </a:p>
          <a:p>
            <a:pPr marL="144000" lvl="4" indent="-144000">
              <a:buClr>
                <a:srgbClr val="F0AB00"/>
              </a:buClr>
              <a:buFont typeface="Wingdings" pitchFamily="2" charset="2"/>
              <a:buChar char="§"/>
            </a:pPr>
            <a:r>
              <a:rPr lang="en-US" sz="1100" b="1" dirty="0">
                <a:solidFill>
                  <a:schemeClr val="accent6">
                    <a:lumMod val="40000"/>
                    <a:lumOff val="60000"/>
                  </a:schemeClr>
                </a:solidFill>
              </a:rPr>
              <a:t>Hierarchical Forecasting</a:t>
            </a:r>
            <a:r>
              <a:rPr lang="en-US" sz="1100" dirty="0">
                <a:solidFill>
                  <a:schemeClr val="accent6">
                    <a:lumMod val="40000"/>
                    <a:lumOff val="60000"/>
                  </a:schemeClr>
                </a:solidFill>
              </a:rPr>
              <a:t> ****</a:t>
            </a:r>
            <a:endParaRPr lang="en-US" sz="1100" b="1" dirty="0">
              <a:solidFill>
                <a:schemeClr val="accent6">
                  <a:lumMod val="40000"/>
                  <a:lumOff val="60000"/>
                </a:schemeClr>
              </a:solidFill>
            </a:endParaRPr>
          </a:p>
        </p:txBody>
      </p:sp>
      <p:sp>
        <p:nvSpPr>
          <p:cNvPr id="9" name="TextBox 8">
            <a:extLst>
              <a:ext uri="{FF2B5EF4-FFF2-40B4-BE49-F238E27FC236}">
                <a16:creationId xmlns:a16="http://schemas.microsoft.com/office/drawing/2014/main" id="{B209C280-29C5-43FE-B4C7-9B19055E3F19}"/>
              </a:ext>
            </a:extLst>
          </p:cNvPr>
          <p:cNvSpPr txBox="1"/>
          <p:nvPr/>
        </p:nvSpPr>
        <p:spPr>
          <a:xfrm>
            <a:off x="4970506" y="6514811"/>
            <a:ext cx="5596282" cy="169277"/>
          </a:xfrm>
          <a:prstGeom prst="rect">
            <a:avLst/>
          </a:prstGeom>
          <a:noFill/>
          <a:ln>
            <a:noFill/>
          </a:ln>
        </p:spPr>
        <p:txBody>
          <a:bodyPr wrap="square" lIns="0" tIns="0" rIns="0" bIns="0" rtlCol="0">
            <a:spAutoFit/>
          </a:bodyPr>
          <a:lstStyle/>
          <a:p>
            <a:pPr marL="0" lvl="3" algn="r" defTabSz="1088011" fontAlgn="base">
              <a:spcBef>
                <a:spcPts val="400"/>
              </a:spcBef>
              <a:spcAft>
                <a:spcPct val="0"/>
              </a:spcAft>
              <a:buClr>
                <a:srgbClr val="F0AB00"/>
              </a:buClr>
              <a:buNone/>
            </a:pPr>
            <a:r>
              <a:rPr lang="en-US" sz="1100" dirty="0">
                <a:solidFill>
                  <a:srgbClr val="00B050"/>
                </a:solidFill>
              </a:rPr>
              <a:t> </a:t>
            </a:r>
            <a:r>
              <a:rPr lang="en-US" sz="1100" dirty="0">
                <a:solidFill>
                  <a:srgbClr val="9E3039"/>
                </a:solidFill>
              </a:rPr>
              <a:t>*** New in HANA 2 SPS 02 | </a:t>
            </a:r>
            <a:r>
              <a:rPr lang="en-US" sz="1100" dirty="0">
                <a:solidFill>
                  <a:schemeClr val="accent6">
                    <a:lumMod val="40000"/>
                    <a:lumOff val="60000"/>
                  </a:schemeClr>
                </a:solidFill>
              </a:rPr>
              <a:t>**** New in HANA 2 SPS 03</a:t>
            </a:r>
          </a:p>
        </p:txBody>
      </p:sp>
      <p:pic>
        <p:nvPicPr>
          <p:cNvPr id="10" name="Picture 9">
            <a:extLst>
              <a:ext uri="{FF2B5EF4-FFF2-40B4-BE49-F238E27FC236}">
                <a16:creationId xmlns:a16="http://schemas.microsoft.com/office/drawing/2014/main" id="{535DB886-9B37-4DFD-845B-E865C4CFDBFA}"/>
              </a:ext>
            </a:extLst>
          </p:cNvPr>
          <p:cNvPicPr>
            <a:picLocks noChangeAspect="1"/>
          </p:cNvPicPr>
          <p:nvPr/>
        </p:nvPicPr>
        <p:blipFill>
          <a:blip r:embed="rId3"/>
          <a:stretch>
            <a:fillRect/>
          </a:stretch>
        </p:blipFill>
        <p:spPr>
          <a:xfrm rot="16200000">
            <a:off x="471339" y="1354703"/>
            <a:ext cx="419267" cy="419267"/>
          </a:xfrm>
          <a:prstGeom prst="rect">
            <a:avLst/>
          </a:prstGeom>
        </p:spPr>
      </p:pic>
      <p:grpSp>
        <p:nvGrpSpPr>
          <p:cNvPr id="11" name="Group 10">
            <a:extLst>
              <a:ext uri="{FF2B5EF4-FFF2-40B4-BE49-F238E27FC236}">
                <a16:creationId xmlns:a16="http://schemas.microsoft.com/office/drawing/2014/main" id="{44D6F6CD-9F68-4C8B-BC8C-6D8FDA528DD2}"/>
              </a:ext>
            </a:extLst>
          </p:cNvPr>
          <p:cNvGrpSpPr/>
          <p:nvPr/>
        </p:nvGrpSpPr>
        <p:grpSpPr>
          <a:xfrm>
            <a:off x="468302" y="4380614"/>
            <a:ext cx="422305" cy="556201"/>
            <a:chOff x="7221762" y="4513070"/>
            <a:chExt cx="2349674" cy="2349674"/>
          </a:xfrm>
        </p:grpSpPr>
        <p:pic>
          <p:nvPicPr>
            <p:cNvPr id="12" name="Picture 11">
              <a:extLst>
                <a:ext uri="{FF2B5EF4-FFF2-40B4-BE49-F238E27FC236}">
                  <a16:creationId xmlns:a16="http://schemas.microsoft.com/office/drawing/2014/main" id="{FB6095C3-EF77-4FA6-8B4B-DF7B2856F23B}"/>
                </a:ext>
              </a:extLst>
            </p:cNvPr>
            <p:cNvPicPr>
              <a:picLocks noChangeAspect="1"/>
            </p:cNvPicPr>
            <p:nvPr/>
          </p:nvPicPr>
          <p:blipFill>
            <a:blip r:embed="rId4"/>
            <a:stretch>
              <a:fillRect/>
            </a:stretch>
          </p:blipFill>
          <p:spPr>
            <a:xfrm>
              <a:off x="7221762" y="4513070"/>
              <a:ext cx="2349674" cy="2349674"/>
            </a:xfrm>
            <a:prstGeom prst="rect">
              <a:avLst/>
            </a:prstGeom>
          </p:spPr>
        </p:pic>
        <p:pic>
          <p:nvPicPr>
            <p:cNvPr id="13" name="Picture 12">
              <a:extLst>
                <a:ext uri="{FF2B5EF4-FFF2-40B4-BE49-F238E27FC236}">
                  <a16:creationId xmlns:a16="http://schemas.microsoft.com/office/drawing/2014/main" id="{4153BB68-E574-4FF4-84E7-43E15E454B65}"/>
                </a:ext>
              </a:extLst>
            </p:cNvPr>
            <p:cNvPicPr>
              <a:picLocks noChangeAspect="1"/>
            </p:cNvPicPr>
            <p:nvPr/>
          </p:nvPicPr>
          <p:blipFill>
            <a:blip r:embed="rId5"/>
            <a:stretch>
              <a:fillRect/>
            </a:stretch>
          </p:blipFill>
          <p:spPr>
            <a:xfrm>
              <a:off x="8119468" y="5562595"/>
              <a:ext cx="180952" cy="180952"/>
            </a:xfrm>
            <a:prstGeom prst="rect">
              <a:avLst/>
            </a:prstGeom>
          </p:spPr>
        </p:pic>
        <p:pic>
          <p:nvPicPr>
            <p:cNvPr id="14" name="Picture 13">
              <a:extLst>
                <a:ext uri="{FF2B5EF4-FFF2-40B4-BE49-F238E27FC236}">
                  <a16:creationId xmlns:a16="http://schemas.microsoft.com/office/drawing/2014/main" id="{B183CBCB-2778-4141-986E-EC47DC7AEA47}"/>
                </a:ext>
              </a:extLst>
            </p:cNvPr>
            <p:cNvPicPr>
              <a:picLocks noChangeAspect="1"/>
            </p:cNvPicPr>
            <p:nvPr/>
          </p:nvPicPr>
          <p:blipFill>
            <a:blip r:embed="rId5"/>
            <a:stretch>
              <a:fillRect/>
            </a:stretch>
          </p:blipFill>
          <p:spPr>
            <a:xfrm>
              <a:off x="8301768" y="5687907"/>
              <a:ext cx="180952" cy="180952"/>
            </a:xfrm>
            <a:prstGeom prst="rect">
              <a:avLst/>
            </a:prstGeom>
          </p:spPr>
        </p:pic>
        <p:pic>
          <p:nvPicPr>
            <p:cNvPr id="15" name="Picture 14">
              <a:extLst>
                <a:ext uri="{FF2B5EF4-FFF2-40B4-BE49-F238E27FC236}">
                  <a16:creationId xmlns:a16="http://schemas.microsoft.com/office/drawing/2014/main" id="{E9A6D3D5-1F12-4FCA-B7FA-2C37F92BD503}"/>
                </a:ext>
              </a:extLst>
            </p:cNvPr>
            <p:cNvPicPr>
              <a:picLocks noChangeAspect="1"/>
            </p:cNvPicPr>
            <p:nvPr/>
          </p:nvPicPr>
          <p:blipFill>
            <a:blip r:embed="rId5"/>
            <a:stretch>
              <a:fillRect/>
            </a:stretch>
          </p:blipFill>
          <p:spPr>
            <a:xfrm>
              <a:off x="7813701" y="5341424"/>
              <a:ext cx="180952" cy="180952"/>
            </a:xfrm>
            <a:prstGeom prst="rect">
              <a:avLst/>
            </a:prstGeom>
          </p:spPr>
        </p:pic>
        <p:pic>
          <p:nvPicPr>
            <p:cNvPr id="16" name="Picture 15">
              <a:extLst>
                <a:ext uri="{FF2B5EF4-FFF2-40B4-BE49-F238E27FC236}">
                  <a16:creationId xmlns:a16="http://schemas.microsoft.com/office/drawing/2014/main" id="{E5356C5D-1DB9-4E93-ACE8-CE10534D584D}"/>
                </a:ext>
              </a:extLst>
            </p:cNvPr>
            <p:cNvPicPr>
              <a:picLocks noChangeAspect="1"/>
            </p:cNvPicPr>
            <p:nvPr/>
          </p:nvPicPr>
          <p:blipFill>
            <a:blip r:embed="rId5"/>
            <a:stretch>
              <a:fillRect/>
            </a:stretch>
          </p:blipFill>
          <p:spPr>
            <a:xfrm>
              <a:off x="7764533" y="5789410"/>
              <a:ext cx="180952" cy="180952"/>
            </a:xfrm>
            <a:prstGeom prst="rect">
              <a:avLst/>
            </a:prstGeom>
          </p:spPr>
        </p:pic>
        <p:pic>
          <p:nvPicPr>
            <p:cNvPr id="17" name="Picture 16">
              <a:extLst>
                <a:ext uri="{FF2B5EF4-FFF2-40B4-BE49-F238E27FC236}">
                  <a16:creationId xmlns:a16="http://schemas.microsoft.com/office/drawing/2014/main" id="{43C6672A-2969-4C60-9B71-5D26FD9FFBC0}"/>
                </a:ext>
              </a:extLst>
            </p:cNvPr>
            <p:cNvPicPr>
              <a:picLocks noChangeAspect="1"/>
            </p:cNvPicPr>
            <p:nvPr/>
          </p:nvPicPr>
          <p:blipFill>
            <a:blip r:embed="rId5"/>
            <a:stretch>
              <a:fillRect/>
            </a:stretch>
          </p:blipFill>
          <p:spPr>
            <a:xfrm>
              <a:off x="8726281" y="5853928"/>
              <a:ext cx="180952" cy="180952"/>
            </a:xfrm>
            <a:prstGeom prst="rect">
              <a:avLst/>
            </a:prstGeom>
          </p:spPr>
        </p:pic>
        <p:pic>
          <p:nvPicPr>
            <p:cNvPr id="18" name="Picture 17">
              <a:extLst>
                <a:ext uri="{FF2B5EF4-FFF2-40B4-BE49-F238E27FC236}">
                  <a16:creationId xmlns:a16="http://schemas.microsoft.com/office/drawing/2014/main" id="{A568D6D1-33B5-455C-AC9C-B59C57D3F3E2}"/>
                </a:ext>
              </a:extLst>
            </p:cNvPr>
            <p:cNvPicPr>
              <a:picLocks noChangeAspect="1"/>
            </p:cNvPicPr>
            <p:nvPr/>
          </p:nvPicPr>
          <p:blipFill>
            <a:blip r:embed="rId5"/>
            <a:stretch>
              <a:fillRect/>
            </a:stretch>
          </p:blipFill>
          <p:spPr>
            <a:xfrm>
              <a:off x="8521471" y="5512644"/>
              <a:ext cx="180952" cy="180952"/>
            </a:xfrm>
            <a:prstGeom prst="rect">
              <a:avLst/>
            </a:prstGeom>
          </p:spPr>
        </p:pic>
        <p:pic>
          <p:nvPicPr>
            <p:cNvPr id="19" name="Picture 18">
              <a:extLst>
                <a:ext uri="{FF2B5EF4-FFF2-40B4-BE49-F238E27FC236}">
                  <a16:creationId xmlns:a16="http://schemas.microsoft.com/office/drawing/2014/main" id="{7E3E9734-350A-4ABD-9B42-1DFF7F6353FC}"/>
                </a:ext>
              </a:extLst>
            </p:cNvPr>
            <p:cNvPicPr>
              <a:picLocks noChangeAspect="1"/>
            </p:cNvPicPr>
            <p:nvPr/>
          </p:nvPicPr>
          <p:blipFill>
            <a:blip r:embed="rId5"/>
            <a:stretch>
              <a:fillRect/>
            </a:stretch>
          </p:blipFill>
          <p:spPr>
            <a:xfrm>
              <a:off x="8482720" y="5910465"/>
              <a:ext cx="180952" cy="180952"/>
            </a:xfrm>
            <a:prstGeom prst="rect">
              <a:avLst/>
            </a:prstGeom>
          </p:spPr>
        </p:pic>
        <p:pic>
          <p:nvPicPr>
            <p:cNvPr id="20" name="Picture 19">
              <a:extLst>
                <a:ext uri="{FF2B5EF4-FFF2-40B4-BE49-F238E27FC236}">
                  <a16:creationId xmlns:a16="http://schemas.microsoft.com/office/drawing/2014/main" id="{20D30269-0368-4A7D-9393-C65E25B8B839}"/>
                </a:ext>
              </a:extLst>
            </p:cNvPr>
            <p:cNvPicPr>
              <a:picLocks noChangeAspect="1"/>
            </p:cNvPicPr>
            <p:nvPr/>
          </p:nvPicPr>
          <p:blipFill rotWithShape="1">
            <a:blip r:embed="rId5"/>
            <a:srcRect l="20663"/>
            <a:stretch/>
          </p:blipFill>
          <p:spPr>
            <a:xfrm>
              <a:off x="8827237" y="5589565"/>
              <a:ext cx="143561" cy="180952"/>
            </a:xfrm>
            <a:prstGeom prst="rect">
              <a:avLst/>
            </a:prstGeom>
          </p:spPr>
        </p:pic>
        <p:pic>
          <p:nvPicPr>
            <p:cNvPr id="21" name="Picture 20">
              <a:extLst>
                <a:ext uri="{FF2B5EF4-FFF2-40B4-BE49-F238E27FC236}">
                  <a16:creationId xmlns:a16="http://schemas.microsoft.com/office/drawing/2014/main" id="{653B7C9F-14C1-47B0-A85E-60425CA93E89}"/>
                </a:ext>
              </a:extLst>
            </p:cNvPr>
            <p:cNvPicPr>
              <a:picLocks noChangeAspect="1"/>
            </p:cNvPicPr>
            <p:nvPr/>
          </p:nvPicPr>
          <p:blipFill>
            <a:blip r:embed="rId5"/>
            <a:stretch>
              <a:fillRect/>
            </a:stretch>
          </p:blipFill>
          <p:spPr>
            <a:xfrm>
              <a:off x="8678453" y="5144250"/>
              <a:ext cx="180952" cy="180952"/>
            </a:xfrm>
            <a:prstGeom prst="rect">
              <a:avLst/>
            </a:prstGeom>
          </p:spPr>
        </p:pic>
        <p:pic>
          <p:nvPicPr>
            <p:cNvPr id="22" name="Picture 21">
              <a:extLst>
                <a:ext uri="{FF2B5EF4-FFF2-40B4-BE49-F238E27FC236}">
                  <a16:creationId xmlns:a16="http://schemas.microsoft.com/office/drawing/2014/main" id="{9B8F3A14-78B6-42F7-AFD4-EDE2F43B23AC}"/>
                </a:ext>
              </a:extLst>
            </p:cNvPr>
            <p:cNvPicPr>
              <a:picLocks noChangeAspect="1"/>
            </p:cNvPicPr>
            <p:nvPr/>
          </p:nvPicPr>
          <p:blipFill>
            <a:blip r:embed="rId5"/>
            <a:stretch>
              <a:fillRect/>
            </a:stretch>
          </p:blipFill>
          <p:spPr>
            <a:xfrm>
              <a:off x="8955977" y="5372696"/>
              <a:ext cx="180952" cy="180952"/>
            </a:xfrm>
            <a:prstGeom prst="rect">
              <a:avLst/>
            </a:prstGeom>
          </p:spPr>
        </p:pic>
      </p:grpSp>
      <p:pic>
        <p:nvPicPr>
          <p:cNvPr id="23" name="Picture 22">
            <a:extLst>
              <a:ext uri="{FF2B5EF4-FFF2-40B4-BE49-F238E27FC236}">
                <a16:creationId xmlns:a16="http://schemas.microsoft.com/office/drawing/2014/main" id="{1378D980-84A9-4536-8AE4-85AC39FF2708}"/>
              </a:ext>
            </a:extLst>
          </p:cNvPr>
          <p:cNvPicPr>
            <a:picLocks noChangeAspect="1"/>
          </p:cNvPicPr>
          <p:nvPr/>
        </p:nvPicPr>
        <p:blipFill>
          <a:blip r:embed="rId6"/>
          <a:stretch>
            <a:fillRect/>
          </a:stretch>
        </p:blipFill>
        <p:spPr>
          <a:xfrm>
            <a:off x="3407860" y="1377536"/>
            <a:ext cx="446894" cy="446894"/>
          </a:xfrm>
          <a:prstGeom prst="rect">
            <a:avLst/>
          </a:prstGeom>
        </p:spPr>
      </p:pic>
      <p:pic>
        <p:nvPicPr>
          <p:cNvPr id="24" name="Picture 23">
            <a:extLst>
              <a:ext uri="{FF2B5EF4-FFF2-40B4-BE49-F238E27FC236}">
                <a16:creationId xmlns:a16="http://schemas.microsoft.com/office/drawing/2014/main" id="{08572FE0-DC30-4335-9086-F5C35736EED0}"/>
              </a:ext>
            </a:extLst>
          </p:cNvPr>
          <p:cNvPicPr>
            <a:picLocks noChangeAspect="1"/>
          </p:cNvPicPr>
          <p:nvPr/>
        </p:nvPicPr>
        <p:blipFill>
          <a:blip r:embed="rId7"/>
          <a:stretch>
            <a:fillRect/>
          </a:stretch>
        </p:blipFill>
        <p:spPr>
          <a:xfrm>
            <a:off x="3414354" y="3832392"/>
            <a:ext cx="446895" cy="446895"/>
          </a:xfrm>
          <a:prstGeom prst="rect">
            <a:avLst/>
          </a:prstGeom>
        </p:spPr>
      </p:pic>
      <p:pic>
        <p:nvPicPr>
          <p:cNvPr id="25" name="Picture 24" descr="BigData1_R_blue.png">
            <a:extLst>
              <a:ext uri="{FF2B5EF4-FFF2-40B4-BE49-F238E27FC236}">
                <a16:creationId xmlns:a16="http://schemas.microsoft.com/office/drawing/2014/main" id="{1F9C2DAD-8E8D-4504-B503-8CC2C7444253}"/>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6200176" y="1342051"/>
            <a:ext cx="419268" cy="419268"/>
          </a:xfrm>
          <a:prstGeom prst="rect">
            <a:avLst/>
          </a:prstGeom>
        </p:spPr>
      </p:pic>
      <p:pic>
        <p:nvPicPr>
          <p:cNvPr id="26" name="Picture 25">
            <a:extLst>
              <a:ext uri="{FF2B5EF4-FFF2-40B4-BE49-F238E27FC236}">
                <a16:creationId xmlns:a16="http://schemas.microsoft.com/office/drawing/2014/main" id="{C742F956-696C-4BCD-A4AE-091610BB7B6D}"/>
              </a:ext>
            </a:extLst>
          </p:cNvPr>
          <p:cNvPicPr>
            <a:picLocks noChangeAspect="1"/>
          </p:cNvPicPr>
          <p:nvPr/>
        </p:nvPicPr>
        <p:blipFill>
          <a:blip r:embed="rId9"/>
          <a:stretch>
            <a:fillRect/>
          </a:stretch>
        </p:blipFill>
        <p:spPr>
          <a:xfrm>
            <a:off x="6305621" y="3334632"/>
            <a:ext cx="278235" cy="248540"/>
          </a:xfrm>
          <a:prstGeom prst="rect">
            <a:avLst/>
          </a:prstGeom>
        </p:spPr>
      </p:pic>
      <p:pic>
        <p:nvPicPr>
          <p:cNvPr id="27" name="Picture 26">
            <a:extLst>
              <a:ext uri="{FF2B5EF4-FFF2-40B4-BE49-F238E27FC236}">
                <a16:creationId xmlns:a16="http://schemas.microsoft.com/office/drawing/2014/main" id="{1F26913D-148C-4CFF-BB3B-ADE46479453A}"/>
              </a:ext>
            </a:extLst>
          </p:cNvPr>
          <p:cNvPicPr>
            <a:picLocks noChangeAspect="1"/>
          </p:cNvPicPr>
          <p:nvPr/>
        </p:nvPicPr>
        <p:blipFill rotWithShape="1">
          <a:blip r:embed="rId10"/>
          <a:srcRect r="18884"/>
          <a:stretch/>
        </p:blipFill>
        <p:spPr>
          <a:xfrm>
            <a:off x="6305621" y="4270929"/>
            <a:ext cx="243161" cy="313171"/>
          </a:xfrm>
          <a:prstGeom prst="rect">
            <a:avLst/>
          </a:prstGeom>
        </p:spPr>
      </p:pic>
      <p:pic>
        <p:nvPicPr>
          <p:cNvPr id="28" name="Picture 27">
            <a:extLst>
              <a:ext uri="{FF2B5EF4-FFF2-40B4-BE49-F238E27FC236}">
                <a16:creationId xmlns:a16="http://schemas.microsoft.com/office/drawing/2014/main" id="{2C632996-B980-4CED-AC56-B355057173BE}"/>
              </a:ext>
            </a:extLst>
          </p:cNvPr>
          <p:cNvPicPr>
            <a:picLocks noChangeAspect="1"/>
          </p:cNvPicPr>
          <p:nvPr/>
        </p:nvPicPr>
        <p:blipFill>
          <a:blip r:embed="rId11"/>
          <a:stretch>
            <a:fillRect/>
          </a:stretch>
        </p:blipFill>
        <p:spPr>
          <a:xfrm>
            <a:off x="6187487" y="5312613"/>
            <a:ext cx="472489" cy="472489"/>
          </a:xfrm>
          <a:prstGeom prst="rect">
            <a:avLst/>
          </a:prstGeom>
        </p:spPr>
      </p:pic>
    </p:spTree>
    <p:extLst>
      <p:ext uri="{BB962C8B-B14F-4D97-AF65-F5344CB8AC3E}">
        <p14:creationId xmlns:p14="http://schemas.microsoft.com/office/powerpoint/2010/main" val="7583123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SAP TechED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67E0FF2B-EAFE-498A-81AE-E2E407387608}" vid="{BBA72CEB-6228-4EC5-9B4D-C9654FD6781B}"/>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EA77C92DDA5A43B7815CB02288BF81" ma:contentTypeVersion="10" ma:contentTypeDescription="Create a new document." ma:contentTypeScope="" ma:versionID="f736a3c9201d49e8ef09c17d1a36f0d9">
  <xsd:schema xmlns:xsd="http://www.w3.org/2001/XMLSchema" xmlns:xs="http://www.w3.org/2001/XMLSchema" xmlns:p="http://schemas.microsoft.com/office/2006/metadata/properties" xmlns:ns2="af33c0c6-f408-43b3-a79f-0ea0d0a02a03" xmlns:ns3="63466599-d392-44f7-a7f8-ead5547a9d91" targetNamespace="http://schemas.microsoft.com/office/2006/metadata/properties" ma:root="true" ma:fieldsID="454eaa393682c593200549c71c015da2" ns2:_="" ns3:_="">
    <xsd:import namespace="af33c0c6-f408-43b3-a79f-0ea0d0a02a03"/>
    <xsd:import namespace="63466599-d392-44f7-a7f8-ead5547a9d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33c0c6-f408-43b3-a79f-0ea0d0a02a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466599-d392-44f7-a7f8-ead5547a9d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A61098-F989-44D0-AEF2-9F744C4903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33c0c6-f408-43b3-a79f-0ea0d0a02a03"/>
    <ds:schemaRef ds:uri="63466599-d392-44f7-a7f8-ead5547a9d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3CC803-9048-4B8E-A0C7-A1EDA1A63C7E}">
  <ds:schemaRefs>
    <ds:schemaRef ds:uri="http://schemas.microsoft.com/office/2006/documentManagement/types"/>
    <ds:schemaRef ds:uri="63466599-d392-44f7-a7f8-ead5547a9d91"/>
    <ds:schemaRef ds:uri="http://purl.org/dc/terms/"/>
    <ds:schemaRef ds:uri="http://schemas.openxmlformats.org/package/2006/metadata/core-properties"/>
    <ds:schemaRef ds:uri="http://purl.org/dc/dcmitype/"/>
    <ds:schemaRef ds:uri="http://schemas.microsoft.com/office/infopath/2007/PartnerControls"/>
    <ds:schemaRef ds:uri="af33c0c6-f408-43b3-a79f-0ea0d0a02a03"/>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CD7BB9F-F29C-4127-9AEA-EB5748BE85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SAP_2018_16x9_white</Template>
  <TotalTime>1699</TotalTime>
  <Words>3829</Words>
  <Application>Microsoft Office PowerPoint</Application>
  <PresentationFormat>Custom</PresentationFormat>
  <Paragraphs>593</Paragraphs>
  <Slides>35</Slides>
  <Notes>28</Notes>
  <HiddenSlides>7</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SAP TechED 2018 16x9 white</vt:lpstr>
      <vt:lpstr>SAP Predictive Summit, 13th September 2018 Introducing the Python Client API for SAP HANA In-Database Predictive and Machine Learning Nanda Kaushik, DDM / SAP HANA Christoph Morgen, Product Management SAP HANA    </vt:lpstr>
      <vt:lpstr>Disclaimer</vt:lpstr>
      <vt:lpstr>Agenda</vt:lpstr>
      <vt:lpstr>Agenda</vt:lpstr>
      <vt:lpstr>SAP HANA – The Data Platform for the Intelligent Enterprise Comprehensive advanced analytics data processing capabilities</vt:lpstr>
      <vt:lpstr>SAP HANA ML – Data Platform embedded ML for the Intelligent Enterprise In-database predictive and machine learning capabilities</vt:lpstr>
      <vt:lpstr>SAP HANA ML – Predictive Analysis Library (PAL)  Native In-Database Machine Learning</vt:lpstr>
      <vt:lpstr>SAP HANA Predictive Analysis Library (PAL) – Typical Scenarios addressed  Enabling Data Scientists to build In-Database Machine Learning scenarios</vt:lpstr>
      <vt:lpstr>SAP HANA Predictive Analysis Library (PAL) – Functional Overview Algorithm overview by category</vt:lpstr>
      <vt:lpstr>SAP HANA In-Database Advanced Analytics Function Libraries In-database machine learning made easy using SQL</vt:lpstr>
      <vt:lpstr>Agenda</vt:lpstr>
      <vt:lpstr>SAP HANA ML – External Machine Learning Integration Leverage open source machine learning with SAP HANA</vt:lpstr>
      <vt:lpstr>SAP HANA External Predictive and Machine Learning Integration  Python driver for SAP HANA</vt:lpstr>
      <vt:lpstr>SAP HANA External Predictive and Machine Learning Integration  Python driver for SAP HANA</vt:lpstr>
      <vt:lpstr>SAP HANA External Predictive and Machine Learning Integration  Python Driver for SAP HANA 2 SPS03</vt:lpstr>
      <vt:lpstr>General Enhancement ~ SAP HANA 2 SPS03 SQLAlchemy for SAP HANA</vt:lpstr>
      <vt:lpstr>General Enhancement ~ SAP HANA 2 SPS03 SQLAlchemy for SAP HANA</vt:lpstr>
      <vt:lpstr>Agenda</vt:lpstr>
      <vt:lpstr>SAP HANA, Express Edition  Getting Started with SAP HANA In-Database Predictive and Machine Learning</vt:lpstr>
      <vt:lpstr>SAP HANA, Express Edition – New Capability* Python Client API for SAP HANA Machine Learning</vt:lpstr>
      <vt:lpstr>Python Client API for HANA ML – Dataframe module</vt:lpstr>
      <vt:lpstr>Python Client API for HANA ML – Dataframe module</vt:lpstr>
      <vt:lpstr>Python Client API for HANA ML – Algorithm modules</vt:lpstr>
      <vt:lpstr>Python Client API for HANA ML – Algorithm modules</vt:lpstr>
      <vt:lpstr>Python Client API for HANA ML – User Perspective </vt:lpstr>
      <vt:lpstr>SAP HANA, Express Edition – New Capability* Python Client API for SAP HANA Machine Learning - Example</vt:lpstr>
      <vt:lpstr>Agenda</vt:lpstr>
      <vt:lpstr>Python Client API for HANA ML – DataFrame</vt:lpstr>
      <vt:lpstr>Python Client API for HANA ML – Core ML API</vt:lpstr>
      <vt:lpstr>Agenda</vt:lpstr>
      <vt:lpstr>SAP HANA, Express Edition – New Capability* Python Client API for SAP HANA Machine Learning</vt:lpstr>
      <vt:lpstr>SAP HANA, Express Edition – New Capability* Python Client API for SAP HANA Machine Learning – Roadmap and Plans</vt:lpstr>
      <vt:lpstr>SAP HANA, Express Edition – New Capability* Python Client API for SAP HANA Machine Learning</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SAP TechEd</dc:subject>
  <dc:creator>SAP</dc:creator>
  <cp:keywords>2018/16:9/white</cp:keywords>
  <dc:description/>
  <cp:lastModifiedBy>Kaushik, Nanda</cp:lastModifiedBy>
  <cp:revision>181</cp:revision>
  <dcterms:created xsi:type="dcterms:W3CDTF">2018-05-28T09:16:57Z</dcterms:created>
  <dcterms:modified xsi:type="dcterms:W3CDTF">2018-10-16T22:20:03Z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0x010100CCEA77C92DDA5A43B7815CB02288BF81</vt:lpwstr>
  </property>
  <property fmtid="{D5CDD505-2E9C-101B-9397-08002B2CF9AE}" pid="4" name="_AdHocReviewCycleID">
    <vt:i4>-1995335046</vt:i4>
  </property>
  <property fmtid="{D5CDD505-2E9C-101B-9397-08002B2CF9AE}" pid="5" name="_EmailSubject">
    <vt:lpwstr>Show Keith Jupyter workbooks </vt:lpwstr>
  </property>
  <property fmtid="{D5CDD505-2E9C-101B-9397-08002B2CF9AE}" pid="6" name="_AuthorEmail">
    <vt:lpwstr>christoph.morgen@sap.com</vt:lpwstr>
  </property>
  <property fmtid="{D5CDD505-2E9C-101B-9397-08002B2CF9AE}" pid="7" name="_AuthorEmailDisplayName">
    <vt:lpwstr>Morgen, Christoph</vt:lpwstr>
  </property>
  <property fmtid="{D5CDD505-2E9C-101B-9397-08002B2CF9AE}" pid="8" name="_PreviousAdHocReviewCycleID">
    <vt:i4>200889245</vt:i4>
  </property>
</Properties>
</file>