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0" r:id="rId2"/>
    <p:sldId id="286" r:id="rId3"/>
    <p:sldId id="287" r:id="rId4"/>
    <p:sldId id="288" r:id="rId5"/>
    <p:sldId id="289" r:id="rId6"/>
    <p:sldId id="291" r:id="rId7"/>
    <p:sldId id="290" r:id="rId8"/>
    <p:sldId id="27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4630" autoAdjust="0"/>
  </p:normalViewPr>
  <p:slideViewPr>
    <p:cSldViewPr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A3225-4439-49F4-8EE0-257B1C991542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A9D76-A616-4B4C-A024-0838B7F57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314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t>06.06.2020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2420889"/>
            <a:ext cx="10654208" cy="1470025"/>
          </a:xfrm>
        </p:spPr>
        <p:txBody>
          <a:bodyPr>
            <a:normAutofit/>
          </a:bodyPr>
          <a:lstStyle>
            <a:lvl1pPr algn="ctr">
              <a:defRPr sz="4000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 smtClean="0"/>
              <a:t>Название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88640"/>
            <a:ext cx="3528392" cy="11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695733" y="274638"/>
            <a:ext cx="7488832" cy="634082"/>
          </a:xfrm>
        </p:spPr>
        <p:txBody>
          <a:bodyPr>
            <a:normAutofit/>
          </a:bodyPr>
          <a:lstStyle>
            <a:lvl1pPr algn="r">
              <a:defRPr sz="2000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695733" y="2060848"/>
            <a:ext cx="7488832" cy="634082"/>
          </a:xfrm>
        </p:spPr>
        <p:txBody>
          <a:bodyPr>
            <a:normAutofit/>
          </a:bodyPr>
          <a:lstStyle>
            <a:lvl1pPr algn="r">
              <a:defRPr sz="2000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3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695733" y="2060848"/>
            <a:ext cx="7488832" cy="634082"/>
          </a:xfrm>
        </p:spPr>
        <p:txBody>
          <a:bodyPr>
            <a:normAutofit/>
          </a:bodyPr>
          <a:lstStyle>
            <a:lvl1pPr algn="r">
              <a:defRPr sz="2000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09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695733" y="2060848"/>
            <a:ext cx="7488832" cy="634082"/>
          </a:xfrm>
        </p:spPr>
        <p:txBody>
          <a:bodyPr>
            <a:normAutofit/>
          </a:bodyPr>
          <a:lstStyle>
            <a:lvl1pPr algn="r">
              <a:defRPr sz="2000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30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оследний кад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err="1" smtClean="0"/>
              <a:t>Четвертый</a:t>
            </a:r>
            <a:r>
              <a:rPr lang="ru-RU" dirty="0" smtClean="0"/>
              <a:t>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AB62-4EEE-43F2-A223-FD26436F8458}" type="datetime1">
              <a:rPr lang="ru-RU" smtClean="0"/>
              <a:t>06.06.2020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120336" y="6444477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spbu.ru</a:t>
            </a:r>
            <a:endParaRPr lang="ru-RU" sz="1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1982970" cy="64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  <p:sldLayoutId id="2147483661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1424" y="2518489"/>
            <a:ext cx="10654208" cy="1470025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Система предупреждения затопления</a:t>
            </a:r>
            <a:endParaRPr lang="ru-RU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3988514"/>
            <a:ext cx="11377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Елькина Анна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Пченикин Никита</a:t>
            </a:r>
          </a:p>
          <a:p>
            <a:pPr algn="ctr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305 группа 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Общая постановка задачи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79376" y="2132856"/>
            <a:ext cx="11377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Реализовать систему, которая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исходя из показаний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датчика решает задачу закрытия двери/люка в случае аварийной ситуации – затопления, с выводом на экран предупреждения/сообщения об опасной ситуации, используя микроконтроллер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Arduino.</a:t>
            </a:r>
            <a:endParaRPr lang="ru-RU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Также необходимо создать веб-сервис, который по запросу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устройства будет выводить график передаваемых им данных.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Используемые устройства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628800"/>
            <a:ext cx="9361040" cy="44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9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Схема подключения устройств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33" y="1196752"/>
            <a:ext cx="4904233" cy="48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2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Сценарий работы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1384" y="1844824"/>
            <a:ext cx="111612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695D46"/>
                </a:solidFill>
                <a:latin typeface="Open Sans" panose="020B0606030504020204"/>
              </a:rPr>
              <a:t>При первом запуске </a:t>
            </a:r>
            <a:r>
              <a:rPr lang="ru-RU" sz="2400" dirty="0" smtClean="0">
                <a:solidFill>
                  <a:srgbClr val="695D46"/>
                </a:solidFill>
                <a:latin typeface="Open Sans" panose="020B0606030504020204"/>
              </a:rPr>
              <a:t>системы сервер оповещается о появлении </a:t>
            </a:r>
            <a:r>
              <a:rPr lang="ru-RU" sz="2400" dirty="0">
                <a:solidFill>
                  <a:srgbClr val="695D46"/>
                </a:solidFill>
                <a:latin typeface="Open Sans" panose="020B0606030504020204"/>
              </a:rPr>
              <a:t>и </a:t>
            </a:r>
            <a:r>
              <a:rPr lang="ru-RU" sz="2400" dirty="0" smtClean="0">
                <a:solidFill>
                  <a:srgbClr val="695D46"/>
                </a:solidFill>
                <a:latin typeface="Open Sans" panose="020B0606030504020204"/>
              </a:rPr>
              <a:t>присваивает ей </a:t>
            </a:r>
            <a:r>
              <a:rPr lang="ru-RU" sz="2400" dirty="0">
                <a:solidFill>
                  <a:srgbClr val="695D46"/>
                </a:solidFill>
                <a:latin typeface="Open Sans" panose="020B0606030504020204"/>
              </a:rPr>
              <a:t>уникальный </a:t>
            </a:r>
            <a:r>
              <a:rPr lang="ru-RU" sz="2400" dirty="0" err="1">
                <a:solidFill>
                  <a:srgbClr val="695D46"/>
                </a:solidFill>
                <a:latin typeface="Open Sans" panose="020B0606030504020204"/>
              </a:rPr>
              <a:t>id</a:t>
            </a:r>
            <a:r>
              <a:rPr lang="ru-RU" sz="2400" dirty="0">
                <a:solidFill>
                  <a:srgbClr val="695D46"/>
                </a:solidFill>
                <a:latin typeface="Open Sans" panose="020B0606030504020204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695D46"/>
                </a:solidFill>
                <a:latin typeface="Open Sans" panose="020B0606030504020204"/>
              </a:rPr>
              <a:t>Каждые </a:t>
            </a:r>
            <a:r>
              <a:rPr lang="ru-RU" sz="2400" dirty="0" smtClean="0">
                <a:solidFill>
                  <a:srgbClr val="695D46"/>
                </a:solidFill>
                <a:latin typeface="Open Sans" panose="020B0606030504020204"/>
              </a:rPr>
              <a:t>100 </a:t>
            </a:r>
            <a:r>
              <a:rPr lang="ru-RU" sz="2400" dirty="0" err="1" smtClean="0">
                <a:solidFill>
                  <a:srgbClr val="695D46"/>
                </a:solidFill>
                <a:latin typeface="Open Sans" panose="020B0606030504020204"/>
              </a:rPr>
              <a:t>мс</a:t>
            </a:r>
            <a:r>
              <a:rPr lang="ru-RU" sz="2400" dirty="0" smtClean="0">
                <a:solidFill>
                  <a:srgbClr val="695D46"/>
                </a:solidFill>
                <a:latin typeface="Open Sans" panose="020B0606030504020204"/>
              </a:rPr>
              <a:t> </a:t>
            </a:r>
            <a:r>
              <a:rPr lang="ru-RU" sz="2400" dirty="0">
                <a:solidFill>
                  <a:srgbClr val="695D46"/>
                </a:solidFill>
                <a:latin typeface="Open Sans" panose="020B0606030504020204"/>
              </a:rPr>
              <a:t>происходит считывание расстояния от </a:t>
            </a:r>
            <a:r>
              <a:rPr lang="ru-RU" sz="2400" dirty="0" smtClean="0">
                <a:solidFill>
                  <a:srgbClr val="695D46"/>
                </a:solidFill>
                <a:latin typeface="Open Sans" panose="020B0606030504020204"/>
              </a:rPr>
              <a:t>датчика вниз;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695D46"/>
                </a:solidFill>
                <a:latin typeface="Open Sans" panose="020B0606030504020204"/>
              </a:rPr>
              <a:t>В случае пробития/аварии уровень воды повышается;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695D46"/>
                </a:solidFill>
                <a:latin typeface="Open Sans" panose="020B0606030504020204"/>
              </a:rPr>
              <a:t> Расстояние </a:t>
            </a:r>
            <a:r>
              <a:rPr lang="ru-RU" sz="2400" dirty="0">
                <a:solidFill>
                  <a:srgbClr val="695D46"/>
                </a:solidFill>
                <a:latin typeface="Open Sans" panose="020B0606030504020204"/>
              </a:rPr>
              <a:t>от </a:t>
            </a:r>
            <a:r>
              <a:rPr lang="ru-RU" sz="2400" dirty="0" smtClean="0">
                <a:solidFill>
                  <a:srgbClr val="695D46"/>
                </a:solidFill>
                <a:latin typeface="Open Sans" panose="020B0606030504020204"/>
              </a:rPr>
              <a:t>датчика до воды уменьшается, данные о расстоянии посылаются </a:t>
            </a:r>
            <a:r>
              <a:rPr lang="ru-RU" sz="2400" dirty="0">
                <a:solidFill>
                  <a:srgbClr val="695D46"/>
                </a:solidFill>
                <a:latin typeface="Open Sans" panose="020B0606030504020204"/>
              </a:rPr>
              <a:t>на сервер</a:t>
            </a:r>
            <a:r>
              <a:rPr lang="ru-RU" sz="2400" dirty="0" smtClean="0">
                <a:solidFill>
                  <a:srgbClr val="695D46"/>
                </a:solidFill>
                <a:latin typeface="Open Sans" panose="020B0606030504020204"/>
              </a:rPr>
              <a:t>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695D46"/>
                </a:solidFill>
                <a:latin typeface="Open Sans" panose="020B0606030504020204"/>
              </a:rPr>
              <a:t>При приближении воды к критическому уровню, система выдает сообщение о угрозе затопления. Если критическая отметка достигнута, система передает сообщение об экстренной ситуации и происходит закрытие люка/двери.</a:t>
            </a:r>
            <a:endParaRPr lang="ru-RU" sz="2400" dirty="0"/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695D46"/>
                </a:solidFill>
                <a:latin typeface="Open Sans" panose="020B0606030504020204"/>
              </a:rPr>
              <a:t>Сервер </a:t>
            </a:r>
            <a:r>
              <a:rPr lang="ru-RU" sz="2400" dirty="0">
                <a:solidFill>
                  <a:srgbClr val="695D46"/>
                </a:solidFill>
                <a:latin typeface="Open Sans" panose="020B0606030504020204"/>
              </a:rPr>
              <a:t>записывает информацию о </a:t>
            </a:r>
            <a:r>
              <a:rPr lang="ru-RU" sz="2400" dirty="0" smtClean="0">
                <a:solidFill>
                  <a:srgbClr val="695D46"/>
                </a:solidFill>
                <a:latin typeface="Open Sans" panose="020B0606030504020204"/>
              </a:rPr>
              <a:t>расстоянии </a:t>
            </a:r>
            <a:r>
              <a:rPr lang="ru-RU" sz="2400" dirty="0">
                <a:solidFill>
                  <a:srgbClr val="695D46"/>
                </a:solidFill>
                <a:latin typeface="Open Sans" panose="020B0606030504020204"/>
              </a:rPr>
              <a:t>в базу данных и при запросе выдаёт её. Таким образом</a:t>
            </a:r>
            <a:r>
              <a:rPr lang="ru-RU" sz="2400" dirty="0" smtClean="0">
                <a:solidFill>
                  <a:srgbClr val="695D46"/>
                </a:solidFill>
                <a:latin typeface="Open Sans" panose="020B0606030504020204"/>
              </a:rPr>
              <a:t>, на сервере хранится информация о расстоянии до воды и состоянии системы в целом.</a:t>
            </a:r>
            <a:endParaRPr lang="ru-RU" sz="2400" dirty="0">
              <a:solidFill>
                <a:srgbClr val="695D46"/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20908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Выгрузка данных с устройства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1384" y="1844824"/>
            <a:ext cx="111612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sz="2800" dirty="0" smtClean="0">
                <a:solidFill>
                  <a:srgbClr val="695D46"/>
                </a:solidFill>
                <a:latin typeface="Open Sans" panose="020B0606030504020204"/>
              </a:rPr>
              <a:t>В виду отсутствия необходимых компонентов для построения модели, будем рассматривать симуляцию процесса посредством использования возможностей </a:t>
            </a:r>
            <a:r>
              <a:rPr lang="en-US" sz="2800" dirty="0" smtClean="0">
                <a:solidFill>
                  <a:srgbClr val="695D46"/>
                </a:solidFill>
                <a:latin typeface="Open Sans" panose="020B0606030504020204"/>
              </a:rPr>
              <a:t>Arduino Simulator</a:t>
            </a:r>
            <a:r>
              <a:rPr lang="ru-RU" sz="2800" dirty="0" smtClean="0">
                <a:solidFill>
                  <a:srgbClr val="695D46"/>
                </a:solidFill>
                <a:latin typeface="Open Sans" panose="020B0606030504020204"/>
              </a:rPr>
              <a:t> на сайте</a:t>
            </a:r>
            <a:r>
              <a:rPr lang="en-US" sz="2800" dirty="0" smtClean="0">
                <a:solidFill>
                  <a:srgbClr val="695D46"/>
                </a:solidFill>
                <a:latin typeface="Open Sans" panose="020B0606030504020204"/>
              </a:rPr>
              <a:t> tinkercad.com, </a:t>
            </a:r>
            <a:r>
              <a:rPr lang="ru-RU" sz="2800" dirty="0" smtClean="0">
                <a:solidFill>
                  <a:srgbClr val="695D46"/>
                </a:solidFill>
                <a:latin typeface="Open Sans" panose="020B0606030504020204"/>
              </a:rPr>
              <a:t>где данные о состоянии ультразвукового датчика записываются в монитор последовательного интерфейса. Далее, при помощи </a:t>
            </a:r>
            <a:r>
              <a:rPr lang="en-US" sz="2800" dirty="0" smtClean="0">
                <a:solidFill>
                  <a:srgbClr val="695D46"/>
                </a:solidFill>
                <a:latin typeface="Open Sans" panose="020B0606030504020204"/>
              </a:rPr>
              <a:t>Beautiful Soup Python Library </a:t>
            </a:r>
            <a:r>
              <a:rPr lang="ru-RU" sz="2800" dirty="0" smtClean="0">
                <a:solidFill>
                  <a:srgbClr val="695D46"/>
                </a:solidFill>
                <a:latin typeface="Open Sans" panose="020B0606030504020204"/>
              </a:rPr>
              <a:t>со страницы сайта считаем данные датчика и преобразуем их в дата-фрейм. После этого полученные данные записываются в файл для дальнейшей обработки их веб-сервером.  </a:t>
            </a:r>
            <a:endParaRPr lang="ru-RU" sz="2800" dirty="0">
              <a:solidFill>
                <a:srgbClr val="695D46"/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15228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7488" y="2996952"/>
            <a:ext cx="8856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Демонстрация </a:t>
            </a:r>
            <a:r>
              <a:rPr lang="ru-RU" sz="6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(видео</a:t>
            </a:r>
            <a:r>
              <a:rPr lang="ru-RU" sz="6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9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04" y="2996952"/>
            <a:ext cx="8856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Спасибо за внимание!</a:t>
            </a:r>
            <a:endParaRPr lang="ru-RU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для презентации_4x3_ру</Template>
  <TotalTime>1511</TotalTime>
  <Words>255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Open Sans</vt:lpstr>
      <vt:lpstr>Тема Office</vt:lpstr>
      <vt:lpstr>Система предупреждения затопления</vt:lpstr>
      <vt:lpstr>Общая постановка задачи</vt:lpstr>
      <vt:lpstr>Используемые устройства</vt:lpstr>
      <vt:lpstr>Схема подключения устройств</vt:lpstr>
      <vt:lpstr>Сценарий работы</vt:lpstr>
      <vt:lpstr>Выгрузка данных с устройства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Лапшина Надежда Сергеевна</dc:creator>
  <cp:lastModifiedBy>Анна Елькина</cp:lastModifiedBy>
  <cp:revision>40</cp:revision>
  <dcterms:created xsi:type="dcterms:W3CDTF">2019-07-30T08:15:13Z</dcterms:created>
  <dcterms:modified xsi:type="dcterms:W3CDTF">2020-06-06T08:43:23Z</dcterms:modified>
</cp:coreProperties>
</file>