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0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366" r:id="rId4"/>
    <p:sldId id="367" r:id="rId5"/>
    <p:sldId id="368" r:id="rId6"/>
    <p:sldId id="369" r:id="rId7"/>
    <p:sldId id="371" r:id="rId8"/>
    <p:sldId id="372" r:id="rId9"/>
    <p:sldId id="370" r:id="rId10"/>
    <p:sldId id="373" r:id="rId11"/>
    <p:sldId id="374" r:id="rId12"/>
    <p:sldId id="375" r:id="rId13"/>
  </p:sldIdLst>
  <p:sldSz cx="9144000" cy="6858000" type="screen4x3"/>
  <p:notesSz cx="9874250" cy="679767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15A20"/>
    <a:srgbClr val="A6D85F"/>
    <a:srgbClr val="FFB300"/>
    <a:srgbClr val="FE3E14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80415" autoAdjust="0"/>
  </p:normalViewPr>
  <p:slideViewPr>
    <p:cSldViewPr>
      <p:cViewPr>
        <p:scale>
          <a:sx n="99" d="100"/>
          <a:sy n="99" d="100"/>
        </p:scale>
        <p:origin x="-936" y="-1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841" cy="339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3125" y="1"/>
            <a:ext cx="4278841" cy="339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613"/>
            <a:ext cx="4278841" cy="339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3125" y="6456613"/>
            <a:ext cx="4278841" cy="3398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fld id="{46CE7418-6476-4638-8124-34B20CAF9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15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841" cy="3398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410" y="1"/>
            <a:ext cx="4278841" cy="3398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9" y="3228896"/>
            <a:ext cx="7241117" cy="305895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2"/>
            <a:ext cx="4278841" cy="3398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10" y="6457792"/>
            <a:ext cx="4278841" cy="3398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</a:defRPr>
            </a:lvl1pPr>
          </a:lstStyle>
          <a:p>
            <a:fld id="{517D9258-2E51-4345-873F-AD84D9DB35A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30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1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16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16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16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16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D9258-2E51-4345-873F-AD84D9DB35A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8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381000"/>
            <a:ext cx="2695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2117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933825"/>
            <a:ext cx="84963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pitchFamily="34" charset="0"/>
              </a:defRPr>
            </a:lvl1pPr>
          </a:lstStyle>
          <a:p>
            <a:fld id="{C2F1A0CE-72EB-48E9-96A9-04B2B8798EF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6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5F3A2-0D31-4D14-98E0-03F3885A25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14DF4-1C48-4A7E-8163-297DE0BAB4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2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4DFD6-A021-4359-A275-44DFEFEB26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5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88F81-721D-49A1-96B0-2409602C56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0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90488" y="3200400"/>
            <a:ext cx="9234488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90488" y="0"/>
            <a:ext cx="9234488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81000"/>
            <a:ext cx="21399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727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43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103D-C5DA-40E1-A293-4204AB3D5B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6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6F1B5-0E55-4223-B6E1-753DD9389B5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0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E9D45-D077-4D29-8E98-65C94DE873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11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A9D88-5BB6-4091-8A94-78F4C788DD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67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FB70-BF01-4ABF-A160-2426756C7EE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76B4D-260D-4EC1-9A8A-CDDCEAC88FC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9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5E305-CAF5-45D4-A734-CC51E581CE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93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82A26-D3D8-4F1C-8881-05B30C534BA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68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C916C-7DB1-4EEE-8A10-7FBC116C39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12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C29D9-8184-4EB9-AD4D-13509039A08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68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53001-54FD-41F0-939F-B316828D95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08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0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E8CFC-1513-446D-8B65-185D686A47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217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3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8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0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3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C07C0-4185-4980-AEF7-9C22F08CAEC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1722D-6095-4A0F-AA6A-268AC624441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2B00E-0011-4642-9C0D-3293ED573B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5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15771-4B72-48B8-A498-731C48849C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9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34C8F-93B0-44B4-A239-723199B3E21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0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D2518-1DC6-4F66-A1CD-6C73F7D0879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79375" y="0"/>
            <a:ext cx="9223375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-79375" y="3048000"/>
            <a:ext cx="9223375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pitchFamily="18" charset="0"/>
              </a:defRPr>
            </a:lvl1pPr>
          </a:lstStyle>
          <a:p>
            <a:fld id="{7ECF242B-FCDD-416E-8A60-3FB34C287464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3" name="Picture 7" descr="marine_blue _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381000"/>
            <a:ext cx="21605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727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ＭＳ Ｐゴシック" pitchFamily="1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  <a:cs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  <a:cs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  <a:cs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  <a:cs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16" charset="-128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 pitchFamily="16" charset="-128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16" charset="-128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 pitchFamily="16" charset="-128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ＭＳ Ｐゴシック" pitchFamily="16" charset="-128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3087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pitchFamily="18" charset="0"/>
              </a:defRPr>
            </a:lvl1pPr>
          </a:lstStyle>
          <a:p>
            <a:fld id="{BB68A43F-5C98-44AF-8C7D-766220EF92D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5367" name="Picture 7" descr="marine_blue 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381000"/>
            <a:ext cx="21605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 descr="Health Sciences_(CMYK)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73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ＭＳ Ｐゴシック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6" charset="-128"/>
                <a:cs typeface="ＭＳ Ｐゴシック" pitchFamily="16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ＭＳ Ｐゴシック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Geneva" charset="-128"/>
          <a:cs typeface="Geneva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5400" dirty="0" smtClean="0"/>
              <a:t>Tutorial 1: Google Charts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04.02.2016</a:t>
            </a:r>
            <a:endParaRPr lang="en-GB" dirty="0" smtClean="0"/>
          </a:p>
          <a:p>
            <a:r>
              <a:rPr lang="en-GB" sz="2400" dirty="0" err="1" smtClean="0">
                <a:solidFill>
                  <a:schemeClr val="accent3"/>
                </a:solidFill>
              </a:rPr>
              <a:t>Dr.</a:t>
            </a:r>
            <a:r>
              <a:rPr lang="en-GB" sz="2400" dirty="0" smtClean="0">
                <a:solidFill>
                  <a:schemeClr val="accent3"/>
                </a:solidFill>
              </a:rPr>
              <a:t> Chris Phethean</a:t>
            </a:r>
          </a:p>
          <a:p>
            <a:endParaRPr lang="en-GB" sz="2400" dirty="0">
              <a:solidFill>
                <a:schemeClr val="accent3"/>
              </a:solidFill>
            </a:endParaRPr>
          </a:p>
          <a:p>
            <a:r>
              <a:rPr lang="en-GB" sz="2400" dirty="0" smtClean="0"/>
              <a:t>Data Visualisation (COMP6234)</a:t>
            </a:r>
            <a:endParaRPr lang="en-GB" sz="2400" dirty="0">
              <a:solidFill>
                <a:schemeClr val="accent3"/>
              </a:solidFill>
            </a:endParaRPr>
          </a:p>
        </p:txBody>
      </p:sp>
      <p:sp>
        <p:nvSpPr>
          <p:cNvPr id="4" name="AutoShape 2" descr="data:image/jpeg;base64,/9j/4AAQSkZJRgABAQAAAQABAAD/2wCEAAkGBxQSEBUUExQUFhUXGBoYFRYYFxkdGxYYHBscFxocHyAZKCggHB0mHhcYITIiJSosLi8uFyA4ODctNyotLiwBCgoKDAwNFAwPFCwcFBksLCs3KywsLCsrKysrLCsrKysrKys3KysrKysrKysrKysrKyssKysrKysrKysrKysrK//AABEIAFkBAQMBIgACEQEDEQH/xAAcAAEAAwADAQEAAAAAAAAAAAAABQYHAQQIAgP/xABGEAABAwIBBgsFBgUBCQEAAAABAAIDBBEFBgcSITGSExciQVFTYXGBsdEWMlSRoRQ0QlJycyM1YrLBMxUkJUNjgqLi8Aj/xAAWAQEBAQAAAAAAAAAAAAAAAAAAAQL/xAAYEQEBAQEBAAAAAAAAAAAAAAAAAREhQf/aAAwDAQACEQMRAD8A6eDYWzFIzWVhfLJK9xALzoxNvyWNA2ABd7i/oOpO+71TNp/LYu93mVaFEVfi/oOpO+71T2AoOpO871VnLgNZ1DnJ2BZ/lJnLZGSylaJCNshPIB7Le99ERM8X9D1J3neq54vqHqTvO9VmzMXxSvcREal+v3YWuAG5s8Su97E42eVwNX38Jr/uuqvV6Ob+g6k7zvVOL+g6n/zd6rOJMSxWgcOF+1R69kzXWPcX7R3FWnJ3Oa17gyraGE2tK33fEbW+BKCe4v6DqTvu9U4v6DqTvu9VZY5A4AtIIOsEG4I6QvtRFX4v6DqTvu9U4v6DqTvu9VaERVX4v6DqTvu9U4v6DqTvu9VaEQVfi/oOpO+71Ti/oOpO+71VoRBV+L+g6k77vVOL+g6k77vVWhEFX4v6DqTvu9V8vyDw9ouY7DpLyB9So3K/LsxPNPSDTmvol1rhp/K0D3nf/a184XmjxGutLW1HA6WvRfd7wP03DR3XVHcbklhRNhwZPRwuvzXZGQNAdfBav1u9V+jswEejYVz9LnJgFvlp3HzVexXIDFcJHDU8hnibrdwd9TecmM83dsQ6nuL+g6k7zvVOL+g6k77vVfjkVlqytAjeAycA3A919udvorcoKvxf0HUnfd6pxf0HUnfd6q0Igq/F/QdSd93qnF/QdSd93qrQiCr8X9B1J33eqcX9B1J33eqtCIKvxf0HUnfd6rrYpkrBSQyVFKZIJoml7Hse69xrsekHnCuKisqfuVR+27yQVDjyq/yMXCyhFVbpm0/lsXe7zKtAVXzafy2Lvd5lfGcjGTTUZDTaSU6DekCx0j4DV4qIpucHLB1Q809O7+ENTy3/AJp6B/T5q65t8zrdFtRiIuSAWU99Tee8ltp/p2dN1F5hsjWzyurZmXjiOjCCNTpNpdr2hurxPYvQJIsqr86elZG0MY1rGjY1oAA8Av1supDikL3aLZonOG1oe0keAN13EH5zQNe0te0OadocAQfmshziZnIpWumw9ojlFy6G/Ik/Tf3Hdmw9i1irxGKIgSSxsvs03tbf5lftFIHC7SCDzg3H0QeWMh8rH0Uv2efSEJdouDtsLthNjzdIWxgg7PA9I2gqp5/sjmttiELbXIZUAAazsa/v5j4L8c1uMmekMbzd8JDb85Ydbf8AI8FEsXNERRBERAREQFVM42PmkpSGG0sh0WkfhH4nfLV4q1rMcumfaMao6c+7eJtv1v1/Syqr7mVyDbTwMrZ23qJRpRhw/wBJh2HX+Nw19x71qkmw83aelfUbA0ADYBYeCyn/APRM7m0EIa5wBm12JF+SdtlVVzI3JTFIse4eUPazhHmaYvu2Rmuw28q922HNbsW8heI/tD/zO+ZXqjM1O5+CUrnuLjaQXJubCV4A8AAEGf56siRSvGJUl4+WOGa3Yx51NkHQCbAjZc9pUxkrjIq6SOb8RGi8dDxqPhz+K0fKygFRQ1MThcPiePGxI+tlhWZqoJhnZzNe1w8Rb/ClStFREUQREQEREBRWVP3Ko/bd5KVUVlT9yqP23eSo88IiKtN0zaj/AIbF3u8yqdnkqL1ELOZsZO8f/VXDNr/LYu93mVSc8EdqyM9MQ+hKJ637NnhzafCqVjeeMPPa5/KJ+ZWQZ6crqiorzQQOcI2FrCxuoyyuttI2jWABs2rbci5tPDqV2rXDHs/SF51y/jdQ5Qvle0kNqI6ht/xtBa/V4gjwRVrrcxUsdNwkNTpVLRpBltFrnD8LXXuD0E/RT2J41X4NgX+9yMfVPcI4HC7iwOBPKJ1OLQHEHu2q8VWXNAylNSamIx6NxZwLnHmaG7dLmsszzrY5Fi2DMqaTSc2CdvDNLXAsuwjosdbm6wba0FbyBzdSYyySqqKh7W6ZYHEaT5HAAuN3HYNK3eCrlkBkDieHYg4NmYaMHlaRNpWnoYDyXC519PSF95hsqacUBpZJWRyxve4NcQ3TY7laQvtsS4HosFbYM5NA+v8AsTZS6QkNY9oLmOefwhzb6x07O1BJ5dYcKjDaqI/ihfbsc1pc0/MBed80E9quRvM6PZ0kEEL0tlDOGUdQ9xsGwyEnsDCV5jzSxaVeT+WJ3+Ag2VERZZEREBERAWYZfPNPi9JU/hHBuJ/bfyvoQtPVay+wD7ZSEMF5WcqPtPO3xH1sqraIZQ5ocDcOFx3HWqnnMySbiVIGuldGIi6QWAOkQ06tapmZbOA10bMPq3aErOTC59xpj8hvsc3YL7QANq1jE9cEo/6bvIqq8b5P4eKiqhhJ0RJI1hcObSNrr1xkbk83D6OOla8vbHpWcQATpPc/m/UvL+RWFTtxGlc6GUATRkkxuAHKHYvXL3gAkkADaTzBBEZY4iKegqZnGwZE4+JFgPmQsNzN0xEM7+Zzw0dthr813M72W/8AtGVmH0P8RmmNNzdkrxsA6WN236R2Ky5NYSKSljhGstF3Hpcdbj81KlSaIiiCIiAiIgKKyp+5VH7bvJSqisqfuVR+27yVHnhERVpumbT+Wxd7vMqEzwYWXwxTtH+mSx/6XWsfmLf9y7GQWUFLFQRslniY8Xu0usRrJVpFRT10MjGvZLGQWv0Te1x9Dz+CiPvMBlKJ6F1I4/xKc8n+qJxuCO43Hy6VcMssiKXE2AVDTps9yRhs9t9o6COwrzcftOCYg18brOabtd+GWO+tp7DsI2jm5ivSWRWWVPiUOnC6zxbhIj7zCfMdBCqqJT5hKUPBfVTOaDraGtaT4rSsPyepoKX7LHEwQFpaYyLhwOp2lf3ieclSq5QZLieYijfIXRTzRN/JqeB3F2v53VkyJza0mGu4RmlJNs4V9rgc4aBqb5q6qCytyrp8OgMtQ+23QYNbpD0NH+dgQVXPllG2mw10AI4WpGg0c+hq0z3W1eKzXM7hpAmnI1G0be23KcR8wFW8WxGqxvEdI7XWaxv4YYwfIbSecrWYPs+H00cbnsjY2zQXG13bSe86yiVLIoX2roviod9Paui+Kh31BNIoX2roviod9Paui+Kh30E0ihfaui+Kh309q6L4qHfQTSKF9q6L4qHfT2soviod9BDZYZCtqncNCRFPtJ2NeRzm2x3aFG4bl7jOGAR1ERmjGoGRpOrZqkbtHfdWv2soviod9DlXRfEwbyCJOfiYiww9ml08I4j5aP8AlQmJ4/jOMfw7GGB20NBjZb+onlO7vord7TUHxFP8wv09rKL4qHfVHTyPyQiom6XvzEWdJbYOhoOweasqhvayi+Kh31x7V0XxUO+oJpFC+1lF8VDvp7V0XxUO+gmkUL7V0XxUO+ntXRfFQ76CaRQvtXRfFQ76e1dF8VDvoJpRWVP3Ko/bd5L8vaui+Kh31HZRZTUb6SZrKmJznRuAAdrJI1IMOREVUVhyMykdQz6Wsxu1SN6R0j+oKvLkIPQWKYbT4jTN0rPaReORp1tPSPQ9CyrEsBrcLm4WJ0gAPJmiJGr+oDZ3HUunkplZNRO5J0oieXGTq7x+U9y1rAsrqWrbZrw13PHJYHXzdDgoiCwDPtUxgNqoWTAbXs5Dj4e6T8lYuPym0fus+l0aTLfNfGIZG0Uxu+naD0sJaTu2B71GuzbUN/dkHZwjk011sez8TvBbSQMi6HvOm4dw9353VIpMLr8Wm4SR0j7+9NKTotHZ6NC1DD8iqGE3bTtcel9327tI2+i+scyspaNtnvBcPdjZYu+Q1NHfZDXOB4LT4bA4ggWF5ZXbTbyHYFkuXOUxrZ7tuIWao2nn6XHtOpcZV5YTVpseREDyYx5uP4j5KuEqq4REQEREBERAREQdnD6UyysibbSe4MbfULuNhf5rQX5lcQBsXUt+jhjf5aKpWSv36m/fj/vC2zL6rwuPGmGqdWtnHBEcHo8FYe7ex0u/Ugy7D83VZNUzUtomVELdJ0T32c9p1gssCHDWOfnC6GTWSFVXVLqeFgD2AmQvOi2PRNuUbG2vVZXvOdiFVh+PsrdJpBax0OjqBhA0XRuHSbuuT+a/YLVnGxuGiw59TSMLJsT0SX87QWDSPYdHo53EoMCxGkMMr4y5rixxaXMN2kg2NibXC6y5cuEBERAREQEREBERAREQfRC+V3cY+8TfuP8A7iukg5BTSXCIJahylq4f9OolA6NIkfJ1wpAZfV9rcOe/RZfyVZRMEvXZT1cwtJUSkdAdYHvDbXUSSuEQEREBERAREQEREBERB28LqjDNHKACY3teAefROlb6LSavPA2WXhZMMo3yi1pHcpwts1kX1LLOZcu2oJvKzKafEagzTkXtota3U1jRsAH1PepDKrLh9bR0tM6JrBTABrg4kus0NF77NQVUch2IOCuERAREQEREBERAQIiDmyLU0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tutorials are there as a guide to introduce you to the tool</a:t>
            </a:r>
          </a:p>
          <a:p>
            <a:r>
              <a:rPr lang="en-GB" dirty="0" smtClean="0"/>
              <a:t>Feel free to experiment further and see what you can create</a:t>
            </a:r>
          </a:p>
          <a:p>
            <a:r>
              <a:rPr lang="en-GB" dirty="0" smtClean="0"/>
              <a:t>Think about what type of data you’re visualising and how this affects the type of visualisation that is most suitable.</a:t>
            </a:r>
          </a:p>
          <a:p>
            <a:r>
              <a:rPr lang="en-GB" dirty="0" smtClean="0"/>
              <a:t>Discuss with your peers!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COMP6234 Tutorial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introductions to a range of tools for creating visualisations</a:t>
            </a:r>
          </a:p>
          <a:p>
            <a:pPr lvl="1"/>
            <a:r>
              <a:rPr lang="en-GB" dirty="0" smtClean="0"/>
              <a:t>There are many tools out there, we can’t cover them all</a:t>
            </a:r>
          </a:p>
          <a:p>
            <a:r>
              <a:rPr lang="en-GB" dirty="0" smtClean="0"/>
              <a:t>Opportunity for hands-on experience creating visualisations</a:t>
            </a:r>
          </a:p>
          <a:p>
            <a:r>
              <a:rPr lang="en-GB" dirty="0" smtClean="0"/>
              <a:t>Opportunity to put in to practice the approaches discussed in lectures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Week 19 (today): Google Charts</a:t>
            </a:r>
          </a:p>
          <a:p>
            <a:r>
              <a:rPr lang="en-GB" dirty="0" smtClean="0"/>
              <a:t>Week 21: Tableau (2 hours)</a:t>
            </a:r>
          </a:p>
          <a:p>
            <a:r>
              <a:rPr lang="en-GB" dirty="0" smtClean="0"/>
              <a:t>Week 22: Seminar – critiquing visualisations</a:t>
            </a:r>
          </a:p>
          <a:p>
            <a:r>
              <a:rPr lang="en-GB" dirty="0" smtClean="0"/>
              <a:t>Week 23: Tableau / CW </a:t>
            </a:r>
            <a:r>
              <a:rPr lang="en-GB" dirty="0" err="1" smtClean="0"/>
              <a:t>catchup</a:t>
            </a:r>
            <a:endParaRPr lang="en-GB" dirty="0" smtClean="0"/>
          </a:p>
          <a:p>
            <a:r>
              <a:rPr lang="en-GB" dirty="0" smtClean="0"/>
              <a:t>Week 24: </a:t>
            </a:r>
            <a:r>
              <a:rPr lang="en-GB" dirty="0" err="1" smtClean="0"/>
              <a:t>CartoDB</a:t>
            </a:r>
            <a:endParaRPr lang="en-GB" dirty="0" smtClean="0"/>
          </a:p>
          <a:p>
            <a:r>
              <a:rPr lang="en-GB" dirty="0" smtClean="0"/>
              <a:t>Week 25: Graph visualisations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Today: Google Charts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 descr="Screen Shot 2016-02-04 at 09.4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8840"/>
            <a:ext cx="5207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8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for Visualisation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45C43-0FA4-8D4A-9438-706349A6A24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3528" y="3284984"/>
            <a:ext cx="699831" cy="1015663"/>
          </a:xfrm>
          <a:prstGeom prst="rect">
            <a:avLst/>
          </a:prstGeom>
          <a:solidFill>
            <a:srgbClr val="4F5A20"/>
          </a:solidFill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bg1"/>
                </a:solidFill>
                <a:latin typeface="+mn-lt"/>
              </a:rPr>
              <a:t>WebGL</a:t>
            </a:r>
            <a:endParaRPr lang="en-GB" sz="120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Canvas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+mn-lt"/>
              </a:rPr>
              <a:t>SVG</a:t>
            </a:r>
          </a:p>
          <a:p>
            <a:endParaRPr lang="en-GB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873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Low Level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284984"/>
            <a:ext cx="1080120" cy="1015663"/>
          </a:xfrm>
          <a:prstGeom prst="rect">
            <a:avLst/>
          </a:prstGeom>
          <a:solidFill>
            <a:srgbClr val="4F5A20"/>
          </a:solidFill>
          <a:ln>
            <a:solidFill>
              <a:srgbClr val="979E45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D3.js</a:t>
            </a:r>
          </a:p>
          <a:p>
            <a:endParaRPr lang="en-GB" dirty="0" smtClean="0">
              <a:solidFill>
                <a:srgbClr val="FFFFFF"/>
              </a:solidFill>
              <a:latin typeface="+mn-lt"/>
            </a:endParaRPr>
          </a:p>
          <a:p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284984"/>
            <a:ext cx="2684900" cy="1015663"/>
          </a:xfrm>
          <a:prstGeom prst="rect">
            <a:avLst/>
          </a:prstGeom>
          <a:solidFill>
            <a:srgbClr val="4F5A2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NVD3 (re-usable D3 charts)</a:t>
            </a:r>
          </a:p>
          <a:p>
            <a:r>
              <a:rPr lang="en-GB" dirty="0" err="1" smtClean="0">
                <a:solidFill>
                  <a:srgbClr val="FFFFFF"/>
                </a:solidFill>
                <a:latin typeface="+mn-lt"/>
              </a:rPr>
              <a:t>Dimple.js</a:t>
            </a:r>
            <a:r>
              <a:rPr lang="en-GB" dirty="0" smtClean="0">
                <a:solidFill>
                  <a:srgbClr val="FFFFFF"/>
                </a:solidFill>
                <a:latin typeface="+mn-lt"/>
              </a:rPr>
              <a:t> (D3 for business analytics)</a:t>
            </a:r>
          </a:p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Rickshaw (D3 for time series)</a:t>
            </a:r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sz="1200" dirty="0">
              <a:solidFill>
                <a:srgbClr val="FFFFFF"/>
              </a:solidFill>
              <a:latin typeface="+mn-lt"/>
            </a:endParaRPr>
          </a:p>
          <a:p>
            <a:endParaRPr lang="en-GB" sz="1200" dirty="0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2351610" cy="1015663"/>
          </a:xfrm>
          <a:prstGeom prst="rect">
            <a:avLst/>
          </a:prstGeom>
          <a:solidFill>
            <a:srgbClr val="4F5A20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RAW (Web app, paste data)</a:t>
            </a: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Chartio</a:t>
            </a:r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 (paid)</a:t>
            </a: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Plotly</a:t>
            </a:r>
            <a:endParaRPr lang="en-GB" sz="1200" dirty="0" smtClean="0">
              <a:solidFill>
                <a:srgbClr val="FFFFFF"/>
              </a:solidFill>
              <a:latin typeface="+mn-lt"/>
            </a:endParaRP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CartoDB</a:t>
            </a:r>
            <a:endParaRPr lang="en-GB" sz="1200" dirty="0" smtClean="0">
              <a:solidFill>
                <a:srgbClr val="FFFFFF"/>
              </a:solidFill>
              <a:latin typeface="+mn-lt"/>
            </a:endParaRPr>
          </a:p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Tableau </a:t>
            </a:r>
            <a:endParaRPr lang="en-GB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2636912"/>
            <a:ext cx="922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High Level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259632" y="2780928"/>
            <a:ext cx="511256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23528" y="479715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More Complex,</a:t>
            </a:r>
          </a:p>
          <a:p>
            <a:r>
              <a:rPr lang="en-GB" dirty="0" smtClean="0">
                <a:latin typeface="+mn-lt"/>
              </a:rPr>
              <a:t>Programmable so more customisable,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More Powerful,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797152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Less Complex,</a:t>
            </a:r>
          </a:p>
          <a:p>
            <a:r>
              <a:rPr lang="en-GB" dirty="0" smtClean="0">
                <a:latin typeface="+mn-lt"/>
              </a:rPr>
              <a:t>Mostly automated so more confined to templates,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Less Powerful,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051720" y="5212651"/>
            <a:ext cx="4392488" cy="16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for Visualisation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45C43-0FA4-8D4A-9438-706349A6A24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3528" y="3284984"/>
            <a:ext cx="699831" cy="1015663"/>
          </a:xfrm>
          <a:prstGeom prst="rect">
            <a:avLst/>
          </a:prstGeom>
          <a:solidFill>
            <a:srgbClr val="4F5A20"/>
          </a:solidFill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bg1"/>
                </a:solidFill>
                <a:latin typeface="+mn-lt"/>
              </a:rPr>
              <a:t>WebGL</a:t>
            </a:r>
            <a:endParaRPr lang="en-GB" sz="120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Canvas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+mn-lt"/>
              </a:rPr>
              <a:t>SVG</a:t>
            </a:r>
          </a:p>
          <a:p>
            <a:endParaRPr lang="en-GB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873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Low Level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284984"/>
            <a:ext cx="1080120" cy="1015663"/>
          </a:xfrm>
          <a:prstGeom prst="rect">
            <a:avLst/>
          </a:prstGeom>
          <a:solidFill>
            <a:srgbClr val="4F5A20"/>
          </a:solidFill>
          <a:ln>
            <a:solidFill>
              <a:srgbClr val="979E45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D3.js</a:t>
            </a:r>
          </a:p>
          <a:p>
            <a:endParaRPr lang="en-GB" dirty="0" smtClean="0">
              <a:solidFill>
                <a:srgbClr val="FFFFFF"/>
              </a:solidFill>
              <a:latin typeface="+mn-lt"/>
            </a:endParaRPr>
          </a:p>
          <a:p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284984"/>
            <a:ext cx="2684900" cy="1015663"/>
          </a:xfrm>
          <a:prstGeom prst="rect">
            <a:avLst/>
          </a:prstGeom>
          <a:solidFill>
            <a:srgbClr val="4F5A2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NVD3 (re-usable D3 charts)</a:t>
            </a:r>
          </a:p>
          <a:p>
            <a:r>
              <a:rPr lang="en-GB" dirty="0" err="1" smtClean="0">
                <a:solidFill>
                  <a:srgbClr val="FFFFFF"/>
                </a:solidFill>
                <a:latin typeface="+mn-lt"/>
              </a:rPr>
              <a:t>Dimple.js</a:t>
            </a:r>
            <a:r>
              <a:rPr lang="en-GB" dirty="0" smtClean="0">
                <a:solidFill>
                  <a:srgbClr val="FFFFFF"/>
                </a:solidFill>
                <a:latin typeface="+mn-lt"/>
              </a:rPr>
              <a:t> (D3 for business analytics)</a:t>
            </a:r>
          </a:p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Rickshaw (D3 for time series)</a:t>
            </a:r>
            <a:endParaRPr lang="en-GB" dirty="0">
              <a:solidFill>
                <a:srgbClr val="FFFFFF"/>
              </a:solidFill>
              <a:latin typeface="+mn-lt"/>
            </a:endParaRPr>
          </a:p>
          <a:p>
            <a:endParaRPr lang="en-GB" sz="1200" dirty="0">
              <a:solidFill>
                <a:srgbClr val="FFFFFF"/>
              </a:solidFill>
              <a:latin typeface="+mn-lt"/>
            </a:endParaRPr>
          </a:p>
          <a:p>
            <a:endParaRPr lang="en-GB" sz="1200" dirty="0" smtClea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284984"/>
            <a:ext cx="2351610" cy="1015663"/>
          </a:xfrm>
          <a:prstGeom prst="rect">
            <a:avLst/>
          </a:prstGeom>
          <a:solidFill>
            <a:srgbClr val="4F5A20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RAW (Web app, paste data)</a:t>
            </a: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Chartio</a:t>
            </a:r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 (paid)</a:t>
            </a: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Plotly</a:t>
            </a:r>
            <a:endParaRPr lang="en-GB" sz="1200" dirty="0" smtClean="0">
              <a:solidFill>
                <a:srgbClr val="FFFFFF"/>
              </a:solidFill>
              <a:latin typeface="+mn-lt"/>
            </a:endParaRPr>
          </a:p>
          <a:p>
            <a:r>
              <a:rPr lang="en-GB" sz="1200" dirty="0" err="1" smtClean="0">
                <a:solidFill>
                  <a:srgbClr val="FFFFFF"/>
                </a:solidFill>
                <a:latin typeface="+mn-lt"/>
              </a:rPr>
              <a:t>CartoDB</a:t>
            </a:r>
            <a:endParaRPr lang="en-GB" sz="1200" dirty="0" smtClean="0">
              <a:solidFill>
                <a:srgbClr val="FFFFFF"/>
              </a:solidFill>
              <a:latin typeface="+mn-lt"/>
            </a:endParaRPr>
          </a:p>
          <a:p>
            <a:r>
              <a:rPr lang="en-GB" sz="1200" dirty="0" smtClean="0">
                <a:solidFill>
                  <a:srgbClr val="FFFFFF"/>
                </a:solidFill>
                <a:latin typeface="+mn-lt"/>
              </a:rPr>
              <a:t>Tableau </a:t>
            </a:r>
            <a:endParaRPr lang="en-GB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2636912"/>
            <a:ext cx="922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High Level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259632" y="2780928"/>
            <a:ext cx="511256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23528" y="479715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More Complex,</a:t>
            </a:r>
          </a:p>
          <a:p>
            <a:r>
              <a:rPr lang="en-GB" dirty="0" smtClean="0">
                <a:latin typeface="+mn-lt"/>
              </a:rPr>
              <a:t>Programmable so more customisable,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More Powerful,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4797152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Less Complex,</a:t>
            </a:r>
          </a:p>
          <a:p>
            <a:r>
              <a:rPr lang="en-GB" dirty="0" smtClean="0">
                <a:latin typeface="+mn-lt"/>
              </a:rPr>
              <a:t>Mostly automated so more confined to templates,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+mn-lt"/>
              </a:rPr>
              <a:t>Less Powerful,</a:t>
            </a:r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051720" y="5212651"/>
            <a:ext cx="4392488" cy="16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580112" y="4149080"/>
            <a:ext cx="114466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+mn-lt"/>
              </a:rPr>
              <a:t>Google Charts</a:t>
            </a:r>
          </a:p>
          <a:p>
            <a:endParaRPr lang="en-GB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46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 descr="Screen Shot 2016-02-04 at 09.54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98565" cy="5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Pre-set chart types</a:t>
            </a:r>
          </a:p>
          <a:p>
            <a:r>
              <a:rPr lang="en-GB" dirty="0" smtClean="0"/>
              <a:t>Cross-platform</a:t>
            </a:r>
          </a:p>
          <a:p>
            <a:pPr lvl="1"/>
            <a:r>
              <a:rPr lang="en-GB" dirty="0" smtClean="0"/>
              <a:t>Will display on a web browser on any device</a:t>
            </a:r>
          </a:p>
          <a:p>
            <a:r>
              <a:rPr lang="en-GB" dirty="0" smtClean="0"/>
              <a:t>HTML and </a:t>
            </a:r>
            <a:r>
              <a:rPr lang="en-GB" dirty="0" err="1" smtClean="0"/>
              <a:t>Javascript</a:t>
            </a:r>
            <a:r>
              <a:rPr lang="en-GB" dirty="0" smtClean="0"/>
              <a:t> based</a:t>
            </a:r>
          </a:p>
          <a:p>
            <a:r>
              <a:rPr lang="en-GB" dirty="0" smtClean="0"/>
              <a:t>Built on a ‘Data Table’ which can be swapped between types of chart to quickly experiment with different graphs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2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is all placed in an HTML file (.html)</a:t>
            </a:r>
          </a:p>
          <a:p>
            <a:r>
              <a:rPr lang="en-GB" dirty="0" smtClean="0"/>
              <a:t>If you’re not familiar with Web standards and technologies, I would advise spending some time early in the course to read about them.</a:t>
            </a:r>
          </a:p>
          <a:p>
            <a:pPr lvl="1"/>
            <a:r>
              <a:rPr lang="en-GB" dirty="0" smtClean="0"/>
              <a:t>For the tutorial, you will need to create a blank .html file in a text editor such as Notepad or </a:t>
            </a:r>
            <a:r>
              <a:rPr lang="en-GB" dirty="0" err="1" smtClean="0"/>
              <a:t>TextEdit</a:t>
            </a:r>
            <a:r>
              <a:rPr lang="en-GB" dirty="0"/>
              <a:t> </a:t>
            </a:r>
            <a:r>
              <a:rPr lang="en-GB" dirty="0" smtClean="0"/>
              <a:t>(make sure it doesn’t save as .txt), and add the code to that.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6B4D-260D-4EC1-9A8A-CDDCEAC88FC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15086"/>
      </p:ext>
    </p:extLst>
  </p:cSld>
  <p:clrMapOvr>
    <a:masterClrMapping/>
  </p:clrMapOvr>
</p:sld>
</file>

<file path=ppt/theme/theme1.xml><?xml version="1.0" encoding="utf-8"?>
<a:theme xmlns:a="http://schemas.openxmlformats.org/drawingml/2006/main" name="Towards a classification framework for social machines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 eaLnBrk="1" hangingPunct="1">
          <a:defRPr sz="2400" b="1"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OS full bleed image">
  <a:themeElements>
    <a:clrScheme name="UOS full bleed image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full bleed imag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full bleed image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Towards a classification framework for social machines</Template>
  <TotalTime>7453</TotalTime>
  <Words>440</Words>
  <Application>Microsoft Macintosh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Towards a classification framework for social machines</vt:lpstr>
      <vt:lpstr>UOS divider slide design</vt:lpstr>
      <vt:lpstr>UOS full bleed image</vt:lpstr>
      <vt:lpstr>Tutorial 1: Google Charts</vt:lpstr>
      <vt:lpstr>COMP6234 Tutorial Series</vt:lpstr>
      <vt:lpstr>Tutorial Schedule</vt:lpstr>
      <vt:lpstr>Today: Google Charts</vt:lpstr>
      <vt:lpstr>Technologies for Visualisation</vt:lpstr>
      <vt:lpstr>Technologies for Visualisation</vt:lpstr>
      <vt:lpstr>PowerPoint Presentation</vt:lpstr>
      <vt:lpstr>Google Charts</vt:lpstr>
      <vt:lpstr>Code</vt:lpstr>
      <vt:lpstr>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classification framework for social machines</dc:title>
  <dc:creator>Elena Simperl</dc:creator>
  <cp:lastModifiedBy>Chris Phethean</cp:lastModifiedBy>
  <cp:revision>239</cp:revision>
  <cp:lastPrinted>2016-01-28T10:21:10Z</cp:lastPrinted>
  <dcterms:created xsi:type="dcterms:W3CDTF">2013-04-26T07:53:01Z</dcterms:created>
  <dcterms:modified xsi:type="dcterms:W3CDTF">2016-02-04T10:10:56Z</dcterms:modified>
</cp:coreProperties>
</file>