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6" r:id="rId3"/>
    <p:sldId id="271" r:id="rId4"/>
    <p:sldId id="286" r:id="rId5"/>
    <p:sldId id="257" r:id="rId6"/>
    <p:sldId id="259" r:id="rId7"/>
    <p:sldId id="260" r:id="rId8"/>
    <p:sldId id="261" r:id="rId9"/>
    <p:sldId id="275" r:id="rId10"/>
    <p:sldId id="273" r:id="rId11"/>
    <p:sldId id="274" r:id="rId12"/>
    <p:sldId id="262" r:id="rId13"/>
    <p:sldId id="285" r:id="rId14"/>
    <p:sldId id="264" r:id="rId15"/>
    <p:sldId id="265" r:id="rId16"/>
    <p:sldId id="287" r:id="rId17"/>
    <p:sldId id="266" r:id="rId18"/>
    <p:sldId id="267" r:id="rId19"/>
    <p:sldId id="268" r:id="rId20"/>
    <p:sldId id="277" r:id="rId21"/>
    <p:sldId id="281" r:id="rId22"/>
    <p:sldId id="282" r:id="rId23"/>
    <p:sldId id="283" r:id="rId24"/>
    <p:sldId id="284" r:id="rId25"/>
    <p:sldId id="27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31D09D-76D0-4F95-AF0A-51A11C109D8F}">
          <p14:sldIdLst>
            <p14:sldId id="256"/>
            <p14:sldId id="276"/>
            <p14:sldId id="271"/>
            <p14:sldId id="286"/>
            <p14:sldId id="257"/>
            <p14:sldId id="259"/>
            <p14:sldId id="260"/>
            <p14:sldId id="261"/>
            <p14:sldId id="275"/>
            <p14:sldId id="273"/>
            <p14:sldId id="274"/>
            <p14:sldId id="262"/>
            <p14:sldId id="285"/>
            <p14:sldId id="264"/>
            <p14:sldId id="265"/>
            <p14:sldId id="287"/>
            <p14:sldId id="266"/>
            <p14:sldId id="267"/>
            <p14:sldId id="268"/>
            <p14:sldId id="277"/>
            <p14:sldId id="281"/>
            <p14:sldId id="282"/>
            <p14:sldId id="283"/>
            <p14:sldId id="284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6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4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5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4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0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79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2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2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3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9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3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8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lbxRBfGAr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GB" dirty="0" smtClean="0"/>
              <a:t>Evolutionary Game Theory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1125" y="1447800"/>
            <a:ext cx="6400800" cy="762000"/>
          </a:xfrm>
        </p:spPr>
        <p:txBody>
          <a:bodyPr/>
          <a:lstStyle/>
          <a:p>
            <a:r>
              <a:rPr lang="en-GB" dirty="0" smtClean="0"/>
              <a:t>Simon Tudge</a:t>
            </a:r>
            <a:endParaRPr lang="en-GB" dirty="0"/>
          </a:p>
        </p:txBody>
      </p:sp>
      <p:pic>
        <p:nvPicPr>
          <p:cNvPr id="4098" name="Picture 2" descr="Top 10 Images of Animals Playing Ch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734234"/>
            <a:ext cx="511492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62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/>
              <a:t>Simulation Results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1428749"/>
            <a:ext cx="6324607" cy="47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7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do Penguins Play Nash?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GB" dirty="0" smtClean="0"/>
                  <a:t>Selection will stop when both types have equal fitness.</a:t>
                </a:r>
              </a:p>
              <a:p>
                <a:r>
                  <a:rPr lang="en-GB" dirty="0" smtClean="0"/>
                  <a:t>Frequency of thieves = x</a:t>
                </a:r>
              </a:p>
              <a:p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GB" dirty="0"/>
                        <m:t>(1−</m:t>
                      </m:r>
                      <m:r>
                        <m:rPr>
                          <m:nor/>
                        </m:rPr>
                        <a:rPr lang="en-GB" dirty="0"/>
                        <m:t>x</m:t>
                      </m:r>
                      <m:r>
                        <m:rPr>
                          <m:nor/>
                        </m:rPr>
                        <a:rPr lang="en-GB" dirty="0"/>
                        <m:t>)(</m:t>
                      </m:r>
                      <m:r>
                        <m:rPr>
                          <m:nor/>
                        </m:rPr>
                        <a:rPr lang="en-GB" dirty="0"/>
                        <m:t>b</m:t>
                      </m:r>
                      <m:r>
                        <m:rPr>
                          <m:nor/>
                        </m:rPr>
                        <a:rPr lang="en-GB" dirty="0"/>
                        <m:t>−</m:t>
                      </m:r>
                      <m:r>
                        <m:rPr>
                          <m:nor/>
                        </m:rPr>
                        <a:rPr lang="en-GB" dirty="0"/>
                        <m:t>c</m:t>
                      </m:r>
                      <m:r>
                        <m:rPr>
                          <m:nor/>
                        </m:rPr>
                        <a:rPr lang="en-GB" dirty="0"/>
                        <m:t>)+</m:t>
                      </m:r>
                      <m:r>
                        <m:rPr>
                          <m:nor/>
                        </m:rPr>
                        <a:rPr lang="en-GB" b="0" i="0" dirty="0" smtClean="0"/>
                        <m:t>x</m:t>
                      </m:r>
                      <m:r>
                        <m:rPr>
                          <m:nor/>
                        </m:rPr>
                        <a:rPr lang="en-GB" dirty="0"/>
                        <m:t>(</m:t>
                      </m:r>
                      <m:f>
                        <m:fPr>
                          <m:type m:val="skw"/>
                          <m:ctrlPr>
                            <a:rPr lang="en-GB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latin typeface="Cambria Math"/>
                            </a:rPr>
                            <m:t>𝑏</m:t>
                          </m:r>
                        </m:num>
                        <m:den>
                          <m:r>
                            <a:rPr lang="en-GB" b="0" i="1" dirty="0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en-GB" dirty="0"/>
                        <m:t>−</m:t>
                      </m:r>
                      <m:r>
                        <m:rPr>
                          <m:nor/>
                        </m:rPr>
                        <a:rPr lang="en-GB" dirty="0"/>
                        <m:t>c</m:t>
                      </m:r>
                      <m:r>
                        <m:rPr>
                          <m:nor/>
                        </m:rPr>
                        <a:rPr lang="en-GB" dirty="0"/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GB" dirty="0"/>
                        <m:t>(1−</m:t>
                      </m:r>
                      <m:r>
                        <m:rPr>
                          <m:nor/>
                        </m:rPr>
                        <a:rPr lang="en-GB" dirty="0"/>
                        <m:t>x</m:t>
                      </m:r>
                      <m:r>
                        <m:rPr>
                          <m:nor/>
                        </m:rPr>
                        <a:rPr lang="en-GB" dirty="0"/>
                        <m:t>)</m:t>
                      </m:r>
                      <m:r>
                        <m:rPr>
                          <m:nor/>
                        </m:rPr>
                        <a:rPr lang="en-GB" dirty="0"/>
                        <m:t>b</m:t>
                      </m:r>
                      <m:r>
                        <m:rPr>
                          <m:nor/>
                        </m:rPr>
                        <a:rPr lang="en-GB" b="0" i="0" dirty="0" smtClean="0"/>
                        <m:t>+</m:t>
                      </m:r>
                      <m:r>
                        <m:rPr>
                          <m:nor/>
                        </m:rPr>
                        <a:rPr lang="en-GB" b="0" i="0" dirty="0" smtClean="0"/>
                        <m:t>x</m:t>
                      </m:r>
                      <m:r>
                        <m:rPr>
                          <m:nor/>
                        </m:rPr>
                        <a:rPr lang="en-GB" b="0" i="0" dirty="0" smtClean="0"/>
                        <m:t>0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dirty="0" smtClean="0"/>
                  <a:t>This is the same calculation. Note: there is no notion of intelligence or rationality.</a:t>
                </a:r>
              </a:p>
              <a:p>
                <a:r>
                  <a:rPr lang="en-GB" dirty="0" smtClean="0"/>
                  <a:t>Fitness plays the role of utility.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022" r="-1556" b="-29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30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Replicator Equation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3124200"/>
              </a:xfrm>
            </p:spPr>
            <p:txBody>
              <a:bodyPr/>
              <a:lstStyle/>
              <a:p>
                <a:r>
                  <a:rPr lang="en-GB" dirty="0" smtClean="0"/>
                  <a:t>Sometime we need a full dynamic account of selection: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Fixed points of replicator equation are Nash </a:t>
                </a:r>
                <a:r>
                  <a:rPr lang="en-GB" dirty="0" smtClean="0"/>
                  <a:t>Equilibria, (converse not necessarily true).</a:t>
                </a:r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3124200"/>
              </a:xfrm>
              <a:blipFill rotWithShape="1">
                <a:blip r:embed="rId2"/>
                <a:stretch>
                  <a:fillRect l="-1630" t="-25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97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06" y="1600200"/>
            <a:ext cx="8158388" cy="4525963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/>
              <a:t>Simulation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06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Benefits of Evolutionary Game Theory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Full dynamic account.</a:t>
            </a:r>
          </a:p>
          <a:p>
            <a:r>
              <a:rPr lang="en-GB" dirty="0" smtClean="0"/>
              <a:t>Allows us to think about living things as if they were rational (although they’re not).</a:t>
            </a:r>
          </a:p>
          <a:p>
            <a:r>
              <a:rPr lang="en-GB" dirty="0" smtClean="0"/>
              <a:t>Multiple ways of tackling the same problem. (agent based model, NE, replicator equation).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777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Evolution of Cooperation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do biological individuals cooperate?</a:t>
            </a:r>
          </a:p>
          <a:p>
            <a:r>
              <a:rPr lang="en-GB" dirty="0" err="1" smtClean="0"/>
              <a:t>Evo</a:t>
            </a:r>
            <a:r>
              <a:rPr lang="en-GB" dirty="0" smtClean="0"/>
              <a:t>-GT helps to frame the question precisely.</a:t>
            </a:r>
          </a:p>
          <a:p>
            <a:r>
              <a:rPr lang="en-GB" dirty="0"/>
              <a:t>P</a:t>
            </a:r>
            <a:r>
              <a:rPr lang="en-GB" dirty="0" smtClean="0"/>
              <a:t>redicts that cooperation should not exist.</a:t>
            </a:r>
          </a:p>
          <a:p>
            <a:r>
              <a:rPr lang="en-GB" dirty="0" smtClean="0"/>
              <a:t>Yet it does.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659057"/>
              </p:ext>
            </p:extLst>
          </p:nvPr>
        </p:nvGraphicFramePr>
        <p:xfrm>
          <a:off x="4007224" y="4453459"/>
          <a:ext cx="4038600" cy="1117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372533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b-c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-c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92624" y="485401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  <a:r>
              <a:rPr lang="en-GB" dirty="0" smtClean="0"/>
              <a:t>&gt;c and </a:t>
            </a:r>
            <a:r>
              <a:rPr lang="en-GB" dirty="0" err="1" smtClean="0"/>
              <a:t>b,c</a:t>
            </a:r>
            <a:r>
              <a:rPr lang="en-GB" dirty="0" smtClean="0"/>
              <a:t>&gt;0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691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upload.wikimedia.org/wikipedia/commons/e/e4/Staphylococcus_aureus_biofilm_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3176233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1" descr="http://farm4.staticflickr.com/3003/2652563308_bc28e9b301_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102518"/>
            <a:ext cx="2341562" cy="17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http://www.alexanderwild.com/Ants/Taxonomic-List-of-Ant-Genera/Pheidologeton/i-XNZNQqs/1/L/PheAff9j-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092199"/>
            <a:ext cx="2625725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 descr="https://ferrebeekeeper.files.wordpress.com/2010/05/siphonophor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69" y="3657600"/>
            <a:ext cx="8305800" cy="278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78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1000" y="1524000"/>
                <a:ext cx="7391400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800" dirty="0" smtClean="0"/>
                  <a:t>Everyone is better off if everyone cooperates.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800" dirty="0" smtClean="0"/>
                  <a:t>NE equilibrium is to defect.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800" dirty="0" smtClean="0"/>
                  <a:t>The [in]famous prisoner’s dilemma.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800" dirty="0" smtClean="0"/>
                  <a:t>See this by finding stable fixed points of replicator equation, or by eliminating dominated strategies.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dirty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GB" sz="28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800" b="0" i="1" dirty="0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2800" b="0" i="1" dirty="0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GB" sz="2800" i="1" dirty="0">
                          <a:latin typeface="Cambria Math"/>
                        </a:rPr>
                        <m:t>= </m:t>
                      </m:r>
                      <m:r>
                        <a:rPr lang="en-GB" sz="2800" i="1" dirty="0">
                          <a:latin typeface="Cambria Math"/>
                        </a:rPr>
                        <m:t>𝑥</m:t>
                      </m:r>
                      <m:r>
                        <a:rPr lang="en-GB" sz="2800" i="1" dirty="0">
                          <a:latin typeface="Cambria Math"/>
                        </a:rPr>
                        <m:t>(</m:t>
                      </m:r>
                      <m:r>
                        <a:rPr lang="en-GB" sz="2800" i="1" dirty="0">
                          <a:latin typeface="Cambria Math"/>
                        </a:rPr>
                        <m:t>𝑏</m:t>
                      </m:r>
                      <m:r>
                        <a:rPr lang="en-GB" sz="2800" i="1" dirty="0">
                          <a:latin typeface="Cambria Math"/>
                        </a:rPr>
                        <m:t>−</m:t>
                      </m:r>
                      <m:r>
                        <a:rPr lang="en-GB" sz="2800" i="1" dirty="0">
                          <a:latin typeface="Cambria Math"/>
                        </a:rPr>
                        <m:t>𝑐</m:t>
                      </m:r>
                      <m:r>
                        <a:rPr lang="en-GB" sz="2800" i="1" dirty="0">
                          <a:latin typeface="Cambria Math"/>
                        </a:rPr>
                        <m:t>)+(1−</m:t>
                      </m:r>
                      <m:r>
                        <a:rPr lang="en-GB" sz="2800" i="1" dirty="0">
                          <a:latin typeface="Cambria Math"/>
                        </a:rPr>
                        <m:t>𝑥</m:t>
                      </m:r>
                      <m:r>
                        <a:rPr lang="en-GB" sz="2800" i="1" dirty="0">
                          <a:latin typeface="Cambria Math"/>
                        </a:rPr>
                        <m:t>)(−</m:t>
                      </m:r>
                      <m:r>
                        <a:rPr lang="en-GB" sz="2800" i="1" dirty="0">
                          <a:latin typeface="Cambria Math"/>
                        </a:rPr>
                        <m:t>𝑐</m:t>
                      </m:r>
                      <m:r>
                        <a:rPr lang="en-GB" sz="28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800" b="0" i="1" dirty="0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2800" b="0" i="1" dirty="0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en-GB" sz="2800" i="1" dirty="0">
                          <a:latin typeface="Cambria Math"/>
                        </a:rPr>
                        <m:t>= </m:t>
                      </m:r>
                      <m:r>
                        <a:rPr lang="en-GB" sz="2800" i="1" dirty="0" err="1">
                          <a:latin typeface="Cambria Math"/>
                        </a:rPr>
                        <m:t>𝑥𝑏</m:t>
                      </m:r>
                    </m:oMath>
                  </m:oMathPara>
                </a14:m>
                <a:endParaRPr lang="en-GB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800" b="0" i="1" dirty="0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GB" sz="2800" b="0" i="1" dirty="0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GB" sz="2800" i="1" dirty="0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GB" sz="28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800" b="0" i="1" dirty="0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GB" sz="2800" b="0" i="1" dirty="0" smtClean="0">
                            <a:latin typeface="Cambria Math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GB" sz="2800" dirty="0" smtClean="0"/>
                  <a:t> for all x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800" dirty="0"/>
                  <a:t>What does the real world have that our </a:t>
                </a:r>
                <a:r>
                  <a:rPr lang="en-GB" sz="2800" dirty="0" smtClean="0"/>
                  <a:t>model does not?</a:t>
                </a:r>
                <a:endParaRPr lang="en-GB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524000"/>
                <a:ext cx="7391400" cy="4832092"/>
              </a:xfrm>
              <a:prstGeom prst="rect">
                <a:avLst/>
              </a:prstGeom>
              <a:blipFill rotWithShape="1">
                <a:blip r:embed="rId2"/>
                <a:stretch>
                  <a:fillRect l="-1485" t="-1135" b="-26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/>
              <a:t>The Evolution of Cooperation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32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Assortment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dirty="0" smtClean="0"/>
                  <a:t>Cooperation can be favoured if relatives meet more often than would be expected from random interactions.</a:t>
                </a:r>
              </a:p>
              <a:p>
                <a:r>
                  <a:rPr lang="en-GB" dirty="0" smtClean="0"/>
                  <a:t>With probability r pair an individual with a clone; With probability (1-r) a random individual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0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GB" sz="3000" i="1" dirty="0" smtClean="0">
                          <a:latin typeface="Cambria Math"/>
                        </a:rPr>
                        <m:t>=</m:t>
                      </m:r>
                      <m:r>
                        <a:rPr lang="en-GB" sz="3000" i="1" dirty="0" smtClean="0">
                          <a:latin typeface="Cambria Math"/>
                        </a:rPr>
                        <m:t>𝑟</m:t>
                      </m:r>
                      <m:d>
                        <m:dPr>
                          <m:ctrlPr>
                            <a:rPr lang="en-GB" sz="300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3000" i="1" dirty="0" smtClean="0">
                              <a:latin typeface="Cambria Math"/>
                            </a:rPr>
                            <m:t>𝑏</m:t>
                          </m:r>
                          <m:r>
                            <a:rPr lang="en-GB" sz="3000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GB" sz="3000" i="1" dirty="0" smtClean="0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GB" sz="3000" i="1" dirty="0" smtClean="0">
                          <a:latin typeface="Cambria Math"/>
                        </a:rPr>
                        <m:t>+ </m:t>
                      </m:r>
                      <m:d>
                        <m:dPr>
                          <m:ctrlPr>
                            <a:rPr lang="en-GB" sz="300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3000" i="1" dirty="0" smtClean="0">
                              <a:latin typeface="Cambria Math"/>
                            </a:rPr>
                            <m:t>1−</m:t>
                          </m:r>
                          <m:r>
                            <a:rPr lang="en-GB" sz="3000" i="1" dirty="0" smtClean="0">
                              <a:latin typeface="Cambria Math"/>
                            </a:rPr>
                            <m:t>𝑟</m:t>
                          </m:r>
                        </m:e>
                      </m:d>
                      <m:d>
                        <m:dPr>
                          <m:ctrlPr>
                            <a:rPr lang="en-GB" sz="300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3000" i="1" dirty="0" smtClean="0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GB" sz="300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sz="3000" i="1" dirty="0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GB" sz="3000" i="1" dirty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GB" sz="3000" i="1" dirty="0" smtClean="0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  <m:r>
                            <a:rPr lang="en-GB" sz="3000" i="1" dirty="0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GB" sz="300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sz="3000" i="1" dirty="0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GB" sz="300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ctrlPr>
                                <a:rPr lang="en-GB" sz="300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sz="3000" i="1" dirty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GB" sz="3000" i="1" dirty="0" smtClean="0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GB" sz="3000" i="1" dirty="0" smtClean="0">
                          <a:latin typeface="Cambria Math"/>
                        </a:rPr>
                        <m:t>=</m:t>
                      </m:r>
                      <m:r>
                        <a:rPr lang="en-GB" sz="3000" i="1" dirty="0" err="1" smtClean="0">
                          <a:latin typeface="Cambria Math"/>
                        </a:rPr>
                        <m:t>𝑟𝑏</m:t>
                      </m:r>
                      <m:r>
                        <a:rPr lang="en-GB" sz="3000" i="1" dirty="0" smtClean="0">
                          <a:latin typeface="Cambria Math"/>
                        </a:rPr>
                        <m:t>−</m:t>
                      </m:r>
                      <m:r>
                        <a:rPr lang="en-GB" sz="3000" i="1" dirty="0" smtClean="0">
                          <a:latin typeface="Cambria Math"/>
                        </a:rPr>
                        <m:t>𝑐</m:t>
                      </m:r>
                      <m:r>
                        <a:rPr lang="en-GB" sz="3000" i="1" dirty="0" smtClean="0">
                          <a:latin typeface="Cambria Math"/>
                        </a:rPr>
                        <m:t>+(1−</m:t>
                      </m:r>
                      <m:r>
                        <a:rPr lang="en-GB" sz="3000" i="1" dirty="0" smtClean="0">
                          <a:latin typeface="Cambria Math"/>
                        </a:rPr>
                        <m:t>𝑟</m:t>
                      </m:r>
                      <m:r>
                        <a:rPr lang="en-GB" sz="3000" i="1" dirty="0" smtClean="0">
                          <a:latin typeface="Cambria Math"/>
                        </a:rPr>
                        <m:t>)</m:t>
                      </m:r>
                      <m:r>
                        <a:rPr lang="en-GB" sz="3000" i="1" dirty="0" err="1" smtClean="0">
                          <a:latin typeface="Cambria Math"/>
                        </a:rPr>
                        <m:t>𝑥𝑏</m:t>
                      </m:r>
                    </m:oMath>
                  </m:oMathPara>
                </a14:m>
                <a:endParaRPr lang="en-GB" sz="3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GB" i="1" dirty="0" smtClean="0">
                          <a:latin typeface="Cambria Math"/>
                        </a:rPr>
                        <m:t>=</m:t>
                      </m:r>
                      <m:r>
                        <a:rPr lang="en-GB" i="1" dirty="0" smtClean="0">
                          <a:latin typeface="Cambria Math"/>
                        </a:rPr>
                        <m:t>𝑟</m:t>
                      </m:r>
                      <m:d>
                        <m:dPr>
                          <m:ctrlPr>
                            <a:rPr lang="en-GB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i="1" dirty="0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GB" i="1" dirty="0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GB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i="1" dirty="0" smtClean="0">
                              <a:latin typeface="Cambria Math"/>
                            </a:rPr>
                            <m:t>1−</m:t>
                          </m:r>
                          <m:r>
                            <a:rPr lang="en-GB" i="1" dirty="0" smtClean="0">
                              <a:latin typeface="Cambria Math"/>
                            </a:rPr>
                            <m:t>𝑟</m:t>
                          </m:r>
                        </m:e>
                      </m:d>
                      <m:d>
                        <m:dPr>
                          <m:ctrlPr>
                            <a:rPr lang="en-GB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i="1" dirty="0" err="1" smtClean="0">
                              <a:latin typeface="Cambria Math"/>
                            </a:rPr>
                            <m:t>𝑥𝑏</m:t>
                          </m:r>
                        </m:e>
                      </m:d>
                      <m:r>
                        <a:rPr lang="en-GB" b="0" i="1" dirty="0" smtClean="0">
                          <a:latin typeface="Cambria Math"/>
                        </a:rPr>
                        <m:t>=</m:t>
                      </m:r>
                      <m:r>
                        <a:rPr lang="en-GB" i="1" dirty="0">
                          <a:latin typeface="Cambria Math"/>
                        </a:rPr>
                        <m:t>(1−</m:t>
                      </m:r>
                      <m:r>
                        <a:rPr lang="en-GB" i="1" dirty="0">
                          <a:latin typeface="Cambria Math"/>
                        </a:rPr>
                        <m:t>𝑟</m:t>
                      </m:r>
                      <m:r>
                        <a:rPr lang="en-GB" i="1" dirty="0">
                          <a:latin typeface="Cambria Math"/>
                        </a:rPr>
                        <m:t>)</m:t>
                      </m:r>
                      <m:r>
                        <a:rPr lang="en-GB" i="1" dirty="0" err="1">
                          <a:latin typeface="Cambria Math"/>
                        </a:rPr>
                        <m:t>𝑥𝑏</m:t>
                      </m:r>
                    </m:oMath>
                  </m:oMathPara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GB" b="0" i="1" dirty="0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GB" i="1" dirty="0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GB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GB" b="0" i="1" dirty="0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GB" dirty="0" smtClean="0"/>
                  <a:t> implies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/>
                      </a:rPr>
                      <m:t>𝑟𝑏</m:t>
                    </m:r>
                    <m:r>
                      <a:rPr lang="en-GB" i="1" dirty="0" smtClean="0">
                        <a:latin typeface="Cambria Math"/>
                      </a:rPr>
                      <m:t>&gt;</m:t>
                    </m:r>
                    <m:r>
                      <a:rPr lang="en-GB" i="1" dirty="0" smtClean="0">
                        <a:latin typeface="Cambria Math"/>
                      </a:rPr>
                      <m:t>𝑐</m:t>
                    </m:r>
                  </m:oMath>
                </a14:m>
                <a:endParaRPr lang="en-GB" dirty="0" smtClean="0"/>
              </a:p>
              <a:p>
                <a:r>
                  <a:rPr lang="en-GB" dirty="0" smtClean="0"/>
                  <a:t>This is Hamilton’s rule.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 r="-2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16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Spatial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Agents play a prisoner’s dilemma on a network.</a:t>
            </a:r>
          </a:p>
          <a:p>
            <a:r>
              <a:rPr lang="en-GB" dirty="0" smtClean="0"/>
              <a:t>If they “beat” their neighbours they reproduce and replace their neighbour.</a:t>
            </a:r>
          </a:p>
          <a:p>
            <a:r>
              <a:rPr lang="en-GB" dirty="0" smtClean="0"/>
              <a:t>Cooperation is favoured because individuals meet relatives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435223"/>
            <a:ext cx="27527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15286" y="434340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ooperators </a:t>
            </a:r>
            <a:r>
              <a:rPr lang="en-US" dirty="0"/>
              <a:t>in red, defectors in blue</a:t>
            </a:r>
            <a:r>
              <a:rPr lang="en-US" dirty="0" smtClean="0"/>
              <a:t>.</a:t>
            </a:r>
          </a:p>
          <a:p>
            <a:r>
              <a:rPr lang="de-DE" dirty="0" smtClean="0"/>
              <a:t>Image </a:t>
            </a:r>
            <a:r>
              <a:rPr lang="de-DE" dirty="0"/>
              <a:t>from Flache &amp; Hegselmann (2001), JASSS.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473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Game theory?</a:t>
            </a:r>
          </a:p>
          <a:p>
            <a:r>
              <a:rPr lang="en-GB" dirty="0" smtClean="0"/>
              <a:t>What can game </a:t>
            </a:r>
            <a:r>
              <a:rPr lang="en-GB" dirty="0"/>
              <a:t>t</a:t>
            </a:r>
            <a:r>
              <a:rPr lang="en-GB" dirty="0" smtClean="0"/>
              <a:t>heory do for Biology?</a:t>
            </a:r>
          </a:p>
          <a:p>
            <a:r>
              <a:rPr lang="en-GB" dirty="0" smtClean="0"/>
              <a:t>Stability and Dynamics.</a:t>
            </a:r>
          </a:p>
          <a:p>
            <a:r>
              <a:rPr lang="en-GB" dirty="0" smtClean="0"/>
              <a:t>Are living things rational?</a:t>
            </a:r>
          </a:p>
          <a:p>
            <a:r>
              <a:rPr lang="en-GB" dirty="0" smtClean="0"/>
              <a:t>Why do living things cooperate?</a:t>
            </a:r>
          </a:p>
          <a:p>
            <a:r>
              <a:rPr lang="en-GB" dirty="0" smtClean="0"/>
              <a:t>Are </a:t>
            </a:r>
            <a:r>
              <a:rPr lang="en-GB" dirty="0"/>
              <a:t>G</a:t>
            </a:r>
            <a:r>
              <a:rPr lang="en-GB" dirty="0" smtClean="0"/>
              <a:t>enes Selfish?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925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Repeated Game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752600"/>
            <a:ext cx="7010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Individual might play the same game with the same opponent more than once.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The individual’s strategy can be dependent upon the outcome of the previous game(s).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Tit-for-Tat plays the strategy that the opponent played on the </a:t>
            </a:r>
            <a:r>
              <a:rPr lang="en-GB" sz="2000" i="1" dirty="0"/>
              <a:t>previous</a:t>
            </a:r>
            <a:r>
              <a:rPr lang="en-GB" sz="2000" dirty="0"/>
              <a:t> turn.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684998"/>
              </p:ext>
            </p:extLst>
          </p:nvPr>
        </p:nvGraphicFramePr>
        <p:xfrm>
          <a:off x="1600200" y="4366855"/>
          <a:ext cx="2895600" cy="1500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3900"/>
                <a:gridCol w="723900"/>
                <a:gridCol w="723900"/>
                <a:gridCol w="723900"/>
              </a:tblGrid>
              <a:tr h="375136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TFT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136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b-c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-c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b-c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136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136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TFT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b-c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b-c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701" y="3783925"/>
            <a:ext cx="35052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0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Are </a:t>
            </a:r>
            <a:r>
              <a:rPr lang="en-GB" dirty="0"/>
              <a:t>G</a:t>
            </a:r>
            <a:r>
              <a:rPr lang="en-GB" dirty="0" smtClean="0"/>
              <a:t>enes Selfish?</a:t>
            </a:r>
            <a:endParaRPr lang="en-GB" dirty="0"/>
          </a:p>
        </p:txBody>
      </p:sp>
      <p:sp>
        <p:nvSpPr>
          <p:cNvPr id="4" name="Rectangle 24"/>
          <p:cNvSpPr txBox="1">
            <a:spLocks noChangeArrowheads="1"/>
          </p:cNvSpPr>
          <p:nvPr/>
        </p:nvSpPr>
        <p:spPr>
          <a:xfrm>
            <a:off x="323850" y="1700213"/>
            <a:ext cx="6497638" cy="36195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>
              <a:tabLst>
                <a:tab pos="446088" algn="l"/>
              </a:tabLst>
            </a:pPr>
            <a:r>
              <a:rPr lang="en-US" altLang="en-US" smtClean="0"/>
              <a:t>Despite the selfish gene metaphor most genes actually spread by increasing the fitness of the organism.</a:t>
            </a:r>
          </a:p>
          <a:p>
            <a:pPr marL="271463" indent="-271463">
              <a:tabLst>
                <a:tab pos="446088" algn="l"/>
              </a:tabLst>
            </a:pPr>
            <a:r>
              <a:rPr lang="en-US" altLang="en-US" smtClean="0"/>
              <a:t>However, some genes are truly selfish and are able to spread at the expense of the host.</a:t>
            </a:r>
          </a:p>
          <a:p>
            <a:pPr marL="271463" indent="-271463">
              <a:tabLst>
                <a:tab pos="446088" algn="l"/>
              </a:tabLst>
            </a:pPr>
            <a:r>
              <a:rPr lang="en-US" altLang="en-US" smtClean="0"/>
              <a:t>Meiotic drivers are one example in that they are ‘super-Mendelian’.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496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title"/>
          </p:nvPr>
        </p:nvSpPr>
        <p:spPr>
          <a:xfrm>
            <a:off x="296863" y="228600"/>
            <a:ext cx="8496300" cy="6492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Fair and Bias Meiosis:</a:t>
            </a:r>
          </a:p>
        </p:txBody>
      </p:sp>
      <p:sp>
        <p:nvSpPr>
          <p:cNvPr id="6" name="Oval 1"/>
          <p:cNvSpPr>
            <a:spLocks noChangeArrowheads="1"/>
          </p:cNvSpPr>
          <p:nvPr/>
        </p:nvSpPr>
        <p:spPr bwMode="auto">
          <a:xfrm>
            <a:off x="2303463" y="2451100"/>
            <a:ext cx="800100" cy="800100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bIns="0" anchor="ctr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9pPr>
          </a:lstStyle>
          <a:p>
            <a:endParaRPr lang="en-US" alt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103563" y="4332288"/>
            <a:ext cx="800100" cy="801687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bIns="0" anchor="ctr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9pPr>
          </a:lstStyle>
          <a:p>
            <a:endParaRPr lang="en-US" alt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503363" y="4330700"/>
            <a:ext cx="800100" cy="800100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bIns="0" anchor="ctr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9pPr>
          </a:lstStyle>
          <a:p>
            <a:endParaRPr lang="en-US" altLang="en-US"/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368300" y="2713038"/>
            <a:ext cx="10795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9pPr>
          </a:lstStyle>
          <a:p>
            <a:r>
              <a:rPr lang="en-GB" altLang="en-US"/>
              <a:t>Germ Cell:</a:t>
            </a:r>
          </a:p>
        </p:txBody>
      </p:sp>
      <p:cxnSp>
        <p:nvCxnSpPr>
          <p:cNvPr id="10" name="Straight Arrow Connector 4"/>
          <p:cNvCxnSpPr>
            <a:cxnSpLocks noChangeShapeType="1"/>
            <a:stCxn id="6" idx="4"/>
            <a:endCxn id="8" idx="0"/>
          </p:cNvCxnSpPr>
          <p:nvPr/>
        </p:nvCxnSpPr>
        <p:spPr bwMode="auto">
          <a:xfrm flipH="1">
            <a:off x="1903413" y="3251200"/>
            <a:ext cx="800100" cy="1079500"/>
          </a:xfrm>
          <a:prstGeom prst="straightConnector1">
            <a:avLst/>
          </a:prstGeom>
          <a:noFill/>
          <a:ln w="12700" algn="ctr">
            <a:solidFill>
              <a:schemeClr val="accent2"/>
            </a:solidFill>
            <a:round/>
            <a:headEnd/>
            <a:tailEnd type="arrow" w="med" len="med"/>
          </a:ln>
        </p:spPr>
      </p:cxnSp>
      <p:cxnSp>
        <p:nvCxnSpPr>
          <p:cNvPr id="11" name="Straight Arrow Connector 8"/>
          <p:cNvCxnSpPr>
            <a:cxnSpLocks noChangeShapeType="1"/>
            <a:stCxn id="6" idx="4"/>
            <a:endCxn id="7" idx="0"/>
          </p:cNvCxnSpPr>
          <p:nvPr/>
        </p:nvCxnSpPr>
        <p:spPr bwMode="auto">
          <a:xfrm>
            <a:off x="2703513" y="3251200"/>
            <a:ext cx="800100" cy="1081088"/>
          </a:xfrm>
          <a:prstGeom prst="straightConnector1">
            <a:avLst/>
          </a:prstGeom>
          <a:noFill/>
          <a:ln w="12700" algn="ctr">
            <a:solidFill>
              <a:schemeClr val="accent2"/>
            </a:solidFill>
            <a:round/>
            <a:headEnd/>
            <a:tailEnd type="arrow" w="med" len="med"/>
          </a:ln>
        </p:spPr>
      </p:cxn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2500313" y="2713038"/>
            <a:ext cx="406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9pPr>
          </a:lstStyle>
          <a:p>
            <a:r>
              <a:rPr lang="en-GB" altLang="en-US"/>
              <a:t>Aa</a:t>
            </a:r>
          </a:p>
        </p:txBody>
      </p: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1763713" y="4594225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9pPr>
          </a:lstStyle>
          <a:p>
            <a:r>
              <a:rPr lang="en-GB" altLang="en-US"/>
              <a:t>A</a:t>
            </a:r>
          </a:p>
        </p:txBody>
      </p:sp>
      <p:sp>
        <p:nvSpPr>
          <p:cNvPr id="14" name="TextBox 15"/>
          <p:cNvSpPr txBox="1">
            <a:spLocks noChangeArrowheads="1"/>
          </p:cNvSpPr>
          <p:nvPr/>
        </p:nvSpPr>
        <p:spPr bwMode="auto">
          <a:xfrm>
            <a:off x="3368675" y="4614863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9pPr>
          </a:lstStyle>
          <a:p>
            <a:r>
              <a:rPr lang="en-GB" altLang="en-US"/>
              <a:t>a</a:t>
            </a:r>
          </a:p>
        </p:txBody>
      </p:sp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1611313" y="5467350"/>
            <a:ext cx="5746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9pPr>
          </a:lstStyle>
          <a:p>
            <a:r>
              <a:rPr lang="en-GB" altLang="en-US"/>
              <a:t>0.5</a:t>
            </a: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>
            <a:off x="3216275" y="5467350"/>
            <a:ext cx="5746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9pPr>
          </a:lstStyle>
          <a:p>
            <a:r>
              <a:rPr lang="en-GB" altLang="en-US"/>
              <a:t>0.5</a:t>
            </a:r>
          </a:p>
        </p:txBody>
      </p:sp>
      <p:sp>
        <p:nvSpPr>
          <p:cNvPr id="17" name="TextBox 13"/>
          <p:cNvSpPr txBox="1">
            <a:spLocks noChangeArrowheads="1"/>
          </p:cNvSpPr>
          <p:nvPr/>
        </p:nvSpPr>
        <p:spPr bwMode="auto">
          <a:xfrm>
            <a:off x="296863" y="5467350"/>
            <a:ext cx="9890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9pPr>
          </a:lstStyle>
          <a:p>
            <a:r>
              <a:rPr lang="en-GB" altLang="en-US"/>
              <a:t>Frequency:</a:t>
            </a:r>
          </a:p>
        </p:txBody>
      </p:sp>
      <p:sp>
        <p:nvSpPr>
          <p:cNvPr id="18" name="TextBox 19"/>
          <p:cNvSpPr txBox="1">
            <a:spLocks noChangeArrowheads="1"/>
          </p:cNvSpPr>
          <p:nvPr/>
        </p:nvSpPr>
        <p:spPr bwMode="auto">
          <a:xfrm>
            <a:off x="368300" y="4594225"/>
            <a:ext cx="9906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9pPr>
          </a:lstStyle>
          <a:p>
            <a:r>
              <a:rPr lang="en-GB" altLang="en-US"/>
              <a:t>Gametes:</a:t>
            </a:r>
          </a:p>
        </p:txBody>
      </p:sp>
      <p:sp>
        <p:nvSpPr>
          <p:cNvPr id="19" name="TextBox 14"/>
          <p:cNvSpPr txBox="1">
            <a:spLocks noChangeArrowheads="1"/>
          </p:cNvSpPr>
          <p:nvPr/>
        </p:nvSpPr>
        <p:spPr bwMode="auto">
          <a:xfrm>
            <a:off x="1962150" y="1447800"/>
            <a:ext cx="1406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9pPr>
          </a:lstStyle>
          <a:p>
            <a:r>
              <a:rPr lang="en-GB" altLang="en-US"/>
              <a:t>Fair</a:t>
            </a:r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6240462" y="2436811"/>
            <a:ext cx="801688" cy="800100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bIns="0" anchor="ctr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9pPr>
          </a:lstStyle>
          <a:p>
            <a:endParaRPr lang="en-US" altLang="en-US"/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7042150" y="4317999"/>
            <a:ext cx="800100" cy="801687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bIns="0" anchor="ctr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9pPr>
          </a:lstStyle>
          <a:p>
            <a:endParaRPr lang="en-US" alt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5440362" y="4316411"/>
            <a:ext cx="800100" cy="800100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bIns="0" anchor="ctr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9pPr>
          </a:lstStyle>
          <a:p>
            <a:endParaRPr lang="en-US" altLang="en-US"/>
          </a:p>
        </p:txBody>
      </p:sp>
      <p:cxnSp>
        <p:nvCxnSpPr>
          <p:cNvPr id="23" name="Straight Arrow Connector 24"/>
          <p:cNvCxnSpPr>
            <a:cxnSpLocks noChangeShapeType="1"/>
            <a:stCxn id="20" idx="4"/>
            <a:endCxn id="22" idx="0"/>
          </p:cNvCxnSpPr>
          <p:nvPr/>
        </p:nvCxnSpPr>
        <p:spPr bwMode="auto">
          <a:xfrm flipH="1">
            <a:off x="5840412" y="3236911"/>
            <a:ext cx="801688" cy="1079500"/>
          </a:xfrm>
          <a:prstGeom prst="straightConnector1">
            <a:avLst/>
          </a:prstGeom>
          <a:noFill/>
          <a:ln w="12700" algn="ctr">
            <a:solidFill>
              <a:schemeClr val="accent2"/>
            </a:solidFill>
            <a:round/>
            <a:headEnd/>
            <a:tailEnd type="arrow" w="med" len="med"/>
          </a:ln>
        </p:spPr>
      </p:cxnSp>
      <p:cxnSp>
        <p:nvCxnSpPr>
          <p:cNvPr id="24" name="Straight Arrow Connector 25"/>
          <p:cNvCxnSpPr>
            <a:cxnSpLocks noChangeShapeType="1"/>
            <a:stCxn id="20" idx="4"/>
            <a:endCxn id="21" idx="0"/>
          </p:cNvCxnSpPr>
          <p:nvPr/>
        </p:nvCxnSpPr>
        <p:spPr bwMode="auto">
          <a:xfrm>
            <a:off x="6642100" y="3236911"/>
            <a:ext cx="800100" cy="1081088"/>
          </a:xfrm>
          <a:prstGeom prst="straightConnector1">
            <a:avLst/>
          </a:prstGeom>
          <a:noFill/>
          <a:ln w="12700" algn="ctr">
            <a:solidFill>
              <a:schemeClr val="accent2"/>
            </a:solidFill>
            <a:round/>
            <a:headEnd/>
            <a:tailEnd type="arrow" w="med" len="med"/>
          </a:ln>
        </p:spPr>
      </p:cxnSp>
      <p:sp>
        <p:nvSpPr>
          <p:cNvPr id="25" name="TextBox 26"/>
          <p:cNvSpPr txBox="1">
            <a:spLocks noChangeArrowheads="1"/>
          </p:cNvSpPr>
          <p:nvPr/>
        </p:nvSpPr>
        <p:spPr bwMode="auto">
          <a:xfrm>
            <a:off x="6438900" y="2698749"/>
            <a:ext cx="4048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9pPr>
          </a:lstStyle>
          <a:p>
            <a:r>
              <a:rPr lang="en-GB" altLang="en-US"/>
              <a:t>Aa</a:t>
            </a:r>
          </a:p>
        </p:txBody>
      </p:sp>
      <p:sp>
        <p:nvSpPr>
          <p:cNvPr id="26" name="TextBox 27"/>
          <p:cNvSpPr txBox="1">
            <a:spLocks noChangeArrowheads="1"/>
          </p:cNvSpPr>
          <p:nvPr/>
        </p:nvSpPr>
        <p:spPr bwMode="auto">
          <a:xfrm>
            <a:off x="5700712" y="4579936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9pPr>
          </a:lstStyle>
          <a:p>
            <a:r>
              <a:rPr lang="en-GB" altLang="en-US"/>
              <a:t>A</a:t>
            </a:r>
          </a:p>
        </p:txBody>
      </p:sp>
      <p:sp>
        <p:nvSpPr>
          <p:cNvPr id="27" name="TextBox 28"/>
          <p:cNvSpPr txBox="1">
            <a:spLocks noChangeArrowheads="1"/>
          </p:cNvSpPr>
          <p:nvPr/>
        </p:nvSpPr>
        <p:spPr bwMode="auto">
          <a:xfrm>
            <a:off x="7307262" y="4600574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9pPr>
          </a:lstStyle>
          <a:p>
            <a:r>
              <a:rPr lang="en-GB" altLang="en-US"/>
              <a:t>a</a:t>
            </a:r>
          </a:p>
        </p:txBody>
      </p:sp>
      <p:sp>
        <p:nvSpPr>
          <p:cNvPr id="28" name="TextBox 29"/>
          <p:cNvSpPr txBox="1">
            <a:spLocks noChangeArrowheads="1"/>
          </p:cNvSpPr>
          <p:nvPr/>
        </p:nvSpPr>
        <p:spPr bwMode="auto">
          <a:xfrm>
            <a:off x="5440362" y="5453061"/>
            <a:ext cx="8001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9pPr>
          </a:lstStyle>
          <a:p>
            <a:r>
              <a:rPr lang="en-GB" altLang="en-US" dirty="0"/>
              <a:t>0.5(1+</a:t>
            </a:r>
            <a:r>
              <a:rPr lang="el-GR" altLang="en-US" dirty="0">
                <a:latin typeface="Calibri" pitchFamily="34" charset="0"/>
              </a:rPr>
              <a:t>δ</a:t>
            </a:r>
            <a:r>
              <a:rPr lang="en-GB" altLang="en-US" dirty="0"/>
              <a:t>)</a:t>
            </a:r>
          </a:p>
        </p:txBody>
      </p:sp>
      <p:sp>
        <p:nvSpPr>
          <p:cNvPr id="29" name="TextBox 31"/>
          <p:cNvSpPr txBox="1">
            <a:spLocks noChangeArrowheads="1"/>
          </p:cNvSpPr>
          <p:nvPr/>
        </p:nvSpPr>
        <p:spPr bwMode="auto">
          <a:xfrm>
            <a:off x="7037387" y="5453061"/>
            <a:ext cx="8001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9pPr>
          </a:lstStyle>
          <a:p>
            <a:r>
              <a:rPr lang="en-GB" altLang="en-US"/>
              <a:t>0.5(1-</a:t>
            </a:r>
            <a:r>
              <a:rPr lang="el-GR" altLang="en-US">
                <a:latin typeface="Calibri" pitchFamily="34" charset="0"/>
              </a:rPr>
              <a:t>δ</a:t>
            </a:r>
            <a:r>
              <a:rPr lang="en-GB" altLang="en-US"/>
              <a:t>)</a:t>
            </a:r>
          </a:p>
        </p:txBody>
      </p:sp>
      <p:sp>
        <p:nvSpPr>
          <p:cNvPr id="30" name="TextBox 32"/>
          <p:cNvSpPr txBox="1">
            <a:spLocks noChangeArrowheads="1"/>
          </p:cNvSpPr>
          <p:nvPr/>
        </p:nvSpPr>
        <p:spPr bwMode="auto">
          <a:xfrm>
            <a:off x="5851525" y="1447799"/>
            <a:ext cx="1406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itchFamily="16" charset="0"/>
                <a:ea typeface="ＭＳ Ｐゴシック" pitchFamily="16" charset="-128"/>
              </a:defRPr>
            </a:lvl9pPr>
          </a:lstStyle>
          <a:p>
            <a:r>
              <a:rPr lang="en-GB" altLang="en-US"/>
              <a:t>Un-fair</a:t>
            </a:r>
          </a:p>
        </p:txBody>
      </p:sp>
      <p:cxnSp>
        <p:nvCxnSpPr>
          <p:cNvPr id="31" name="Straight Connector 18"/>
          <p:cNvCxnSpPr>
            <a:cxnSpLocks noChangeShapeType="1"/>
            <a:stCxn id="5" idx="2"/>
          </p:cNvCxnSpPr>
          <p:nvPr/>
        </p:nvCxnSpPr>
        <p:spPr bwMode="auto">
          <a:xfrm>
            <a:off x="4545013" y="877888"/>
            <a:ext cx="0" cy="5300662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sysDot"/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6680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Genes as Agents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3177171"/>
                  </p:ext>
                </p:extLst>
              </p:nvPr>
            </p:nvGraphicFramePr>
            <p:xfrm>
              <a:off x="533400" y="1447800"/>
              <a:ext cx="4419600" cy="248920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73200"/>
                    <a:gridCol w="1473200"/>
                    <a:gridCol w="1473200"/>
                  </a:tblGrid>
                  <a:tr h="379548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A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a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197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A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f>
                                      <m:fPr>
                                        <m:ctrlPr>
                                          <a:rPr lang="en-GB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GB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GB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/>
                                        <a:ea typeface="Cambria Math"/>
                                      </a:rPr>
                                      <m:t>𝐴𝐴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f>
                                      <m:fPr>
                                        <m:ctrlPr>
                                          <a:rPr lang="en-GB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GB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n-GB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1+</m:t>
                                        </m:r>
                                        <m:r>
                                          <a:rPr lang="en-GB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𝛿</m:t>
                                        </m:r>
                                      </m:e>
                                    </m:d>
                                    <m:r>
                                      <a:rPr lang="en-GB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/>
                                        <a:ea typeface="Cambria Math"/>
                                      </a:rPr>
                                      <m:t>𝐴𝑎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altLang="en-US" dirty="0" smtClean="0"/>
                        </a:p>
                        <a:p>
                          <a:pPr algn="ctr"/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12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a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f>
                                      <m:fPr>
                                        <m:ctrlPr>
                                          <a:rPr lang="en-GB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GB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n-GB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1−</m:t>
                                        </m:r>
                                        <m:r>
                                          <a:rPr lang="en-GB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𝛿</m:t>
                                        </m:r>
                                      </m:e>
                                    </m:d>
                                    <m:r>
                                      <a:rPr lang="en-GB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/>
                                        <a:ea typeface="Cambria Math"/>
                                      </a:rPr>
                                      <m:t>𝐴𝑎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f>
                                      <m:fPr>
                                        <m:ctrlPr>
                                          <a:rPr lang="en-GB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GB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GB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/>
                                        <a:ea typeface="Cambria Math"/>
                                      </a:rPr>
                                      <m:t>𝑎𝑎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3177171"/>
                  </p:ext>
                </p:extLst>
              </p:nvPr>
            </p:nvGraphicFramePr>
            <p:xfrm>
              <a:off x="533400" y="1447800"/>
              <a:ext cx="4419600" cy="248920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73200"/>
                    <a:gridCol w="1473200"/>
                    <a:gridCol w="1473200"/>
                  </a:tblGrid>
                  <a:tr h="379548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A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a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197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A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830" t="-34184" r="-100415" b="-76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000" t="-34184" b="-76531"/>
                          </a:stretch>
                        </a:blipFill>
                      </a:tcPr>
                    </a:tc>
                  </a:tr>
                  <a:tr h="912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a</a:t>
                          </a:r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830" t="-175333" r="-1004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0000" t="-175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81600" y="1524000"/>
                <a:ext cx="35814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If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en-GB" i="1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en-GB" i="1"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</m:d>
                    <m:r>
                      <a:rPr lang="en-GB" b="0" i="1" smtClean="0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en-GB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𝐴𝐴</m:t>
                        </m:r>
                      </m:sub>
                    </m:sSub>
                  </m:oMath>
                </a14:m>
                <a:r>
                  <a:rPr lang="en-GB" dirty="0" smtClean="0"/>
                  <a:t>, then this is a Prisoner’s dilemma. The meiotic drive allele reaches fixation.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Otherwise there is a mixed equilibrium.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Experiments show that this matches well to the NE of the game!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Does this justify the “Selfish” gene metaphor?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524000"/>
                <a:ext cx="3581400" cy="3139321"/>
              </a:xfrm>
              <a:prstGeom prst="rect">
                <a:avLst/>
              </a:prstGeom>
              <a:blipFill rotWithShape="1">
                <a:blip r:embed="rId3"/>
                <a:stretch>
                  <a:fillRect l="-1020" t="-971" r="-2211" b="-21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41773" y="4196870"/>
                <a:ext cx="3662413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GB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GB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GB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en-GB" i="1">
                            <a:latin typeface="Cambria Math"/>
                            <a:ea typeface="Cambria Math"/>
                          </a:rPr>
                          <m:t>𝐴𝐴</m:t>
                        </m:r>
                      </m:sub>
                    </m:sSub>
                    <m:r>
                      <a:rPr lang="en-GB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GB" b="0" i="0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GB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GB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1+</m:t>
                            </m:r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𝛿</m:t>
                            </m:r>
                          </m:e>
                        </m:d>
                        <m:r>
                          <a:rPr lang="en-GB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en-GB" i="1">
                            <a:latin typeface="Cambria Math"/>
                            <a:ea typeface="Cambria Math"/>
                          </a:rPr>
                          <m:t>𝐴𝑎</m:t>
                        </m:r>
                      </m:sub>
                    </m:sSub>
                    <m:r>
                      <a:rPr lang="en-GB" b="0" i="1" smtClean="0">
                        <a:latin typeface="Cambria Math"/>
                        <a:ea typeface="Cambria Math"/>
                      </a:rPr>
                      <m:t>(1−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73" y="4196870"/>
                <a:ext cx="3662413" cy="483466"/>
              </a:xfrm>
              <a:prstGeom prst="rect">
                <a:avLst/>
              </a:prstGeom>
              <a:blipFill rotWithShape="1">
                <a:blip r:embed="rId4"/>
                <a:stretch>
                  <a:fillRect l="-333" b="-1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94173" y="4821590"/>
                <a:ext cx="3282758" cy="760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GB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GB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GB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  <m:r>
                              <a:rPr lang="en-GB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𝛿</m:t>
                            </m:r>
                          </m:e>
                        </m:d>
                        <m:r>
                          <a:rPr lang="en-GB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en-GB" i="1">
                            <a:latin typeface="Cambria Math"/>
                            <a:ea typeface="Cambria Math"/>
                          </a:rPr>
                          <m:t>𝐴𝑎</m:t>
                        </m:r>
                      </m:sub>
                    </m:sSub>
                    <m:r>
                      <a:rPr lang="en-GB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GB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GB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en-GB" i="1">
                            <a:latin typeface="Cambria Math"/>
                            <a:ea typeface="Cambria Math"/>
                          </a:rPr>
                          <m:t>𝑎𝑎</m:t>
                        </m:r>
                      </m:sub>
                    </m:sSub>
                  </m:oMath>
                </a14:m>
                <a:r>
                  <a:rPr lang="en-GB" dirty="0" smtClean="0"/>
                  <a:t>(1-x)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73" y="4821590"/>
                <a:ext cx="3282758" cy="760465"/>
              </a:xfrm>
              <a:prstGeom prst="rect">
                <a:avLst/>
              </a:prstGeom>
              <a:blipFill rotWithShape="1">
                <a:blip r:embed="rId5"/>
                <a:stretch>
                  <a:fillRect l="-371" r="-9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34074" y="5556902"/>
                <a:ext cx="2602956" cy="664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𝑎𝑎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𝑎𝑎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GB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𝐴𝑎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𝑎𝑎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𝐴𝑎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074" y="5556902"/>
                <a:ext cx="2602956" cy="664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20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Game Theory is used to study strategic interactions.</a:t>
            </a:r>
          </a:p>
          <a:p>
            <a:r>
              <a:rPr lang="en-GB" dirty="0" smtClean="0"/>
              <a:t>GT can be used in biology to model frequency dependent selection.</a:t>
            </a:r>
          </a:p>
          <a:p>
            <a:r>
              <a:rPr lang="en-GB" dirty="0" smtClean="0"/>
              <a:t>Selection mimics rationality.</a:t>
            </a:r>
          </a:p>
          <a:p>
            <a:r>
              <a:rPr lang="en-GB" dirty="0" smtClean="0"/>
              <a:t>Both equilibrium concepts and dynamic descriptions exist.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6659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Reading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7050" y="6308725"/>
            <a:ext cx="1905000" cy="457200"/>
          </a:xfrm>
        </p:spPr>
        <p:txBody>
          <a:bodyPr/>
          <a:lstStyle/>
          <a:p>
            <a:pPr>
              <a:defRPr/>
            </a:pPr>
            <a:endParaRPr lang="en-GB" dirty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743325"/>
            <a:ext cx="16764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http://www.ped.fas.harvard.edu/images/Nowak_Evolutionary_Dynamic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3743325"/>
            <a:ext cx="1847850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2" t="12971" r="22710"/>
          <a:stretch>
            <a:fillRect/>
          </a:stretch>
        </p:blipFill>
        <p:spPr bwMode="auto">
          <a:xfrm>
            <a:off x="6172200" y="3743325"/>
            <a:ext cx="19050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http://ecx.images-amazon.com/images/I/41snlEsKRUL._SY344_BO1,204,203,200_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434" y="1371600"/>
            <a:ext cx="1500931" cy="222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16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181" y="1140840"/>
            <a:ext cx="85344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Invented 1944 by John von Neumann and Oskar Morgenstern to understand economic </a:t>
            </a:r>
            <a:r>
              <a:rPr lang="en-US" sz="2800" dirty="0" err="1" smtClean="0"/>
              <a:t>behaviour</a:t>
            </a:r>
            <a:r>
              <a:rPr lang="en-US" sz="28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Key aspects are “players” who have a choice of different strategies.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Outcome of the game depends upon the strategies employed by each player.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Players prefer different outcomes to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Utility can quantify preferences.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1" y="3810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What is a Game?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87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 of Games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199"/>
          </a:xfrm>
        </p:spPr>
        <p:txBody>
          <a:bodyPr>
            <a:noAutofit/>
          </a:bodyPr>
          <a:lstStyle/>
          <a:p>
            <a:r>
              <a:rPr lang="en-GB" sz="2000" dirty="0" smtClean="0"/>
              <a:t>Whenever the best thing to do depends upon the action of others.</a:t>
            </a:r>
          </a:p>
          <a:p>
            <a:pPr marL="285750" indent="-285750"/>
            <a:r>
              <a:rPr lang="en-US" sz="2000" dirty="0" smtClean="0"/>
              <a:t>Everyday examples: chess, poker, Monopoly, rock-paper-</a:t>
            </a:r>
            <a:r>
              <a:rPr lang="en-GB" sz="2000" dirty="0" smtClean="0"/>
              <a:t>scissors.</a:t>
            </a:r>
          </a:p>
          <a:p>
            <a:pPr marL="285750" indent="-285750"/>
            <a:r>
              <a:rPr lang="en-US" sz="2000" dirty="0" smtClean="0"/>
              <a:t>Economics: rival petrol station owners deciding what </a:t>
            </a:r>
            <a:r>
              <a:rPr lang="en-GB" sz="2000" dirty="0" smtClean="0"/>
              <a:t>to charge per litre.</a:t>
            </a:r>
          </a:p>
          <a:p>
            <a:pPr marL="285750" indent="-285750"/>
            <a:r>
              <a:rPr lang="en-US" sz="2000" dirty="0" smtClean="0"/>
              <a:t>Biology: a young male chimpanzee deciding whether to challenge the alpha male for access to females.</a:t>
            </a:r>
          </a:p>
          <a:p>
            <a:pPr marL="285750" indent="-285750"/>
            <a:r>
              <a:rPr lang="en-US" sz="2000" dirty="0" smtClean="0"/>
              <a:t>One representation uses a payoff matrix:</a:t>
            </a:r>
            <a:endParaRPr lang="en-GB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285558"/>
              </p:ext>
            </p:extLst>
          </p:nvPr>
        </p:nvGraphicFramePr>
        <p:xfrm>
          <a:off x="4497650" y="4858614"/>
          <a:ext cx="4111101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0367"/>
                <a:gridCol w="1370367"/>
                <a:gridCol w="1370367"/>
              </a:tblGrid>
              <a:tr h="25011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£1/litre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£2/litre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111">
                <a:tc>
                  <a:txBody>
                    <a:bodyPr/>
                    <a:lstStyle/>
                    <a:p>
                      <a:r>
                        <a:rPr lang="en-GB" dirty="0" smtClean="0"/>
                        <a:t>£1/litre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£0.50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£1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111">
                <a:tc>
                  <a:txBody>
                    <a:bodyPr/>
                    <a:lstStyle/>
                    <a:p>
                      <a:r>
                        <a:rPr lang="en-GB" dirty="0" smtClean="0"/>
                        <a:t>£2/litre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£0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£1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88051" y="526674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You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402651" y="446076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Him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62135" y="5015583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Entries in table are utility, might be happiness, money or biological fitness.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567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Why does Evolutionary Biology Need Game Theory?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In simple models of evolution different characteristics have different </a:t>
            </a:r>
            <a:r>
              <a:rPr lang="en-GB" dirty="0" err="1" smtClean="0"/>
              <a:t>fitnesses</a:t>
            </a:r>
            <a:r>
              <a:rPr lang="en-GB" dirty="0" smtClean="0"/>
              <a:t>.</a:t>
            </a:r>
          </a:p>
          <a:p>
            <a:r>
              <a:rPr lang="en-GB" dirty="0" smtClean="0"/>
              <a:t>However, often the fitness of a certain behaviour depends upon what others are doing.</a:t>
            </a:r>
          </a:p>
          <a:p>
            <a:r>
              <a:rPr lang="en-GB" dirty="0" smtClean="0"/>
              <a:t>Typical examples involve: fighting, mating, cooperation, reciprocal grooming, parent offspring conflict, sex-ratio “decisions” by mothers.</a:t>
            </a:r>
          </a:p>
          <a:p>
            <a:r>
              <a:rPr lang="en-GB" dirty="0" smtClean="0"/>
              <a:t>Game theory was invented to handle this type of situation (though in economics, not biology).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392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415040"/>
              </p:ext>
            </p:extLst>
          </p:nvPr>
        </p:nvGraphicFramePr>
        <p:xfrm>
          <a:off x="2209800" y="4648200"/>
          <a:ext cx="42291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9700"/>
                <a:gridCol w="1409700"/>
                <a:gridCol w="1409700"/>
              </a:tblGrid>
              <a:tr h="3302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Collect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Steal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GB" dirty="0" smtClean="0"/>
                        <a:t>Collect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b-c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b/2-c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GB" dirty="0" smtClean="0"/>
                        <a:t>Steal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Criminal Penguins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58674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b&gt;2c and </a:t>
            </a:r>
            <a:r>
              <a:rPr lang="en-GB" dirty="0" err="1" smtClean="0"/>
              <a:t>b,c</a:t>
            </a:r>
            <a:r>
              <a:rPr lang="en-GB" dirty="0" smtClean="0"/>
              <a:t>&gt;0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154837" y="16764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https://www.youtube.com/watch?v=MlbxRBfGAr0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02437" y="2262379"/>
            <a:ext cx="701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Penguins can collect their own stones, or steal them from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There is a benefit to having stones (in terms of reproductive output).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There is an energetic cost to collecting stones.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6171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Nash Equilibrium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The Nash Equilibrium (NE) is the situation in which neither player has an incentive to change their strategy.</a:t>
            </a:r>
          </a:p>
          <a:p>
            <a:r>
              <a:rPr lang="en-GB" dirty="0" smtClean="0"/>
              <a:t>NE found by finding the mixed strategy that makes ones opponent indifferent about which strategy to play.</a:t>
            </a:r>
          </a:p>
          <a:p>
            <a:r>
              <a:rPr lang="en-GB" dirty="0" smtClean="0"/>
              <a:t>Steal Pebbles with probability p.</a:t>
            </a:r>
          </a:p>
          <a:p>
            <a:r>
              <a:rPr lang="en-GB" dirty="0" smtClean="0"/>
              <a:t>Payoff to collector = (1-p)(b-c)+p(b/2-c)</a:t>
            </a:r>
          </a:p>
          <a:p>
            <a:r>
              <a:rPr lang="en-GB" dirty="0" smtClean="0"/>
              <a:t>Payoff to thief = b(1-p)+p*0</a:t>
            </a:r>
          </a:p>
          <a:p>
            <a:r>
              <a:rPr lang="en-GB" dirty="0" smtClean="0"/>
              <a:t>Set Equal and solve for p</a:t>
            </a:r>
          </a:p>
          <a:p>
            <a:r>
              <a:rPr lang="en-GB" dirty="0" smtClean="0"/>
              <a:t>p=2c/b</a:t>
            </a:r>
          </a:p>
          <a:p>
            <a:r>
              <a:rPr lang="en-GB" dirty="0" smtClean="0"/>
              <a:t>Say b = 1 and c = 0.1, then p = 0.2, i.e. steal 20% of the time.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660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Agent Based Method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r>
              <a:rPr lang="en-GB" dirty="0" smtClean="0"/>
              <a:t>Are penguins really clever enough to do game theory?</a:t>
            </a:r>
          </a:p>
          <a:p>
            <a:r>
              <a:rPr lang="en-GB" dirty="0" smtClean="0"/>
              <a:t>Let’s simulate and see.</a:t>
            </a:r>
          </a:p>
          <a:p>
            <a:r>
              <a:rPr lang="en-GB" dirty="0" smtClean="0"/>
              <a:t>Genetic strategy either to steal or to collect.</a:t>
            </a:r>
          </a:p>
          <a:p>
            <a:r>
              <a:rPr lang="en-GB" dirty="0" smtClean="0"/>
              <a:t>Each individual is paired with a random individual, and gets a payoff.</a:t>
            </a:r>
          </a:p>
          <a:p>
            <a:r>
              <a:rPr lang="en-GB" dirty="0" smtClean="0"/>
              <a:t>Next generation is generated via fitness proportionate selection.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301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4077" y="465337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117477" y="1083074"/>
            <a:ext cx="533400" cy="533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1498477" y="198637"/>
            <a:ext cx="533400" cy="533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2489077" y="1383066"/>
            <a:ext cx="533400" cy="533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3060577" y="1910177"/>
            <a:ext cx="533400" cy="533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3327277" y="1083074"/>
            <a:ext cx="533400" cy="533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2641477" y="312937"/>
            <a:ext cx="533400" cy="533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3327277" y="351037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1765177" y="1766655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2183166" y="884437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329954" y="1559879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329954" y="2443577"/>
            <a:ext cx="317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1. Initial Population</a:t>
            </a:r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5906611" y="198637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5906611" y="998737"/>
            <a:ext cx="533400" cy="533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6630511" y="198637"/>
            <a:ext cx="533400" cy="533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5906611" y="2667000"/>
            <a:ext cx="533400" cy="533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6613867" y="3505200"/>
            <a:ext cx="533400" cy="533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6613867" y="2667000"/>
            <a:ext cx="533400" cy="533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6613867" y="998737"/>
            <a:ext cx="533400" cy="533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6630511" y="1826579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5906611" y="3505200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5906611" y="1826579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6613867" y="4267200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965077" y="1815850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5906611" y="4267200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/>
          <p:cNvCxnSpPr>
            <a:stCxn id="16" idx="6"/>
            <a:endCxn id="18" idx="2"/>
          </p:cNvCxnSpPr>
          <p:nvPr/>
        </p:nvCxnSpPr>
        <p:spPr>
          <a:xfrm>
            <a:off x="6440011" y="465337"/>
            <a:ext cx="190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451664" y="1265437"/>
            <a:ext cx="190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440011" y="2082550"/>
            <a:ext cx="190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440011" y="2933700"/>
            <a:ext cx="190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412827" y="3771900"/>
            <a:ext cx="190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423367" y="4533900"/>
            <a:ext cx="190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772400" y="2429602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2.Population randomly paired</a:t>
            </a:r>
            <a:endParaRPr lang="en-GB" dirty="0"/>
          </a:p>
        </p:txBody>
      </p:sp>
      <p:sp>
        <p:nvSpPr>
          <p:cNvPr id="38" name="Oval 37"/>
          <p:cNvSpPr/>
          <p:nvPr/>
        </p:nvSpPr>
        <p:spPr>
          <a:xfrm>
            <a:off x="774577" y="3624305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/>
        </p:nvSpPr>
        <p:spPr>
          <a:xfrm>
            <a:off x="1307977" y="4242042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1688977" y="3357605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679577" y="4542034"/>
            <a:ext cx="533400" cy="533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3251077" y="5069145"/>
            <a:ext cx="533400" cy="533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/>
          <p:cNvSpPr/>
          <p:nvPr/>
        </p:nvSpPr>
        <p:spPr>
          <a:xfrm>
            <a:off x="3517777" y="4242042"/>
            <a:ext cx="533400" cy="533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2831977" y="3471905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3517777" y="3510005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1955677" y="4925623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2373666" y="4043405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520454" y="4718847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1155577" y="4974818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/>
          <p:cNvSpPr txBox="1"/>
          <p:nvPr/>
        </p:nvSpPr>
        <p:spPr>
          <a:xfrm>
            <a:off x="5496758" y="24433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538187" y="359203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53" name="TextBox 52"/>
          <p:cNvSpPr txBox="1"/>
          <p:nvPr/>
        </p:nvSpPr>
        <p:spPr>
          <a:xfrm>
            <a:off x="5532270" y="190823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54" name="TextBox 53"/>
          <p:cNvSpPr txBox="1"/>
          <p:nvPr/>
        </p:nvSpPr>
        <p:spPr>
          <a:xfrm>
            <a:off x="7315200" y="193072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7314460" y="43650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56" name="TextBox 55"/>
          <p:cNvSpPr txBox="1"/>
          <p:nvPr/>
        </p:nvSpPr>
        <p:spPr>
          <a:xfrm>
            <a:off x="5538187" y="442440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57" name="TextBox 56"/>
          <p:cNvSpPr txBox="1"/>
          <p:nvPr/>
        </p:nvSpPr>
        <p:spPr>
          <a:xfrm>
            <a:off x="7275990" y="3592039"/>
            <a:ext cx="68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b/2-c</a:t>
            </a:r>
            <a:endParaRPr lang="en-GB" dirty="0"/>
          </a:p>
        </p:txBody>
      </p:sp>
      <p:sp>
        <p:nvSpPr>
          <p:cNvPr id="58" name="TextBox 57"/>
          <p:cNvSpPr txBox="1"/>
          <p:nvPr/>
        </p:nvSpPr>
        <p:spPr>
          <a:xfrm>
            <a:off x="7315200" y="248405"/>
            <a:ext cx="68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b/2-c</a:t>
            </a:r>
            <a:endParaRPr lang="en-GB" dirty="0"/>
          </a:p>
        </p:txBody>
      </p:sp>
      <p:sp>
        <p:nvSpPr>
          <p:cNvPr id="59" name="TextBox 58"/>
          <p:cNvSpPr txBox="1"/>
          <p:nvPr/>
        </p:nvSpPr>
        <p:spPr>
          <a:xfrm>
            <a:off x="5238566" y="1103334"/>
            <a:ext cx="58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b-c</a:t>
            </a:r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7365876" y="1108142"/>
            <a:ext cx="58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b-c</a:t>
            </a:r>
            <a:endParaRPr lang="en-GB" dirty="0"/>
          </a:p>
        </p:txBody>
      </p:sp>
      <p:sp>
        <p:nvSpPr>
          <p:cNvPr id="61" name="TextBox 60"/>
          <p:cNvSpPr txBox="1"/>
          <p:nvPr/>
        </p:nvSpPr>
        <p:spPr>
          <a:xfrm>
            <a:off x="5204164" y="2749034"/>
            <a:ext cx="58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b-c</a:t>
            </a:r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>
            <a:off x="7327406" y="2716768"/>
            <a:ext cx="58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b-c</a:t>
            </a:r>
            <a:endParaRPr lang="en-GB" dirty="0"/>
          </a:p>
        </p:txBody>
      </p:sp>
      <p:sp>
        <p:nvSpPr>
          <p:cNvPr id="63" name="TextBox 62"/>
          <p:cNvSpPr txBox="1"/>
          <p:nvPr/>
        </p:nvSpPr>
        <p:spPr>
          <a:xfrm>
            <a:off x="850777" y="58674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3. Fittest Individuals form next generation</a:t>
            </a:r>
            <a:endParaRPr lang="en-GB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4114800" y="1477474"/>
            <a:ext cx="990600" cy="9661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4267200" y="3624305"/>
            <a:ext cx="936964" cy="13013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4267200" y="3086100"/>
            <a:ext cx="838200" cy="10716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90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7339</TotalTime>
  <Words>1335</Words>
  <Application>Microsoft Office PowerPoint</Application>
  <PresentationFormat>On-screen Show (4:3)</PresentationFormat>
  <Paragraphs>198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Evolutionary Game Theory</vt:lpstr>
      <vt:lpstr>Overview</vt:lpstr>
      <vt:lpstr>What is a Game?</vt:lpstr>
      <vt:lpstr>Examples of Games</vt:lpstr>
      <vt:lpstr>Why does Evolutionary Biology Need Game Theory?</vt:lpstr>
      <vt:lpstr>Criminal Penguins</vt:lpstr>
      <vt:lpstr>Nash Equilibrium</vt:lpstr>
      <vt:lpstr>Agent Based Method</vt:lpstr>
      <vt:lpstr>PowerPoint Presentation</vt:lpstr>
      <vt:lpstr>Simulation Results</vt:lpstr>
      <vt:lpstr>Why do Penguins Play Nash?</vt:lpstr>
      <vt:lpstr>Replicator Equation</vt:lpstr>
      <vt:lpstr>Simulation Results</vt:lpstr>
      <vt:lpstr>Benefits of Evolutionary Game Theory</vt:lpstr>
      <vt:lpstr>The Evolution of Cooperation</vt:lpstr>
      <vt:lpstr>PowerPoint Presentation</vt:lpstr>
      <vt:lpstr>The Evolution of Cooperation</vt:lpstr>
      <vt:lpstr>Assortment</vt:lpstr>
      <vt:lpstr>Spatial model</vt:lpstr>
      <vt:lpstr>Repeated Game</vt:lpstr>
      <vt:lpstr>Are Genes Selfish?</vt:lpstr>
      <vt:lpstr>Fair and Bias Meiosis:</vt:lpstr>
      <vt:lpstr>Genes as Agents</vt:lpstr>
      <vt:lpstr>Summary</vt:lpstr>
      <vt:lpstr>Further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Game Theory</dc:title>
  <dc:creator>sjt4g11</dc:creator>
  <cp:lastModifiedBy>Electronics and Computer Science</cp:lastModifiedBy>
  <cp:revision>41</cp:revision>
  <dcterms:created xsi:type="dcterms:W3CDTF">2006-08-16T00:00:00Z</dcterms:created>
  <dcterms:modified xsi:type="dcterms:W3CDTF">2014-12-02T12:11:08Z</dcterms:modified>
</cp:coreProperties>
</file>