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tags/tag1.xml" ContentType="application/vnd.openxmlformats-officedocument.presentationml.tags+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slides/slide34.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Default Extension="jpeg" ContentType="image/jpeg"/>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tags/tag2.xml" ContentType="application/vnd.openxmlformats-officedocument.presentationml.tags+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diagrams/layout1.xml" ContentType="application/vnd.openxmlformats-officedocument.drawingml.diagramLayout+xml"/>
  <Override PartName="/ppt/diagrams/quickStyle1.xml" ContentType="application/vnd.openxmlformats-officedocument.drawingml.diagramStyle+xml"/>
  <Default Extension="gif" ContentType="image/gif"/>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9" r:id="rId1"/>
  </p:sldMasterIdLst>
  <p:notesMasterIdLst>
    <p:notesMasterId r:id="rId38"/>
  </p:notesMasterIdLst>
  <p:handoutMasterIdLst>
    <p:handoutMasterId r:id="rId39"/>
  </p:handoutMasterIdLst>
  <p:sldIdLst>
    <p:sldId id="256" r:id="rId2"/>
    <p:sldId id="286" r:id="rId3"/>
    <p:sldId id="292" r:id="rId4"/>
    <p:sldId id="290" r:id="rId5"/>
    <p:sldId id="258" r:id="rId6"/>
    <p:sldId id="260" r:id="rId7"/>
    <p:sldId id="288" r:id="rId8"/>
    <p:sldId id="303" r:id="rId9"/>
    <p:sldId id="259" r:id="rId10"/>
    <p:sldId id="304" r:id="rId11"/>
    <p:sldId id="289" r:id="rId12"/>
    <p:sldId id="305" r:id="rId13"/>
    <p:sldId id="293" r:id="rId14"/>
    <p:sldId id="287" r:id="rId15"/>
    <p:sldId id="261" r:id="rId16"/>
    <p:sldId id="291" r:id="rId17"/>
    <p:sldId id="264" r:id="rId18"/>
    <p:sldId id="279" r:id="rId19"/>
    <p:sldId id="268" r:id="rId20"/>
    <p:sldId id="294" r:id="rId21"/>
    <p:sldId id="266" r:id="rId22"/>
    <p:sldId id="284" r:id="rId23"/>
    <p:sldId id="267" r:id="rId24"/>
    <p:sldId id="295" r:id="rId25"/>
    <p:sldId id="296" r:id="rId26"/>
    <p:sldId id="307" r:id="rId27"/>
    <p:sldId id="306" r:id="rId28"/>
    <p:sldId id="309" r:id="rId29"/>
    <p:sldId id="308" r:id="rId30"/>
    <p:sldId id="299" r:id="rId31"/>
    <p:sldId id="301" r:id="rId32"/>
    <p:sldId id="298" r:id="rId33"/>
    <p:sldId id="302" r:id="rId34"/>
    <p:sldId id="300" r:id="rId35"/>
    <p:sldId id="265" r:id="rId36"/>
    <p:sldId id="285" r:id="rId37"/>
  </p:sldIdLst>
  <p:sldSz cx="9144000" cy="6858000" type="screen4x3"/>
  <p:notesSz cx="6858000" cy="9144000"/>
  <p:custDataLst>
    <p:tags r:id="rId41"/>
  </p:custDataLst>
  <p:defaultTextStyle>
    <a:defPPr>
      <a:defRPr lang="en-GB"/>
    </a:defPPr>
    <a:lvl1pPr algn="ctr" rtl="0" eaLnBrk="0" fontAlgn="base" hangingPunct="0">
      <a:spcBef>
        <a:spcPct val="0"/>
      </a:spcBef>
      <a:spcAft>
        <a:spcPct val="0"/>
      </a:spcAft>
      <a:defRPr sz="2400" kern="1200">
        <a:solidFill>
          <a:srgbClr val="000000"/>
        </a:solidFill>
        <a:latin typeface="Lucida Sans" charset="0"/>
        <a:ea typeface="ＭＳ Ｐゴシック" charset="0"/>
        <a:cs typeface="ＭＳ Ｐゴシック" charset="0"/>
      </a:defRPr>
    </a:lvl1pPr>
    <a:lvl2pPr marL="457200" algn="ctr" rtl="0" eaLnBrk="0" fontAlgn="base" hangingPunct="0">
      <a:spcBef>
        <a:spcPct val="0"/>
      </a:spcBef>
      <a:spcAft>
        <a:spcPct val="0"/>
      </a:spcAft>
      <a:defRPr sz="2400" kern="1200">
        <a:solidFill>
          <a:srgbClr val="000000"/>
        </a:solidFill>
        <a:latin typeface="Lucida Sans" charset="0"/>
        <a:ea typeface="ＭＳ Ｐゴシック" charset="0"/>
        <a:cs typeface="ＭＳ Ｐゴシック" charset="0"/>
      </a:defRPr>
    </a:lvl2pPr>
    <a:lvl3pPr marL="914400" algn="ctr" rtl="0" eaLnBrk="0" fontAlgn="base" hangingPunct="0">
      <a:spcBef>
        <a:spcPct val="0"/>
      </a:spcBef>
      <a:spcAft>
        <a:spcPct val="0"/>
      </a:spcAft>
      <a:defRPr sz="2400" kern="1200">
        <a:solidFill>
          <a:srgbClr val="000000"/>
        </a:solidFill>
        <a:latin typeface="Lucida Sans" charset="0"/>
        <a:ea typeface="ＭＳ Ｐゴシック" charset="0"/>
        <a:cs typeface="ＭＳ Ｐゴシック" charset="0"/>
      </a:defRPr>
    </a:lvl3pPr>
    <a:lvl4pPr marL="1371600" algn="ctr" rtl="0" eaLnBrk="0" fontAlgn="base" hangingPunct="0">
      <a:spcBef>
        <a:spcPct val="0"/>
      </a:spcBef>
      <a:spcAft>
        <a:spcPct val="0"/>
      </a:spcAft>
      <a:defRPr sz="2400" kern="1200">
        <a:solidFill>
          <a:srgbClr val="000000"/>
        </a:solidFill>
        <a:latin typeface="Lucida Sans" charset="0"/>
        <a:ea typeface="ＭＳ Ｐゴシック" charset="0"/>
        <a:cs typeface="ＭＳ Ｐゴシック" charset="0"/>
      </a:defRPr>
    </a:lvl4pPr>
    <a:lvl5pPr marL="1828800" algn="ctr" rtl="0" eaLnBrk="0" fontAlgn="base" hangingPunct="0">
      <a:spcBef>
        <a:spcPct val="0"/>
      </a:spcBef>
      <a:spcAft>
        <a:spcPct val="0"/>
      </a:spcAft>
      <a:defRPr sz="2400" kern="1200">
        <a:solidFill>
          <a:srgbClr val="000000"/>
        </a:solidFill>
        <a:latin typeface="Lucida Sans" charset="0"/>
        <a:ea typeface="ＭＳ Ｐゴシック" charset="0"/>
        <a:cs typeface="ＭＳ Ｐゴシック" charset="0"/>
      </a:defRPr>
    </a:lvl5pPr>
    <a:lvl6pPr marL="2286000" algn="l" defTabSz="457200" rtl="0" eaLnBrk="1" latinLnBrk="0" hangingPunct="1">
      <a:defRPr sz="2400" kern="1200">
        <a:solidFill>
          <a:srgbClr val="000000"/>
        </a:solidFill>
        <a:latin typeface="Lucida Sans" charset="0"/>
        <a:ea typeface="ＭＳ Ｐゴシック" charset="0"/>
        <a:cs typeface="ＭＳ Ｐゴシック" charset="0"/>
      </a:defRPr>
    </a:lvl6pPr>
    <a:lvl7pPr marL="2743200" algn="l" defTabSz="457200" rtl="0" eaLnBrk="1" latinLnBrk="0" hangingPunct="1">
      <a:defRPr sz="2400" kern="1200">
        <a:solidFill>
          <a:srgbClr val="000000"/>
        </a:solidFill>
        <a:latin typeface="Lucida Sans" charset="0"/>
        <a:ea typeface="ＭＳ Ｐゴシック" charset="0"/>
        <a:cs typeface="ＭＳ Ｐゴシック" charset="0"/>
      </a:defRPr>
    </a:lvl7pPr>
    <a:lvl8pPr marL="3200400" algn="l" defTabSz="457200" rtl="0" eaLnBrk="1" latinLnBrk="0" hangingPunct="1">
      <a:defRPr sz="2400" kern="1200">
        <a:solidFill>
          <a:srgbClr val="000000"/>
        </a:solidFill>
        <a:latin typeface="Lucida Sans" charset="0"/>
        <a:ea typeface="ＭＳ Ｐゴシック" charset="0"/>
        <a:cs typeface="ＭＳ Ｐゴシック" charset="0"/>
      </a:defRPr>
    </a:lvl8pPr>
    <a:lvl9pPr marL="3657600" algn="l" defTabSz="457200" rtl="0" eaLnBrk="1" latinLnBrk="0" hangingPunct="1">
      <a:defRPr sz="2400" kern="1200">
        <a:solidFill>
          <a:srgbClr val="000000"/>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rgbClr val="FF0000"/>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D8D5CA"/>
    <a:srgbClr val="FCEECC"/>
    <a:srgbClr val="000000"/>
    <a:srgbClr val="EAEBEC"/>
    <a:srgbClr val="BFC4C5"/>
    <a:srgbClr val="F2F1ED"/>
    <a:srgbClr val="E5E3DB"/>
    <a:srgbClr val="007C92"/>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82" d="100"/>
          <a:sy n="82" d="100"/>
        </p:scale>
        <p:origin x="-1000" y="-360"/>
      </p:cViewPr>
      <p:guideLst>
        <p:guide orient="horz" pos="799"/>
        <p:guide orient="horz" pos="4088"/>
        <p:guide orient="horz" pos="1071"/>
        <p:guide orient="horz" pos="2840"/>
        <p:guide pos="2880"/>
        <p:guide pos="226"/>
        <p:guide pos="553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472"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1450E-64ED-3348-8E2B-9A36B3DCD5DF}"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CF1C7F7B-2B5B-9845-BE35-41A922C91884}">
      <dgm:prSet phldrT="[Text]"/>
      <dgm:spPr/>
      <dgm:t>
        <a:bodyPr/>
        <a:lstStyle/>
        <a:p>
          <a:r>
            <a:rPr lang="en-US" dirty="0" smtClean="0"/>
            <a:t>Cooperation</a:t>
          </a:r>
          <a:endParaRPr lang="en-US" dirty="0"/>
        </a:p>
      </dgm:t>
    </dgm:pt>
    <dgm:pt modelId="{16E7F2FC-C55F-8C49-B1F3-662DF5984979}" type="parTrans" cxnId="{4E7EDE40-60F6-B94F-9F63-449666A9C2CA}">
      <dgm:prSet/>
      <dgm:spPr/>
      <dgm:t>
        <a:bodyPr/>
        <a:lstStyle/>
        <a:p>
          <a:endParaRPr lang="en-US"/>
        </a:p>
      </dgm:t>
    </dgm:pt>
    <dgm:pt modelId="{203D19E9-B425-B849-AB30-E317FBE4F443}" type="sibTrans" cxnId="{4E7EDE40-60F6-B94F-9F63-449666A9C2CA}">
      <dgm:prSet/>
      <dgm:spPr/>
      <dgm:t>
        <a:bodyPr/>
        <a:lstStyle/>
        <a:p>
          <a:endParaRPr lang="en-US"/>
        </a:p>
      </dgm:t>
    </dgm:pt>
    <dgm:pt modelId="{140E1306-A20D-F045-8D3D-04EE4E4677A9}">
      <dgm:prSet phldrT="[Text]"/>
      <dgm:spPr/>
      <dgm:t>
        <a:bodyPr/>
        <a:lstStyle/>
        <a:p>
          <a:r>
            <a:rPr lang="en-US" dirty="0" smtClean="0"/>
            <a:t>Population Structure</a:t>
          </a:r>
          <a:endParaRPr lang="en-US" dirty="0"/>
        </a:p>
      </dgm:t>
    </dgm:pt>
    <dgm:pt modelId="{9F9AEB35-AC27-FE45-BF63-A0098BE3684D}" type="parTrans" cxnId="{B14272E2-DC0C-0D40-9EF2-BD4E75FCBFC7}">
      <dgm:prSet/>
      <dgm:spPr/>
      <dgm:t>
        <a:bodyPr/>
        <a:lstStyle/>
        <a:p>
          <a:endParaRPr lang="en-US"/>
        </a:p>
      </dgm:t>
    </dgm:pt>
    <dgm:pt modelId="{58AFBFB3-8F38-6845-AA7D-92F1CF7745AE}" type="sibTrans" cxnId="{B14272E2-DC0C-0D40-9EF2-BD4E75FCBFC7}">
      <dgm:prSet/>
      <dgm:spPr/>
      <dgm:t>
        <a:bodyPr/>
        <a:lstStyle/>
        <a:p>
          <a:endParaRPr lang="en-US"/>
        </a:p>
      </dgm:t>
    </dgm:pt>
    <dgm:pt modelId="{452AA4E0-2858-D445-AC3A-4C45DEC8742E}" type="pres">
      <dgm:prSet presAssocID="{0241450E-64ED-3348-8E2B-9A36B3DCD5DF}" presName="cycle" presStyleCnt="0">
        <dgm:presLayoutVars>
          <dgm:dir/>
          <dgm:resizeHandles val="exact"/>
        </dgm:presLayoutVars>
      </dgm:prSet>
      <dgm:spPr/>
      <dgm:t>
        <a:bodyPr/>
        <a:lstStyle/>
        <a:p>
          <a:endParaRPr lang="en-US"/>
        </a:p>
      </dgm:t>
    </dgm:pt>
    <dgm:pt modelId="{FE820E48-10D2-E24E-B671-A225ED00AB8F}" type="pres">
      <dgm:prSet presAssocID="{CF1C7F7B-2B5B-9845-BE35-41A922C91884}" presName="dummy" presStyleCnt="0"/>
      <dgm:spPr/>
    </dgm:pt>
    <dgm:pt modelId="{C71A99C1-35A6-8C47-9042-2E6D45B8361A}" type="pres">
      <dgm:prSet presAssocID="{CF1C7F7B-2B5B-9845-BE35-41A922C91884}" presName="node" presStyleLbl="revTx" presStyleIdx="0" presStyleCnt="2">
        <dgm:presLayoutVars>
          <dgm:bulletEnabled val="1"/>
        </dgm:presLayoutVars>
      </dgm:prSet>
      <dgm:spPr/>
      <dgm:t>
        <a:bodyPr/>
        <a:lstStyle/>
        <a:p>
          <a:endParaRPr lang="en-US"/>
        </a:p>
      </dgm:t>
    </dgm:pt>
    <dgm:pt modelId="{67323F3A-C416-D347-A97B-58F81C7ADACB}" type="pres">
      <dgm:prSet presAssocID="{203D19E9-B425-B849-AB30-E317FBE4F443}" presName="sibTrans" presStyleLbl="node1" presStyleIdx="0" presStyleCnt="2"/>
      <dgm:spPr/>
      <dgm:t>
        <a:bodyPr/>
        <a:lstStyle/>
        <a:p>
          <a:endParaRPr lang="en-US"/>
        </a:p>
      </dgm:t>
    </dgm:pt>
    <dgm:pt modelId="{0BF27426-62F2-3641-A9C7-7449E7DA9681}" type="pres">
      <dgm:prSet presAssocID="{140E1306-A20D-F045-8D3D-04EE4E4677A9}" presName="dummy" presStyleCnt="0"/>
      <dgm:spPr/>
    </dgm:pt>
    <dgm:pt modelId="{B7EBA693-3738-C842-A8A8-41032DF89570}" type="pres">
      <dgm:prSet presAssocID="{140E1306-A20D-F045-8D3D-04EE4E4677A9}" presName="node" presStyleLbl="revTx" presStyleIdx="1" presStyleCnt="2">
        <dgm:presLayoutVars>
          <dgm:bulletEnabled val="1"/>
        </dgm:presLayoutVars>
      </dgm:prSet>
      <dgm:spPr/>
      <dgm:t>
        <a:bodyPr/>
        <a:lstStyle/>
        <a:p>
          <a:endParaRPr lang="en-US"/>
        </a:p>
      </dgm:t>
    </dgm:pt>
    <dgm:pt modelId="{4D5B0D41-7770-6A44-BF3B-FBBC1897FDC5}" type="pres">
      <dgm:prSet presAssocID="{58AFBFB3-8F38-6845-AA7D-92F1CF7745AE}" presName="sibTrans" presStyleLbl="node1" presStyleIdx="1" presStyleCnt="2"/>
      <dgm:spPr/>
      <dgm:t>
        <a:bodyPr/>
        <a:lstStyle/>
        <a:p>
          <a:endParaRPr lang="en-US"/>
        </a:p>
      </dgm:t>
    </dgm:pt>
  </dgm:ptLst>
  <dgm:cxnLst>
    <dgm:cxn modelId="{A5C882FF-11A7-2D4C-9FA5-4A394AE414AE}" type="presOf" srcId="{CF1C7F7B-2B5B-9845-BE35-41A922C91884}" destId="{C71A99C1-35A6-8C47-9042-2E6D45B8361A}" srcOrd="0" destOrd="0" presId="urn:microsoft.com/office/officeart/2005/8/layout/cycle1"/>
    <dgm:cxn modelId="{5851690A-1E95-A143-B6A0-E801143BB737}" type="presOf" srcId="{58AFBFB3-8F38-6845-AA7D-92F1CF7745AE}" destId="{4D5B0D41-7770-6A44-BF3B-FBBC1897FDC5}" srcOrd="0" destOrd="0" presId="urn:microsoft.com/office/officeart/2005/8/layout/cycle1"/>
    <dgm:cxn modelId="{B14272E2-DC0C-0D40-9EF2-BD4E75FCBFC7}" srcId="{0241450E-64ED-3348-8E2B-9A36B3DCD5DF}" destId="{140E1306-A20D-F045-8D3D-04EE4E4677A9}" srcOrd="1" destOrd="0" parTransId="{9F9AEB35-AC27-FE45-BF63-A0098BE3684D}" sibTransId="{58AFBFB3-8F38-6845-AA7D-92F1CF7745AE}"/>
    <dgm:cxn modelId="{3C8AD811-1122-0544-8A74-A374D76950CB}" type="presOf" srcId="{140E1306-A20D-F045-8D3D-04EE4E4677A9}" destId="{B7EBA693-3738-C842-A8A8-41032DF89570}" srcOrd="0" destOrd="0" presId="urn:microsoft.com/office/officeart/2005/8/layout/cycle1"/>
    <dgm:cxn modelId="{725B2E8B-77E4-3A4E-8648-CA755919664A}" type="presOf" srcId="{0241450E-64ED-3348-8E2B-9A36B3DCD5DF}" destId="{452AA4E0-2858-D445-AC3A-4C45DEC8742E}" srcOrd="0" destOrd="0" presId="urn:microsoft.com/office/officeart/2005/8/layout/cycle1"/>
    <dgm:cxn modelId="{A8BAB0AF-0D89-DC4E-9EA7-6BD5866B05FB}" type="presOf" srcId="{203D19E9-B425-B849-AB30-E317FBE4F443}" destId="{67323F3A-C416-D347-A97B-58F81C7ADACB}" srcOrd="0" destOrd="0" presId="urn:microsoft.com/office/officeart/2005/8/layout/cycle1"/>
    <dgm:cxn modelId="{4E7EDE40-60F6-B94F-9F63-449666A9C2CA}" srcId="{0241450E-64ED-3348-8E2B-9A36B3DCD5DF}" destId="{CF1C7F7B-2B5B-9845-BE35-41A922C91884}" srcOrd="0" destOrd="0" parTransId="{16E7F2FC-C55F-8C49-B1F3-662DF5984979}" sibTransId="{203D19E9-B425-B849-AB30-E317FBE4F443}"/>
    <dgm:cxn modelId="{D0871D8C-57D0-A245-9058-954F1F69F652}" type="presParOf" srcId="{452AA4E0-2858-D445-AC3A-4C45DEC8742E}" destId="{FE820E48-10D2-E24E-B671-A225ED00AB8F}" srcOrd="0" destOrd="0" presId="urn:microsoft.com/office/officeart/2005/8/layout/cycle1"/>
    <dgm:cxn modelId="{457E0992-77F8-B742-A5DD-44879A7149AF}" type="presParOf" srcId="{452AA4E0-2858-D445-AC3A-4C45DEC8742E}" destId="{C71A99C1-35A6-8C47-9042-2E6D45B8361A}" srcOrd="1" destOrd="0" presId="urn:microsoft.com/office/officeart/2005/8/layout/cycle1"/>
    <dgm:cxn modelId="{B019773C-51F4-9242-9929-9BBA5C9A9751}" type="presParOf" srcId="{452AA4E0-2858-D445-AC3A-4C45DEC8742E}" destId="{67323F3A-C416-D347-A97B-58F81C7ADACB}" srcOrd="2" destOrd="0" presId="urn:microsoft.com/office/officeart/2005/8/layout/cycle1"/>
    <dgm:cxn modelId="{132FE8EF-9960-A248-B106-E6712287821A}" type="presParOf" srcId="{452AA4E0-2858-D445-AC3A-4C45DEC8742E}" destId="{0BF27426-62F2-3641-A9C7-7449E7DA9681}" srcOrd="3" destOrd="0" presId="urn:microsoft.com/office/officeart/2005/8/layout/cycle1"/>
    <dgm:cxn modelId="{443477AE-6854-A24E-85DE-0C04E3B0E2C4}" type="presParOf" srcId="{452AA4E0-2858-D445-AC3A-4C45DEC8742E}" destId="{B7EBA693-3738-C842-A8A8-41032DF89570}" srcOrd="4" destOrd="0" presId="urn:microsoft.com/office/officeart/2005/8/layout/cycle1"/>
    <dgm:cxn modelId="{73BB66DD-C89D-7742-8B1E-65D265140889}" type="presParOf" srcId="{452AA4E0-2858-D445-AC3A-4C45DEC8742E}" destId="{4D5B0D41-7770-6A44-BF3B-FBBC1897FDC5}" srcOrd="5"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1A99C1-35A6-8C47-9042-2E6D45B8361A}">
      <dsp:nvSpPr>
        <dsp:cNvPr id="0" name=""/>
        <dsp:cNvSpPr/>
      </dsp:nvSpPr>
      <dsp:spPr>
        <a:xfrm>
          <a:off x="4909931" y="1156623"/>
          <a:ext cx="2188902" cy="218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Cooperation</a:t>
          </a:r>
          <a:endParaRPr lang="en-US" sz="2800" kern="1200" dirty="0"/>
        </a:p>
      </dsp:txBody>
      <dsp:txXfrm>
        <a:off x="4909931" y="1156623"/>
        <a:ext cx="2188902" cy="2188902"/>
      </dsp:txXfrm>
    </dsp:sp>
    <dsp:sp modelId="{67323F3A-C416-D347-A97B-58F81C7ADACB}">
      <dsp:nvSpPr>
        <dsp:cNvPr id="0" name=""/>
        <dsp:cNvSpPr/>
      </dsp:nvSpPr>
      <dsp:spPr>
        <a:xfrm>
          <a:off x="1959662" y="-2487"/>
          <a:ext cx="4507125" cy="4507125"/>
        </a:xfrm>
        <a:prstGeom prst="circularArrow">
          <a:avLst>
            <a:gd name="adj1" fmla="val 9470"/>
            <a:gd name="adj2" fmla="val 683811"/>
            <a:gd name="adj3" fmla="val 7856348"/>
            <a:gd name="adj4" fmla="val 2259841"/>
            <a:gd name="adj5" fmla="val 11049"/>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7EBA693-3738-C842-A8A8-41032DF89570}">
      <dsp:nvSpPr>
        <dsp:cNvPr id="0" name=""/>
        <dsp:cNvSpPr/>
      </dsp:nvSpPr>
      <dsp:spPr>
        <a:xfrm>
          <a:off x="1327616" y="1156623"/>
          <a:ext cx="2188902" cy="2188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Population Structure</a:t>
          </a:r>
          <a:endParaRPr lang="en-US" sz="2800" kern="1200" dirty="0"/>
        </a:p>
      </dsp:txBody>
      <dsp:txXfrm>
        <a:off x="1327616" y="1156623"/>
        <a:ext cx="2188902" cy="2188902"/>
      </dsp:txXfrm>
    </dsp:sp>
    <dsp:sp modelId="{4D5B0D41-7770-6A44-BF3B-FBBC1897FDC5}">
      <dsp:nvSpPr>
        <dsp:cNvPr id="0" name=""/>
        <dsp:cNvSpPr/>
      </dsp:nvSpPr>
      <dsp:spPr>
        <a:xfrm>
          <a:off x="1959662" y="-2487"/>
          <a:ext cx="4507125" cy="4507125"/>
        </a:xfrm>
        <a:prstGeom prst="circularArrow">
          <a:avLst>
            <a:gd name="adj1" fmla="val 9470"/>
            <a:gd name="adj2" fmla="val 683811"/>
            <a:gd name="adj3" fmla="val 18656348"/>
            <a:gd name="adj4" fmla="val 13059841"/>
            <a:gd name="adj5" fmla="val 11049"/>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ED26194-5AE4-AF4E-B7D2-0B1019757158}" type="datetimeFigureOut">
              <a:rPr lang="en-US"/>
              <a:pPr>
                <a:defRPr/>
              </a:pPr>
              <a:t>11/14/13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514D2271-E22F-B442-B1CC-3FE92DC0FA2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1617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ＭＳ Ｐゴシック" pitchFamily="16" charset="-128"/>
                <a:cs typeface="Arial" charset="0"/>
              </a:defRPr>
            </a:lvl1pPr>
          </a:lstStyle>
          <a:p>
            <a:pPr>
              <a:defRPr/>
            </a:pPr>
            <a:endParaRPr lang="en-GB"/>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ＭＳ Ｐゴシック" pitchFamily="16" charset="-128"/>
                <a:cs typeface="Arial" charset="0"/>
              </a:defRPr>
            </a:lvl1pPr>
          </a:lstStyle>
          <a:p>
            <a:pPr>
              <a:defRPr/>
            </a:pPr>
            <a:endParaRPr lang="en-GB"/>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p="http://schemas.openxmlformats.org/presentationml/2006/main" xmlns:r="http://schemas.openxmlformats.org/officeDocument/2006/relationships" xmlns:a="http://schemas.openxmlformats.org/drawingml/2006/main" xmlns="" val="1"/>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ＭＳ Ｐゴシック" pitchFamily="16" charset="-128"/>
                <a:cs typeface="Arial" charset="0"/>
              </a:defRPr>
            </a:lvl1pPr>
          </a:lstStyle>
          <a:p>
            <a:pPr>
              <a:defRPr/>
            </a:pPr>
            <a:endParaRPr lang="en-GB"/>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charset="0"/>
              </a:defRPr>
            </a:lvl1pPr>
          </a:lstStyle>
          <a:p>
            <a:pPr>
              <a:defRPr/>
            </a:pPr>
            <a:fld id="{EA78B09E-F82D-5941-A1A2-43CBCE2A0418}"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245961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pPr eaLnBrk="1" hangingPunct="1">
              <a:defRPr/>
            </a:pPr>
            <a:endParaRPr lang="en-US"/>
          </a:p>
        </p:txBody>
      </p:sp>
      <p:sp>
        <p:nvSpPr>
          <p:cNvPr id="31748" name="Slide Number Placeholder 3"/>
          <p:cNvSpPr>
            <a:spLocks noGrp="1"/>
          </p:cNvSpPr>
          <p:nvPr>
            <p:ph type="sldNum" sz="quarter" idx="5"/>
          </p:nvPr>
        </p:nvSpPr>
        <p:spPr>
          <a:extLs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blurRad="63500" dist="38099" dir="2700000" algn="ctr" rotWithShape="0">
                    <a:schemeClr val="bg2">
                      <a:alpha val="74998"/>
                    </a:schemeClr>
                  </a:outerShdw>
                </a:effectLst>
              </a14:hiddenEffects>
            </a:ext>
          </a:extLst>
        </p:spPr>
        <p:txBody>
          <a:bodyPr/>
          <a:lstStyle>
            <a:lvl1pPr>
              <a:defRPr sz="2400">
                <a:solidFill>
                  <a:srgbClr val="000000"/>
                </a:solidFill>
                <a:latin typeface="Lucida Sans" charset="0"/>
                <a:ea typeface="ＭＳ Ｐゴシック" charset="0"/>
                <a:cs typeface="ＭＳ Ｐゴシック" charset="0"/>
              </a:defRPr>
            </a:lvl1pPr>
            <a:lvl2pPr marL="742950" indent="-285750">
              <a:defRPr sz="2400">
                <a:solidFill>
                  <a:srgbClr val="000000"/>
                </a:solidFill>
                <a:latin typeface="Lucida Sans" charset="0"/>
                <a:ea typeface="ＭＳ Ｐゴシック" charset="0"/>
              </a:defRPr>
            </a:lvl2pPr>
            <a:lvl3pPr marL="1143000" indent="-228600">
              <a:defRPr sz="2400">
                <a:solidFill>
                  <a:srgbClr val="000000"/>
                </a:solidFill>
                <a:latin typeface="Lucida Sans" charset="0"/>
                <a:ea typeface="ＭＳ Ｐゴシック" charset="0"/>
              </a:defRPr>
            </a:lvl3pPr>
            <a:lvl4pPr marL="1600200" indent="-228600">
              <a:defRPr sz="2400">
                <a:solidFill>
                  <a:srgbClr val="000000"/>
                </a:solidFill>
                <a:latin typeface="Lucida Sans" charset="0"/>
                <a:ea typeface="ＭＳ Ｐゴシック" charset="0"/>
              </a:defRPr>
            </a:lvl4pPr>
            <a:lvl5pPr marL="2057400" indent="-228600">
              <a:defRPr sz="2400">
                <a:solidFill>
                  <a:srgbClr val="000000"/>
                </a:solidFill>
                <a:latin typeface="Lucida Sans" charset="0"/>
                <a:ea typeface="ＭＳ Ｐゴシック" charset="0"/>
              </a:defRPr>
            </a:lvl5pPr>
            <a:lvl6pPr marL="2514600" indent="-228600" algn="ctr" eaLnBrk="0" fontAlgn="base" hangingPunct="0">
              <a:spcBef>
                <a:spcPct val="0"/>
              </a:spcBef>
              <a:spcAft>
                <a:spcPct val="0"/>
              </a:spcAft>
              <a:defRPr sz="2400">
                <a:solidFill>
                  <a:srgbClr val="000000"/>
                </a:solidFill>
                <a:latin typeface="Lucida Sans" charset="0"/>
                <a:ea typeface="ＭＳ Ｐゴシック" charset="0"/>
              </a:defRPr>
            </a:lvl6pPr>
            <a:lvl7pPr marL="2971800" indent="-228600" algn="ctr" eaLnBrk="0" fontAlgn="base" hangingPunct="0">
              <a:spcBef>
                <a:spcPct val="0"/>
              </a:spcBef>
              <a:spcAft>
                <a:spcPct val="0"/>
              </a:spcAft>
              <a:defRPr sz="2400">
                <a:solidFill>
                  <a:srgbClr val="000000"/>
                </a:solidFill>
                <a:latin typeface="Lucida Sans" charset="0"/>
                <a:ea typeface="ＭＳ Ｐゴシック" charset="0"/>
              </a:defRPr>
            </a:lvl7pPr>
            <a:lvl8pPr marL="3429000" indent="-228600" algn="ctr" eaLnBrk="0" fontAlgn="base" hangingPunct="0">
              <a:spcBef>
                <a:spcPct val="0"/>
              </a:spcBef>
              <a:spcAft>
                <a:spcPct val="0"/>
              </a:spcAft>
              <a:defRPr sz="2400">
                <a:solidFill>
                  <a:srgbClr val="000000"/>
                </a:solidFill>
                <a:latin typeface="Lucida Sans" charset="0"/>
                <a:ea typeface="ＭＳ Ｐゴシック" charset="0"/>
              </a:defRPr>
            </a:lvl8pPr>
            <a:lvl9pPr marL="3886200" indent="-228600" algn="ctr" eaLnBrk="0" fontAlgn="base" hangingPunct="0">
              <a:spcBef>
                <a:spcPct val="0"/>
              </a:spcBef>
              <a:spcAft>
                <a:spcPct val="0"/>
              </a:spcAft>
              <a:defRPr sz="2400">
                <a:solidFill>
                  <a:srgbClr val="000000"/>
                </a:solidFill>
                <a:latin typeface="Lucida Sans" charset="0"/>
                <a:ea typeface="ＭＳ Ｐゴシック" charset="0"/>
              </a:defRPr>
            </a:lvl9pPr>
          </a:lstStyle>
          <a:p>
            <a:pPr>
              <a:defRPr/>
            </a:pPr>
            <a:fld id="{BBDFAD52-E473-644D-B7F6-30C74A693681}" type="slidenum">
              <a:rPr lang="en-GB" sz="1200" smtClean="0">
                <a:solidFill>
                  <a:schemeClr val="tx1"/>
                </a:solidFill>
                <a:latin typeface="Arial" charset="0"/>
              </a:rPr>
              <a:pPr>
                <a:defRPr/>
              </a:pPr>
              <a:t>5</a:t>
            </a:fld>
            <a:endParaRPr lang="en-GB" sz="1200" smtClean="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4" name="Group 1703"/>
          <p:cNvGrpSpPr>
            <a:grpSpLocks/>
          </p:cNvGrpSpPr>
          <p:nvPr userDrawn="1"/>
        </p:nvGrpSpPr>
        <p:grpSpPr bwMode="auto">
          <a:xfrm>
            <a:off x="6051550" y="368300"/>
            <a:ext cx="2697163" cy="585788"/>
            <a:chOff x="1610" y="2863"/>
            <a:chExt cx="3221" cy="699"/>
          </a:xfrm>
        </p:grpSpPr>
        <p:sp>
          <p:nvSpPr>
            <p:cNvPr id="5" name="Freeform 1704"/>
            <p:cNvSpPr>
              <a:spLocks/>
            </p:cNvSpPr>
            <p:nvPr/>
          </p:nvSpPr>
          <p:spPr bwMode="auto">
            <a:xfrm>
              <a:off x="1610" y="2971"/>
              <a:ext cx="264" cy="449"/>
            </a:xfrm>
            <a:custGeom>
              <a:avLst/>
              <a:gdLst>
                <a:gd name="T0" fmla="*/ 142 w 264"/>
                <a:gd name="T1" fmla="*/ 179 h 449"/>
                <a:gd name="T2" fmla="*/ 210 w 264"/>
                <a:gd name="T3" fmla="*/ 216 h 449"/>
                <a:gd name="T4" fmla="*/ 247 w 264"/>
                <a:gd name="T5" fmla="*/ 253 h 449"/>
                <a:gd name="T6" fmla="*/ 256 w 264"/>
                <a:gd name="T7" fmla="*/ 267 h 449"/>
                <a:gd name="T8" fmla="*/ 264 w 264"/>
                <a:gd name="T9" fmla="*/ 298 h 449"/>
                <a:gd name="T10" fmla="*/ 264 w 264"/>
                <a:gd name="T11" fmla="*/ 318 h 449"/>
                <a:gd name="T12" fmla="*/ 253 w 264"/>
                <a:gd name="T13" fmla="*/ 369 h 449"/>
                <a:gd name="T14" fmla="*/ 222 w 264"/>
                <a:gd name="T15" fmla="*/ 412 h 449"/>
                <a:gd name="T16" fmla="*/ 199 w 264"/>
                <a:gd name="T17" fmla="*/ 429 h 449"/>
                <a:gd name="T18" fmla="*/ 148 w 264"/>
                <a:gd name="T19" fmla="*/ 446 h 449"/>
                <a:gd name="T20" fmla="*/ 122 w 264"/>
                <a:gd name="T21" fmla="*/ 449 h 449"/>
                <a:gd name="T22" fmla="*/ 60 w 264"/>
                <a:gd name="T23" fmla="*/ 440 h 449"/>
                <a:gd name="T24" fmla="*/ 34 w 264"/>
                <a:gd name="T25" fmla="*/ 429 h 449"/>
                <a:gd name="T26" fmla="*/ 0 w 264"/>
                <a:gd name="T27" fmla="*/ 318 h 449"/>
                <a:gd name="T28" fmla="*/ 9 w 264"/>
                <a:gd name="T29" fmla="*/ 338 h 449"/>
                <a:gd name="T30" fmla="*/ 28 w 264"/>
                <a:gd name="T31" fmla="*/ 375 h 449"/>
                <a:gd name="T32" fmla="*/ 43 w 264"/>
                <a:gd name="T33" fmla="*/ 392 h 449"/>
                <a:gd name="T34" fmla="*/ 74 w 264"/>
                <a:gd name="T35" fmla="*/ 415 h 449"/>
                <a:gd name="T36" fmla="*/ 116 w 264"/>
                <a:gd name="T37" fmla="*/ 423 h 449"/>
                <a:gd name="T38" fmla="*/ 139 w 264"/>
                <a:gd name="T39" fmla="*/ 421 h 449"/>
                <a:gd name="T40" fmla="*/ 173 w 264"/>
                <a:gd name="T41" fmla="*/ 406 h 449"/>
                <a:gd name="T42" fmla="*/ 185 w 264"/>
                <a:gd name="T43" fmla="*/ 395 h 449"/>
                <a:gd name="T44" fmla="*/ 199 w 264"/>
                <a:gd name="T45" fmla="*/ 367 h 449"/>
                <a:gd name="T46" fmla="*/ 205 w 264"/>
                <a:gd name="T47" fmla="*/ 335 h 449"/>
                <a:gd name="T48" fmla="*/ 205 w 264"/>
                <a:gd name="T49" fmla="*/ 318 h 449"/>
                <a:gd name="T50" fmla="*/ 193 w 264"/>
                <a:gd name="T51" fmla="*/ 290 h 449"/>
                <a:gd name="T52" fmla="*/ 185 w 264"/>
                <a:gd name="T53" fmla="*/ 278 h 449"/>
                <a:gd name="T54" fmla="*/ 97 w 264"/>
                <a:gd name="T55" fmla="*/ 230 h 449"/>
                <a:gd name="T56" fmla="*/ 74 w 264"/>
                <a:gd name="T57" fmla="*/ 219 h 449"/>
                <a:gd name="T58" fmla="*/ 37 w 264"/>
                <a:gd name="T59" fmla="*/ 193 h 449"/>
                <a:gd name="T60" fmla="*/ 26 w 264"/>
                <a:gd name="T61" fmla="*/ 179 h 449"/>
                <a:gd name="T62" fmla="*/ 9 w 264"/>
                <a:gd name="T63" fmla="*/ 148 h 449"/>
                <a:gd name="T64" fmla="*/ 3 w 264"/>
                <a:gd name="T65" fmla="*/ 114 h 449"/>
                <a:gd name="T66" fmla="*/ 6 w 264"/>
                <a:gd name="T67" fmla="*/ 88 h 449"/>
                <a:gd name="T68" fmla="*/ 26 w 264"/>
                <a:gd name="T69" fmla="*/ 45 h 449"/>
                <a:gd name="T70" fmla="*/ 43 w 264"/>
                <a:gd name="T71" fmla="*/ 28 h 449"/>
                <a:gd name="T72" fmla="*/ 85 w 264"/>
                <a:gd name="T73" fmla="*/ 6 h 449"/>
                <a:gd name="T74" fmla="*/ 136 w 264"/>
                <a:gd name="T75" fmla="*/ 0 h 449"/>
                <a:gd name="T76" fmla="*/ 162 w 264"/>
                <a:gd name="T77" fmla="*/ 0 h 449"/>
                <a:gd name="T78" fmla="*/ 207 w 264"/>
                <a:gd name="T79" fmla="*/ 14 h 449"/>
                <a:gd name="T80" fmla="*/ 230 w 264"/>
                <a:gd name="T81" fmla="*/ 108 h 449"/>
                <a:gd name="T82" fmla="*/ 227 w 264"/>
                <a:gd name="T83" fmla="*/ 94 h 449"/>
                <a:gd name="T84" fmla="*/ 207 w 264"/>
                <a:gd name="T85" fmla="*/ 65 h 449"/>
                <a:gd name="T86" fmla="*/ 196 w 264"/>
                <a:gd name="T87" fmla="*/ 51 h 449"/>
                <a:gd name="T88" fmla="*/ 165 w 264"/>
                <a:gd name="T89" fmla="*/ 31 h 449"/>
                <a:gd name="T90" fmla="*/ 128 w 264"/>
                <a:gd name="T91" fmla="*/ 26 h 449"/>
                <a:gd name="T92" fmla="*/ 108 w 264"/>
                <a:gd name="T93" fmla="*/ 26 h 449"/>
                <a:gd name="T94" fmla="*/ 82 w 264"/>
                <a:gd name="T95" fmla="*/ 37 h 449"/>
                <a:gd name="T96" fmla="*/ 71 w 264"/>
                <a:gd name="T97" fmla="*/ 48 h 449"/>
                <a:gd name="T98" fmla="*/ 60 w 264"/>
                <a:gd name="T99" fmla="*/ 68 h 449"/>
                <a:gd name="T100" fmla="*/ 54 w 264"/>
                <a:gd name="T101" fmla="*/ 94 h 449"/>
                <a:gd name="T102" fmla="*/ 57 w 264"/>
                <a:gd name="T103" fmla="*/ 108 h 449"/>
                <a:gd name="T104" fmla="*/ 65 w 264"/>
                <a:gd name="T105" fmla="*/ 128 h 449"/>
                <a:gd name="T106" fmla="*/ 71 w 264"/>
                <a:gd name="T107" fmla="*/ 139 h 449"/>
                <a:gd name="T108" fmla="*/ 142 w 264"/>
                <a:gd name="T109" fmla="*/ 179 h 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4" h="449">
                  <a:moveTo>
                    <a:pt x="142" y="179"/>
                  </a:moveTo>
                  <a:lnTo>
                    <a:pt x="142" y="179"/>
                  </a:lnTo>
                  <a:lnTo>
                    <a:pt x="210" y="216"/>
                  </a:lnTo>
                  <a:lnTo>
                    <a:pt x="230" y="233"/>
                  </a:lnTo>
                  <a:lnTo>
                    <a:pt x="247" y="253"/>
                  </a:lnTo>
                  <a:lnTo>
                    <a:pt x="256" y="267"/>
                  </a:lnTo>
                  <a:lnTo>
                    <a:pt x="261" y="281"/>
                  </a:lnTo>
                  <a:lnTo>
                    <a:pt x="264" y="298"/>
                  </a:lnTo>
                  <a:lnTo>
                    <a:pt x="264" y="318"/>
                  </a:lnTo>
                  <a:lnTo>
                    <a:pt x="261" y="347"/>
                  </a:lnTo>
                  <a:lnTo>
                    <a:pt x="253" y="369"/>
                  </a:lnTo>
                  <a:lnTo>
                    <a:pt x="239" y="392"/>
                  </a:lnTo>
                  <a:lnTo>
                    <a:pt x="222" y="412"/>
                  </a:lnTo>
                  <a:lnTo>
                    <a:pt x="199" y="429"/>
                  </a:lnTo>
                  <a:lnTo>
                    <a:pt x="173" y="440"/>
                  </a:lnTo>
                  <a:lnTo>
                    <a:pt x="148" y="446"/>
                  </a:lnTo>
                  <a:lnTo>
                    <a:pt x="122" y="449"/>
                  </a:lnTo>
                  <a:lnTo>
                    <a:pt x="88" y="446"/>
                  </a:lnTo>
                  <a:lnTo>
                    <a:pt x="60" y="440"/>
                  </a:lnTo>
                  <a:lnTo>
                    <a:pt x="34" y="429"/>
                  </a:lnTo>
                  <a:lnTo>
                    <a:pt x="3" y="415"/>
                  </a:lnTo>
                  <a:lnTo>
                    <a:pt x="0" y="318"/>
                  </a:lnTo>
                  <a:lnTo>
                    <a:pt x="9" y="338"/>
                  </a:lnTo>
                  <a:lnTo>
                    <a:pt x="17" y="358"/>
                  </a:lnTo>
                  <a:lnTo>
                    <a:pt x="28" y="375"/>
                  </a:lnTo>
                  <a:lnTo>
                    <a:pt x="43" y="392"/>
                  </a:lnTo>
                  <a:lnTo>
                    <a:pt x="57" y="406"/>
                  </a:lnTo>
                  <a:lnTo>
                    <a:pt x="74" y="415"/>
                  </a:lnTo>
                  <a:lnTo>
                    <a:pt x="94" y="421"/>
                  </a:lnTo>
                  <a:lnTo>
                    <a:pt x="116" y="423"/>
                  </a:lnTo>
                  <a:lnTo>
                    <a:pt x="139" y="421"/>
                  </a:lnTo>
                  <a:lnTo>
                    <a:pt x="156" y="415"/>
                  </a:lnTo>
                  <a:lnTo>
                    <a:pt x="173" y="406"/>
                  </a:lnTo>
                  <a:lnTo>
                    <a:pt x="185" y="395"/>
                  </a:lnTo>
                  <a:lnTo>
                    <a:pt x="193" y="381"/>
                  </a:lnTo>
                  <a:lnTo>
                    <a:pt x="199" y="367"/>
                  </a:lnTo>
                  <a:lnTo>
                    <a:pt x="205" y="352"/>
                  </a:lnTo>
                  <a:lnTo>
                    <a:pt x="205" y="335"/>
                  </a:lnTo>
                  <a:lnTo>
                    <a:pt x="205" y="318"/>
                  </a:lnTo>
                  <a:lnTo>
                    <a:pt x="199" y="301"/>
                  </a:lnTo>
                  <a:lnTo>
                    <a:pt x="193" y="290"/>
                  </a:lnTo>
                  <a:lnTo>
                    <a:pt x="185" y="278"/>
                  </a:lnTo>
                  <a:lnTo>
                    <a:pt x="153" y="259"/>
                  </a:lnTo>
                  <a:lnTo>
                    <a:pt x="97" y="230"/>
                  </a:lnTo>
                  <a:lnTo>
                    <a:pt x="74" y="219"/>
                  </a:lnTo>
                  <a:lnTo>
                    <a:pt x="54" y="205"/>
                  </a:lnTo>
                  <a:lnTo>
                    <a:pt x="37" y="193"/>
                  </a:lnTo>
                  <a:lnTo>
                    <a:pt x="26" y="179"/>
                  </a:lnTo>
                  <a:lnTo>
                    <a:pt x="14" y="165"/>
                  </a:lnTo>
                  <a:lnTo>
                    <a:pt x="9" y="148"/>
                  </a:lnTo>
                  <a:lnTo>
                    <a:pt x="3" y="131"/>
                  </a:lnTo>
                  <a:lnTo>
                    <a:pt x="3" y="114"/>
                  </a:lnTo>
                  <a:lnTo>
                    <a:pt x="6" y="88"/>
                  </a:lnTo>
                  <a:lnTo>
                    <a:pt x="11" y="65"/>
                  </a:lnTo>
                  <a:lnTo>
                    <a:pt x="26" y="45"/>
                  </a:lnTo>
                  <a:lnTo>
                    <a:pt x="43" y="28"/>
                  </a:lnTo>
                  <a:lnTo>
                    <a:pt x="65" y="17"/>
                  </a:lnTo>
                  <a:lnTo>
                    <a:pt x="85" y="6"/>
                  </a:lnTo>
                  <a:lnTo>
                    <a:pt x="111" y="0"/>
                  </a:lnTo>
                  <a:lnTo>
                    <a:pt x="136" y="0"/>
                  </a:lnTo>
                  <a:lnTo>
                    <a:pt x="162" y="0"/>
                  </a:lnTo>
                  <a:lnTo>
                    <a:pt x="185" y="6"/>
                  </a:lnTo>
                  <a:lnTo>
                    <a:pt x="207" y="14"/>
                  </a:lnTo>
                  <a:lnTo>
                    <a:pt x="227" y="23"/>
                  </a:lnTo>
                  <a:lnTo>
                    <a:pt x="230" y="108"/>
                  </a:lnTo>
                  <a:lnTo>
                    <a:pt x="227" y="94"/>
                  </a:lnTo>
                  <a:lnTo>
                    <a:pt x="219" y="80"/>
                  </a:lnTo>
                  <a:lnTo>
                    <a:pt x="207" y="65"/>
                  </a:lnTo>
                  <a:lnTo>
                    <a:pt x="196" y="51"/>
                  </a:lnTo>
                  <a:lnTo>
                    <a:pt x="182" y="40"/>
                  </a:lnTo>
                  <a:lnTo>
                    <a:pt x="165" y="31"/>
                  </a:lnTo>
                  <a:lnTo>
                    <a:pt x="148" y="28"/>
                  </a:lnTo>
                  <a:lnTo>
                    <a:pt x="128" y="26"/>
                  </a:lnTo>
                  <a:lnTo>
                    <a:pt x="108" y="26"/>
                  </a:lnTo>
                  <a:lnTo>
                    <a:pt x="94" y="31"/>
                  </a:lnTo>
                  <a:lnTo>
                    <a:pt x="82" y="37"/>
                  </a:lnTo>
                  <a:lnTo>
                    <a:pt x="71" y="48"/>
                  </a:lnTo>
                  <a:lnTo>
                    <a:pt x="65" y="57"/>
                  </a:lnTo>
                  <a:lnTo>
                    <a:pt x="60" y="68"/>
                  </a:lnTo>
                  <a:lnTo>
                    <a:pt x="57" y="82"/>
                  </a:lnTo>
                  <a:lnTo>
                    <a:pt x="54" y="94"/>
                  </a:lnTo>
                  <a:lnTo>
                    <a:pt x="57" y="108"/>
                  </a:lnTo>
                  <a:lnTo>
                    <a:pt x="60" y="119"/>
                  </a:lnTo>
                  <a:lnTo>
                    <a:pt x="65" y="128"/>
                  </a:lnTo>
                  <a:lnTo>
                    <a:pt x="71" y="139"/>
                  </a:lnTo>
                  <a:lnTo>
                    <a:pt x="99" y="156"/>
                  </a:lnTo>
                  <a:lnTo>
                    <a:pt x="142" y="179"/>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6" name="Freeform 1705"/>
            <p:cNvSpPr>
              <a:spLocks noEditPoints="1"/>
            </p:cNvSpPr>
            <p:nvPr/>
          </p:nvSpPr>
          <p:spPr bwMode="auto">
            <a:xfrm>
              <a:off x="1900" y="3110"/>
              <a:ext cx="281" cy="310"/>
            </a:xfrm>
            <a:custGeom>
              <a:avLst/>
              <a:gdLst>
                <a:gd name="T0" fmla="*/ 142 w 281"/>
                <a:gd name="T1" fmla="*/ 0 h 310"/>
                <a:gd name="T2" fmla="*/ 184 w 281"/>
                <a:gd name="T3" fmla="*/ 6 h 310"/>
                <a:gd name="T4" fmla="*/ 218 w 281"/>
                <a:gd name="T5" fmla="*/ 23 h 310"/>
                <a:gd name="T6" fmla="*/ 235 w 281"/>
                <a:gd name="T7" fmla="*/ 34 h 310"/>
                <a:gd name="T8" fmla="*/ 258 w 281"/>
                <a:gd name="T9" fmla="*/ 63 h 310"/>
                <a:gd name="T10" fmla="*/ 267 w 281"/>
                <a:gd name="T11" fmla="*/ 80 h 310"/>
                <a:gd name="T12" fmla="*/ 278 w 281"/>
                <a:gd name="T13" fmla="*/ 117 h 310"/>
                <a:gd name="T14" fmla="*/ 281 w 281"/>
                <a:gd name="T15" fmla="*/ 156 h 310"/>
                <a:gd name="T16" fmla="*/ 281 w 281"/>
                <a:gd name="T17" fmla="*/ 174 h 310"/>
                <a:gd name="T18" fmla="*/ 272 w 281"/>
                <a:gd name="T19" fmla="*/ 210 h 310"/>
                <a:gd name="T20" fmla="*/ 264 w 281"/>
                <a:gd name="T21" fmla="*/ 230 h 310"/>
                <a:gd name="T22" fmla="*/ 241 w 281"/>
                <a:gd name="T23" fmla="*/ 262 h 310"/>
                <a:gd name="T24" fmla="*/ 213 w 281"/>
                <a:gd name="T25" fmla="*/ 290 h 310"/>
                <a:gd name="T26" fmla="*/ 196 w 281"/>
                <a:gd name="T27" fmla="*/ 299 h 310"/>
                <a:gd name="T28" fmla="*/ 159 w 281"/>
                <a:gd name="T29" fmla="*/ 310 h 310"/>
                <a:gd name="T30" fmla="*/ 139 w 281"/>
                <a:gd name="T31" fmla="*/ 310 h 310"/>
                <a:gd name="T32" fmla="*/ 93 w 281"/>
                <a:gd name="T33" fmla="*/ 304 h 310"/>
                <a:gd name="T34" fmla="*/ 65 w 281"/>
                <a:gd name="T35" fmla="*/ 293 h 310"/>
                <a:gd name="T36" fmla="*/ 45 w 281"/>
                <a:gd name="T37" fmla="*/ 273 h 310"/>
                <a:gd name="T38" fmla="*/ 34 w 281"/>
                <a:gd name="T39" fmla="*/ 264 h 310"/>
                <a:gd name="T40" fmla="*/ 8 w 281"/>
                <a:gd name="T41" fmla="*/ 213 h 310"/>
                <a:gd name="T42" fmla="*/ 0 w 281"/>
                <a:gd name="T43" fmla="*/ 156 h 310"/>
                <a:gd name="T44" fmla="*/ 0 w 281"/>
                <a:gd name="T45" fmla="*/ 137 h 310"/>
                <a:gd name="T46" fmla="*/ 8 w 281"/>
                <a:gd name="T47" fmla="*/ 100 h 310"/>
                <a:gd name="T48" fmla="*/ 17 w 281"/>
                <a:gd name="T49" fmla="*/ 80 h 310"/>
                <a:gd name="T50" fmla="*/ 37 w 281"/>
                <a:gd name="T51" fmla="*/ 49 h 310"/>
                <a:gd name="T52" fmla="*/ 68 w 281"/>
                <a:gd name="T53" fmla="*/ 23 h 310"/>
                <a:gd name="T54" fmla="*/ 82 w 281"/>
                <a:gd name="T55" fmla="*/ 12 h 310"/>
                <a:gd name="T56" fmla="*/ 122 w 281"/>
                <a:gd name="T57" fmla="*/ 0 h 310"/>
                <a:gd name="T58" fmla="*/ 142 w 281"/>
                <a:gd name="T59" fmla="*/ 0 h 310"/>
                <a:gd name="T60" fmla="*/ 136 w 281"/>
                <a:gd name="T61" fmla="*/ 23 h 310"/>
                <a:gd name="T62" fmla="*/ 99 w 281"/>
                <a:gd name="T63" fmla="*/ 34 h 310"/>
                <a:gd name="T64" fmla="*/ 76 w 281"/>
                <a:gd name="T65" fmla="*/ 66 h 310"/>
                <a:gd name="T66" fmla="*/ 68 w 281"/>
                <a:gd name="T67" fmla="*/ 85 h 310"/>
                <a:gd name="T68" fmla="*/ 57 w 281"/>
                <a:gd name="T69" fmla="*/ 131 h 310"/>
                <a:gd name="T70" fmla="*/ 57 w 281"/>
                <a:gd name="T71" fmla="*/ 159 h 310"/>
                <a:gd name="T72" fmla="*/ 65 w 281"/>
                <a:gd name="T73" fmla="*/ 210 h 310"/>
                <a:gd name="T74" fmla="*/ 82 w 281"/>
                <a:gd name="T75" fmla="*/ 250 h 310"/>
                <a:gd name="T76" fmla="*/ 96 w 281"/>
                <a:gd name="T77" fmla="*/ 267 h 310"/>
                <a:gd name="T78" fmla="*/ 128 w 281"/>
                <a:gd name="T79" fmla="*/ 284 h 310"/>
                <a:gd name="T80" fmla="*/ 145 w 281"/>
                <a:gd name="T81" fmla="*/ 284 h 310"/>
                <a:gd name="T82" fmla="*/ 179 w 281"/>
                <a:gd name="T83" fmla="*/ 273 h 310"/>
                <a:gd name="T84" fmla="*/ 204 w 281"/>
                <a:gd name="T85" fmla="*/ 245 h 310"/>
                <a:gd name="T86" fmla="*/ 213 w 281"/>
                <a:gd name="T87" fmla="*/ 225 h 310"/>
                <a:gd name="T88" fmla="*/ 224 w 281"/>
                <a:gd name="T89" fmla="*/ 179 h 310"/>
                <a:gd name="T90" fmla="*/ 224 w 281"/>
                <a:gd name="T91" fmla="*/ 151 h 310"/>
                <a:gd name="T92" fmla="*/ 210 w 281"/>
                <a:gd name="T93" fmla="*/ 85 h 310"/>
                <a:gd name="T94" fmla="*/ 199 w 281"/>
                <a:gd name="T95" fmla="*/ 60 h 310"/>
                <a:gd name="T96" fmla="*/ 182 w 281"/>
                <a:gd name="T97" fmla="*/ 40 h 310"/>
                <a:gd name="T98" fmla="*/ 162 w 281"/>
                <a:gd name="T99" fmla="*/ 29 h 310"/>
                <a:gd name="T100" fmla="*/ 136 w 281"/>
                <a:gd name="T101" fmla="*/ 23 h 3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1" h="310">
                  <a:moveTo>
                    <a:pt x="142" y="0"/>
                  </a:moveTo>
                  <a:lnTo>
                    <a:pt x="142" y="0"/>
                  </a:lnTo>
                  <a:lnTo>
                    <a:pt x="164" y="0"/>
                  </a:lnTo>
                  <a:lnTo>
                    <a:pt x="184" y="6"/>
                  </a:lnTo>
                  <a:lnTo>
                    <a:pt x="201" y="12"/>
                  </a:lnTo>
                  <a:lnTo>
                    <a:pt x="218" y="23"/>
                  </a:lnTo>
                  <a:lnTo>
                    <a:pt x="235" y="34"/>
                  </a:lnTo>
                  <a:lnTo>
                    <a:pt x="247" y="49"/>
                  </a:lnTo>
                  <a:lnTo>
                    <a:pt x="258" y="63"/>
                  </a:lnTo>
                  <a:lnTo>
                    <a:pt x="267" y="80"/>
                  </a:lnTo>
                  <a:lnTo>
                    <a:pt x="272" y="100"/>
                  </a:lnTo>
                  <a:lnTo>
                    <a:pt x="278" y="117"/>
                  </a:lnTo>
                  <a:lnTo>
                    <a:pt x="281" y="137"/>
                  </a:lnTo>
                  <a:lnTo>
                    <a:pt x="281" y="156"/>
                  </a:lnTo>
                  <a:lnTo>
                    <a:pt x="281" y="174"/>
                  </a:lnTo>
                  <a:lnTo>
                    <a:pt x="278" y="193"/>
                  </a:lnTo>
                  <a:lnTo>
                    <a:pt x="272" y="210"/>
                  </a:lnTo>
                  <a:lnTo>
                    <a:pt x="264" y="230"/>
                  </a:lnTo>
                  <a:lnTo>
                    <a:pt x="253" y="247"/>
                  </a:lnTo>
                  <a:lnTo>
                    <a:pt x="241" y="262"/>
                  </a:lnTo>
                  <a:lnTo>
                    <a:pt x="230" y="276"/>
                  </a:lnTo>
                  <a:lnTo>
                    <a:pt x="213" y="290"/>
                  </a:lnTo>
                  <a:lnTo>
                    <a:pt x="196" y="299"/>
                  </a:lnTo>
                  <a:lnTo>
                    <a:pt x="179" y="304"/>
                  </a:lnTo>
                  <a:lnTo>
                    <a:pt x="159" y="310"/>
                  </a:lnTo>
                  <a:lnTo>
                    <a:pt x="139" y="310"/>
                  </a:lnTo>
                  <a:lnTo>
                    <a:pt x="108" y="307"/>
                  </a:lnTo>
                  <a:lnTo>
                    <a:pt x="93" y="304"/>
                  </a:lnTo>
                  <a:lnTo>
                    <a:pt x="79" y="299"/>
                  </a:lnTo>
                  <a:lnTo>
                    <a:pt x="65" y="293"/>
                  </a:lnTo>
                  <a:lnTo>
                    <a:pt x="54" y="284"/>
                  </a:lnTo>
                  <a:lnTo>
                    <a:pt x="45" y="273"/>
                  </a:lnTo>
                  <a:lnTo>
                    <a:pt x="34" y="264"/>
                  </a:lnTo>
                  <a:lnTo>
                    <a:pt x="20" y="239"/>
                  </a:lnTo>
                  <a:lnTo>
                    <a:pt x="8" y="213"/>
                  </a:lnTo>
                  <a:lnTo>
                    <a:pt x="0" y="185"/>
                  </a:lnTo>
                  <a:lnTo>
                    <a:pt x="0" y="156"/>
                  </a:lnTo>
                  <a:lnTo>
                    <a:pt x="0" y="137"/>
                  </a:lnTo>
                  <a:lnTo>
                    <a:pt x="3" y="117"/>
                  </a:lnTo>
                  <a:lnTo>
                    <a:pt x="8" y="100"/>
                  </a:lnTo>
                  <a:lnTo>
                    <a:pt x="17" y="80"/>
                  </a:lnTo>
                  <a:lnTo>
                    <a:pt x="25" y="63"/>
                  </a:lnTo>
                  <a:lnTo>
                    <a:pt x="37" y="49"/>
                  </a:lnTo>
                  <a:lnTo>
                    <a:pt x="51" y="34"/>
                  </a:lnTo>
                  <a:lnTo>
                    <a:pt x="68" y="23"/>
                  </a:lnTo>
                  <a:lnTo>
                    <a:pt x="82" y="12"/>
                  </a:lnTo>
                  <a:lnTo>
                    <a:pt x="102" y="6"/>
                  </a:lnTo>
                  <a:lnTo>
                    <a:pt x="122" y="0"/>
                  </a:lnTo>
                  <a:lnTo>
                    <a:pt x="142" y="0"/>
                  </a:lnTo>
                  <a:close/>
                  <a:moveTo>
                    <a:pt x="136" y="23"/>
                  </a:moveTo>
                  <a:lnTo>
                    <a:pt x="136" y="23"/>
                  </a:lnTo>
                  <a:lnTo>
                    <a:pt x="116" y="26"/>
                  </a:lnTo>
                  <a:lnTo>
                    <a:pt x="99" y="34"/>
                  </a:lnTo>
                  <a:lnTo>
                    <a:pt x="88" y="49"/>
                  </a:lnTo>
                  <a:lnTo>
                    <a:pt x="76" y="66"/>
                  </a:lnTo>
                  <a:lnTo>
                    <a:pt x="68" y="85"/>
                  </a:lnTo>
                  <a:lnTo>
                    <a:pt x="62" y="108"/>
                  </a:lnTo>
                  <a:lnTo>
                    <a:pt x="57" y="131"/>
                  </a:lnTo>
                  <a:lnTo>
                    <a:pt x="57" y="159"/>
                  </a:lnTo>
                  <a:lnTo>
                    <a:pt x="59" y="185"/>
                  </a:lnTo>
                  <a:lnTo>
                    <a:pt x="65" y="210"/>
                  </a:lnTo>
                  <a:lnTo>
                    <a:pt x="74" y="230"/>
                  </a:lnTo>
                  <a:lnTo>
                    <a:pt x="82" y="250"/>
                  </a:lnTo>
                  <a:lnTo>
                    <a:pt x="96" y="267"/>
                  </a:lnTo>
                  <a:lnTo>
                    <a:pt x="110" y="279"/>
                  </a:lnTo>
                  <a:lnTo>
                    <a:pt x="128" y="284"/>
                  </a:lnTo>
                  <a:lnTo>
                    <a:pt x="145" y="284"/>
                  </a:lnTo>
                  <a:lnTo>
                    <a:pt x="164" y="282"/>
                  </a:lnTo>
                  <a:lnTo>
                    <a:pt x="179" y="273"/>
                  </a:lnTo>
                  <a:lnTo>
                    <a:pt x="193" y="262"/>
                  </a:lnTo>
                  <a:lnTo>
                    <a:pt x="204" y="245"/>
                  </a:lnTo>
                  <a:lnTo>
                    <a:pt x="213" y="225"/>
                  </a:lnTo>
                  <a:lnTo>
                    <a:pt x="218" y="202"/>
                  </a:lnTo>
                  <a:lnTo>
                    <a:pt x="224" y="179"/>
                  </a:lnTo>
                  <a:lnTo>
                    <a:pt x="224" y="151"/>
                  </a:lnTo>
                  <a:lnTo>
                    <a:pt x="218" y="117"/>
                  </a:lnTo>
                  <a:lnTo>
                    <a:pt x="210" y="85"/>
                  </a:lnTo>
                  <a:lnTo>
                    <a:pt x="199" y="60"/>
                  </a:lnTo>
                  <a:lnTo>
                    <a:pt x="182" y="40"/>
                  </a:lnTo>
                  <a:lnTo>
                    <a:pt x="173" y="31"/>
                  </a:lnTo>
                  <a:lnTo>
                    <a:pt x="162" y="29"/>
                  </a:lnTo>
                  <a:lnTo>
                    <a:pt x="150" y="23"/>
                  </a:lnTo>
                  <a:lnTo>
                    <a:pt x="136" y="23"/>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7" name="Freeform 1706"/>
            <p:cNvSpPr>
              <a:spLocks/>
            </p:cNvSpPr>
            <p:nvPr/>
          </p:nvSpPr>
          <p:spPr bwMode="auto">
            <a:xfrm>
              <a:off x="2493" y="3059"/>
              <a:ext cx="182" cy="361"/>
            </a:xfrm>
            <a:custGeom>
              <a:avLst/>
              <a:gdLst>
                <a:gd name="T0" fmla="*/ 86 w 182"/>
                <a:gd name="T1" fmla="*/ 0 h 361"/>
                <a:gd name="T2" fmla="*/ 86 w 182"/>
                <a:gd name="T3" fmla="*/ 60 h 361"/>
                <a:gd name="T4" fmla="*/ 174 w 182"/>
                <a:gd name="T5" fmla="*/ 60 h 361"/>
                <a:gd name="T6" fmla="*/ 151 w 182"/>
                <a:gd name="T7" fmla="*/ 85 h 361"/>
                <a:gd name="T8" fmla="*/ 83 w 182"/>
                <a:gd name="T9" fmla="*/ 85 h 361"/>
                <a:gd name="T10" fmla="*/ 83 w 182"/>
                <a:gd name="T11" fmla="*/ 267 h 361"/>
                <a:gd name="T12" fmla="*/ 83 w 182"/>
                <a:gd name="T13" fmla="*/ 267 h 361"/>
                <a:gd name="T14" fmla="*/ 83 w 182"/>
                <a:gd name="T15" fmla="*/ 284 h 361"/>
                <a:gd name="T16" fmla="*/ 86 w 182"/>
                <a:gd name="T17" fmla="*/ 296 h 361"/>
                <a:gd name="T18" fmla="*/ 91 w 182"/>
                <a:gd name="T19" fmla="*/ 307 h 361"/>
                <a:gd name="T20" fmla="*/ 97 w 182"/>
                <a:gd name="T21" fmla="*/ 318 h 361"/>
                <a:gd name="T22" fmla="*/ 105 w 182"/>
                <a:gd name="T23" fmla="*/ 324 h 361"/>
                <a:gd name="T24" fmla="*/ 117 w 182"/>
                <a:gd name="T25" fmla="*/ 330 h 361"/>
                <a:gd name="T26" fmla="*/ 128 w 182"/>
                <a:gd name="T27" fmla="*/ 333 h 361"/>
                <a:gd name="T28" fmla="*/ 142 w 182"/>
                <a:gd name="T29" fmla="*/ 335 h 361"/>
                <a:gd name="T30" fmla="*/ 142 w 182"/>
                <a:gd name="T31" fmla="*/ 335 h 361"/>
                <a:gd name="T32" fmla="*/ 157 w 182"/>
                <a:gd name="T33" fmla="*/ 333 h 361"/>
                <a:gd name="T34" fmla="*/ 165 w 182"/>
                <a:gd name="T35" fmla="*/ 330 h 361"/>
                <a:gd name="T36" fmla="*/ 165 w 182"/>
                <a:gd name="T37" fmla="*/ 330 h 361"/>
                <a:gd name="T38" fmla="*/ 182 w 182"/>
                <a:gd name="T39" fmla="*/ 318 h 361"/>
                <a:gd name="T40" fmla="*/ 182 w 182"/>
                <a:gd name="T41" fmla="*/ 318 h 361"/>
                <a:gd name="T42" fmla="*/ 182 w 182"/>
                <a:gd name="T43" fmla="*/ 324 h 361"/>
                <a:gd name="T44" fmla="*/ 179 w 182"/>
                <a:gd name="T45" fmla="*/ 333 h 361"/>
                <a:gd name="T46" fmla="*/ 162 w 182"/>
                <a:gd name="T47" fmla="*/ 347 h 361"/>
                <a:gd name="T48" fmla="*/ 162 w 182"/>
                <a:gd name="T49" fmla="*/ 347 h 361"/>
                <a:gd name="T50" fmla="*/ 154 w 182"/>
                <a:gd name="T51" fmla="*/ 352 h 361"/>
                <a:gd name="T52" fmla="*/ 142 w 182"/>
                <a:gd name="T53" fmla="*/ 358 h 361"/>
                <a:gd name="T54" fmla="*/ 131 w 182"/>
                <a:gd name="T55" fmla="*/ 361 h 361"/>
                <a:gd name="T56" fmla="*/ 117 w 182"/>
                <a:gd name="T57" fmla="*/ 361 h 361"/>
                <a:gd name="T58" fmla="*/ 117 w 182"/>
                <a:gd name="T59" fmla="*/ 361 h 361"/>
                <a:gd name="T60" fmla="*/ 100 w 182"/>
                <a:gd name="T61" fmla="*/ 361 h 361"/>
                <a:gd name="T62" fmla="*/ 83 w 182"/>
                <a:gd name="T63" fmla="*/ 355 h 361"/>
                <a:gd name="T64" fmla="*/ 66 w 182"/>
                <a:gd name="T65" fmla="*/ 347 h 361"/>
                <a:gd name="T66" fmla="*/ 54 w 182"/>
                <a:gd name="T67" fmla="*/ 335 h 361"/>
                <a:gd name="T68" fmla="*/ 54 w 182"/>
                <a:gd name="T69" fmla="*/ 335 h 361"/>
                <a:gd name="T70" fmla="*/ 43 w 182"/>
                <a:gd name="T71" fmla="*/ 324 h 361"/>
                <a:gd name="T72" fmla="*/ 34 w 182"/>
                <a:gd name="T73" fmla="*/ 307 h 361"/>
                <a:gd name="T74" fmla="*/ 29 w 182"/>
                <a:gd name="T75" fmla="*/ 290 h 361"/>
                <a:gd name="T76" fmla="*/ 29 w 182"/>
                <a:gd name="T77" fmla="*/ 267 h 361"/>
                <a:gd name="T78" fmla="*/ 29 w 182"/>
                <a:gd name="T79" fmla="*/ 85 h 361"/>
                <a:gd name="T80" fmla="*/ 0 w 182"/>
                <a:gd name="T81" fmla="*/ 85 h 361"/>
                <a:gd name="T82" fmla="*/ 86 w 182"/>
                <a:gd name="T83" fmla="*/ 0 h 361"/>
                <a:gd name="T84" fmla="*/ 86 w 182"/>
                <a:gd name="T85" fmla="*/ 0 h 3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2" h="361">
                  <a:moveTo>
                    <a:pt x="86" y="0"/>
                  </a:moveTo>
                  <a:lnTo>
                    <a:pt x="86" y="60"/>
                  </a:lnTo>
                  <a:lnTo>
                    <a:pt x="174" y="60"/>
                  </a:lnTo>
                  <a:lnTo>
                    <a:pt x="151" y="85"/>
                  </a:lnTo>
                  <a:lnTo>
                    <a:pt x="83" y="85"/>
                  </a:lnTo>
                  <a:lnTo>
                    <a:pt x="83" y="267"/>
                  </a:lnTo>
                  <a:lnTo>
                    <a:pt x="83" y="284"/>
                  </a:lnTo>
                  <a:lnTo>
                    <a:pt x="86" y="296"/>
                  </a:lnTo>
                  <a:lnTo>
                    <a:pt x="91" y="307"/>
                  </a:lnTo>
                  <a:lnTo>
                    <a:pt x="97" y="318"/>
                  </a:lnTo>
                  <a:lnTo>
                    <a:pt x="105" y="324"/>
                  </a:lnTo>
                  <a:lnTo>
                    <a:pt x="117" y="330"/>
                  </a:lnTo>
                  <a:lnTo>
                    <a:pt x="128" y="333"/>
                  </a:lnTo>
                  <a:lnTo>
                    <a:pt x="142" y="335"/>
                  </a:lnTo>
                  <a:lnTo>
                    <a:pt x="157" y="333"/>
                  </a:lnTo>
                  <a:lnTo>
                    <a:pt x="165" y="330"/>
                  </a:lnTo>
                  <a:lnTo>
                    <a:pt x="182" y="318"/>
                  </a:lnTo>
                  <a:lnTo>
                    <a:pt x="182" y="324"/>
                  </a:lnTo>
                  <a:lnTo>
                    <a:pt x="179" y="333"/>
                  </a:lnTo>
                  <a:lnTo>
                    <a:pt x="162" y="347"/>
                  </a:lnTo>
                  <a:lnTo>
                    <a:pt x="154" y="352"/>
                  </a:lnTo>
                  <a:lnTo>
                    <a:pt x="142" y="358"/>
                  </a:lnTo>
                  <a:lnTo>
                    <a:pt x="131" y="361"/>
                  </a:lnTo>
                  <a:lnTo>
                    <a:pt x="117" y="361"/>
                  </a:lnTo>
                  <a:lnTo>
                    <a:pt x="100" y="361"/>
                  </a:lnTo>
                  <a:lnTo>
                    <a:pt x="83" y="355"/>
                  </a:lnTo>
                  <a:lnTo>
                    <a:pt x="66" y="347"/>
                  </a:lnTo>
                  <a:lnTo>
                    <a:pt x="54" y="335"/>
                  </a:lnTo>
                  <a:lnTo>
                    <a:pt x="43" y="324"/>
                  </a:lnTo>
                  <a:lnTo>
                    <a:pt x="34" y="307"/>
                  </a:lnTo>
                  <a:lnTo>
                    <a:pt x="29" y="290"/>
                  </a:lnTo>
                  <a:lnTo>
                    <a:pt x="29" y="267"/>
                  </a:lnTo>
                  <a:lnTo>
                    <a:pt x="29" y="85"/>
                  </a:lnTo>
                  <a:lnTo>
                    <a:pt x="0" y="85"/>
                  </a:lnTo>
                  <a:lnTo>
                    <a:pt x="86"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8" name="Freeform 1707"/>
            <p:cNvSpPr>
              <a:spLocks/>
            </p:cNvSpPr>
            <p:nvPr/>
          </p:nvSpPr>
          <p:spPr bwMode="auto">
            <a:xfrm>
              <a:off x="2695" y="2971"/>
              <a:ext cx="290" cy="443"/>
            </a:xfrm>
            <a:custGeom>
              <a:avLst/>
              <a:gdLst>
                <a:gd name="T0" fmla="*/ 176 w 290"/>
                <a:gd name="T1" fmla="*/ 139 h 443"/>
                <a:gd name="T2" fmla="*/ 213 w 290"/>
                <a:gd name="T3" fmla="*/ 145 h 443"/>
                <a:gd name="T4" fmla="*/ 244 w 290"/>
                <a:gd name="T5" fmla="*/ 162 h 443"/>
                <a:gd name="T6" fmla="*/ 256 w 290"/>
                <a:gd name="T7" fmla="*/ 176 h 443"/>
                <a:gd name="T8" fmla="*/ 270 w 290"/>
                <a:gd name="T9" fmla="*/ 207 h 443"/>
                <a:gd name="T10" fmla="*/ 273 w 290"/>
                <a:gd name="T11" fmla="*/ 421 h 443"/>
                <a:gd name="T12" fmla="*/ 273 w 290"/>
                <a:gd name="T13" fmla="*/ 429 h 443"/>
                <a:gd name="T14" fmla="*/ 276 w 290"/>
                <a:gd name="T15" fmla="*/ 435 h 443"/>
                <a:gd name="T16" fmla="*/ 199 w 290"/>
                <a:gd name="T17" fmla="*/ 443 h 443"/>
                <a:gd name="T18" fmla="*/ 207 w 290"/>
                <a:gd name="T19" fmla="*/ 438 h 443"/>
                <a:gd name="T20" fmla="*/ 216 w 290"/>
                <a:gd name="T21" fmla="*/ 426 h 443"/>
                <a:gd name="T22" fmla="*/ 216 w 290"/>
                <a:gd name="T23" fmla="*/ 250 h 443"/>
                <a:gd name="T24" fmla="*/ 216 w 290"/>
                <a:gd name="T25" fmla="*/ 233 h 443"/>
                <a:gd name="T26" fmla="*/ 207 w 290"/>
                <a:gd name="T27" fmla="*/ 207 h 443"/>
                <a:gd name="T28" fmla="*/ 202 w 290"/>
                <a:gd name="T29" fmla="*/ 196 h 443"/>
                <a:gd name="T30" fmla="*/ 179 w 290"/>
                <a:gd name="T31" fmla="*/ 182 h 443"/>
                <a:gd name="T32" fmla="*/ 148 w 290"/>
                <a:gd name="T33" fmla="*/ 176 h 443"/>
                <a:gd name="T34" fmla="*/ 128 w 290"/>
                <a:gd name="T35" fmla="*/ 179 h 443"/>
                <a:gd name="T36" fmla="*/ 108 w 290"/>
                <a:gd name="T37" fmla="*/ 188 h 443"/>
                <a:gd name="T38" fmla="*/ 77 w 290"/>
                <a:gd name="T39" fmla="*/ 210 h 443"/>
                <a:gd name="T40" fmla="*/ 77 w 290"/>
                <a:gd name="T41" fmla="*/ 421 h 443"/>
                <a:gd name="T42" fmla="*/ 82 w 290"/>
                <a:gd name="T43" fmla="*/ 432 h 443"/>
                <a:gd name="T44" fmla="*/ 88 w 290"/>
                <a:gd name="T45" fmla="*/ 438 h 443"/>
                <a:gd name="T46" fmla="*/ 6 w 290"/>
                <a:gd name="T47" fmla="*/ 443 h 443"/>
                <a:gd name="T48" fmla="*/ 11 w 290"/>
                <a:gd name="T49" fmla="*/ 438 h 443"/>
                <a:gd name="T50" fmla="*/ 20 w 290"/>
                <a:gd name="T51" fmla="*/ 426 h 443"/>
                <a:gd name="T52" fmla="*/ 20 w 290"/>
                <a:gd name="T53" fmla="*/ 40 h 443"/>
                <a:gd name="T54" fmla="*/ 20 w 290"/>
                <a:gd name="T55" fmla="*/ 31 h 443"/>
                <a:gd name="T56" fmla="*/ 17 w 290"/>
                <a:gd name="T57" fmla="*/ 23 h 443"/>
                <a:gd name="T58" fmla="*/ 77 w 290"/>
                <a:gd name="T59" fmla="*/ 0 h 443"/>
                <a:gd name="T60" fmla="*/ 77 w 290"/>
                <a:gd name="T61" fmla="*/ 185 h 443"/>
                <a:gd name="T62" fmla="*/ 128 w 290"/>
                <a:gd name="T63" fmla="*/ 151 h 443"/>
                <a:gd name="T64" fmla="*/ 176 w 290"/>
                <a:gd name="T65" fmla="*/ 139 h 4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0" h="443">
                  <a:moveTo>
                    <a:pt x="176" y="139"/>
                  </a:moveTo>
                  <a:lnTo>
                    <a:pt x="176" y="139"/>
                  </a:lnTo>
                  <a:lnTo>
                    <a:pt x="193" y="139"/>
                  </a:lnTo>
                  <a:lnTo>
                    <a:pt x="213" y="145"/>
                  </a:lnTo>
                  <a:lnTo>
                    <a:pt x="230" y="153"/>
                  </a:lnTo>
                  <a:lnTo>
                    <a:pt x="244" y="162"/>
                  </a:lnTo>
                  <a:lnTo>
                    <a:pt x="256" y="176"/>
                  </a:lnTo>
                  <a:lnTo>
                    <a:pt x="264" y="190"/>
                  </a:lnTo>
                  <a:lnTo>
                    <a:pt x="270" y="207"/>
                  </a:lnTo>
                  <a:lnTo>
                    <a:pt x="273" y="227"/>
                  </a:lnTo>
                  <a:lnTo>
                    <a:pt x="273" y="421"/>
                  </a:lnTo>
                  <a:lnTo>
                    <a:pt x="273" y="429"/>
                  </a:lnTo>
                  <a:lnTo>
                    <a:pt x="276" y="435"/>
                  </a:lnTo>
                  <a:lnTo>
                    <a:pt x="290" y="443"/>
                  </a:lnTo>
                  <a:lnTo>
                    <a:pt x="199" y="443"/>
                  </a:lnTo>
                  <a:lnTo>
                    <a:pt x="207" y="438"/>
                  </a:lnTo>
                  <a:lnTo>
                    <a:pt x="213" y="432"/>
                  </a:lnTo>
                  <a:lnTo>
                    <a:pt x="216" y="426"/>
                  </a:lnTo>
                  <a:lnTo>
                    <a:pt x="216" y="421"/>
                  </a:lnTo>
                  <a:lnTo>
                    <a:pt x="216" y="250"/>
                  </a:lnTo>
                  <a:lnTo>
                    <a:pt x="216" y="233"/>
                  </a:lnTo>
                  <a:lnTo>
                    <a:pt x="213" y="219"/>
                  </a:lnTo>
                  <a:lnTo>
                    <a:pt x="207" y="207"/>
                  </a:lnTo>
                  <a:lnTo>
                    <a:pt x="202" y="196"/>
                  </a:lnTo>
                  <a:lnTo>
                    <a:pt x="190" y="188"/>
                  </a:lnTo>
                  <a:lnTo>
                    <a:pt x="179" y="182"/>
                  </a:lnTo>
                  <a:lnTo>
                    <a:pt x="165" y="179"/>
                  </a:lnTo>
                  <a:lnTo>
                    <a:pt x="148" y="176"/>
                  </a:lnTo>
                  <a:lnTo>
                    <a:pt x="128" y="179"/>
                  </a:lnTo>
                  <a:lnTo>
                    <a:pt x="108" y="188"/>
                  </a:lnTo>
                  <a:lnTo>
                    <a:pt x="91" y="196"/>
                  </a:lnTo>
                  <a:lnTo>
                    <a:pt x="77" y="210"/>
                  </a:lnTo>
                  <a:lnTo>
                    <a:pt x="77" y="421"/>
                  </a:lnTo>
                  <a:lnTo>
                    <a:pt x="80" y="426"/>
                  </a:lnTo>
                  <a:lnTo>
                    <a:pt x="82" y="432"/>
                  </a:lnTo>
                  <a:lnTo>
                    <a:pt x="88" y="438"/>
                  </a:lnTo>
                  <a:lnTo>
                    <a:pt x="97" y="443"/>
                  </a:lnTo>
                  <a:lnTo>
                    <a:pt x="6" y="443"/>
                  </a:lnTo>
                  <a:lnTo>
                    <a:pt x="11" y="438"/>
                  </a:lnTo>
                  <a:lnTo>
                    <a:pt x="17" y="432"/>
                  </a:lnTo>
                  <a:lnTo>
                    <a:pt x="20" y="426"/>
                  </a:lnTo>
                  <a:lnTo>
                    <a:pt x="20" y="421"/>
                  </a:lnTo>
                  <a:lnTo>
                    <a:pt x="20" y="40"/>
                  </a:lnTo>
                  <a:lnTo>
                    <a:pt x="20" y="31"/>
                  </a:lnTo>
                  <a:lnTo>
                    <a:pt x="17" y="23"/>
                  </a:lnTo>
                  <a:lnTo>
                    <a:pt x="0" y="14"/>
                  </a:lnTo>
                  <a:lnTo>
                    <a:pt x="77" y="0"/>
                  </a:lnTo>
                  <a:lnTo>
                    <a:pt x="77" y="185"/>
                  </a:lnTo>
                  <a:lnTo>
                    <a:pt x="102" y="165"/>
                  </a:lnTo>
                  <a:lnTo>
                    <a:pt x="128" y="151"/>
                  </a:lnTo>
                  <a:lnTo>
                    <a:pt x="153" y="142"/>
                  </a:lnTo>
                  <a:lnTo>
                    <a:pt x="176" y="139"/>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9" name="Freeform 1708"/>
            <p:cNvSpPr>
              <a:spLocks/>
            </p:cNvSpPr>
            <p:nvPr/>
          </p:nvSpPr>
          <p:spPr bwMode="auto">
            <a:xfrm>
              <a:off x="3274" y="3110"/>
              <a:ext cx="475" cy="304"/>
            </a:xfrm>
            <a:custGeom>
              <a:avLst/>
              <a:gdLst>
                <a:gd name="T0" fmla="*/ 364 w 475"/>
                <a:gd name="T1" fmla="*/ 0 h 304"/>
                <a:gd name="T2" fmla="*/ 398 w 475"/>
                <a:gd name="T3" fmla="*/ 6 h 304"/>
                <a:gd name="T4" fmla="*/ 429 w 475"/>
                <a:gd name="T5" fmla="*/ 23 h 304"/>
                <a:gd name="T6" fmla="*/ 444 w 475"/>
                <a:gd name="T7" fmla="*/ 37 h 304"/>
                <a:gd name="T8" fmla="*/ 458 w 475"/>
                <a:gd name="T9" fmla="*/ 68 h 304"/>
                <a:gd name="T10" fmla="*/ 458 w 475"/>
                <a:gd name="T11" fmla="*/ 282 h 304"/>
                <a:gd name="T12" fmla="*/ 461 w 475"/>
                <a:gd name="T13" fmla="*/ 287 h 304"/>
                <a:gd name="T14" fmla="*/ 463 w 475"/>
                <a:gd name="T15" fmla="*/ 293 h 304"/>
                <a:gd name="T16" fmla="*/ 387 w 475"/>
                <a:gd name="T17" fmla="*/ 304 h 304"/>
                <a:gd name="T18" fmla="*/ 392 w 475"/>
                <a:gd name="T19" fmla="*/ 299 h 304"/>
                <a:gd name="T20" fmla="*/ 404 w 475"/>
                <a:gd name="T21" fmla="*/ 287 h 304"/>
                <a:gd name="T22" fmla="*/ 404 w 475"/>
                <a:gd name="T23" fmla="*/ 108 h 304"/>
                <a:gd name="T24" fmla="*/ 404 w 475"/>
                <a:gd name="T25" fmla="*/ 91 h 304"/>
                <a:gd name="T26" fmla="*/ 395 w 475"/>
                <a:gd name="T27" fmla="*/ 66 h 304"/>
                <a:gd name="T28" fmla="*/ 387 w 475"/>
                <a:gd name="T29" fmla="*/ 57 h 304"/>
                <a:gd name="T30" fmla="*/ 367 w 475"/>
                <a:gd name="T31" fmla="*/ 43 h 304"/>
                <a:gd name="T32" fmla="*/ 336 w 475"/>
                <a:gd name="T33" fmla="*/ 37 h 304"/>
                <a:gd name="T34" fmla="*/ 316 w 475"/>
                <a:gd name="T35" fmla="*/ 40 h 304"/>
                <a:gd name="T36" fmla="*/ 282 w 475"/>
                <a:gd name="T37" fmla="*/ 60 h 304"/>
                <a:gd name="T38" fmla="*/ 267 w 475"/>
                <a:gd name="T39" fmla="*/ 77 h 304"/>
                <a:gd name="T40" fmla="*/ 267 w 475"/>
                <a:gd name="T41" fmla="*/ 282 h 304"/>
                <a:gd name="T42" fmla="*/ 270 w 475"/>
                <a:gd name="T43" fmla="*/ 287 h 304"/>
                <a:gd name="T44" fmla="*/ 273 w 475"/>
                <a:gd name="T45" fmla="*/ 293 h 304"/>
                <a:gd name="T46" fmla="*/ 194 w 475"/>
                <a:gd name="T47" fmla="*/ 304 h 304"/>
                <a:gd name="T48" fmla="*/ 202 w 475"/>
                <a:gd name="T49" fmla="*/ 299 h 304"/>
                <a:gd name="T50" fmla="*/ 211 w 475"/>
                <a:gd name="T51" fmla="*/ 287 h 304"/>
                <a:gd name="T52" fmla="*/ 211 w 475"/>
                <a:gd name="T53" fmla="*/ 105 h 304"/>
                <a:gd name="T54" fmla="*/ 211 w 475"/>
                <a:gd name="T55" fmla="*/ 88 h 304"/>
                <a:gd name="T56" fmla="*/ 202 w 475"/>
                <a:gd name="T57" fmla="*/ 63 h 304"/>
                <a:gd name="T58" fmla="*/ 185 w 475"/>
                <a:gd name="T59" fmla="*/ 46 h 304"/>
                <a:gd name="T60" fmla="*/ 160 w 475"/>
                <a:gd name="T61" fmla="*/ 37 h 304"/>
                <a:gd name="T62" fmla="*/ 145 w 475"/>
                <a:gd name="T63" fmla="*/ 37 h 304"/>
                <a:gd name="T64" fmla="*/ 108 w 475"/>
                <a:gd name="T65" fmla="*/ 46 h 304"/>
                <a:gd name="T66" fmla="*/ 80 w 475"/>
                <a:gd name="T67" fmla="*/ 68 h 304"/>
                <a:gd name="T68" fmla="*/ 80 w 475"/>
                <a:gd name="T69" fmla="*/ 282 h 304"/>
                <a:gd name="T70" fmla="*/ 83 w 475"/>
                <a:gd name="T71" fmla="*/ 293 h 304"/>
                <a:gd name="T72" fmla="*/ 97 w 475"/>
                <a:gd name="T73" fmla="*/ 304 h 304"/>
                <a:gd name="T74" fmla="*/ 6 w 475"/>
                <a:gd name="T75" fmla="*/ 304 h 304"/>
                <a:gd name="T76" fmla="*/ 20 w 475"/>
                <a:gd name="T77" fmla="*/ 293 h 304"/>
                <a:gd name="T78" fmla="*/ 23 w 475"/>
                <a:gd name="T79" fmla="*/ 282 h 304"/>
                <a:gd name="T80" fmla="*/ 23 w 475"/>
                <a:gd name="T81" fmla="*/ 40 h 304"/>
                <a:gd name="T82" fmla="*/ 18 w 475"/>
                <a:gd name="T83" fmla="*/ 23 h 304"/>
                <a:gd name="T84" fmla="*/ 9 w 475"/>
                <a:gd name="T85" fmla="*/ 17 h 304"/>
                <a:gd name="T86" fmla="*/ 80 w 475"/>
                <a:gd name="T87" fmla="*/ 0 h 304"/>
                <a:gd name="T88" fmla="*/ 80 w 475"/>
                <a:gd name="T89" fmla="*/ 43 h 304"/>
                <a:gd name="T90" fmla="*/ 123 w 475"/>
                <a:gd name="T91" fmla="*/ 14 h 304"/>
                <a:gd name="T92" fmla="*/ 134 w 475"/>
                <a:gd name="T93" fmla="*/ 9 h 304"/>
                <a:gd name="T94" fmla="*/ 160 w 475"/>
                <a:gd name="T95" fmla="*/ 0 h 304"/>
                <a:gd name="T96" fmla="*/ 174 w 475"/>
                <a:gd name="T97" fmla="*/ 0 h 304"/>
                <a:gd name="T98" fmla="*/ 202 w 475"/>
                <a:gd name="T99" fmla="*/ 3 h 304"/>
                <a:gd name="T100" fmla="*/ 228 w 475"/>
                <a:gd name="T101" fmla="*/ 14 h 304"/>
                <a:gd name="T102" fmla="*/ 239 w 475"/>
                <a:gd name="T103" fmla="*/ 23 h 304"/>
                <a:gd name="T104" fmla="*/ 256 w 475"/>
                <a:gd name="T105" fmla="*/ 43 h 304"/>
                <a:gd name="T106" fmla="*/ 262 w 475"/>
                <a:gd name="T107" fmla="*/ 57 h 304"/>
                <a:gd name="T108" fmla="*/ 307 w 475"/>
                <a:gd name="T109" fmla="*/ 17 h 304"/>
                <a:gd name="T110" fmla="*/ 321 w 475"/>
                <a:gd name="T111" fmla="*/ 9 h 304"/>
                <a:gd name="T112" fmla="*/ 350 w 475"/>
                <a:gd name="T113" fmla="*/ 0 h 304"/>
                <a:gd name="T114" fmla="*/ 364 w 475"/>
                <a:gd name="T115" fmla="*/ 0 h 3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75" h="304">
                  <a:moveTo>
                    <a:pt x="364" y="0"/>
                  </a:moveTo>
                  <a:lnTo>
                    <a:pt x="364" y="0"/>
                  </a:lnTo>
                  <a:lnTo>
                    <a:pt x="381" y="0"/>
                  </a:lnTo>
                  <a:lnTo>
                    <a:pt x="398" y="6"/>
                  </a:lnTo>
                  <a:lnTo>
                    <a:pt x="415" y="14"/>
                  </a:lnTo>
                  <a:lnTo>
                    <a:pt x="429" y="23"/>
                  </a:lnTo>
                  <a:lnTo>
                    <a:pt x="444" y="37"/>
                  </a:lnTo>
                  <a:lnTo>
                    <a:pt x="452" y="51"/>
                  </a:lnTo>
                  <a:lnTo>
                    <a:pt x="458" y="68"/>
                  </a:lnTo>
                  <a:lnTo>
                    <a:pt x="458" y="88"/>
                  </a:lnTo>
                  <a:lnTo>
                    <a:pt x="458" y="282"/>
                  </a:lnTo>
                  <a:lnTo>
                    <a:pt x="461" y="287"/>
                  </a:lnTo>
                  <a:lnTo>
                    <a:pt x="463" y="293"/>
                  </a:lnTo>
                  <a:lnTo>
                    <a:pt x="475" y="304"/>
                  </a:lnTo>
                  <a:lnTo>
                    <a:pt x="387" y="304"/>
                  </a:lnTo>
                  <a:lnTo>
                    <a:pt x="392" y="299"/>
                  </a:lnTo>
                  <a:lnTo>
                    <a:pt x="398" y="293"/>
                  </a:lnTo>
                  <a:lnTo>
                    <a:pt x="404" y="287"/>
                  </a:lnTo>
                  <a:lnTo>
                    <a:pt x="404" y="282"/>
                  </a:lnTo>
                  <a:lnTo>
                    <a:pt x="404" y="108"/>
                  </a:lnTo>
                  <a:lnTo>
                    <a:pt x="404" y="91"/>
                  </a:lnTo>
                  <a:lnTo>
                    <a:pt x="401" y="80"/>
                  </a:lnTo>
                  <a:lnTo>
                    <a:pt x="395" y="66"/>
                  </a:lnTo>
                  <a:lnTo>
                    <a:pt x="387" y="57"/>
                  </a:lnTo>
                  <a:lnTo>
                    <a:pt x="378" y="49"/>
                  </a:lnTo>
                  <a:lnTo>
                    <a:pt x="367" y="43"/>
                  </a:lnTo>
                  <a:lnTo>
                    <a:pt x="353" y="37"/>
                  </a:lnTo>
                  <a:lnTo>
                    <a:pt x="336" y="37"/>
                  </a:lnTo>
                  <a:lnTo>
                    <a:pt x="316" y="40"/>
                  </a:lnTo>
                  <a:lnTo>
                    <a:pt x="299" y="46"/>
                  </a:lnTo>
                  <a:lnTo>
                    <a:pt x="282" y="60"/>
                  </a:lnTo>
                  <a:lnTo>
                    <a:pt x="267" y="77"/>
                  </a:lnTo>
                  <a:lnTo>
                    <a:pt x="267" y="85"/>
                  </a:lnTo>
                  <a:lnTo>
                    <a:pt x="267" y="282"/>
                  </a:lnTo>
                  <a:lnTo>
                    <a:pt x="270" y="287"/>
                  </a:lnTo>
                  <a:lnTo>
                    <a:pt x="273" y="293"/>
                  </a:lnTo>
                  <a:lnTo>
                    <a:pt x="285" y="304"/>
                  </a:lnTo>
                  <a:lnTo>
                    <a:pt x="194" y="304"/>
                  </a:lnTo>
                  <a:lnTo>
                    <a:pt x="202" y="299"/>
                  </a:lnTo>
                  <a:lnTo>
                    <a:pt x="208" y="293"/>
                  </a:lnTo>
                  <a:lnTo>
                    <a:pt x="211" y="287"/>
                  </a:lnTo>
                  <a:lnTo>
                    <a:pt x="211" y="282"/>
                  </a:lnTo>
                  <a:lnTo>
                    <a:pt x="211" y="105"/>
                  </a:lnTo>
                  <a:lnTo>
                    <a:pt x="211" y="88"/>
                  </a:lnTo>
                  <a:lnTo>
                    <a:pt x="208" y="74"/>
                  </a:lnTo>
                  <a:lnTo>
                    <a:pt x="202" y="63"/>
                  </a:lnTo>
                  <a:lnTo>
                    <a:pt x="194" y="54"/>
                  </a:lnTo>
                  <a:lnTo>
                    <a:pt x="185" y="46"/>
                  </a:lnTo>
                  <a:lnTo>
                    <a:pt x="174" y="40"/>
                  </a:lnTo>
                  <a:lnTo>
                    <a:pt x="160" y="37"/>
                  </a:lnTo>
                  <a:lnTo>
                    <a:pt x="145" y="37"/>
                  </a:lnTo>
                  <a:lnTo>
                    <a:pt x="125" y="40"/>
                  </a:lnTo>
                  <a:lnTo>
                    <a:pt x="108" y="46"/>
                  </a:lnTo>
                  <a:lnTo>
                    <a:pt x="94" y="54"/>
                  </a:lnTo>
                  <a:lnTo>
                    <a:pt x="80" y="68"/>
                  </a:lnTo>
                  <a:lnTo>
                    <a:pt x="80" y="282"/>
                  </a:lnTo>
                  <a:lnTo>
                    <a:pt x="80" y="287"/>
                  </a:lnTo>
                  <a:lnTo>
                    <a:pt x="83" y="293"/>
                  </a:lnTo>
                  <a:lnTo>
                    <a:pt x="97" y="304"/>
                  </a:lnTo>
                  <a:lnTo>
                    <a:pt x="6" y="304"/>
                  </a:lnTo>
                  <a:lnTo>
                    <a:pt x="15" y="299"/>
                  </a:lnTo>
                  <a:lnTo>
                    <a:pt x="20" y="293"/>
                  </a:lnTo>
                  <a:lnTo>
                    <a:pt x="23" y="287"/>
                  </a:lnTo>
                  <a:lnTo>
                    <a:pt x="23" y="282"/>
                  </a:lnTo>
                  <a:lnTo>
                    <a:pt x="23" y="40"/>
                  </a:lnTo>
                  <a:lnTo>
                    <a:pt x="23" y="31"/>
                  </a:lnTo>
                  <a:lnTo>
                    <a:pt x="18" y="23"/>
                  </a:lnTo>
                  <a:lnTo>
                    <a:pt x="9" y="17"/>
                  </a:lnTo>
                  <a:lnTo>
                    <a:pt x="0" y="14"/>
                  </a:lnTo>
                  <a:lnTo>
                    <a:pt x="80" y="0"/>
                  </a:lnTo>
                  <a:lnTo>
                    <a:pt x="80" y="43"/>
                  </a:lnTo>
                  <a:lnTo>
                    <a:pt x="100" y="29"/>
                  </a:lnTo>
                  <a:lnTo>
                    <a:pt x="123" y="14"/>
                  </a:lnTo>
                  <a:lnTo>
                    <a:pt x="134" y="9"/>
                  </a:lnTo>
                  <a:lnTo>
                    <a:pt x="145" y="3"/>
                  </a:lnTo>
                  <a:lnTo>
                    <a:pt x="160" y="0"/>
                  </a:lnTo>
                  <a:lnTo>
                    <a:pt x="174" y="0"/>
                  </a:lnTo>
                  <a:lnTo>
                    <a:pt x="188" y="0"/>
                  </a:lnTo>
                  <a:lnTo>
                    <a:pt x="202" y="3"/>
                  </a:lnTo>
                  <a:lnTo>
                    <a:pt x="213" y="9"/>
                  </a:lnTo>
                  <a:lnTo>
                    <a:pt x="228" y="14"/>
                  </a:lnTo>
                  <a:lnTo>
                    <a:pt x="239" y="23"/>
                  </a:lnTo>
                  <a:lnTo>
                    <a:pt x="248" y="31"/>
                  </a:lnTo>
                  <a:lnTo>
                    <a:pt x="256" y="43"/>
                  </a:lnTo>
                  <a:lnTo>
                    <a:pt x="262" y="57"/>
                  </a:lnTo>
                  <a:lnTo>
                    <a:pt x="282" y="34"/>
                  </a:lnTo>
                  <a:lnTo>
                    <a:pt x="307" y="17"/>
                  </a:lnTo>
                  <a:lnTo>
                    <a:pt x="321" y="9"/>
                  </a:lnTo>
                  <a:lnTo>
                    <a:pt x="336" y="3"/>
                  </a:lnTo>
                  <a:lnTo>
                    <a:pt x="350" y="0"/>
                  </a:lnTo>
                  <a:lnTo>
                    <a:pt x="364"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0" name="Freeform 1709"/>
            <p:cNvSpPr>
              <a:spLocks/>
            </p:cNvSpPr>
            <p:nvPr/>
          </p:nvSpPr>
          <p:spPr bwMode="auto">
            <a:xfrm>
              <a:off x="4070" y="3059"/>
              <a:ext cx="184" cy="361"/>
            </a:xfrm>
            <a:custGeom>
              <a:avLst/>
              <a:gdLst>
                <a:gd name="T0" fmla="*/ 85 w 184"/>
                <a:gd name="T1" fmla="*/ 0 h 361"/>
                <a:gd name="T2" fmla="*/ 85 w 184"/>
                <a:gd name="T3" fmla="*/ 60 h 361"/>
                <a:gd name="T4" fmla="*/ 173 w 184"/>
                <a:gd name="T5" fmla="*/ 60 h 361"/>
                <a:gd name="T6" fmla="*/ 150 w 184"/>
                <a:gd name="T7" fmla="*/ 85 h 361"/>
                <a:gd name="T8" fmla="*/ 82 w 184"/>
                <a:gd name="T9" fmla="*/ 85 h 361"/>
                <a:gd name="T10" fmla="*/ 82 w 184"/>
                <a:gd name="T11" fmla="*/ 267 h 361"/>
                <a:gd name="T12" fmla="*/ 82 w 184"/>
                <a:gd name="T13" fmla="*/ 267 h 361"/>
                <a:gd name="T14" fmla="*/ 85 w 184"/>
                <a:gd name="T15" fmla="*/ 284 h 361"/>
                <a:gd name="T16" fmla="*/ 88 w 184"/>
                <a:gd name="T17" fmla="*/ 296 h 361"/>
                <a:gd name="T18" fmla="*/ 91 w 184"/>
                <a:gd name="T19" fmla="*/ 307 h 361"/>
                <a:gd name="T20" fmla="*/ 99 w 184"/>
                <a:gd name="T21" fmla="*/ 318 h 361"/>
                <a:gd name="T22" fmla="*/ 105 w 184"/>
                <a:gd name="T23" fmla="*/ 324 h 361"/>
                <a:gd name="T24" fmla="*/ 116 w 184"/>
                <a:gd name="T25" fmla="*/ 330 h 361"/>
                <a:gd name="T26" fmla="*/ 128 w 184"/>
                <a:gd name="T27" fmla="*/ 333 h 361"/>
                <a:gd name="T28" fmla="*/ 142 w 184"/>
                <a:gd name="T29" fmla="*/ 335 h 361"/>
                <a:gd name="T30" fmla="*/ 142 w 184"/>
                <a:gd name="T31" fmla="*/ 335 h 361"/>
                <a:gd name="T32" fmla="*/ 156 w 184"/>
                <a:gd name="T33" fmla="*/ 333 h 361"/>
                <a:gd name="T34" fmla="*/ 165 w 184"/>
                <a:gd name="T35" fmla="*/ 330 h 361"/>
                <a:gd name="T36" fmla="*/ 165 w 184"/>
                <a:gd name="T37" fmla="*/ 330 h 361"/>
                <a:gd name="T38" fmla="*/ 184 w 184"/>
                <a:gd name="T39" fmla="*/ 318 h 361"/>
                <a:gd name="T40" fmla="*/ 184 w 184"/>
                <a:gd name="T41" fmla="*/ 318 h 361"/>
                <a:gd name="T42" fmla="*/ 182 w 184"/>
                <a:gd name="T43" fmla="*/ 324 h 361"/>
                <a:gd name="T44" fmla="*/ 179 w 184"/>
                <a:gd name="T45" fmla="*/ 333 h 361"/>
                <a:gd name="T46" fmla="*/ 162 w 184"/>
                <a:gd name="T47" fmla="*/ 347 h 361"/>
                <a:gd name="T48" fmla="*/ 162 w 184"/>
                <a:gd name="T49" fmla="*/ 347 h 361"/>
                <a:gd name="T50" fmla="*/ 153 w 184"/>
                <a:gd name="T51" fmla="*/ 352 h 361"/>
                <a:gd name="T52" fmla="*/ 142 w 184"/>
                <a:gd name="T53" fmla="*/ 358 h 361"/>
                <a:gd name="T54" fmla="*/ 130 w 184"/>
                <a:gd name="T55" fmla="*/ 361 h 361"/>
                <a:gd name="T56" fmla="*/ 119 w 184"/>
                <a:gd name="T57" fmla="*/ 361 h 361"/>
                <a:gd name="T58" fmla="*/ 119 w 184"/>
                <a:gd name="T59" fmla="*/ 361 h 361"/>
                <a:gd name="T60" fmla="*/ 99 w 184"/>
                <a:gd name="T61" fmla="*/ 361 h 361"/>
                <a:gd name="T62" fmla="*/ 82 w 184"/>
                <a:gd name="T63" fmla="*/ 355 h 361"/>
                <a:gd name="T64" fmla="*/ 65 w 184"/>
                <a:gd name="T65" fmla="*/ 347 h 361"/>
                <a:gd name="T66" fmla="*/ 54 w 184"/>
                <a:gd name="T67" fmla="*/ 335 h 361"/>
                <a:gd name="T68" fmla="*/ 54 w 184"/>
                <a:gd name="T69" fmla="*/ 335 h 361"/>
                <a:gd name="T70" fmla="*/ 42 w 184"/>
                <a:gd name="T71" fmla="*/ 324 h 361"/>
                <a:gd name="T72" fmla="*/ 34 w 184"/>
                <a:gd name="T73" fmla="*/ 307 h 361"/>
                <a:gd name="T74" fmla="*/ 31 w 184"/>
                <a:gd name="T75" fmla="*/ 290 h 361"/>
                <a:gd name="T76" fmla="*/ 28 w 184"/>
                <a:gd name="T77" fmla="*/ 267 h 361"/>
                <a:gd name="T78" fmla="*/ 28 w 184"/>
                <a:gd name="T79" fmla="*/ 85 h 361"/>
                <a:gd name="T80" fmla="*/ 0 w 184"/>
                <a:gd name="T81" fmla="*/ 85 h 361"/>
                <a:gd name="T82" fmla="*/ 85 w 184"/>
                <a:gd name="T83" fmla="*/ 0 h 361"/>
                <a:gd name="T84" fmla="*/ 85 w 184"/>
                <a:gd name="T85" fmla="*/ 0 h 3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4" h="361">
                  <a:moveTo>
                    <a:pt x="85" y="0"/>
                  </a:moveTo>
                  <a:lnTo>
                    <a:pt x="85" y="60"/>
                  </a:lnTo>
                  <a:lnTo>
                    <a:pt x="173" y="60"/>
                  </a:lnTo>
                  <a:lnTo>
                    <a:pt x="150" y="85"/>
                  </a:lnTo>
                  <a:lnTo>
                    <a:pt x="82" y="85"/>
                  </a:lnTo>
                  <a:lnTo>
                    <a:pt x="82" y="267"/>
                  </a:lnTo>
                  <a:lnTo>
                    <a:pt x="85" y="284"/>
                  </a:lnTo>
                  <a:lnTo>
                    <a:pt x="88" y="296"/>
                  </a:lnTo>
                  <a:lnTo>
                    <a:pt x="91" y="307"/>
                  </a:lnTo>
                  <a:lnTo>
                    <a:pt x="99" y="318"/>
                  </a:lnTo>
                  <a:lnTo>
                    <a:pt x="105" y="324"/>
                  </a:lnTo>
                  <a:lnTo>
                    <a:pt x="116" y="330"/>
                  </a:lnTo>
                  <a:lnTo>
                    <a:pt x="128" y="333"/>
                  </a:lnTo>
                  <a:lnTo>
                    <a:pt x="142" y="335"/>
                  </a:lnTo>
                  <a:lnTo>
                    <a:pt x="156" y="333"/>
                  </a:lnTo>
                  <a:lnTo>
                    <a:pt x="165" y="330"/>
                  </a:lnTo>
                  <a:lnTo>
                    <a:pt x="184" y="318"/>
                  </a:lnTo>
                  <a:lnTo>
                    <a:pt x="182" y="324"/>
                  </a:lnTo>
                  <a:lnTo>
                    <a:pt x="179" y="333"/>
                  </a:lnTo>
                  <a:lnTo>
                    <a:pt x="162" y="347"/>
                  </a:lnTo>
                  <a:lnTo>
                    <a:pt x="153" y="352"/>
                  </a:lnTo>
                  <a:lnTo>
                    <a:pt x="142" y="358"/>
                  </a:lnTo>
                  <a:lnTo>
                    <a:pt x="130" y="361"/>
                  </a:lnTo>
                  <a:lnTo>
                    <a:pt x="119" y="361"/>
                  </a:lnTo>
                  <a:lnTo>
                    <a:pt x="99" y="361"/>
                  </a:lnTo>
                  <a:lnTo>
                    <a:pt x="82" y="355"/>
                  </a:lnTo>
                  <a:lnTo>
                    <a:pt x="65" y="347"/>
                  </a:lnTo>
                  <a:lnTo>
                    <a:pt x="54" y="335"/>
                  </a:lnTo>
                  <a:lnTo>
                    <a:pt x="42" y="324"/>
                  </a:lnTo>
                  <a:lnTo>
                    <a:pt x="34" y="307"/>
                  </a:lnTo>
                  <a:lnTo>
                    <a:pt x="31" y="290"/>
                  </a:lnTo>
                  <a:lnTo>
                    <a:pt x="28" y="267"/>
                  </a:lnTo>
                  <a:lnTo>
                    <a:pt x="28" y="85"/>
                  </a:lnTo>
                  <a:lnTo>
                    <a:pt x="0" y="85"/>
                  </a:lnTo>
                  <a:lnTo>
                    <a:pt x="85"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1" name="Freeform 1710"/>
            <p:cNvSpPr>
              <a:spLocks noEditPoints="1"/>
            </p:cNvSpPr>
            <p:nvPr/>
          </p:nvSpPr>
          <p:spPr bwMode="auto">
            <a:xfrm>
              <a:off x="4252" y="3110"/>
              <a:ext cx="284" cy="310"/>
            </a:xfrm>
            <a:custGeom>
              <a:avLst/>
              <a:gdLst>
                <a:gd name="T0" fmla="*/ 144 w 284"/>
                <a:gd name="T1" fmla="*/ 0 h 310"/>
                <a:gd name="T2" fmla="*/ 184 w 284"/>
                <a:gd name="T3" fmla="*/ 6 h 310"/>
                <a:gd name="T4" fmla="*/ 221 w 284"/>
                <a:gd name="T5" fmla="*/ 23 h 310"/>
                <a:gd name="T6" fmla="*/ 235 w 284"/>
                <a:gd name="T7" fmla="*/ 34 h 310"/>
                <a:gd name="T8" fmla="*/ 261 w 284"/>
                <a:gd name="T9" fmla="*/ 63 h 310"/>
                <a:gd name="T10" fmla="*/ 269 w 284"/>
                <a:gd name="T11" fmla="*/ 80 h 310"/>
                <a:gd name="T12" fmla="*/ 281 w 284"/>
                <a:gd name="T13" fmla="*/ 117 h 310"/>
                <a:gd name="T14" fmla="*/ 284 w 284"/>
                <a:gd name="T15" fmla="*/ 156 h 310"/>
                <a:gd name="T16" fmla="*/ 284 w 284"/>
                <a:gd name="T17" fmla="*/ 174 h 310"/>
                <a:gd name="T18" fmla="*/ 272 w 284"/>
                <a:gd name="T19" fmla="*/ 210 h 310"/>
                <a:gd name="T20" fmla="*/ 267 w 284"/>
                <a:gd name="T21" fmla="*/ 230 h 310"/>
                <a:gd name="T22" fmla="*/ 244 w 284"/>
                <a:gd name="T23" fmla="*/ 262 h 310"/>
                <a:gd name="T24" fmla="*/ 215 w 284"/>
                <a:gd name="T25" fmla="*/ 290 h 310"/>
                <a:gd name="T26" fmla="*/ 198 w 284"/>
                <a:gd name="T27" fmla="*/ 299 h 310"/>
                <a:gd name="T28" fmla="*/ 161 w 284"/>
                <a:gd name="T29" fmla="*/ 310 h 310"/>
                <a:gd name="T30" fmla="*/ 142 w 284"/>
                <a:gd name="T31" fmla="*/ 310 h 310"/>
                <a:gd name="T32" fmla="*/ 93 w 284"/>
                <a:gd name="T33" fmla="*/ 304 h 310"/>
                <a:gd name="T34" fmla="*/ 68 w 284"/>
                <a:gd name="T35" fmla="*/ 293 h 310"/>
                <a:gd name="T36" fmla="*/ 45 w 284"/>
                <a:gd name="T37" fmla="*/ 273 h 310"/>
                <a:gd name="T38" fmla="*/ 36 w 284"/>
                <a:gd name="T39" fmla="*/ 264 h 310"/>
                <a:gd name="T40" fmla="*/ 11 w 284"/>
                <a:gd name="T41" fmla="*/ 213 h 310"/>
                <a:gd name="T42" fmla="*/ 0 w 284"/>
                <a:gd name="T43" fmla="*/ 156 h 310"/>
                <a:gd name="T44" fmla="*/ 2 w 284"/>
                <a:gd name="T45" fmla="*/ 137 h 310"/>
                <a:gd name="T46" fmla="*/ 11 w 284"/>
                <a:gd name="T47" fmla="*/ 100 h 310"/>
                <a:gd name="T48" fmla="*/ 19 w 284"/>
                <a:gd name="T49" fmla="*/ 80 h 310"/>
                <a:gd name="T50" fmla="*/ 39 w 284"/>
                <a:gd name="T51" fmla="*/ 49 h 310"/>
                <a:gd name="T52" fmla="*/ 68 w 284"/>
                <a:gd name="T53" fmla="*/ 23 h 310"/>
                <a:gd name="T54" fmla="*/ 85 w 284"/>
                <a:gd name="T55" fmla="*/ 12 h 310"/>
                <a:gd name="T56" fmla="*/ 122 w 284"/>
                <a:gd name="T57" fmla="*/ 0 h 310"/>
                <a:gd name="T58" fmla="*/ 144 w 284"/>
                <a:gd name="T59" fmla="*/ 0 h 310"/>
                <a:gd name="T60" fmla="*/ 139 w 284"/>
                <a:gd name="T61" fmla="*/ 23 h 310"/>
                <a:gd name="T62" fmla="*/ 102 w 284"/>
                <a:gd name="T63" fmla="*/ 34 h 310"/>
                <a:gd name="T64" fmla="*/ 76 w 284"/>
                <a:gd name="T65" fmla="*/ 66 h 310"/>
                <a:gd name="T66" fmla="*/ 68 w 284"/>
                <a:gd name="T67" fmla="*/ 85 h 310"/>
                <a:gd name="T68" fmla="*/ 59 w 284"/>
                <a:gd name="T69" fmla="*/ 131 h 310"/>
                <a:gd name="T70" fmla="*/ 59 w 284"/>
                <a:gd name="T71" fmla="*/ 159 h 310"/>
                <a:gd name="T72" fmla="*/ 68 w 284"/>
                <a:gd name="T73" fmla="*/ 210 h 310"/>
                <a:gd name="T74" fmla="*/ 85 w 284"/>
                <a:gd name="T75" fmla="*/ 250 h 310"/>
                <a:gd name="T76" fmla="*/ 96 w 284"/>
                <a:gd name="T77" fmla="*/ 267 h 310"/>
                <a:gd name="T78" fmla="*/ 127 w 284"/>
                <a:gd name="T79" fmla="*/ 284 h 310"/>
                <a:gd name="T80" fmla="*/ 147 w 284"/>
                <a:gd name="T81" fmla="*/ 284 h 310"/>
                <a:gd name="T82" fmla="*/ 181 w 284"/>
                <a:gd name="T83" fmla="*/ 273 h 310"/>
                <a:gd name="T84" fmla="*/ 207 w 284"/>
                <a:gd name="T85" fmla="*/ 245 h 310"/>
                <a:gd name="T86" fmla="*/ 215 w 284"/>
                <a:gd name="T87" fmla="*/ 225 h 310"/>
                <a:gd name="T88" fmla="*/ 224 w 284"/>
                <a:gd name="T89" fmla="*/ 179 h 310"/>
                <a:gd name="T90" fmla="*/ 224 w 284"/>
                <a:gd name="T91" fmla="*/ 151 h 310"/>
                <a:gd name="T92" fmla="*/ 213 w 284"/>
                <a:gd name="T93" fmla="*/ 85 h 310"/>
                <a:gd name="T94" fmla="*/ 201 w 284"/>
                <a:gd name="T95" fmla="*/ 60 h 310"/>
                <a:gd name="T96" fmla="*/ 184 w 284"/>
                <a:gd name="T97" fmla="*/ 40 h 310"/>
                <a:gd name="T98" fmla="*/ 164 w 284"/>
                <a:gd name="T99" fmla="*/ 29 h 310"/>
                <a:gd name="T100" fmla="*/ 139 w 284"/>
                <a:gd name="T101" fmla="*/ 23 h 3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4" h="310">
                  <a:moveTo>
                    <a:pt x="144" y="0"/>
                  </a:moveTo>
                  <a:lnTo>
                    <a:pt x="144" y="0"/>
                  </a:lnTo>
                  <a:lnTo>
                    <a:pt x="164" y="0"/>
                  </a:lnTo>
                  <a:lnTo>
                    <a:pt x="184" y="6"/>
                  </a:lnTo>
                  <a:lnTo>
                    <a:pt x="204" y="12"/>
                  </a:lnTo>
                  <a:lnTo>
                    <a:pt x="221" y="23"/>
                  </a:lnTo>
                  <a:lnTo>
                    <a:pt x="235" y="34"/>
                  </a:lnTo>
                  <a:lnTo>
                    <a:pt x="250" y="49"/>
                  </a:lnTo>
                  <a:lnTo>
                    <a:pt x="261" y="63"/>
                  </a:lnTo>
                  <a:lnTo>
                    <a:pt x="269" y="80"/>
                  </a:lnTo>
                  <a:lnTo>
                    <a:pt x="275" y="100"/>
                  </a:lnTo>
                  <a:lnTo>
                    <a:pt x="281" y="117"/>
                  </a:lnTo>
                  <a:lnTo>
                    <a:pt x="284" y="137"/>
                  </a:lnTo>
                  <a:lnTo>
                    <a:pt x="284" y="156"/>
                  </a:lnTo>
                  <a:lnTo>
                    <a:pt x="284" y="174"/>
                  </a:lnTo>
                  <a:lnTo>
                    <a:pt x="278" y="193"/>
                  </a:lnTo>
                  <a:lnTo>
                    <a:pt x="272" y="210"/>
                  </a:lnTo>
                  <a:lnTo>
                    <a:pt x="267" y="230"/>
                  </a:lnTo>
                  <a:lnTo>
                    <a:pt x="255" y="247"/>
                  </a:lnTo>
                  <a:lnTo>
                    <a:pt x="244" y="262"/>
                  </a:lnTo>
                  <a:lnTo>
                    <a:pt x="230" y="276"/>
                  </a:lnTo>
                  <a:lnTo>
                    <a:pt x="215" y="290"/>
                  </a:lnTo>
                  <a:lnTo>
                    <a:pt x="198" y="299"/>
                  </a:lnTo>
                  <a:lnTo>
                    <a:pt x="181" y="304"/>
                  </a:lnTo>
                  <a:lnTo>
                    <a:pt x="161" y="310"/>
                  </a:lnTo>
                  <a:lnTo>
                    <a:pt x="142" y="310"/>
                  </a:lnTo>
                  <a:lnTo>
                    <a:pt x="110" y="307"/>
                  </a:lnTo>
                  <a:lnTo>
                    <a:pt x="93" y="304"/>
                  </a:lnTo>
                  <a:lnTo>
                    <a:pt x="82" y="299"/>
                  </a:lnTo>
                  <a:lnTo>
                    <a:pt x="68" y="293"/>
                  </a:lnTo>
                  <a:lnTo>
                    <a:pt x="56" y="284"/>
                  </a:lnTo>
                  <a:lnTo>
                    <a:pt x="45" y="273"/>
                  </a:lnTo>
                  <a:lnTo>
                    <a:pt x="36" y="264"/>
                  </a:lnTo>
                  <a:lnTo>
                    <a:pt x="19" y="239"/>
                  </a:lnTo>
                  <a:lnTo>
                    <a:pt x="11" y="213"/>
                  </a:lnTo>
                  <a:lnTo>
                    <a:pt x="2" y="185"/>
                  </a:lnTo>
                  <a:lnTo>
                    <a:pt x="0" y="156"/>
                  </a:lnTo>
                  <a:lnTo>
                    <a:pt x="2" y="137"/>
                  </a:lnTo>
                  <a:lnTo>
                    <a:pt x="5" y="117"/>
                  </a:lnTo>
                  <a:lnTo>
                    <a:pt x="11" y="100"/>
                  </a:lnTo>
                  <a:lnTo>
                    <a:pt x="19" y="80"/>
                  </a:lnTo>
                  <a:lnTo>
                    <a:pt x="28" y="63"/>
                  </a:lnTo>
                  <a:lnTo>
                    <a:pt x="39" y="49"/>
                  </a:lnTo>
                  <a:lnTo>
                    <a:pt x="54" y="34"/>
                  </a:lnTo>
                  <a:lnTo>
                    <a:pt x="68" y="23"/>
                  </a:lnTo>
                  <a:lnTo>
                    <a:pt x="85" y="12"/>
                  </a:lnTo>
                  <a:lnTo>
                    <a:pt x="105" y="6"/>
                  </a:lnTo>
                  <a:lnTo>
                    <a:pt x="122" y="0"/>
                  </a:lnTo>
                  <a:lnTo>
                    <a:pt x="144" y="0"/>
                  </a:lnTo>
                  <a:close/>
                  <a:moveTo>
                    <a:pt x="139" y="23"/>
                  </a:moveTo>
                  <a:lnTo>
                    <a:pt x="139" y="23"/>
                  </a:lnTo>
                  <a:lnTo>
                    <a:pt x="119" y="26"/>
                  </a:lnTo>
                  <a:lnTo>
                    <a:pt x="102" y="34"/>
                  </a:lnTo>
                  <a:lnTo>
                    <a:pt x="88" y="49"/>
                  </a:lnTo>
                  <a:lnTo>
                    <a:pt x="76" y="66"/>
                  </a:lnTo>
                  <a:lnTo>
                    <a:pt x="68" y="85"/>
                  </a:lnTo>
                  <a:lnTo>
                    <a:pt x="62" y="108"/>
                  </a:lnTo>
                  <a:lnTo>
                    <a:pt x="59" y="131"/>
                  </a:lnTo>
                  <a:lnTo>
                    <a:pt x="59" y="159"/>
                  </a:lnTo>
                  <a:lnTo>
                    <a:pt x="62" y="185"/>
                  </a:lnTo>
                  <a:lnTo>
                    <a:pt x="68" y="210"/>
                  </a:lnTo>
                  <a:lnTo>
                    <a:pt x="73" y="230"/>
                  </a:lnTo>
                  <a:lnTo>
                    <a:pt x="85" y="250"/>
                  </a:lnTo>
                  <a:lnTo>
                    <a:pt x="96" y="267"/>
                  </a:lnTo>
                  <a:lnTo>
                    <a:pt x="113" y="279"/>
                  </a:lnTo>
                  <a:lnTo>
                    <a:pt x="127" y="284"/>
                  </a:lnTo>
                  <a:lnTo>
                    <a:pt x="147" y="284"/>
                  </a:lnTo>
                  <a:lnTo>
                    <a:pt x="164" y="282"/>
                  </a:lnTo>
                  <a:lnTo>
                    <a:pt x="181" y="273"/>
                  </a:lnTo>
                  <a:lnTo>
                    <a:pt x="196" y="262"/>
                  </a:lnTo>
                  <a:lnTo>
                    <a:pt x="207" y="245"/>
                  </a:lnTo>
                  <a:lnTo>
                    <a:pt x="215" y="225"/>
                  </a:lnTo>
                  <a:lnTo>
                    <a:pt x="221" y="202"/>
                  </a:lnTo>
                  <a:lnTo>
                    <a:pt x="224" y="179"/>
                  </a:lnTo>
                  <a:lnTo>
                    <a:pt x="224" y="151"/>
                  </a:lnTo>
                  <a:lnTo>
                    <a:pt x="221" y="117"/>
                  </a:lnTo>
                  <a:lnTo>
                    <a:pt x="213" y="85"/>
                  </a:lnTo>
                  <a:lnTo>
                    <a:pt x="201" y="60"/>
                  </a:lnTo>
                  <a:lnTo>
                    <a:pt x="184" y="40"/>
                  </a:lnTo>
                  <a:lnTo>
                    <a:pt x="176" y="31"/>
                  </a:lnTo>
                  <a:lnTo>
                    <a:pt x="164" y="29"/>
                  </a:lnTo>
                  <a:lnTo>
                    <a:pt x="150" y="23"/>
                  </a:lnTo>
                  <a:lnTo>
                    <a:pt x="139" y="23"/>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2" name="Freeform 1711"/>
            <p:cNvSpPr>
              <a:spLocks/>
            </p:cNvSpPr>
            <p:nvPr/>
          </p:nvSpPr>
          <p:spPr bwMode="auto">
            <a:xfrm>
              <a:off x="4547" y="3110"/>
              <a:ext cx="284" cy="304"/>
            </a:xfrm>
            <a:custGeom>
              <a:avLst/>
              <a:gdLst>
                <a:gd name="T0" fmla="*/ 170 w 284"/>
                <a:gd name="T1" fmla="*/ 0 h 304"/>
                <a:gd name="T2" fmla="*/ 219 w 284"/>
                <a:gd name="T3" fmla="*/ 12 h 304"/>
                <a:gd name="T4" fmla="*/ 239 w 284"/>
                <a:gd name="T5" fmla="*/ 23 h 304"/>
                <a:gd name="T6" fmla="*/ 253 w 284"/>
                <a:gd name="T7" fmla="*/ 43 h 304"/>
                <a:gd name="T8" fmla="*/ 264 w 284"/>
                <a:gd name="T9" fmla="*/ 63 h 304"/>
                <a:gd name="T10" fmla="*/ 267 w 284"/>
                <a:gd name="T11" fmla="*/ 88 h 304"/>
                <a:gd name="T12" fmla="*/ 267 w 284"/>
                <a:gd name="T13" fmla="*/ 282 h 304"/>
                <a:gd name="T14" fmla="*/ 270 w 284"/>
                <a:gd name="T15" fmla="*/ 293 h 304"/>
                <a:gd name="T16" fmla="*/ 284 w 284"/>
                <a:gd name="T17" fmla="*/ 304 h 304"/>
                <a:gd name="T18" fmla="*/ 196 w 284"/>
                <a:gd name="T19" fmla="*/ 304 h 304"/>
                <a:gd name="T20" fmla="*/ 207 w 284"/>
                <a:gd name="T21" fmla="*/ 293 h 304"/>
                <a:gd name="T22" fmla="*/ 213 w 284"/>
                <a:gd name="T23" fmla="*/ 282 h 304"/>
                <a:gd name="T24" fmla="*/ 213 w 284"/>
                <a:gd name="T25" fmla="*/ 111 h 304"/>
                <a:gd name="T26" fmla="*/ 207 w 284"/>
                <a:gd name="T27" fmla="*/ 80 h 304"/>
                <a:gd name="T28" fmla="*/ 196 w 284"/>
                <a:gd name="T29" fmla="*/ 57 h 304"/>
                <a:gd name="T30" fmla="*/ 173 w 284"/>
                <a:gd name="T31" fmla="*/ 43 h 304"/>
                <a:gd name="T32" fmla="*/ 145 w 284"/>
                <a:gd name="T33" fmla="*/ 37 h 304"/>
                <a:gd name="T34" fmla="*/ 125 w 284"/>
                <a:gd name="T35" fmla="*/ 40 h 304"/>
                <a:gd name="T36" fmla="*/ 108 w 284"/>
                <a:gd name="T37" fmla="*/ 49 h 304"/>
                <a:gd name="T38" fmla="*/ 79 w 284"/>
                <a:gd name="T39" fmla="*/ 71 h 304"/>
                <a:gd name="T40" fmla="*/ 79 w 284"/>
                <a:gd name="T41" fmla="*/ 282 h 304"/>
                <a:gd name="T42" fmla="*/ 82 w 284"/>
                <a:gd name="T43" fmla="*/ 293 h 304"/>
                <a:gd name="T44" fmla="*/ 97 w 284"/>
                <a:gd name="T45" fmla="*/ 304 h 304"/>
                <a:gd name="T46" fmla="*/ 6 w 284"/>
                <a:gd name="T47" fmla="*/ 304 h 304"/>
                <a:gd name="T48" fmla="*/ 17 w 284"/>
                <a:gd name="T49" fmla="*/ 293 h 304"/>
                <a:gd name="T50" fmla="*/ 23 w 284"/>
                <a:gd name="T51" fmla="*/ 282 h 304"/>
                <a:gd name="T52" fmla="*/ 23 w 284"/>
                <a:gd name="T53" fmla="*/ 40 h 304"/>
                <a:gd name="T54" fmla="*/ 17 w 284"/>
                <a:gd name="T55" fmla="*/ 26 h 304"/>
                <a:gd name="T56" fmla="*/ 0 w 284"/>
                <a:gd name="T57" fmla="*/ 14 h 304"/>
                <a:gd name="T58" fmla="*/ 79 w 284"/>
                <a:gd name="T59" fmla="*/ 46 h 304"/>
                <a:gd name="T60" fmla="*/ 97 w 284"/>
                <a:gd name="T61" fmla="*/ 29 h 304"/>
                <a:gd name="T62" fmla="*/ 119 w 284"/>
                <a:gd name="T63" fmla="*/ 14 h 304"/>
                <a:gd name="T64" fmla="*/ 145 w 284"/>
                <a:gd name="T65" fmla="*/ 3 h 304"/>
                <a:gd name="T66" fmla="*/ 170 w 284"/>
                <a:gd name="T67" fmla="*/ 0 h 30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4" h="304">
                  <a:moveTo>
                    <a:pt x="170" y="0"/>
                  </a:moveTo>
                  <a:lnTo>
                    <a:pt x="170" y="0"/>
                  </a:lnTo>
                  <a:lnTo>
                    <a:pt x="196" y="3"/>
                  </a:lnTo>
                  <a:lnTo>
                    <a:pt x="219" y="12"/>
                  </a:lnTo>
                  <a:lnTo>
                    <a:pt x="239" y="23"/>
                  </a:lnTo>
                  <a:lnTo>
                    <a:pt x="253" y="43"/>
                  </a:lnTo>
                  <a:lnTo>
                    <a:pt x="258" y="51"/>
                  </a:lnTo>
                  <a:lnTo>
                    <a:pt x="264" y="63"/>
                  </a:lnTo>
                  <a:lnTo>
                    <a:pt x="267" y="77"/>
                  </a:lnTo>
                  <a:lnTo>
                    <a:pt x="267" y="88"/>
                  </a:lnTo>
                  <a:lnTo>
                    <a:pt x="267" y="282"/>
                  </a:lnTo>
                  <a:lnTo>
                    <a:pt x="267" y="287"/>
                  </a:lnTo>
                  <a:lnTo>
                    <a:pt x="270" y="293"/>
                  </a:lnTo>
                  <a:lnTo>
                    <a:pt x="284" y="304"/>
                  </a:lnTo>
                  <a:lnTo>
                    <a:pt x="196" y="304"/>
                  </a:lnTo>
                  <a:lnTo>
                    <a:pt x="202" y="301"/>
                  </a:lnTo>
                  <a:lnTo>
                    <a:pt x="207" y="293"/>
                  </a:lnTo>
                  <a:lnTo>
                    <a:pt x="210" y="287"/>
                  </a:lnTo>
                  <a:lnTo>
                    <a:pt x="213" y="282"/>
                  </a:lnTo>
                  <a:lnTo>
                    <a:pt x="213" y="111"/>
                  </a:lnTo>
                  <a:lnTo>
                    <a:pt x="210" y="94"/>
                  </a:lnTo>
                  <a:lnTo>
                    <a:pt x="207" y="80"/>
                  </a:lnTo>
                  <a:lnTo>
                    <a:pt x="202" y="66"/>
                  </a:lnTo>
                  <a:lnTo>
                    <a:pt x="196" y="57"/>
                  </a:lnTo>
                  <a:lnTo>
                    <a:pt x="185" y="49"/>
                  </a:lnTo>
                  <a:lnTo>
                    <a:pt x="173" y="43"/>
                  </a:lnTo>
                  <a:lnTo>
                    <a:pt x="159" y="40"/>
                  </a:lnTo>
                  <a:lnTo>
                    <a:pt x="145" y="37"/>
                  </a:lnTo>
                  <a:lnTo>
                    <a:pt x="125" y="40"/>
                  </a:lnTo>
                  <a:lnTo>
                    <a:pt x="108" y="49"/>
                  </a:lnTo>
                  <a:lnTo>
                    <a:pt x="91" y="57"/>
                  </a:lnTo>
                  <a:lnTo>
                    <a:pt x="79" y="71"/>
                  </a:lnTo>
                  <a:lnTo>
                    <a:pt x="79" y="282"/>
                  </a:lnTo>
                  <a:lnTo>
                    <a:pt x="79" y="287"/>
                  </a:lnTo>
                  <a:lnTo>
                    <a:pt x="82" y="293"/>
                  </a:lnTo>
                  <a:lnTo>
                    <a:pt x="97" y="304"/>
                  </a:lnTo>
                  <a:lnTo>
                    <a:pt x="6" y="304"/>
                  </a:lnTo>
                  <a:lnTo>
                    <a:pt x="14" y="301"/>
                  </a:lnTo>
                  <a:lnTo>
                    <a:pt x="17" y="293"/>
                  </a:lnTo>
                  <a:lnTo>
                    <a:pt x="20" y="287"/>
                  </a:lnTo>
                  <a:lnTo>
                    <a:pt x="23" y="282"/>
                  </a:lnTo>
                  <a:lnTo>
                    <a:pt x="23" y="40"/>
                  </a:lnTo>
                  <a:lnTo>
                    <a:pt x="20" y="31"/>
                  </a:lnTo>
                  <a:lnTo>
                    <a:pt x="17" y="26"/>
                  </a:lnTo>
                  <a:lnTo>
                    <a:pt x="11" y="20"/>
                  </a:lnTo>
                  <a:lnTo>
                    <a:pt x="0" y="14"/>
                  </a:lnTo>
                  <a:lnTo>
                    <a:pt x="79" y="0"/>
                  </a:lnTo>
                  <a:lnTo>
                    <a:pt x="79" y="46"/>
                  </a:lnTo>
                  <a:lnTo>
                    <a:pt x="97" y="29"/>
                  </a:lnTo>
                  <a:lnTo>
                    <a:pt x="119" y="14"/>
                  </a:lnTo>
                  <a:lnTo>
                    <a:pt x="133" y="9"/>
                  </a:lnTo>
                  <a:lnTo>
                    <a:pt x="145" y="3"/>
                  </a:lnTo>
                  <a:lnTo>
                    <a:pt x="159" y="0"/>
                  </a:lnTo>
                  <a:lnTo>
                    <a:pt x="170"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3" name="Freeform 1712"/>
            <p:cNvSpPr>
              <a:spLocks/>
            </p:cNvSpPr>
            <p:nvPr/>
          </p:nvSpPr>
          <p:spPr bwMode="auto">
            <a:xfrm>
              <a:off x="3763" y="3110"/>
              <a:ext cx="293" cy="452"/>
            </a:xfrm>
            <a:custGeom>
              <a:avLst/>
              <a:gdLst>
                <a:gd name="T0" fmla="*/ 281 w 293"/>
                <a:gd name="T1" fmla="*/ 85 h 452"/>
                <a:gd name="T2" fmla="*/ 250 w 293"/>
                <a:gd name="T3" fmla="*/ 37 h 452"/>
                <a:gd name="T4" fmla="*/ 230 w 293"/>
                <a:gd name="T5" fmla="*/ 20 h 452"/>
                <a:gd name="T6" fmla="*/ 210 w 293"/>
                <a:gd name="T7" fmla="*/ 9 h 452"/>
                <a:gd name="T8" fmla="*/ 165 w 293"/>
                <a:gd name="T9" fmla="*/ 0 h 452"/>
                <a:gd name="T10" fmla="*/ 139 w 293"/>
                <a:gd name="T11" fmla="*/ 3 h 452"/>
                <a:gd name="T12" fmla="*/ 114 w 293"/>
                <a:gd name="T13" fmla="*/ 12 h 452"/>
                <a:gd name="T14" fmla="*/ 77 w 293"/>
                <a:gd name="T15" fmla="*/ 40 h 452"/>
                <a:gd name="T16" fmla="*/ 0 w 293"/>
                <a:gd name="T17" fmla="*/ 17 h 452"/>
                <a:gd name="T18" fmla="*/ 9 w 293"/>
                <a:gd name="T19" fmla="*/ 20 h 452"/>
                <a:gd name="T20" fmla="*/ 20 w 293"/>
                <a:gd name="T21" fmla="*/ 34 h 452"/>
                <a:gd name="T22" fmla="*/ 23 w 293"/>
                <a:gd name="T23" fmla="*/ 426 h 452"/>
                <a:gd name="T24" fmla="*/ 20 w 293"/>
                <a:gd name="T25" fmla="*/ 435 h 452"/>
                <a:gd name="T26" fmla="*/ 11 w 293"/>
                <a:gd name="T27" fmla="*/ 449 h 452"/>
                <a:gd name="T28" fmla="*/ 94 w 293"/>
                <a:gd name="T29" fmla="*/ 452 h 452"/>
                <a:gd name="T30" fmla="*/ 88 w 293"/>
                <a:gd name="T31" fmla="*/ 449 h 452"/>
                <a:gd name="T32" fmla="*/ 80 w 293"/>
                <a:gd name="T33" fmla="*/ 435 h 452"/>
                <a:gd name="T34" fmla="*/ 77 w 293"/>
                <a:gd name="T35" fmla="*/ 68 h 452"/>
                <a:gd name="T36" fmla="*/ 91 w 293"/>
                <a:gd name="T37" fmla="*/ 54 h 452"/>
                <a:gd name="T38" fmla="*/ 105 w 293"/>
                <a:gd name="T39" fmla="*/ 46 h 452"/>
                <a:gd name="T40" fmla="*/ 142 w 293"/>
                <a:gd name="T41" fmla="*/ 34 h 452"/>
                <a:gd name="T42" fmla="*/ 159 w 293"/>
                <a:gd name="T43" fmla="*/ 37 h 452"/>
                <a:gd name="T44" fmla="*/ 190 w 293"/>
                <a:gd name="T45" fmla="*/ 51 h 452"/>
                <a:gd name="T46" fmla="*/ 205 w 293"/>
                <a:gd name="T47" fmla="*/ 63 h 452"/>
                <a:gd name="T48" fmla="*/ 224 w 293"/>
                <a:gd name="T49" fmla="*/ 100 h 452"/>
                <a:gd name="T50" fmla="*/ 230 w 293"/>
                <a:gd name="T51" fmla="*/ 156 h 452"/>
                <a:gd name="T52" fmla="*/ 230 w 293"/>
                <a:gd name="T53" fmla="*/ 185 h 452"/>
                <a:gd name="T54" fmla="*/ 216 w 293"/>
                <a:gd name="T55" fmla="*/ 233 h 452"/>
                <a:gd name="T56" fmla="*/ 205 w 293"/>
                <a:gd name="T57" fmla="*/ 250 h 452"/>
                <a:gd name="T58" fmla="*/ 176 w 293"/>
                <a:gd name="T59" fmla="*/ 276 h 452"/>
                <a:gd name="T60" fmla="*/ 136 w 293"/>
                <a:gd name="T61" fmla="*/ 284 h 452"/>
                <a:gd name="T62" fmla="*/ 122 w 293"/>
                <a:gd name="T63" fmla="*/ 284 h 452"/>
                <a:gd name="T64" fmla="*/ 99 w 293"/>
                <a:gd name="T65" fmla="*/ 276 h 452"/>
                <a:gd name="T66" fmla="*/ 102 w 293"/>
                <a:gd name="T67" fmla="*/ 304 h 452"/>
                <a:gd name="T68" fmla="*/ 122 w 293"/>
                <a:gd name="T69" fmla="*/ 310 h 452"/>
                <a:gd name="T70" fmla="*/ 145 w 293"/>
                <a:gd name="T71" fmla="*/ 310 h 452"/>
                <a:gd name="T72" fmla="*/ 190 w 293"/>
                <a:gd name="T73" fmla="*/ 304 h 452"/>
                <a:gd name="T74" fmla="*/ 219 w 293"/>
                <a:gd name="T75" fmla="*/ 290 h 452"/>
                <a:gd name="T76" fmla="*/ 241 w 293"/>
                <a:gd name="T77" fmla="*/ 273 h 452"/>
                <a:gd name="T78" fmla="*/ 253 w 293"/>
                <a:gd name="T79" fmla="*/ 262 h 452"/>
                <a:gd name="T80" fmla="*/ 281 w 293"/>
                <a:gd name="T81" fmla="*/ 210 h 452"/>
                <a:gd name="T82" fmla="*/ 293 w 293"/>
                <a:gd name="T83" fmla="*/ 154 h 452"/>
                <a:gd name="T84" fmla="*/ 290 w 293"/>
                <a:gd name="T85" fmla="*/ 117 h 452"/>
                <a:gd name="T86" fmla="*/ 281 w 293"/>
                <a:gd name="T87" fmla="*/ 85 h 4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3" h="452">
                  <a:moveTo>
                    <a:pt x="281" y="85"/>
                  </a:moveTo>
                  <a:lnTo>
                    <a:pt x="281" y="85"/>
                  </a:lnTo>
                  <a:lnTo>
                    <a:pt x="267" y="57"/>
                  </a:lnTo>
                  <a:lnTo>
                    <a:pt x="250" y="37"/>
                  </a:lnTo>
                  <a:lnTo>
                    <a:pt x="230" y="20"/>
                  </a:lnTo>
                  <a:lnTo>
                    <a:pt x="210" y="9"/>
                  </a:lnTo>
                  <a:lnTo>
                    <a:pt x="187" y="3"/>
                  </a:lnTo>
                  <a:lnTo>
                    <a:pt x="165" y="0"/>
                  </a:lnTo>
                  <a:lnTo>
                    <a:pt x="139" y="3"/>
                  </a:lnTo>
                  <a:lnTo>
                    <a:pt x="114" y="12"/>
                  </a:lnTo>
                  <a:lnTo>
                    <a:pt x="94" y="26"/>
                  </a:lnTo>
                  <a:lnTo>
                    <a:pt x="77" y="40"/>
                  </a:lnTo>
                  <a:lnTo>
                    <a:pt x="77" y="0"/>
                  </a:lnTo>
                  <a:lnTo>
                    <a:pt x="0" y="17"/>
                  </a:lnTo>
                  <a:lnTo>
                    <a:pt x="9" y="20"/>
                  </a:lnTo>
                  <a:lnTo>
                    <a:pt x="17" y="26"/>
                  </a:lnTo>
                  <a:lnTo>
                    <a:pt x="20" y="34"/>
                  </a:lnTo>
                  <a:lnTo>
                    <a:pt x="23" y="43"/>
                  </a:lnTo>
                  <a:lnTo>
                    <a:pt x="23" y="426"/>
                  </a:lnTo>
                  <a:lnTo>
                    <a:pt x="20" y="435"/>
                  </a:lnTo>
                  <a:lnTo>
                    <a:pt x="17" y="443"/>
                  </a:lnTo>
                  <a:lnTo>
                    <a:pt x="11" y="449"/>
                  </a:lnTo>
                  <a:lnTo>
                    <a:pt x="6" y="452"/>
                  </a:lnTo>
                  <a:lnTo>
                    <a:pt x="94" y="452"/>
                  </a:lnTo>
                  <a:lnTo>
                    <a:pt x="88" y="449"/>
                  </a:lnTo>
                  <a:lnTo>
                    <a:pt x="82" y="443"/>
                  </a:lnTo>
                  <a:lnTo>
                    <a:pt x="80" y="435"/>
                  </a:lnTo>
                  <a:lnTo>
                    <a:pt x="77" y="426"/>
                  </a:lnTo>
                  <a:lnTo>
                    <a:pt x="77" y="68"/>
                  </a:lnTo>
                  <a:lnTo>
                    <a:pt x="91" y="54"/>
                  </a:lnTo>
                  <a:lnTo>
                    <a:pt x="105" y="46"/>
                  </a:lnTo>
                  <a:lnTo>
                    <a:pt x="122" y="37"/>
                  </a:lnTo>
                  <a:lnTo>
                    <a:pt x="142" y="34"/>
                  </a:lnTo>
                  <a:lnTo>
                    <a:pt x="159" y="37"/>
                  </a:lnTo>
                  <a:lnTo>
                    <a:pt x="173" y="43"/>
                  </a:lnTo>
                  <a:lnTo>
                    <a:pt x="190" y="51"/>
                  </a:lnTo>
                  <a:lnTo>
                    <a:pt x="205" y="63"/>
                  </a:lnTo>
                  <a:lnTo>
                    <a:pt x="216" y="80"/>
                  </a:lnTo>
                  <a:lnTo>
                    <a:pt x="224" y="100"/>
                  </a:lnTo>
                  <a:lnTo>
                    <a:pt x="230" y="125"/>
                  </a:lnTo>
                  <a:lnTo>
                    <a:pt x="230" y="156"/>
                  </a:lnTo>
                  <a:lnTo>
                    <a:pt x="230" y="185"/>
                  </a:lnTo>
                  <a:lnTo>
                    <a:pt x="224" y="210"/>
                  </a:lnTo>
                  <a:lnTo>
                    <a:pt x="216" y="233"/>
                  </a:lnTo>
                  <a:lnTo>
                    <a:pt x="205" y="250"/>
                  </a:lnTo>
                  <a:lnTo>
                    <a:pt x="190" y="267"/>
                  </a:lnTo>
                  <a:lnTo>
                    <a:pt x="176" y="276"/>
                  </a:lnTo>
                  <a:lnTo>
                    <a:pt x="156" y="284"/>
                  </a:lnTo>
                  <a:lnTo>
                    <a:pt x="136" y="284"/>
                  </a:lnTo>
                  <a:lnTo>
                    <a:pt x="122" y="284"/>
                  </a:lnTo>
                  <a:lnTo>
                    <a:pt x="111" y="282"/>
                  </a:lnTo>
                  <a:lnTo>
                    <a:pt x="99" y="276"/>
                  </a:lnTo>
                  <a:lnTo>
                    <a:pt x="88" y="264"/>
                  </a:lnTo>
                  <a:lnTo>
                    <a:pt x="102" y="304"/>
                  </a:lnTo>
                  <a:lnTo>
                    <a:pt x="122" y="310"/>
                  </a:lnTo>
                  <a:lnTo>
                    <a:pt x="145" y="310"/>
                  </a:lnTo>
                  <a:lnTo>
                    <a:pt x="176" y="307"/>
                  </a:lnTo>
                  <a:lnTo>
                    <a:pt x="190" y="304"/>
                  </a:lnTo>
                  <a:lnTo>
                    <a:pt x="205" y="299"/>
                  </a:lnTo>
                  <a:lnTo>
                    <a:pt x="219" y="290"/>
                  </a:lnTo>
                  <a:lnTo>
                    <a:pt x="230" y="284"/>
                  </a:lnTo>
                  <a:lnTo>
                    <a:pt x="241" y="273"/>
                  </a:lnTo>
                  <a:lnTo>
                    <a:pt x="253" y="262"/>
                  </a:lnTo>
                  <a:lnTo>
                    <a:pt x="270" y="236"/>
                  </a:lnTo>
                  <a:lnTo>
                    <a:pt x="281" y="210"/>
                  </a:lnTo>
                  <a:lnTo>
                    <a:pt x="290" y="182"/>
                  </a:lnTo>
                  <a:lnTo>
                    <a:pt x="293" y="154"/>
                  </a:lnTo>
                  <a:lnTo>
                    <a:pt x="290" y="117"/>
                  </a:lnTo>
                  <a:lnTo>
                    <a:pt x="281" y="85"/>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4" name="Freeform 1713"/>
            <p:cNvSpPr>
              <a:spLocks/>
            </p:cNvSpPr>
            <p:nvPr/>
          </p:nvSpPr>
          <p:spPr bwMode="auto">
            <a:xfrm>
              <a:off x="2192" y="3110"/>
              <a:ext cx="208" cy="310"/>
            </a:xfrm>
            <a:custGeom>
              <a:avLst/>
              <a:gdLst>
                <a:gd name="T0" fmla="*/ 182 w 208"/>
                <a:gd name="T1" fmla="*/ 264 h 310"/>
                <a:gd name="T2" fmla="*/ 182 w 208"/>
                <a:gd name="T3" fmla="*/ 264 h 310"/>
                <a:gd name="T4" fmla="*/ 165 w 208"/>
                <a:gd name="T5" fmla="*/ 270 h 310"/>
                <a:gd name="T6" fmla="*/ 145 w 208"/>
                <a:gd name="T7" fmla="*/ 273 h 310"/>
                <a:gd name="T8" fmla="*/ 145 w 208"/>
                <a:gd name="T9" fmla="*/ 273 h 310"/>
                <a:gd name="T10" fmla="*/ 131 w 208"/>
                <a:gd name="T11" fmla="*/ 273 h 310"/>
                <a:gd name="T12" fmla="*/ 120 w 208"/>
                <a:gd name="T13" fmla="*/ 267 h 310"/>
                <a:gd name="T14" fmla="*/ 108 w 208"/>
                <a:gd name="T15" fmla="*/ 262 h 310"/>
                <a:gd name="T16" fmla="*/ 100 w 208"/>
                <a:gd name="T17" fmla="*/ 250 h 310"/>
                <a:gd name="T18" fmla="*/ 100 w 208"/>
                <a:gd name="T19" fmla="*/ 250 h 310"/>
                <a:gd name="T20" fmla="*/ 91 w 208"/>
                <a:gd name="T21" fmla="*/ 239 h 310"/>
                <a:gd name="T22" fmla="*/ 83 w 208"/>
                <a:gd name="T23" fmla="*/ 225 h 310"/>
                <a:gd name="T24" fmla="*/ 80 w 208"/>
                <a:gd name="T25" fmla="*/ 208 h 310"/>
                <a:gd name="T26" fmla="*/ 80 w 208"/>
                <a:gd name="T27" fmla="*/ 191 h 310"/>
                <a:gd name="T28" fmla="*/ 80 w 208"/>
                <a:gd name="T29" fmla="*/ 0 h 310"/>
                <a:gd name="T30" fmla="*/ 0 w 208"/>
                <a:gd name="T31" fmla="*/ 14 h 310"/>
                <a:gd name="T32" fmla="*/ 0 w 208"/>
                <a:gd name="T33" fmla="*/ 14 h 310"/>
                <a:gd name="T34" fmla="*/ 12 w 208"/>
                <a:gd name="T35" fmla="*/ 20 h 310"/>
                <a:gd name="T36" fmla="*/ 17 w 208"/>
                <a:gd name="T37" fmla="*/ 26 h 310"/>
                <a:gd name="T38" fmla="*/ 23 w 208"/>
                <a:gd name="T39" fmla="*/ 31 h 310"/>
                <a:gd name="T40" fmla="*/ 23 w 208"/>
                <a:gd name="T41" fmla="*/ 40 h 310"/>
                <a:gd name="T42" fmla="*/ 23 w 208"/>
                <a:gd name="T43" fmla="*/ 191 h 310"/>
                <a:gd name="T44" fmla="*/ 23 w 208"/>
                <a:gd name="T45" fmla="*/ 191 h 310"/>
                <a:gd name="T46" fmla="*/ 26 w 208"/>
                <a:gd name="T47" fmla="*/ 219 h 310"/>
                <a:gd name="T48" fmla="*/ 32 w 208"/>
                <a:gd name="T49" fmla="*/ 245 h 310"/>
                <a:gd name="T50" fmla="*/ 40 w 208"/>
                <a:gd name="T51" fmla="*/ 264 h 310"/>
                <a:gd name="T52" fmla="*/ 54 w 208"/>
                <a:gd name="T53" fmla="*/ 282 h 310"/>
                <a:gd name="T54" fmla="*/ 54 w 208"/>
                <a:gd name="T55" fmla="*/ 282 h 310"/>
                <a:gd name="T56" fmla="*/ 71 w 208"/>
                <a:gd name="T57" fmla="*/ 296 h 310"/>
                <a:gd name="T58" fmla="*/ 85 w 208"/>
                <a:gd name="T59" fmla="*/ 304 h 310"/>
                <a:gd name="T60" fmla="*/ 103 w 208"/>
                <a:gd name="T61" fmla="*/ 310 h 310"/>
                <a:gd name="T62" fmla="*/ 122 w 208"/>
                <a:gd name="T63" fmla="*/ 310 h 310"/>
                <a:gd name="T64" fmla="*/ 122 w 208"/>
                <a:gd name="T65" fmla="*/ 310 h 310"/>
                <a:gd name="T66" fmla="*/ 142 w 208"/>
                <a:gd name="T67" fmla="*/ 310 h 310"/>
                <a:gd name="T68" fmla="*/ 162 w 208"/>
                <a:gd name="T69" fmla="*/ 304 h 310"/>
                <a:gd name="T70" fmla="*/ 179 w 208"/>
                <a:gd name="T71" fmla="*/ 296 h 310"/>
                <a:gd name="T72" fmla="*/ 196 w 208"/>
                <a:gd name="T73" fmla="*/ 282 h 310"/>
                <a:gd name="T74" fmla="*/ 208 w 208"/>
                <a:gd name="T75" fmla="*/ 245 h 310"/>
                <a:gd name="T76" fmla="*/ 208 w 208"/>
                <a:gd name="T77" fmla="*/ 245 h 310"/>
                <a:gd name="T78" fmla="*/ 196 w 208"/>
                <a:gd name="T79" fmla="*/ 256 h 310"/>
                <a:gd name="T80" fmla="*/ 182 w 208"/>
                <a:gd name="T81" fmla="*/ 264 h 310"/>
                <a:gd name="T82" fmla="*/ 182 w 208"/>
                <a:gd name="T83" fmla="*/ 264 h 3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10">
                  <a:moveTo>
                    <a:pt x="182" y="264"/>
                  </a:moveTo>
                  <a:lnTo>
                    <a:pt x="182" y="264"/>
                  </a:lnTo>
                  <a:lnTo>
                    <a:pt x="165" y="270"/>
                  </a:lnTo>
                  <a:lnTo>
                    <a:pt x="145" y="273"/>
                  </a:lnTo>
                  <a:lnTo>
                    <a:pt x="131" y="273"/>
                  </a:lnTo>
                  <a:lnTo>
                    <a:pt x="120" y="267"/>
                  </a:lnTo>
                  <a:lnTo>
                    <a:pt x="108" y="262"/>
                  </a:lnTo>
                  <a:lnTo>
                    <a:pt x="100" y="250"/>
                  </a:lnTo>
                  <a:lnTo>
                    <a:pt x="91" y="239"/>
                  </a:lnTo>
                  <a:lnTo>
                    <a:pt x="83" y="225"/>
                  </a:lnTo>
                  <a:lnTo>
                    <a:pt x="80" y="208"/>
                  </a:lnTo>
                  <a:lnTo>
                    <a:pt x="80" y="191"/>
                  </a:lnTo>
                  <a:lnTo>
                    <a:pt x="80" y="0"/>
                  </a:lnTo>
                  <a:lnTo>
                    <a:pt x="0" y="14"/>
                  </a:lnTo>
                  <a:lnTo>
                    <a:pt x="12" y="20"/>
                  </a:lnTo>
                  <a:lnTo>
                    <a:pt x="17" y="26"/>
                  </a:lnTo>
                  <a:lnTo>
                    <a:pt x="23" y="31"/>
                  </a:lnTo>
                  <a:lnTo>
                    <a:pt x="23" y="40"/>
                  </a:lnTo>
                  <a:lnTo>
                    <a:pt x="23" y="191"/>
                  </a:lnTo>
                  <a:lnTo>
                    <a:pt x="26" y="219"/>
                  </a:lnTo>
                  <a:lnTo>
                    <a:pt x="32" y="245"/>
                  </a:lnTo>
                  <a:lnTo>
                    <a:pt x="40" y="264"/>
                  </a:lnTo>
                  <a:lnTo>
                    <a:pt x="54" y="282"/>
                  </a:lnTo>
                  <a:lnTo>
                    <a:pt x="71" y="296"/>
                  </a:lnTo>
                  <a:lnTo>
                    <a:pt x="85" y="304"/>
                  </a:lnTo>
                  <a:lnTo>
                    <a:pt x="103" y="310"/>
                  </a:lnTo>
                  <a:lnTo>
                    <a:pt x="122" y="310"/>
                  </a:lnTo>
                  <a:lnTo>
                    <a:pt x="142" y="310"/>
                  </a:lnTo>
                  <a:lnTo>
                    <a:pt x="162" y="304"/>
                  </a:lnTo>
                  <a:lnTo>
                    <a:pt x="179" y="296"/>
                  </a:lnTo>
                  <a:lnTo>
                    <a:pt x="196" y="282"/>
                  </a:lnTo>
                  <a:lnTo>
                    <a:pt x="208" y="245"/>
                  </a:lnTo>
                  <a:lnTo>
                    <a:pt x="196" y="256"/>
                  </a:lnTo>
                  <a:lnTo>
                    <a:pt x="182" y="264"/>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5" name="Freeform 1714"/>
            <p:cNvSpPr>
              <a:spLocks/>
            </p:cNvSpPr>
            <p:nvPr/>
          </p:nvSpPr>
          <p:spPr bwMode="auto">
            <a:xfrm>
              <a:off x="2383" y="3110"/>
              <a:ext cx="105" cy="310"/>
            </a:xfrm>
            <a:custGeom>
              <a:avLst/>
              <a:gdLst>
                <a:gd name="T0" fmla="*/ 79 w 105"/>
                <a:gd name="T1" fmla="*/ 253 h 310"/>
                <a:gd name="T2" fmla="*/ 79 w 105"/>
                <a:gd name="T3" fmla="*/ 0 h 310"/>
                <a:gd name="T4" fmla="*/ 0 w 105"/>
                <a:gd name="T5" fmla="*/ 14 h 310"/>
                <a:gd name="T6" fmla="*/ 0 w 105"/>
                <a:gd name="T7" fmla="*/ 14 h 310"/>
                <a:gd name="T8" fmla="*/ 11 w 105"/>
                <a:gd name="T9" fmla="*/ 17 h 310"/>
                <a:gd name="T10" fmla="*/ 17 w 105"/>
                <a:gd name="T11" fmla="*/ 23 h 310"/>
                <a:gd name="T12" fmla="*/ 17 w 105"/>
                <a:gd name="T13" fmla="*/ 23 h 310"/>
                <a:gd name="T14" fmla="*/ 22 w 105"/>
                <a:gd name="T15" fmla="*/ 31 h 310"/>
                <a:gd name="T16" fmla="*/ 22 w 105"/>
                <a:gd name="T17" fmla="*/ 40 h 310"/>
                <a:gd name="T18" fmla="*/ 22 w 105"/>
                <a:gd name="T19" fmla="*/ 239 h 310"/>
                <a:gd name="T20" fmla="*/ 25 w 105"/>
                <a:gd name="T21" fmla="*/ 264 h 310"/>
                <a:gd name="T22" fmla="*/ 25 w 105"/>
                <a:gd name="T23" fmla="*/ 264 h 310"/>
                <a:gd name="T24" fmla="*/ 25 w 105"/>
                <a:gd name="T25" fmla="*/ 264 h 310"/>
                <a:gd name="T26" fmla="*/ 25 w 105"/>
                <a:gd name="T27" fmla="*/ 264 h 310"/>
                <a:gd name="T28" fmla="*/ 25 w 105"/>
                <a:gd name="T29" fmla="*/ 282 h 310"/>
                <a:gd name="T30" fmla="*/ 31 w 105"/>
                <a:gd name="T31" fmla="*/ 293 h 310"/>
                <a:gd name="T32" fmla="*/ 31 w 105"/>
                <a:gd name="T33" fmla="*/ 293 h 310"/>
                <a:gd name="T34" fmla="*/ 37 w 105"/>
                <a:gd name="T35" fmla="*/ 301 h 310"/>
                <a:gd name="T36" fmla="*/ 48 w 105"/>
                <a:gd name="T37" fmla="*/ 310 h 310"/>
                <a:gd name="T38" fmla="*/ 105 w 105"/>
                <a:gd name="T39" fmla="*/ 290 h 310"/>
                <a:gd name="T40" fmla="*/ 105 w 105"/>
                <a:gd name="T41" fmla="*/ 290 h 310"/>
                <a:gd name="T42" fmla="*/ 93 w 105"/>
                <a:gd name="T43" fmla="*/ 287 h 310"/>
                <a:gd name="T44" fmla="*/ 85 w 105"/>
                <a:gd name="T45" fmla="*/ 279 h 310"/>
                <a:gd name="T46" fmla="*/ 79 w 105"/>
                <a:gd name="T47" fmla="*/ 267 h 310"/>
                <a:gd name="T48" fmla="*/ 79 w 105"/>
                <a:gd name="T49" fmla="*/ 253 h 310"/>
                <a:gd name="T50" fmla="*/ 79 w 105"/>
                <a:gd name="T51" fmla="*/ 253 h 3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5" h="310">
                  <a:moveTo>
                    <a:pt x="79" y="253"/>
                  </a:moveTo>
                  <a:lnTo>
                    <a:pt x="79" y="0"/>
                  </a:lnTo>
                  <a:lnTo>
                    <a:pt x="0" y="14"/>
                  </a:lnTo>
                  <a:lnTo>
                    <a:pt x="11" y="17"/>
                  </a:lnTo>
                  <a:lnTo>
                    <a:pt x="17" y="23"/>
                  </a:lnTo>
                  <a:lnTo>
                    <a:pt x="22" y="31"/>
                  </a:lnTo>
                  <a:lnTo>
                    <a:pt x="22" y="40"/>
                  </a:lnTo>
                  <a:lnTo>
                    <a:pt x="22" y="239"/>
                  </a:lnTo>
                  <a:lnTo>
                    <a:pt x="25" y="264"/>
                  </a:lnTo>
                  <a:lnTo>
                    <a:pt x="25" y="282"/>
                  </a:lnTo>
                  <a:lnTo>
                    <a:pt x="31" y="293"/>
                  </a:lnTo>
                  <a:lnTo>
                    <a:pt x="37" y="301"/>
                  </a:lnTo>
                  <a:lnTo>
                    <a:pt x="48" y="310"/>
                  </a:lnTo>
                  <a:lnTo>
                    <a:pt x="105" y="290"/>
                  </a:lnTo>
                  <a:lnTo>
                    <a:pt x="93" y="287"/>
                  </a:lnTo>
                  <a:lnTo>
                    <a:pt x="85" y="279"/>
                  </a:lnTo>
                  <a:lnTo>
                    <a:pt x="79" y="267"/>
                  </a:lnTo>
                  <a:lnTo>
                    <a:pt x="79" y="253"/>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6" name="Freeform 1715"/>
            <p:cNvSpPr>
              <a:spLocks/>
            </p:cNvSpPr>
            <p:nvPr/>
          </p:nvSpPr>
          <p:spPr bwMode="auto">
            <a:xfrm>
              <a:off x="3010" y="3110"/>
              <a:ext cx="250" cy="310"/>
            </a:xfrm>
            <a:custGeom>
              <a:avLst/>
              <a:gdLst>
                <a:gd name="T0" fmla="*/ 233 w 250"/>
                <a:gd name="T1" fmla="*/ 279 h 310"/>
                <a:gd name="T2" fmla="*/ 230 w 250"/>
                <a:gd name="T3" fmla="*/ 259 h 310"/>
                <a:gd name="T4" fmla="*/ 230 w 250"/>
                <a:gd name="T5" fmla="*/ 85 h 310"/>
                <a:gd name="T6" fmla="*/ 222 w 250"/>
                <a:gd name="T7" fmla="*/ 46 h 310"/>
                <a:gd name="T8" fmla="*/ 199 w 250"/>
                <a:gd name="T9" fmla="*/ 17 h 310"/>
                <a:gd name="T10" fmla="*/ 185 w 250"/>
                <a:gd name="T11" fmla="*/ 12 h 310"/>
                <a:gd name="T12" fmla="*/ 148 w 250"/>
                <a:gd name="T13" fmla="*/ 0 h 310"/>
                <a:gd name="T14" fmla="*/ 128 w 250"/>
                <a:gd name="T15" fmla="*/ 0 h 310"/>
                <a:gd name="T16" fmla="*/ 77 w 250"/>
                <a:gd name="T17" fmla="*/ 9 h 310"/>
                <a:gd name="T18" fmla="*/ 29 w 250"/>
                <a:gd name="T19" fmla="*/ 31 h 310"/>
                <a:gd name="T20" fmla="*/ 29 w 250"/>
                <a:gd name="T21" fmla="*/ 111 h 310"/>
                <a:gd name="T22" fmla="*/ 43 w 250"/>
                <a:gd name="T23" fmla="*/ 74 h 310"/>
                <a:gd name="T24" fmla="*/ 63 w 250"/>
                <a:gd name="T25" fmla="*/ 49 h 310"/>
                <a:gd name="T26" fmla="*/ 74 w 250"/>
                <a:gd name="T27" fmla="*/ 37 h 310"/>
                <a:gd name="T28" fmla="*/ 105 w 250"/>
                <a:gd name="T29" fmla="*/ 26 h 310"/>
                <a:gd name="T30" fmla="*/ 122 w 250"/>
                <a:gd name="T31" fmla="*/ 23 h 310"/>
                <a:gd name="T32" fmla="*/ 145 w 250"/>
                <a:gd name="T33" fmla="*/ 29 h 310"/>
                <a:gd name="T34" fmla="*/ 162 w 250"/>
                <a:gd name="T35" fmla="*/ 40 h 310"/>
                <a:gd name="T36" fmla="*/ 171 w 250"/>
                <a:gd name="T37" fmla="*/ 49 h 310"/>
                <a:gd name="T38" fmla="*/ 176 w 250"/>
                <a:gd name="T39" fmla="*/ 68 h 310"/>
                <a:gd name="T40" fmla="*/ 176 w 250"/>
                <a:gd name="T41" fmla="*/ 80 h 310"/>
                <a:gd name="T42" fmla="*/ 174 w 250"/>
                <a:gd name="T43" fmla="*/ 108 h 310"/>
                <a:gd name="T44" fmla="*/ 165 w 250"/>
                <a:gd name="T45" fmla="*/ 117 h 310"/>
                <a:gd name="T46" fmla="*/ 151 w 250"/>
                <a:gd name="T47" fmla="*/ 122 h 310"/>
                <a:gd name="T48" fmla="*/ 97 w 250"/>
                <a:gd name="T49" fmla="*/ 139 h 310"/>
                <a:gd name="T50" fmla="*/ 43 w 250"/>
                <a:gd name="T51" fmla="*/ 159 h 310"/>
                <a:gd name="T52" fmla="*/ 23 w 250"/>
                <a:gd name="T53" fmla="*/ 174 h 310"/>
                <a:gd name="T54" fmla="*/ 3 w 250"/>
                <a:gd name="T55" fmla="*/ 210 h 310"/>
                <a:gd name="T56" fmla="*/ 0 w 250"/>
                <a:gd name="T57" fmla="*/ 233 h 310"/>
                <a:gd name="T58" fmla="*/ 6 w 250"/>
                <a:gd name="T59" fmla="*/ 259 h 310"/>
                <a:gd name="T60" fmla="*/ 20 w 250"/>
                <a:gd name="T61" fmla="*/ 284 h 310"/>
                <a:gd name="T62" fmla="*/ 32 w 250"/>
                <a:gd name="T63" fmla="*/ 296 h 310"/>
                <a:gd name="T64" fmla="*/ 60 w 250"/>
                <a:gd name="T65" fmla="*/ 310 h 310"/>
                <a:gd name="T66" fmla="*/ 77 w 250"/>
                <a:gd name="T67" fmla="*/ 310 h 310"/>
                <a:gd name="T68" fmla="*/ 120 w 250"/>
                <a:gd name="T69" fmla="*/ 304 h 310"/>
                <a:gd name="T70" fmla="*/ 159 w 250"/>
                <a:gd name="T71" fmla="*/ 279 h 310"/>
                <a:gd name="T72" fmla="*/ 171 w 250"/>
                <a:gd name="T73" fmla="*/ 247 h 310"/>
                <a:gd name="T74" fmla="*/ 139 w 250"/>
                <a:gd name="T75" fmla="*/ 267 h 310"/>
                <a:gd name="T76" fmla="*/ 103 w 250"/>
                <a:gd name="T77" fmla="*/ 273 h 310"/>
                <a:gd name="T78" fmla="*/ 94 w 250"/>
                <a:gd name="T79" fmla="*/ 273 h 310"/>
                <a:gd name="T80" fmla="*/ 74 w 250"/>
                <a:gd name="T81" fmla="*/ 267 h 310"/>
                <a:gd name="T82" fmla="*/ 68 w 250"/>
                <a:gd name="T83" fmla="*/ 259 h 310"/>
                <a:gd name="T84" fmla="*/ 57 w 250"/>
                <a:gd name="T85" fmla="*/ 242 h 310"/>
                <a:gd name="T86" fmla="*/ 54 w 250"/>
                <a:gd name="T87" fmla="*/ 222 h 310"/>
                <a:gd name="T88" fmla="*/ 54 w 250"/>
                <a:gd name="T89" fmla="*/ 210 h 310"/>
                <a:gd name="T90" fmla="*/ 63 w 250"/>
                <a:gd name="T91" fmla="*/ 193 h 310"/>
                <a:gd name="T92" fmla="*/ 68 w 250"/>
                <a:gd name="T93" fmla="*/ 185 h 310"/>
                <a:gd name="T94" fmla="*/ 108 w 250"/>
                <a:gd name="T95" fmla="*/ 162 h 310"/>
                <a:gd name="T96" fmla="*/ 154 w 250"/>
                <a:gd name="T97" fmla="*/ 148 h 310"/>
                <a:gd name="T98" fmla="*/ 176 w 250"/>
                <a:gd name="T99" fmla="*/ 242 h 310"/>
                <a:gd name="T100" fmla="*/ 176 w 250"/>
                <a:gd name="T101" fmla="*/ 262 h 310"/>
                <a:gd name="T102" fmla="*/ 179 w 250"/>
                <a:gd name="T103" fmla="*/ 282 h 310"/>
                <a:gd name="T104" fmla="*/ 182 w 250"/>
                <a:gd name="T105" fmla="*/ 293 h 310"/>
                <a:gd name="T106" fmla="*/ 199 w 250"/>
                <a:gd name="T107" fmla="*/ 310 h 310"/>
                <a:gd name="T108" fmla="*/ 250 w 250"/>
                <a:gd name="T109" fmla="*/ 290 h 310"/>
                <a:gd name="T110" fmla="*/ 233 w 250"/>
                <a:gd name="T111" fmla="*/ 279 h 3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50" h="310">
                  <a:moveTo>
                    <a:pt x="233" y="279"/>
                  </a:moveTo>
                  <a:lnTo>
                    <a:pt x="233" y="279"/>
                  </a:lnTo>
                  <a:lnTo>
                    <a:pt x="230" y="273"/>
                  </a:lnTo>
                  <a:lnTo>
                    <a:pt x="230" y="259"/>
                  </a:lnTo>
                  <a:lnTo>
                    <a:pt x="230" y="85"/>
                  </a:lnTo>
                  <a:lnTo>
                    <a:pt x="228" y="63"/>
                  </a:lnTo>
                  <a:lnTo>
                    <a:pt x="222" y="46"/>
                  </a:lnTo>
                  <a:lnTo>
                    <a:pt x="213" y="29"/>
                  </a:lnTo>
                  <a:lnTo>
                    <a:pt x="199" y="17"/>
                  </a:lnTo>
                  <a:lnTo>
                    <a:pt x="185" y="12"/>
                  </a:lnTo>
                  <a:lnTo>
                    <a:pt x="168" y="6"/>
                  </a:lnTo>
                  <a:lnTo>
                    <a:pt x="148" y="0"/>
                  </a:lnTo>
                  <a:lnTo>
                    <a:pt x="128" y="0"/>
                  </a:lnTo>
                  <a:lnTo>
                    <a:pt x="103" y="3"/>
                  </a:lnTo>
                  <a:lnTo>
                    <a:pt x="77" y="9"/>
                  </a:lnTo>
                  <a:lnTo>
                    <a:pt x="51" y="17"/>
                  </a:lnTo>
                  <a:lnTo>
                    <a:pt x="29" y="31"/>
                  </a:lnTo>
                  <a:lnTo>
                    <a:pt x="29" y="111"/>
                  </a:lnTo>
                  <a:lnTo>
                    <a:pt x="37" y="91"/>
                  </a:lnTo>
                  <a:lnTo>
                    <a:pt x="43" y="74"/>
                  </a:lnTo>
                  <a:lnTo>
                    <a:pt x="54" y="60"/>
                  </a:lnTo>
                  <a:lnTo>
                    <a:pt x="63" y="49"/>
                  </a:lnTo>
                  <a:lnTo>
                    <a:pt x="74" y="37"/>
                  </a:lnTo>
                  <a:lnTo>
                    <a:pt x="88" y="31"/>
                  </a:lnTo>
                  <a:lnTo>
                    <a:pt x="105" y="26"/>
                  </a:lnTo>
                  <a:lnTo>
                    <a:pt x="122" y="23"/>
                  </a:lnTo>
                  <a:lnTo>
                    <a:pt x="134" y="26"/>
                  </a:lnTo>
                  <a:lnTo>
                    <a:pt x="145" y="29"/>
                  </a:lnTo>
                  <a:lnTo>
                    <a:pt x="157" y="34"/>
                  </a:lnTo>
                  <a:lnTo>
                    <a:pt x="162" y="40"/>
                  </a:lnTo>
                  <a:lnTo>
                    <a:pt x="171" y="49"/>
                  </a:lnTo>
                  <a:lnTo>
                    <a:pt x="174" y="60"/>
                  </a:lnTo>
                  <a:lnTo>
                    <a:pt x="176" y="68"/>
                  </a:lnTo>
                  <a:lnTo>
                    <a:pt x="176" y="80"/>
                  </a:lnTo>
                  <a:lnTo>
                    <a:pt x="176" y="100"/>
                  </a:lnTo>
                  <a:lnTo>
                    <a:pt x="174" y="108"/>
                  </a:lnTo>
                  <a:lnTo>
                    <a:pt x="165" y="117"/>
                  </a:lnTo>
                  <a:lnTo>
                    <a:pt x="151" y="122"/>
                  </a:lnTo>
                  <a:lnTo>
                    <a:pt x="97" y="139"/>
                  </a:lnTo>
                  <a:lnTo>
                    <a:pt x="63" y="151"/>
                  </a:lnTo>
                  <a:lnTo>
                    <a:pt x="43" y="159"/>
                  </a:lnTo>
                  <a:lnTo>
                    <a:pt x="23" y="174"/>
                  </a:lnTo>
                  <a:lnTo>
                    <a:pt x="12" y="191"/>
                  </a:lnTo>
                  <a:lnTo>
                    <a:pt x="3" y="210"/>
                  </a:lnTo>
                  <a:lnTo>
                    <a:pt x="0" y="233"/>
                  </a:lnTo>
                  <a:lnTo>
                    <a:pt x="0" y="245"/>
                  </a:lnTo>
                  <a:lnTo>
                    <a:pt x="6" y="259"/>
                  </a:lnTo>
                  <a:lnTo>
                    <a:pt x="12" y="270"/>
                  </a:lnTo>
                  <a:lnTo>
                    <a:pt x="20" y="284"/>
                  </a:lnTo>
                  <a:lnTo>
                    <a:pt x="32" y="296"/>
                  </a:lnTo>
                  <a:lnTo>
                    <a:pt x="43" y="304"/>
                  </a:lnTo>
                  <a:lnTo>
                    <a:pt x="60" y="310"/>
                  </a:lnTo>
                  <a:lnTo>
                    <a:pt x="77" y="310"/>
                  </a:lnTo>
                  <a:lnTo>
                    <a:pt x="100" y="310"/>
                  </a:lnTo>
                  <a:lnTo>
                    <a:pt x="120" y="304"/>
                  </a:lnTo>
                  <a:lnTo>
                    <a:pt x="139" y="293"/>
                  </a:lnTo>
                  <a:lnTo>
                    <a:pt x="159" y="279"/>
                  </a:lnTo>
                  <a:lnTo>
                    <a:pt x="171" y="247"/>
                  </a:lnTo>
                  <a:lnTo>
                    <a:pt x="157" y="259"/>
                  </a:lnTo>
                  <a:lnTo>
                    <a:pt x="139" y="267"/>
                  </a:lnTo>
                  <a:lnTo>
                    <a:pt x="122" y="273"/>
                  </a:lnTo>
                  <a:lnTo>
                    <a:pt x="103" y="273"/>
                  </a:lnTo>
                  <a:lnTo>
                    <a:pt x="94" y="273"/>
                  </a:lnTo>
                  <a:lnTo>
                    <a:pt x="83" y="270"/>
                  </a:lnTo>
                  <a:lnTo>
                    <a:pt x="74" y="267"/>
                  </a:lnTo>
                  <a:lnTo>
                    <a:pt x="68" y="259"/>
                  </a:lnTo>
                  <a:lnTo>
                    <a:pt x="63" y="253"/>
                  </a:lnTo>
                  <a:lnTo>
                    <a:pt x="57" y="242"/>
                  </a:lnTo>
                  <a:lnTo>
                    <a:pt x="54" y="233"/>
                  </a:lnTo>
                  <a:lnTo>
                    <a:pt x="54" y="222"/>
                  </a:lnTo>
                  <a:lnTo>
                    <a:pt x="54" y="210"/>
                  </a:lnTo>
                  <a:lnTo>
                    <a:pt x="57" y="202"/>
                  </a:lnTo>
                  <a:lnTo>
                    <a:pt x="63" y="193"/>
                  </a:lnTo>
                  <a:lnTo>
                    <a:pt x="68" y="185"/>
                  </a:lnTo>
                  <a:lnTo>
                    <a:pt x="86" y="174"/>
                  </a:lnTo>
                  <a:lnTo>
                    <a:pt x="108" y="162"/>
                  </a:lnTo>
                  <a:lnTo>
                    <a:pt x="154" y="148"/>
                  </a:lnTo>
                  <a:lnTo>
                    <a:pt x="176" y="137"/>
                  </a:lnTo>
                  <a:lnTo>
                    <a:pt x="176" y="242"/>
                  </a:lnTo>
                  <a:lnTo>
                    <a:pt x="176" y="262"/>
                  </a:lnTo>
                  <a:lnTo>
                    <a:pt x="179" y="282"/>
                  </a:lnTo>
                  <a:lnTo>
                    <a:pt x="182" y="293"/>
                  </a:lnTo>
                  <a:lnTo>
                    <a:pt x="191" y="301"/>
                  </a:lnTo>
                  <a:lnTo>
                    <a:pt x="199" y="310"/>
                  </a:lnTo>
                  <a:lnTo>
                    <a:pt x="250" y="290"/>
                  </a:lnTo>
                  <a:lnTo>
                    <a:pt x="239" y="284"/>
                  </a:lnTo>
                  <a:lnTo>
                    <a:pt x="233" y="279"/>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7" name="Freeform 1716"/>
            <p:cNvSpPr>
              <a:spLocks/>
            </p:cNvSpPr>
            <p:nvPr/>
          </p:nvSpPr>
          <p:spPr bwMode="auto">
            <a:xfrm>
              <a:off x="2871" y="2866"/>
              <a:ext cx="136" cy="170"/>
            </a:xfrm>
            <a:custGeom>
              <a:avLst/>
              <a:gdLst>
                <a:gd name="T0" fmla="*/ 31 w 136"/>
                <a:gd name="T1" fmla="*/ 11 h 170"/>
                <a:gd name="T2" fmla="*/ 31 w 136"/>
                <a:gd name="T3" fmla="*/ 116 h 170"/>
                <a:gd name="T4" fmla="*/ 31 w 136"/>
                <a:gd name="T5" fmla="*/ 116 h 170"/>
                <a:gd name="T6" fmla="*/ 34 w 136"/>
                <a:gd name="T7" fmla="*/ 131 h 170"/>
                <a:gd name="T8" fmla="*/ 40 w 136"/>
                <a:gd name="T9" fmla="*/ 142 h 170"/>
                <a:gd name="T10" fmla="*/ 46 w 136"/>
                <a:gd name="T11" fmla="*/ 150 h 170"/>
                <a:gd name="T12" fmla="*/ 51 w 136"/>
                <a:gd name="T13" fmla="*/ 153 h 170"/>
                <a:gd name="T14" fmla="*/ 63 w 136"/>
                <a:gd name="T15" fmla="*/ 156 h 170"/>
                <a:gd name="T16" fmla="*/ 74 w 136"/>
                <a:gd name="T17" fmla="*/ 159 h 170"/>
                <a:gd name="T18" fmla="*/ 74 w 136"/>
                <a:gd name="T19" fmla="*/ 159 h 170"/>
                <a:gd name="T20" fmla="*/ 85 w 136"/>
                <a:gd name="T21" fmla="*/ 159 h 170"/>
                <a:gd name="T22" fmla="*/ 94 w 136"/>
                <a:gd name="T23" fmla="*/ 156 h 170"/>
                <a:gd name="T24" fmla="*/ 102 w 136"/>
                <a:gd name="T25" fmla="*/ 150 h 170"/>
                <a:gd name="T26" fmla="*/ 108 w 136"/>
                <a:gd name="T27" fmla="*/ 145 h 170"/>
                <a:gd name="T28" fmla="*/ 111 w 136"/>
                <a:gd name="T29" fmla="*/ 139 h 170"/>
                <a:gd name="T30" fmla="*/ 114 w 136"/>
                <a:gd name="T31" fmla="*/ 131 h 170"/>
                <a:gd name="T32" fmla="*/ 117 w 136"/>
                <a:gd name="T33" fmla="*/ 116 h 170"/>
                <a:gd name="T34" fmla="*/ 117 w 136"/>
                <a:gd name="T35" fmla="*/ 11 h 170"/>
                <a:gd name="T36" fmla="*/ 117 w 136"/>
                <a:gd name="T37" fmla="*/ 11 h 170"/>
                <a:gd name="T38" fmla="*/ 114 w 136"/>
                <a:gd name="T39" fmla="*/ 3 h 170"/>
                <a:gd name="T40" fmla="*/ 108 w 136"/>
                <a:gd name="T41" fmla="*/ 0 h 170"/>
                <a:gd name="T42" fmla="*/ 136 w 136"/>
                <a:gd name="T43" fmla="*/ 0 h 170"/>
                <a:gd name="T44" fmla="*/ 136 w 136"/>
                <a:gd name="T45" fmla="*/ 0 h 170"/>
                <a:gd name="T46" fmla="*/ 131 w 136"/>
                <a:gd name="T47" fmla="*/ 3 h 170"/>
                <a:gd name="T48" fmla="*/ 131 w 136"/>
                <a:gd name="T49" fmla="*/ 11 h 170"/>
                <a:gd name="T50" fmla="*/ 128 w 136"/>
                <a:gd name="T51" fmla="*/ 114 h 170"/>
                <a:gd name="T52" fmla="*/ 128 w 136"/>
                <a:gd name="T53" fmla="*/ 114 h 170"/>
                <a:gd name="T54" fmla="*/ 128 w 136"/>
                <a:gd name="T55" fmla="*/ 128 h 170"/>
                <a:gd name="T56" fmla="*/ 125 w 136"/>
                <a:gd name="T57" fmla="*/ 139 h 170"/>
                <a:gd name="T58" fmla="*/ 119 w 136"/>
                <a:gd name="T59" fmla="*/ 150 h 170"/>
                <a:gd name="T60" fmla="*/ 111 w 136"/>
                <a:gd name="T61" fmla="*/ 156 h 170"/>
                <a:gd name="T62" fmla="*/ 102 w 136"/>
                <a:gd name="T63" fmla="*/ 162 h 170"/>
                <a:gd name="T64" fmla="*/ 94 w 136"/>
                <a:gd name="T65" fmla="*/ 167 h 170"/>
                <a:gd name="T66" fmla="*/ 71 w 136"/>
                <a:gd name="T67" fmla="*/ 170 h 170"/>
                <a:gd name="T68" fmla="*/ 71 w 136"/>
                <a:gd name="T69" fmla="*/ 170 h 170"/>
                <a:gd name="T70" fmla="*/ 51 w 136"/>
                <a:gd name="T71" fmla="*/ 167 h 170"/>
                <a:gd name="T72" fmla="*/ 40 w 136"/>
                <a:gd name="T73" fmla="*/ 165 h 170"/>
                <a:gd name="T74" fmla="*/ 31 w 136"/>
                <a:gd name="T75" fmla="*/ 159 h 170"/>
                <a:gd name="T76" fmla="*/ 20 w 136"/>
                <a:gd name="T77" fmla="*/ 150 h 170"/>
                <a:gd name="T78" fmla="*/ 14 w 136"/>
                <a:gd name="T79" fmla="*/ 142 h 170"/>
                <a:gd name="T80" fmla="*/ 9 w 136"/>
                <a:gd name="T81" fmla="*/ 128 h 170"/>
                <a:gd name="T82" fmla="*/ 9 w 136"/>
                <a:gd name="T83" fmla="*/ 114 h 170"/>
                <a:gd name="T84" fmla="*/ 9 w 136"/>
                <a:gd name="T85" fmla="*/ 11 h 170"/>
                <a:gd name="T86" fmla="*/ 9 w 136"/>
                <a:gd name="T87" fmla="*/ 11 h 170"/>
                <a:gd name="T88" fmla="*/ 6 w 136"/>
                <a:gd name="T89" fmla="*/ 3 h 170"/>
                <a:gd name="T90" fmla="*/ 0 w 136"/>
                <a:gd name="T91" fmla="*/ 0 h 170"/>
                <a:gd name="T92" fmla="*/ 40 w 136"/>
                <a:gd name="T93" fmla="*/ 0 h 170"/>
                <a:gd name="T94" fmla="*/ 40 w 136"/>
                <a:gd name="T95" fmla="*/ 0 h 170"/>
                <a:gd name="T96" fmla="*/ 34 w 136"/>
                <a:gd name="T97" fmla="*/ 3 h 170"/>
                <a:gd name="T98" fmla="*/ 31 w 136"/>
                <a:gd name="T99" fmla="*/ 11 h 170"/>
                <a:gd name="T100" fmla="*/ 31 w 136"/>
                <a:gd name="T101" fmla="*/ 11 h 1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36" h="170">
                  <a:moveTo>
                    <a:pt x="31" y="11"/>
                  </a:moveTo>
                  <a:lnTo>
                    <a:pt x="31" y="116"/>
                  </a:lnTo>
                  <a:lnTo>
                    <a:pt x="34" y="131"/>
                  </a:lnTo>
                  <a:lnTo>
                    <a:pt x="40" y="142"/>
                  </a:lnTo>
                  <a:lnTo>
                    <a:pt x="46" y="150"/>
                  </a:lnTo>
                  <a:lnTo>
                    <a:pt x="51" y="153"/>
                  </a:lnTo>
                  <a:lnTo>
                    <a:pt x="63" y="156"/>
                  </a:lnTo>
                  <a:lnTo>
                    <a:pt x="74" y="159"/>
                  </a:lnTo>
                  <a:lnTo>
                    <a:pt x="85" y="159"/>
                  </a:lnTo>
                  <a:lnTo>
                    <a:pt x="94" y="156"/>
                  </a:lnTo>
                  <a:lnTo>
                    <a:pt x="102" y="150"/>
                  </a:lnTo>
                  <a:lnTo>
                    <a:pt x="108" y="145"/>
                  </a:lnTo>
                  <a:lnTo>
                    <a:pt x="111" y="139"/>
                  </a:lnTo>
                  <a:lnTo>
                    <a:pt x="114" y="131"/>
                  </a:lnTo>
                  <a:lnTo>
                    <a:pt x="117" y="116"/>
                  </a:lnTo>
                  <a:lnTo>
                    <a:pt x="117" y="11"/>
                  </a:lnTo>
                  <a:lnTo>
                    <a:pt x="114" y="3"/>
                  </a:lnTo>
                  <a:lnTo>
                    <a:pt x="108" y="0"/>
                  </a:lnTo>
                  <a:lnTo>
                    <a:pt x="136" y="0"/>
                  </a:lnTo>
                  <a:lnTo>
                    <a:pt x="131" y="3"/>
                  </a:lnTo>
                  <a:lnTo>
                    <a:pt x="131" y="11"/>
                  </a:lnTo>
                  <a:lnTo>
                    <a:pt x="128" y="114"/>
                  </a:lnTo>
                  <a:lnTo>
                    <a:pt x="128" y="128"/>
                  </a:lnTo>
                  <a:lnTo>
                    <a:pt x="125" y="139"/>
                  </a:lnTo>
                  <a:lnTo>
                    <a:pt x="119" y="150"/>
                  </a:lnTo>
                  <a:lnTo>
                    <a:pt x="111" y="156"/>
                  </a:lnTo>
                  <a:lnTo>
                    <a:pt x="102" y="162"/>
                  </a:lnTo>
                  <a:lnTo>
                    <a:pt x="94" y="167"/>
                  </a:lnTo>
                  <a:lnTo>
                    <a:pt x="71" y="170"/>
                  </a:lnTo>
                  <a:lnTo>
                    <a:pt x="51" y="167"/>
                  </a:lnTo>
                  <a:lnTo>
                    <a:pt x="40" y="165"/>
                  </a:lnTo>
                  <a:lnTo>
                    <a:pt x="31" y="159"/>
                  </a:lnTo>
                  <a:lnTo>
                    <a:pt x="20" y="150"/>
                  </a:lnTo>
                  <a:lnTo>
                    <a:pt x="14" y="142"/>
                  </a:lnTo>
                  <a:lnTo>
                    <a:pt x="9" y="128"/>
                  </a:lnTo>
                  <a:lnTo>
                    <a:pt x="9" y="114"/>
                  </a:lnTo>
                  <a:lnTo>
                    <a:pt x="9" y="11"/>
                  </a:lnTo>
                  <a:lnTo>
                    <a:pt x="6" y="3"/>
                  </a:lnTo>
                  <a:lnTo>
                    <a:pt x="0" y="0"/>
                  </a:lnTo>
                  <a:lnTo>
                    <a:pt x="40" y="0"/>
                  </a:lnTo>
                  <a:lnTo>
                    <a:pt x="34" y="3"/>
                  </a:lnTo>
                  <a:lnTo>
                    <a:pt x="31" y="11"/>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8" name="Freeform 1717"/>
            <p:cNvSpPr>
              <a:spLocks/>
            </p:cNvSpPr>
            <p:nvPr/>
          </p:nvSpPr>
          <p:spPr bwMode="auto">
            <a:xfrm>
              <a:off x="3022" y="2866"/>
              <a:ext cx="153" cy="173"/>
            </a:xfrm>
            <a:custGeom>
              <a:avLst/>
              <a:gdLst>
                <a:gd name="T0" fmla="*/ 133 w 153"/>
                <a:gd name="T1" fmla="*/ 11 h 173"/>
                <a:gd name="T2" fmla="*/ 133 w 153"/>
                <a:gd name="T3" fmla="*/ 11 h 173"/>
                <a:gd name="T4" fmla="*/ 133 w 153"/>
                <a:gd name="T5" fmla="*/ 3 h 173"/>
                <a:gd name="T6" fmla="*/ 127 w 153"/>
                <a:gd name="T7" fmla="*/ 0 h 173"/>
                <a:gd name="T8" fmla="*/ 153 w 153"/>
                <a:gd name="T9" fmla="*/ 0 h 173"/>
                <a:gd name="T10" fmla="*/ 153 w 153"/>
                <a:gd name="T11" fmla="*/ 0 h 173"/>
                <a:gd name="T12" fmla="*/ 147 w 153"/>
                <a:gd name="T13" fmla="*/ 3 h 173"/>
                <a:gd name="T14" fmla="*/ 147 w 153"/>
                <a:gd name="T15" fmla="*/ 11 h 173"/>
                <a:gd name="T16" fmla="*/ 147 w 153"/>
                <a:gd name="T17" fmla="*/ 173 h 173"/>
                <a:gd name="T18" fmla="*/ 147 w 153"/>
                <a:gd name="T19" fmla="*/ 173 h 173"/>
                <a:gd name="T20" fmla="*/ 88 w 153"/>
                <a:gd name="T21" fmla="*/ 99 h 173"/>
                <a:gd name="T22" fmla="*/ 28 w 153"/>
                <a:gd name="T23" fmla="*/ 25 h 173"/>
                <a:gd name="T24" fmla="*/ 28 w 153"/>
                <a:gd name="T25" fmla="*/ 156 h 173"/>
                <a:gd name="T26" fmla="*/ 28 w 153"/>
                <a:gd name="T27" fmla="*/ 156 h 173"/>
                <a:gd name="T28" fmla="*/ 31 w 153"/>
                <a:gd name="T29" fmla="*/ 165 h 173"/>
                <a:gd name="T30" fmla="*/ 34 w 153"/>
                <a:gd name="T31" fmla="*/ 167 h 173"/>
                <a:gd name="T32" fmla="*/ 8 w 153"/>
                <a:gd name="T33" fmla="*/ 167 h 173"/>
                <a:gd name="T34" fmla="*/ 8 w 153"/>
                <a:gd name="T35" fmla="*/ 167 h 173"/>
                <a:gd name="T36" fmla="*/ 14 w 153"/>
                <a:gd name="T37" fmla="*/ 165 h 173"/>
                <a:gd name="T38" fmla="*/ 14 w 153"/>
                <a:gd name="T39" fmla="*/ 156 h 173"/>
                <a:gd name="T40" fmla="*/ 14 w 153"/>
                <a:gd name="T41" fmla="*/ 20 h 173"/>
                <a:gd name="T42" fmla="*/ 14 w 153"/>
                <a:gd name="T43" fmla="*/ 20 h 173"/>
                <a:gd name="T44" fmla="*/ 14 w 153"/>
                <a:gd name="T45" fmla="*/ 14 h 173"/>
                <a:gd name="T46" fmla="*/ 11 w 153"/>
                <a:gd name="T47" fmla="*/ 8 h 173"/>
                <a:gd name="T48" fmla="*/ 11 w 153"/>
                <a:gd name="T49" fmla="*/ 8 h 173"/>
                <a:gd name="T50" fmla="*/ 8 w 153"/>
                <a:gd name="T51" fmla="*/ 3 h 173"/>
                <a:gd name="T52" fmla="*/ 0 w 153"/>
                <a:gd name="T53" fmla="*/ 0 h 173"/>
                <a:gd name="T54" fmla="*/ 37 w 153"/>
                <a:gd name="T55" fmla="*/ 0 h 173"/>
                <a:gd name="T56" fmla="*/ 133 w 153"/>
                <a:gd name="T57" fmla="*/ 119 h 173"/>
                <a:gd name="T58" fmla="*/ 133 w 153"/>
                <a:gd name="T59" fmla="*/ 11 h 173"/>
                <a:gd name="T60" fmla="*/ 133 w 153"/>
                <a:gd name="T61" fmla="*/ 11 h 1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3" h="173">
                  <a:moveTo>
                    <a:pt x="133" y="11"/>
                  </a:moveTo>
                  <a:lnTo>
                    <a:pt x="133" y="11"/>
                  </a:lnTo>
                  <a:lnTo>
                    <a:pt x="133" y="3"/>
                  </a:lnTo>
                  <a:lnTo>
                    <a:pt x="127" y="0"/>
                  </a:lnTo>
                  <a:lnTo>
                    <a:pt x="153" y="0"/>
                  </a:lnTo>
                  <a:lnTo>
                    <a:pt x="147" y="3"/>
                  </a:lnTo>
                  <a:lnTo>
                    <a:pt x="147" y="11"/>
                  </a:lnTo>
                  <a:lnTo>
                    <a:pt x="147" y="173"/>
                  </a:lnTo>
                  <a:lnTo>
                    <a:pt x="88" y="99"/>
                  </a:lnTo>
                  <a:lnTo>
                    <a:pt x="28" y="25"/>
                  </a:lnTo>
                  <a:lnTo>
                    <a:pt x="28" y="156"/>
                  </a:lnTo>
                  <a:lnTo>
                    <a:pt x="31" y="165"/>
                  </a:lnTo>
                  <a:lnTo>
                    <a:pt x="34" y="167"/>
                  </a:lnTo>
                  <a:lnTo>
                    <a:pt x="8" y="167"/>
                  </a:lnTo>
                  <a:lnTo>
                    <a:pt x="14" y="165"/>
                  </a:lnTo>
                  <a:lnTo>
                    <a:pt x="14" y="156"/>
                  </a:lnTo>
                  <a:lnTo>
                    <a:pt x="14" y="20"/>
                  </a:lnTo>
                  <a:lnTo>
                    <a:pt x="14" y="14"/>
                  </a:lnTo>
                  <a:lnTo>
                    <a:pt x="11" y="8"/>
                  </a:lnTo>
                  <a:lnTo>
                    <a:pt x="8" y="3"/>
                  </a:lnTo>
                  <a:lnTo>
                    <a:pt x="0" y="0"/>
                  </a:lnTo>
                  <a:lnTo>
                    <a:pt x="37" y="0"/>
                  </a:lnTo>
                  <a:lnTo>
                    <a:pt x="133" y="119"/>
                  </a:lnTo>
                  <a:lnTo>
                    <a:pt x="133" y="11"/>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19" name="Freeform 1718"/>
            <p:cNvSpPr>
              <a:spLocks/>
            </p:cNvSpPr>
            <p:nvPr/>
          </p:nvSpPr>
          <p:spPr bwMode="auto">
            <a:xfrm>
              <a:off x="3201" y="2866"/>
              <a:ext cx="37" cy="167"/>
            </a:xfrm>
            <a:custGeom>
              <a:avLst/>
              <a:gdLst>
                <a:gd name="T0" fmla="*/ 37 w 37"/>
                <a:gd name="T1" fmla="*/ 0 h 167"/>
                <a:gd name="T2" fmla="*/ 37 w 37"/>
                <a:gd name="T3" fmla="*/ 0 h 167"/>
                <a:gd name="T4" fmla="*/ 31 w 37"/>
                <a:gd name="T5" fmla="*/ 3 h 167"/>
                <a:gd name="T6" fmla="*/ 28 w 37"/>
                <a:gd name="T7" fmla="*/ 11 h 167"/>
                <a:gd name="T8" fmla="*/ 28 w 37"/>
                <a:gd name="T9" fmla="*/ 156 h 167"/>
                <a:gd name="T10" fmla="*/ 28 w 37"/>
                <a:gd name="T11" fmla="*/ 156 h 167"/>
                <a:gd name="T12" fmla="*/ 31 w 37"/>
                <a:gd name="T13" fmla="*/ 165 h 167"/>
                <a:gd name="T14" fmla="*/ 37 w 37"/>
                <a:gd name="T15" fmla="*/ 167 h 167"/>
                <a:gd name="T16" fmla="*/ 0 w 37"/>
                <a:gd name="T17" fmla="*/ 167 h 167"/>
                <a:gd name="T18" fmla="*/ 0 w 37"/>
                <a:gd name="T19" fmla="*/ 167 h 167"/>
                <a:gd name="T20" fmla="*/ 2 w 37"/>
                <a:gd name="T21" fmla="*/ 165 h 167"/>
                <a:gd name="T22" fmla="*/ 5 w 37"/>
                <a:gd name="T23" fmla="*/ 156 h 167"/>
                <a:gd name="T24" fmla="*/ 5 w 37"/>
                <a:gd name="T25" fmla="*/ 11 h 167"/>
                <a:gd name="T26" fmla="*/ 5 w 37"/>
                <a:gd name="T27" fmla="*/ 11 h 167"/>
                <a:gd name="T28" fmla="*/ 2 w 37"/>
                <a:gd name="T29" fmla="*/ 3 h 167"/>
                <a:gd name="T30" fmla="*/ 0 w 37"/>
                <a:gd name="T31" fmla="*/ 0 h 167"/>
                <a:gd name="T32" fmla="*/ 37 w 37"/>
                <a:gd name="T33" fmla="*/ 0 h 167"/>
                <a:gd name="T34" fmla="*/ 37 w 37"/>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167">
                  <a:moveTo>
                    <a:pt x="37" y="0"/>
                  </a:moveTo>
                  <a:lnTo>
                    <a:pt x="37" y="0"/>
                  </a:lnTo>
                  <a:lnTo>
                    <a:pt x="31" y="3"/>
                  </a:lnTo>
                  <a:lnTo>
                    <a:pt x="28" y="11"/>
                  </a:lnTo>
                  <a:lnTo>
                    <a:pt x="28" y="156"/>
                  </a:lnTo>
                  <a:lnTo>
                    <a:pt x="31" y="165"/>
                  </a:lnTo>
                  <a:lnTo>
                    <a:pt x="37" y="167"/>
                  </a:lnTo>
                  <a:lnTo>
                    <a:pt x="0" y="167"/>
                  </a:lnTo>
                  <a:lnTo>
                    <a:pt x="2" y="165"/>
                  </a:lnTo>
                  <a:lnTo>
                    <a:pt x="5" y="156"/>
                  </a:lnTo>
                  <a:lnTo>
                    <a:pt x="5" y="11"/>
                  </a:lnTo>
                  <a:lnTo>
                    <a:pt x="2" y="3"/>
                  </a:lnTo>
                  <a:lnTo>
                    <a:pt x="0" y="0"/>
                  </a:lnTo>
                  <a:lnTo>
                    <a:pt x="37"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0" name="Freeform 1719"/>
            <p:cNvSpPr>
              <a:spLocks/>
            </p:cNvSpPr>
            <p:nvPr/>
          </p:nvSpPr>
          <p:spPr bwMode="auto">
            <a:xfrm>
              <a:off x="3249" y="2866"/>
              <a:ext cx="153" cy="173"/>
            </a:xfrm>
            <a:custGeom>
              <a:avLst/>
              <a:gdLst>
                <a:gd name="T0" fmla="*/ 131 w 153"/>
                <a:gd name="T1" fmla="*/ 11 h 173"/>
                <a:gd name="T2" fmla="*/ 131 w 153"/>
                <a:gd name="T3" fmla="*/ 11 h 173"/>
                <a:gd name="T4" fmla="*/ 131 w 153"/>
                <a:gd name="T5" fmla="*/ 3 h 173"/>
                <a:gd name="T6" fmla="*/ 125 w 153"/>
                <a:gd name="T7" fmla="*/ 0 h 173"/>
                <a:gd name="T8" fmla="*/ 153 w 153"/>
                <a:gd name="T9" fmla="*/ 0 h 173"/>
                <a:gd name="T10" fmla="*/ 153 w 153"/>
                <a:gd name="T11" fmla="*/ 0 h 173"/>
                <a:gd name="T12" fmla="*/ 148 w 153"/>
                <a:gd name="T13" fmla="*/ 6 h 173"/>
                <a:gd name="T14" fmla="*/ 142 w 153"/>
                <a:gd name="T15" fmla="*/ 11 h 173"/>
                <a:gd name="T16" fmla="*/ 142 w 153"/>
                <a:gd name="T17" fmla="*/ 11 h 173"/>
                <a:gd name="T18" fmla="*/ 82 w 153"/>
                <a:gd name="T19" fmla="*/ 173 h 173"/>
                <a:gd name="T20" fmla="*/ 82 w 153"/>
                <a:gd name="T21" fmla="*/ 173 h 173"/>
                <a:gd name="T22" fmla="*/ 14 w 153"/>
                <a:gd name="T23" fmla="*/ 11 h 173"/>
                <a:gd name="T24" fmla="*/ 14 w 153"/>
                <a:gd name="T25" fmla="*/ 11 h 173"/>
                <a:gd name="T26" fmla="*/ 8 w 153"/>
                <a:gd name="T27" fmla="*/ 6 h 173"/>
                <a:gd name="T28" fmla="*/ 0 w 153"/>
                <a:gd name="T29" fmla="*/ 0 h 173"/>
                <a:gd name="T30" fmla="*/ 45 w 153"/>
                <a:gd name="T31" fmla="*/ 0 h 173"/>
                <a:gd name="T32" fmla="*/ 45 w 153"/>
                <a:gd name="T33" fmla="*/ 0 h 173"/>
                <a:gd name="T34" fmla="*/ 43 w 153"/>
                <a:gd name="T35" fmla="*/ 3 h 173"/>
                <a:gd name="T36" fmla="*/ 40 w 153"/>
                <a:gd name="T37" fmla="*/ 6 h 173"/>
                <a:gd name="T38" fmla="*/ 43 w 153"/>
                <a:gd name="T39" fmla="*/ 14 h 173"/>
                <a:gd name="T40" fmla="*/ 43 w 153"/>
                <a:gd name="T41" fmla="*/ 14 h 173"/>
                <a:gd name="T42" fmla="*/ 85 w 153"/>
                <a:gd name="T43" fmla="*/ 128 h 173"/>
                <a:gd name="T44" fmla="*/ 85 w 153"/>
                <a:gd name="T45" fmla="*/ 128 h 173"/>
                <a:gd name="T46" fmla="*/ 131 w 153"/>
                <a:gd name="T47" fmla="*/ 11 h 173"/>
                <a:gd name="T48" fmla="*/ 131 w 153"/>
                <a:gd name="T49" fmla="*/ 11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3" h="173">
                  <a:moveTo>
                    <a:pt x="131" y="11"/>
                  </a:moveTo>
                  <a:lnTo>
                    <a:pt x="131" y="11"/>
                  </a:lnTo>
                  <a:lnTo>
                    <a:pt x="131" y="3"/>
                  </a:lnTo>
                  <a:lnTo>
                    <a:pt x="125" y="0"/>
                  </a:lnTo>
                  <a:lnTo>
                    <a:pt x="153" y="0"/>
                  </a:lnTo>
                  <a:lnTo>
                    <a:pt x="148" y="6"/>
                  </a:lnTo>
                  <a:lnTo>
                    <a:pt x="142" y="11"/>
                  </a:lnTo>
                  <a:lnTo>
                    <a:pt x="82" y="173"/>
                  </a:lnTo>
                  <a:lnTo>
                    <a:pt x="14" y="11"/>
                  </a:lnTo>
                  <a:lnTo>
                    <a:pt x="8" y="6"/>
                  </a:lnTo>
                  <a:lnTo>
                    <a:pt x="0" y="0"/>
                  </a:lnTo>
                  <a:lnTo>
                    <a:pt x="45" y="0"/>
                  </a:lnTo>
                  <a:lnTo>
                    <a:pt x="43" y="3"/>
                  </a:lnTo>
                  <a:lnTo>
                    <a:pt x="40" y="6"/>
                  </a:lnTo>
                  <a:lnTo>
                    <a:pt x="43" y="14"/>
                  </a:lnTo>
                  <a:lnTo>
                    <a:pt x="85" y="128"/>
                  </a:lnTo>
                  <a:lnTo>
                    <a:pt x="131" y="11"/>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1" name="Freeform 1720"/>
            <p:cNvSpPr>
              <a:spLocks/>
            </p:cNvSpPr>
            <p:nvPr/>
          </p:nvSpPr>
          <p:spPr bwMode="auto">
            <a:xfrm>
              <a:off x="3411" y="2866"/>
              <a:ext cx="105" cy="167"/>
            </a:xfrm>
            <a:custGeom>
              <a:avLst/>
              <a:gdLst>
                <a:gd name="T0" fmla="*/ 94 w 105"/>
                <a:gd name="T1" fmla="*/ 23 h 167"/>
                <a:gd name="T2" fmla="*/ 94 w 105"/>
                <a:gd name="T3" fmla="*/ 23 h 167"/>
                <a:gd name="T4" fmla="*/ 85 w 105"/>
                <a:gd name="T5" fmla="*/ 14 h 167"/>
                <a:gd name="T6" fmla="*/ 74 w 105"/>
                <a:gd name="T7" fmla="*/ 11 h 167"/>
                <a:gd name="T8" fmla="*/ 74 w 105"/>
                <a:gd name="T9" fmla="*/ 11 h 167"/>
                <a:gd name="T10" fmla="*/ 31 w 105"/>
                <a:gd name="T11" fmla="*/ 11 h 167"/>
                <a:gd name="T12" fmla="*/ 31 w 105"/>
                <a:gd name="T13" fmla="*/ 68 h 167"/>
                <a:gd name="T14" fmla="*/ 71 w 105"/>
                <a:gd name="T15" fmla="*/ 68 h 167"/>
                <a:gd name="T16" fmla="*/ 71 w 105"/>
                <a:gd name="T17" fmla="*/ 68 h 167"/>
                <a:gd name="T18" fmla="*/ 76 w 105"/>
                <a:gd name="T19" fmla="*/ 65 h 167"/>
                <a:gd name="T20" fmla="*/ 79 w 105"/>
                <a:gd name="T21" fmla="*/ 62 h 167"/>
                <a:gd name="T22" fmla="*/ 79 w 105"/>
                <a:gd name="T23" fmla="*/ 88 h 167"/>
                <a:gd name="T24" fmla="*/ 79 w 105"/>
                <a:gd name="T25" fmla="*/ 88 h 167"/>
                <a:gd name="T26" fmla="*/ 76 w 105"/>
                <a:gd name="T27" fmla="*/ 82 h 167"/>
                <a:gd name="T28" fmla="*/ 71 w 105"/>
                <a:gd name="T29" fmla="*/ 82 h 167"/>
                <a:gd name="T30" fmla="*/ 31 w 105"/>
                <a:gd name="T31" fmla="*/ 82 h 167"/>
                <a:gd name="T32" fmla="*/ 31 w 105"/>
                <a:gd name="T33" fmla="*/ 153 h 167"/>
                <a:gd name="T34" fmla="*/ 31 w 105"/>
                <a:gd name="T35" fmla="*/ 153 h 167"/>
                <a:gd name="T36" fmla="*/ 59 w 105"/>
                <a:gd name="T37" fmla="*/ 156 h 167"/>
                <a:gd name="T38" fmla="*/ 59 w 105"/>
                <a:gd name="T39" fmla="*/ 156 h 167"/>
                <a:gd name="T40" fmla="*/ 76 w 105"/>
                <a:gd name="T41" fmla="*/ 156 h 167"/>
                <a:gd name="T42" fmla="*/ 88 w 105"/>
                <a:gd name="T43" fmla="*/ 153 h 167"/>
                <a:gd name="T44" fmla="*/ 96 w 105"/>
                <a:gd name="T45" fmla="*/ 148 h 167"/>
                <a:gd name="T46" fmla="*/ 105 w 105"/>
                <a:gd name="T47" fmla="*/ 139 h 167"/>
                <a:gd name="T48" fmla="*/ 99 w 105"/>
                <a:gd name="T49" fmla="*/ 167 h 167"/>
                <a:gd name="T50" fmla="*/ 0 w 105"/>
                <a:gd name="T51" fmla="*/ 167 h 167"/>
                <a:gd name="T52" fmla="*/ 0 w 105"/>
                <a:gd name="T53" fmla="*/ 167 h 167"/>
                <a:gd name="T54" fmla="*/ 5 w 105"/>
                <a:gd name="T55" fmla="*/ 165 h 167"/>
                <a:gd name="T56" fmla="*/ 8 w 105"/>
                <a:gd name="T57" fmla="*/ 156 h 167"/>
                <a:gd name="T58" fmla="*/ 8 w 105"/>
                <a:gd name="T59" fmla="*/ 11 h 167"/>
                <a:gd name="T60" fmla="*/ 8 w 105"/>
                <a:gd name="T61" fmla="*/ 11 h 167"/>
                <a:gd name="T62" fmla="*/ 5 w 105"/>
                <a:gd name="T63" fmla="*/ 3 h 167"/>
                <a:gd name="T64" fmla="*/ 0 w 105"/>
                <a:gd name="T65" fmla="*/ 0 h 167"/>
                <a:gd name="T66" fmla="*/ 94 w 105"/>
                <a:gd name="T67" fmla="*/ 0 h 167"/>
                <a:gd name="T68" fmla="*/ 94 w 105"/>
                <a:gd name="T69" fmla="*/ 23 h 167"/>
                <a:gd name="T70" fmla="*/ 94 w 105"/>
                <a:gd name="T71" fmla="*/ 23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5" h="167">
                  <a:moveTo>
                    <a:pt x="94" y="23"/>
                  </a:moveTo>
                  <a:lnTo>
                    <a:pt x="94" y="23"/>
                  </a:lnTo>
                  <a:lnTo>
                    <a:pt x="85" y="14"/>
                  </a:lnTo>
                  <a:lnTo>
                    <a:pt x="74" y="11"/>
                  </a:lnTo>
                  <a:lnTo>
                    <a:pt x="31" y="11"/>
                  </a:lnTo>
                  <a:lnTo>
                    <a:pt x="31" y="68"/>
                  </a:lnTo>
                  <a:lnTo>
                    <a:pt x="71" y="68"/>
                  </a:lnTo>
                  <a:lnTo>
                    <a:pt x="76" y="65"/>
                  </a:lnTo>
                  <a:lnTo>
                    <a:pt x="79" y="62"/>
                  </a:lnTo>
                  <a:lnTo>
                    <a:pt x="79" y="88"/>
                  </a:lnTo>
                  <a:lnTo>
                    <a:pt x="76" y="82"/>
                  </a:lnTo>
                  <a:lnTo>
                    <a:pt x="71" y="82"/>
                  </a:lnTo>
                  <a:lnTo>
                    <a:pt x="31" y="82"/>
                  </a:lnTo>
                  <a:lnTo>
                    <a:pt x="31" y="153"/>
                  </a:lnTo>
                  <a:lnTo>
                    <a:pt x="59" y="156"/>
                  </a:lnTo>
                  <a:lnTo>
                    <a:pt x="76" y="156"/>
                  </a:lnTo>
                  <a:lnTo>
                    <a:pt x="88" y="153"/>
                  </a:lnTo>
                  <a:lnTo>
                    <a:pt x="96" y="148"/>
                  </a:lnTo>
                  <a:lnTo>
                    <a:pt x="105" y="139"/>
                  </a:lnTo>
                  <a:lnTo>
                    <a:pt x="99" y="167"/>
                  </a:lnTo>
                  <a:lnTo>
                    <a:pt x="0" y="167"/>
                  </a:lnTo>
                  <a:lnTo>
                    <a:pt x="5" y="165"/>
                  </a:lnTo>
                  <a:lnTo>
                    <a:pt x="8" y="156"/>
                  </a:lnTo>
                  <a:lnTo>
                    <a:pt x="8" y="11"/>
                  </a:lnTo>
                  <a:lnTo>
                    <a:pt x="5" y="3"/>
                  </a:lnTo>
                  <a:lnTo>
                    <a:pt x="0" y="0"/>
                  </a:lnTo>
                  <a:lnTo>
                    <a:pt x="94" y="0"/>
                  </a:lnTo>
                  <a:lnTo>
                    <a:pt x="94" y="23"/>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2" name="Freeform 1721"/>
            <p:cNvSpPr>
              <a:spLocks noEditPoints="1"/>
            </p:cNvSpPr>
            <p:nvPr/>
          </p:nvSpPr>
          <p:spPr bwMode="auto">
            <a:xfrm>
              <a:off x="3527" y="2866"/>
              <a:ext cx="145" cy="167"/>
            </a:xfrm>
            <a:custGeom>
              <a:avLst/>
              <a:gdLst>
                <a:gd name="T0" fmla="*/ 68 w 145"/>
                <a:gd name="T1" fmla="*/ 82 h 167"/>
                <a:gd name="T2" fmla="*/ 85 w 145"/>
                <a:gd name="T3" fmla="*/ 91 h 167"/>
                <a:gd name="T4" fmla="*/ 94 w 145"/>
                <a:gd name="T5" fmla="*/ 102 h 167"/>
                <a:gd name="T6" fmla="*/ 120 w 145"/>
                <a:gd name="T7" fmla="*/ 145 h 167"/>
                <a:gd name="T8" fmla="*/ 131 w 145"/>
                <a:gd name="T9" fmla="*/ 159 h 167"/>
                <a:gd name="T10" fmla="*/ 145 w 145"/>
                <a:gd name="T11" fmla="*/ 167 h 167"/>
                <a:gd name="T12" fmla="*/ 120 w 145"/>
                <a:gd name="T13" fmla="*/ 167 h 167"/>
                <a:gd name="T14" fmla="*/ 108 w 145"/>
                <a:gd name="T15" fmla="*/ 165 h 167"/>
                <a:gd name="T16" fmla="*/ 100 w 145"/>
                <a:gd name="T17" fmla="*/ 156 h 167"/>
                <a:gd name="T18" fmla="*/ 71 w 145"/>
                <a:gd name="T19" fmla="*/ 111 h 167"/>
                <a:gd name="T20" fmla="*/ 54 w 145"/>
                <a:gd name="T21" fmla="*/ 91 h 167"/>
                <a:gd name="T22" fmla="*/ 46 w 145"/>
                <a:gd name="T23" fmla="*/ 91 h 167"/>
                <a:gd name="T24" fmla="*/ 32 w 145"/>
                <a:gd name="T25" fmla="*/ 156 h 167"/>
                <a:gd name="T26" fmla="*/ 34 w 145"/>
                <a:gd name="T27" fmla="*/ 165 h 167"/>
                <a:gd name="T28" fmla="*/ 0 w 145"/>
                <a:gd name="T29" fmla="*/ 167 h 167"/>
                <a:gd name="T30" fmla="*/ 6 w 145"/>
                <a:gd name="T31" fmla="*/ 165 h 167"/>
                <a:gd name="T32" fmla="*/ 9 w 145"/>
                <a:gd name="T33" fmla="*/ 11 h 167"/>
                <a:gd name="T34" fmla="*/ 6 w 145"/>
                <a:gd name="T35" fmla="*/ 3 h 167"/>
                <a:gd name="T36" fmla="*/ 49 w 145"/>
                <a:gd name="T37" fmla="*/ 0 h 167"/>
                <a:gd name="T38" fmla="*/ 66 w 145"/>
                <a:gd name="T39" fmla="*/ 0 h 167"/>
                <a:gd name="T40" fmla="*/ 88 w 145"/>
                <a:gd name="T41" fmla="*/ 8 h 167"/>
                <a:gd name="T42" fmla="*/ 103 w 145"/>
                <a:gd name="T43" fmla="*/ 20 h 167"/>
                <a:gd name="T44" fmla="*/ 108 w 145"/>
                <a:gd name="T45" fmla="*/ 40 h 167"/>
                <a:gd name="T46" fmla="*/ 108 w 145"/>
                <a:gd name="T47" fmla="*/ 51 h 167"/>
                <a:gd name="T48" fmla="*/ 100 w 145"/>
                <a:gd name="T49" fmla="*/ 65 h 167"/>
                <a:gd name="T50" fmla="*/ 83 w 145"/>
                <a:gd name="T51" fmla="*/ 79 h 167"/>
                <a:gd name="T52" fmla="*/ 68 w 145"/>
                <a:gd name="T53" fmla="*/ 82 h 167"/>
                <a:gd name="T54" fmla="*/ 32 w 145"/>
                <a:gd name="T55" fmla="*/ 77 h 167"/>
                <a:gd name="T56" fmla="*/ 46 w 145"/>
                <a:gd name="T57" fmla="*/ 77 h 167"/>
                <a:gd name="T58" fmla="*/ 60 w 145"/>
                <a:gd name="T59" fmla="*/ 77 h 167"/>
                <a:gd name="T60" fmla="*/ 77 w 145"/>
                <a:gd name="T61" fmla="*/ 65 h 167"/>
                <a:gd name="T62" fmla="*/ 83 w 145"/>
                <a:gd name="T63" fmla="*/ 51 h 167"/>
                <a:gd name="T64" fmla="*/ 83 w 145"/>
                <a:gd name="T65" fmla="*/ 42 h 167"/>
                <a:gd name="T66" fmla="*/ 77 w 145"/>
                <a:gd name="T67" fmla="*/ 20 h 167"/>
                <a:gd name="T68" fmla="*/ 60 w 145"/>
                <a:gd name="T69" fmla="*/ 11 h 167"/>
                <a:gd name="T70" fmla="*/ 49 w 145"/>
                <a:gd name="T71" fmla="*/ 8 h 167"/>
                <a:gd name="T72" fmla="*/ 32 w 145"/>
                <a:gd name="T73" fmla="*/ 11 h 1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5" h="167">
                  <a:moveTo>
                    <a:pt x="68" y="82"/>
                  </a:moveTo>
                  <a:lnTo>
                    <a:pt x="68" y="82"/>
                  </a:lnTo>
                  <a:lnTo>
                    <a:pt x="77" y="85"/>
                  </a:lnTo>
                  <a:lnTo>
                    <a:pt x="85" y="91"/>
                  </a:lnTo>
                  <a:lnTo>
                    <a:pt x="94" y="102"/>
                  </a:lnTo>
                  <a:lnTo>
                    <a:pt x="108" y="125"/>
                  </a:lnTo>
                  <a:lnTo>
                    <a:pt x="120" y="145"/>
                  </a:lnTo>
                  <a:lnTo>
                    <a:pt x="131" y="159"/>
                  </a:lnTo>
                  <a:lnTo>
                    <a:pt x="139" y="165"/>
                  </a:lnTo>
                  <a:lnTo>
                    <a:pt x="145" y="167"/>
                  </a:lnTo>
                  <a:lnTo>
                    <a:pt x="120" y="167"/>
                  </a:lnTo>
                  <a:lnTo>
                    <a:pt x="114" y="167"/>
                  </a:lnTo>
                  <a:lnTo>
                    <a:pt x="108" y="165"/>
                  </a:lnTo>
                  <a:lnTo>
                    <a:pt x="100" y="156"/>
                  </a:lnTo>
                  <a:lnTo>
                    <a:pt x="71" y="111"/>
                  </a:lnTo>
                  <a:lnTo>
                    <a:pt x="60" y="96"/>
                  </a:lnTo>
                  <a:lnTo>
                    <a:pt x="54" y="91"/>
                  </a:lnTo>
                  <a:lnTo>
                    <a:pt x="46" y="91"/>
                  </a:lnTo>
                  <a:lnTo>
                    <a:pt x="32" y="91"/>
                  </a:lnTo>
                  <a:lnTo>
                    <a:pt x="32" y="156"/>
                  </a:lnTo>
                  <a:lnTo>
                    <a:pt x="34" y="165"/>
                  </a:lnTo>
                  <a:lnTo>
                    <a:pt x="37" y="167"/>
                  </a:lnTo>
                  <a:lnTo>
                    <a:pt x="0" y="167"/>
                  </a:lnTo>
                  <a:lnTo>
                    <a:pt x="6" y="165"/>
                  </a:lnTo>
                  <a:lnTo>
                    <a:pt x="9" y="156"/>
                  </a:lnTo>
                  <a:lnTo>
                    <a:pt x="9" y="11"/>
                  </a:lnTo>
                  <a:lnTo>
                    <a:pt x="6" y="3"/>
                  </a:lnTo>
                  <a:lnTo>
                    <a:pt x="0" y="0"/>
                  </a:lnTo>
                  <a:lnTo>
                    <a:pt x="49" y="0"/>
                  </a:lnTo>
                  <a:lnTo>
                    <a:pt x="66" y="0"/>
                  </a:lnTo>
                  <a:lnTo>
                    <a:pt x="77" y="3"/>
                  </a:lnTo>
                  <a:lnTo>
                    <a:pt x="88" y="8"/>
                  </a:lnTo>
                  <a:lnTo>
                    <a:pt x="97" y="14"/>
                  </a:lnTo>
                  <a:lnTo>
                    <a:pt x="103" y="20"/>
                  </a:lnTo>
                  <a:lnTo>
                    <a:pt x="105" y="28"/>
                  </a:lnTo>
                  <a:lnTo>
                    <a:pt x="108" y="40"/>
                  </a:lnTo>
                  <a:lnTo>
                    <a:pt x="108" y="51"/>
                  </a:lnTo>
                  <a:lnTo>
                    <a:pt x="105" y="60"/>
                  </a:lnTo>
                  <a:lnTo>
                    <a:pt x="100" y="65"/>
                  </a:lnTo>
                  <a:lnTo>
                    <a:pt x="94" y="71"/>
                  </a:lnTo>
                  <a:lnTo>
                    <a:pt x="83" y="79"/>
                  </a:lnTo>
                  <a:lnTo>
                    <a:pt x="68" y="82"/>
                  </a:lnTo>
                  <a:close/>
                  <a:moveTo>
                    <a:pt x="32" y="11"/>
                  </a:moveTo>
                  <a:lnTo>
                    <a:pt x="32" y="77"/>
                  </a:lnTo>
                  <a:lnTo>
                    <a:pt x="46" y="77"/>
                  </a:lnTo>
                  <a:lnTo>
                    <a:pt x="60" y="77"/>
                  </a:lnTo>
                  <a:lnTo>
                    <a:pt x="71" y="68"/>
                  </a:lnTo>
                  <a:lnTo>
                    <a:pt x="77" y="65"/>
                  </a:lnTo>
                  <a:lnTo>
                    <a:pt x="80" y="57"/>
                  </a:lnTo>
                  <a:lnTo>
                    <a:pt x="83" y="51"/>
                  </a:lnTo>
                  <a:lnTo>
                    <a:pt x="83" y="42"/>
                  </a:lnTo>
                  <a:lnTo>
                    <a:pt x="83" y="31"/>
                  </a:lnTo>
                  <a:lnTo>
                    <a:pt x="77" y="20"/>
                  </a:lnTo>
                  <a:lnTo>
                    <a:pt x="66" y="11"/>
                  </a:lnTo>
                  <a:lnTo>
                    <a:pt x="60" y="11"/>
                  </a:lnTo>
                  <a:lnTo>
                    <a:pt x="49" y="8"/>
                  </a:lnTo>
                  <a:lnTo>
                    <a:pt x="32" y="11"/>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3" name="Freeform 1722"/>
            <p:cNvSpPr>
              <a:spLocks/>
            </p:cNvSpPr>
            <p:nvPr/>
          </p:nvSpPr>
          <p:spPr bwMode="auto">
            <a:xfrm>
              <a:off x="3672" y="2863"/>
              <a:ext cx="102" cy="173"/>
            </a:xfrm>
            <a:custGeom>
              <a:avLst/>
              <a:gdLst>
                <a:gd name="T0" fmla="*/ 102 w 102"/>
                <a:gd name="T1" fmla="*/ 122 h 173"/>
                <a:gd name="T2" fmla="*/ 97 w 102"/>
                <a:gd name="T3" fmla="*/ 142 h 173"/>
                <a:gd name="T4" fmla="*/ 85 w 102"/>
                <a:gd name="T5" fmla="*/ 159 h 173"/>
                <a:gd name="T6" fmla="*/ 68 w 102"/>
                <a:gd name="T7" fmla="*/ 170 h 173"/>
                <a:gd name="T8" fmla="*/ 48 w 102"/>
                <a:gd name="T9" fmla="*/ 173 h 173"/>
                <a:gd name="T10" fmla="*/ 34 w 102"/>
                <a:gd name="T11" fmla="*/ 170 h 173"/>
                <a:gd name="T12" fmla="*/ 3 w 102"/>
                <a:gd name="T13" fmla="*/ 159 h 173"/>
                <a:gd name="T14" fmla="*/ 0 w 102"/>
                <a:gd name="T15" fmla="*/ 122 h 173"/>
                <a:gd name="T16" fmla="*/ 14 w 102"/>
                <a:gd name="T17" fmla="*/ 148 h 173"/>
                <a:gd name="T18" fmla="*/ 37 w 102"/>
                <a:gd name="T19" fmla="*/ 162 h 173"/>
                <a:gd name="T20" fmla="*/ 46 w 102"/>
                <a:gd name="T21" fmla="*/ 162 h 173"/>
                <a:gd name="T22" fmla="*/ 63 w 102"/>
                <a:gd name="T23" fmla="*/ 159 h 173"/>
                <a:gd name="T24" fmla="*/ 74 w 102"/>
                <a:gd name="T25" fmla="*/ 151 h 173"/>
                <a:gd name="T26" fmla="*/ 80 w 102"/>
                <a:gd name="T27" fmla="*/ 131 h 173"/>
                <a:gd name="T28" fmla="*/ 80 w 102"/>
                <a:gd name="T29" fmla="*/ 122 h 173"/>
                <a:gd name="T30" fmla="*/ 68 w 102"/>
                <a:gd name="T31" fmla="*/ 105 h 173"/>
                <a:gd name="T32" fmla="*/ 37 w 102"/>
                <a:gd name="T33" fmla="*/ 88 h 173"/>
                <a:gd name="T34" fmla="*/ 23 w 102"/>
                <a:gd name="T35" fmla="*/ 80 h 173"/>
                <a:gd name="T36" fmla="*/ 3 w 102"/>
                <a:gd name="T37" fmla="*/ 57 h 173"/>
                <a:gd name="T38" fmla="*/ 3 w 102"/>
                <a:gd name="T39" fmla="*/ 43 h 173"/>
                <a:gd name="T40" fmla="*/ 6 w 102"/>
                <a:gd name="T41" fmla="*/ 26 h 173"/>
                <a:gd name="T42" fmla="*/ 20 w 102"/>
                <a:gd name="T43" fmla="*/ 11 h 173"/>
                <a:gd name="T44" fmla="*/ 54 w 102"/>
                <a:gd name="T45" fmla="*/ 0 h 173"/>
                <a:gd name="T46" fmla="*/ 71 w 102"/>
                <a:gd name="T47" fmla="*/ 3 h 173"/>
                <a:gd name="T48" fmla="*/ 88 w 102"/>
                <a:gd name="T49" fmla="*/ 9 h 173"/>
                <a:gd name="T50" fmla="*/ 91 w 102"/>
                <a:gd name="T51" fmla="*/ 43 h 173"/>
                <a:gd name="T52" fmla="*/ 77 w 102"/>
                <a:gd name="T53" fmla="*/ 23 h 173"/>
                <a:gd name="T54" fmla="*/ 57 w 102"/>
                <a:gd name="T55" fmla="*/ 11 h 173"/>
                <a:gd name="T56" fmla="*/ 48 w 102"/>
                <a:gd name="T57" fmla="*/ 11 h 173"/>
                <a:gd name="T58" fmla="*/ 29 w 102"/>
                <a:gd name="T59" fmla="*/ 20 h 173"/>
                <a:gd name="T60" fmla="*/ 23 w 102"/>
                <a:gd name="T61" fmla="*/ 37 h 173"/>
                <a:gd name="T62" fmla="*/ 23 w 102"/>
                <a:gd name="T63" fmla="*/ 45 h 173"/>
                <a:gd name="T64" fmla="*/ 40 w 102"/>
                <a:gd name="T65" fmla="*/ 63 h 173"/>
                <a:gd name="T66" fmla="*/ 57 w 102"/>
                <a:gd name="T67" fmla="*/ 68 h 173"/>
                <a:gd name="T68" fmla="*/ 88 w 102"/>
                <a:gd name="T69" fmla="*/ 88 h 173"/>
                <a:gd name="T70" fmla="*/ 100 w 102"/>
                <a:gd name="T71" fmla="*/ 102 h 173"/>
                <a:gd name="T72" fmla="*/ 102 w 102"/>
                <a:gd name="T73" fmla="*/ 122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2" h="173">
                  <a:moveTo>
                    <a:pt x="102" y="122"/>
                  </a:moveTo>
                  <a:lnTo>
                    <a:pt x="102" y="122"/>
                  </a:lnTo>
                  <a:lnTo>
                    <a:pt x="102" y="134"/>
                  </a:lnTo>
                  <a:lnTo>
                    <a:pt x="97" y="142"/>
                  </a:lnTo>
                  <a:lnTo>
                    <a:pt x="91" y="151"/>
                  </a:lnTo>
                  <a:lnTo>
                    <a:pt x="85" y="159"/>
                  </a:lnTo>
                  <a:lnTo>
                    <a:pt x="77" y="165"/>
                  </a:lnTo>
                  <a:lnTo>
                    <a:pt x="68" y="170"/>
                  </a:lnTo>
                  <a:lnTo>
                    <a:pt x="57" y="173"/>
                  </a:lnTo>
                  <a:lnTo>
                    <a:pt x="48" y="173"/>
                  </a:lnTo>
                  <a:lnTo>
                    <a:pt x="34" y="170"/>
                  </a:lnTo>
                  <a:lnTo>
                    <a:pt x="20" y="168"/>
                  </a:lnTo>
                  <a:lnTo>
                    <a:pt x="3" y="159"/>
                  </a:lnTo>
                  <a:lnTo>
                    <a:pt x="0" y="122"/>
                  </a:lnTo>
                  <a:lnTo>
                    <a:pt x="6" y="136"/>
                  </a:lnTo>
                  <a:lnTo>
                    <a:pt x="14" y="148"/>
                  </a:lnTo>
                  <a:lnTo>
                    <a:pt x="29" y="159"/>
                  </a:lnTo>
                  <a:lnTo>
                    <a:pt x="37" y="162"/>
                  </a:lnTo>
                  <a:lnTo>
                    <a:pt x="46" y="162"/>
                  </a:lnTo>
                  <a:lnTo>
                    <a:pt x="54" y="162"/>
                  </a:lnTo>
                  <a:lnTo>
                    <a:pt x="63" y="159"/>
                  </a:lnTo>
                  <a:lnTo>
                    <a:pt x="68" y="156"/>
                  </a:lnTo>
                  <a:lnTo>
                    <a:pt x="74" y="151"/>
                  </a:lnTo>
                  <a:lnTo>
                    <a:pt x="80" y="139"/>
                  </a:lnTo>
                  <a:lnTo>
                    <a:pt x="80" y="131"/>
                  </a:lnTo>
                  <a:lnTo>
                    <a:pt x="80" y="122"/>
                  </a:lnTo>
                  <a:lnTo>
                    <a:pt x="77" y="114"/>
                  </a:lnTo>
                  <a:lnTo>
                    <a:pt x="68" y="105"/>
                  </a:lnTo>
                  <a:lnTo>
                    <a:pt x="54" y="97"/>
                  </a:lnTo>
                  <a:lnTo>
                    <a:pt x="37" y="88"/>
                  </a:lnTo>
                  <a:lnTo>
                    <a:pt x="23" y="80"/>
                  </a:lnTo>
                  <a:lnTo>
                    <a:pt x="11" y="68"/>
                  </a:lnTo>
                  <a:lnTo>
                    <a:pt x="3" y="57"/>
                  </a:lnTo>
                  <a:lnTo>
                    <a:pt x="3" y="43"/>
                  </a:lnTo>
                  <a:lnTo>
                    <a:pt x="3" y="34"/>
                  </a:lnTo>
                  <a:lnTo>
                    <a:pt x="6" y="26"/>
                  </a:lnTo>
                  <a:lnTo>
                    <a:pt x="11" y="17"/>
                  </a:lnTo>
                  <a:lnTo>
                    <a:pt x="20" y="11"/>
                  </a:lnTo>
                  <a:lnTo>
                    <a:pt x="34" y="3"/>
                  </a:lnTo>
                  <a:lnTo>
                    <a:pt x="54" y="0"/>
                  </a:lnTo>
                  <a:lnTo>
                    <a:pt x="71" y="3"/>
                  </a:lnTo>
                  <a:lnTo>
                    <a:pt x="80" y="6"/>
                  </a:lnTo>
                  <a:lnTo>
                    <a:pt x="88" y="9"/>
                  </a:lnTo>
                  <a:lnTo>
                    <a:pt x="91" y="43"/>
                  </a:lnTo>
                  <a:lnTo>
                    <a:pt x="85" y="31"/>
                  </a:lnTo>
                  <a:lnTo>
                    <a:pt x="77" y="23"/>
                  </a:lnTo>
                  <a:lnTo>
                    <a:pt x="65" y="14"/>
                  </a:lnTo>
                  <a:lnTo>
                    <a:pt x="57" y="11"/>
                  </a:lnTo>
                  <a:lnTo>
                    <a:pt x="48" y="11"/>
                  </a:lnTo>
                  <a:lnTo>
                    <a:pt x="37" y="11"/>
                  </a:lnTo>
                  <a:lnTo>
                    <a:pt x="29" y="20"/>
                  </a:lnTo>
                  <a:lnTo>
                    <a:pt x="23" y="28"/>
                  </a:lnTo>
                  <a:lnTo>
                    <a:pt x="23" y="37"/>
                  </a:lnTo>
                  <a:lnTo>
                    <a:pt x="23" y="45"/>
                  </a:lnTo>
                  <a:lnTo>
                    <a:pt x="31" y="54"/>
                  </a:lnTo>
                  <a:lnTo>
                    <a:pt x="40" y="63"/>
                  </a:lnTo>
                  <a:lnTo>
                    <a:pt x="57" y="68"/>
                  </a:lnTo>
                  <a:lnTo>
                    <a:pt x="74" y="77"/>
                  </a:lnTo>
                  <a:lnTo>
                    <a:pt x="88" y="88"/>
                  </a:lnTo>
                  <a:lnTo>
                    <a:pt x="94" y="94"/>
                  </a:lnTo>
                  <a:lnTo>
                    <a:pt x="100" y="102"/>
                  </a:lnTo>
                  <a:lnTo>
                    <a:pt x="102" y="111"/>
                  </a:lnTo>
                  <a:lnTo>
                    <a:pt x="102" y="122"/>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4" name="Freeform 1723"/>
            <p:cNvSpPr>
              <a:spLocks/>
            </p:cNvSpPr>
            <p:nvPr/>
          </p:nvSpPr>
          <p:spPr bwMode="auto">
            <a:xfrm>
              <a:off x="3791" y="2866"/>
              <a:ext cx="37" cy="167"/>
            </a:xfrm>
            <a:custGeom>
              <a:avLst/>
              <a:gdLst>
                <a:gd name="T0" fmla="*/ 37 w 37"/>
                <a:gd name="T1" fmla="*/ 0 h 167"/>
                <a:gd name="T2" fmla="*/ 37 w 37"/>
                <a:gd name="T3" fmla="*/ 0 h 167"/>
                <a:gd name="T4" fmla="*/ 32 w 37"/>
                <a:gd name="T5" fmla="*/ 3 h 167"/>
                <a:gd name="T6" fmla="*/ 29 w 37"/>
                <a:gd name="T7" fmla="*/ 11 h 167"/>
                <a:gd name="T8" fmla="*/ 29 w 37"/>
                <a:gd name="T9" fmla="*/ 156 h 167"/>
                <a:gd name="T10" fmla="*/ 29 w 37"/>
                <a:gd name="T11" fmla="*/ 156 h 167"/>
                <a:gd name="T12" fmla="*/ 32 w 37"/>
                <a:gd name="T13" fmla="*/ 165 h 167"/>
                <a:gd name="T14" fmla="*/ 37 w 37"/>
                <a:gd name="T15" fmla="*/ 167 h 167"/>
                <a:gd name="T16" fmla="*/ 0 w 37"/>
                <a:gd name="T17" fmla="*/ 167 h 167"/>
                <a:gd name="T18" fmla="*/ 0 w 37"/>
                <a:gd name="T19" fmla="*/ 167 h 167"/>
                <a:gd name="T20" fmla="*/ 3 w 37"/>
                <a:gd name="T21" fmla="*/ 165 h 167"/>
                <a:gd name="T22" fmla="*/ 6 w 37"/>
                <a:gd name="T23" fmla="*/ 156 h 167"/>
                <a:gd name="T24" fmla="*/ 6 w 37"/>
                <a:gd name="T25" fmla="*/ 11 h 167"/>
                <a:gd name="T26" fmla="*/ 6 w 37"/>
                <a:gd name="T27" fmla="*/ 11 h 167"/>
                <a:gd name="T28" fmla="*/ 3 w 37"/>
                <a:gd name="T29" fmla="*/ 3 h 167"/>
                <a:gd name="T30" fmla="*/ 0 w 37"/>
                <a:gd name="T31" fmla="*/ 0 h 167"/>
                <a:gd name="T32" fmla="*/ 37 w 37"/>
                <a:gd name="T33" fmla="*/ 0 h 167"/>
                <a:gd name="T34" fmla="*/ 37 w 37"/>
                <a:gd name="T35" fmla="*/ 0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167">
                  <a:moveTo>
                    <a:pt x="37" y="0"/>
                  </a:moveTo>
                  <a:lnTo>
                    <a:pt x="37" y="0"/>
                  </a:lnTo>
                  <a:lnTo>
                    <a:pt x="32" y="3"/>
                  </a:lnTo>
                  <a:lnTo>
                    <a:pt x="29" y="11"/>
                  </a:lnTo>
                  <a:lnTo>
                    <a:pt x="29" y="156"/>
                  </a:lnTo>
                  <a:lnTo>
                    <a:pt x="32" y="165"/>
                  </a:lnTo>
                  <a:lnTo>
                    <a:pt x="37" y="167"/>
                  </a:lnTo>
                  <a:lnTo>
                    <a:pt x="0" y="167"/>
                  </a:lnTo>
                  <a:lnTo>
                    <a:pt x="3" y="165"/>
                  </a:lnTo>
                  <a:lnTo>
                    <a:pt x="6" y="156"/>
                  </a:lnTo>
                  <a:lnTo>
                    <a:pt x="6" y="11"/>
                  </a:lnTo>
                  <a:lnTo>
                    <a:pt x="3" y="3"/>
                  </a:lnTo>
                  <a:lnTo>
                    <a:pt x="0" y="0"/>
                  </a:lnTo>
                  <a:lnTo>
                    <a:pt x="37"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5" name="Freeform 1724"/>
            <p:cNvSpPr>
              <a:spLocks/>
            </p:cNvSpPr>
            <p:nvPr/>
          </p:nvSpPr>
          <p:spPr bwMode="auto">
            <a:xfrm>
              <a:off x="3840" y="2866"/>
              <a:ext cx="130" cy="167"/>
            </a:xfrm>
            <a:custGeom>
              <a:avLst/>
              <a:gdLst>
                <a:gd name="T0" fmla="*/ 79 w 130"/>
                <a:gd name="T1" fmla="*/ 11 h 167"/>
                <a:gd name="T2" fmla="*/ 79 w 130"/>
                <a:gd name="T3" fmla="*/ 156 h 167"/>
                <a:gd name="T4" fmla="*/ 79 w 130"/>
                <a:gd name="T5" fmla="*/ 156 h 167"/>
                <a:gd name="T6" fmla="*/ 79 w 130"/>
                <a:gd name="T7" fmla="*/ 165 h 167"/>
                <a:gd name="T8" fmla="*/ 85 w 130"/>
                <a:gd name="T9" fmla="*/ 167 h 167"/>
                <a:gd name="T10" fmla="*/ 48 w 130"/>
                <a:gd name="T11" fmla="*/ 167 h 167"/>
                <a:gd name="T12" fmla="*/ 48 w 130"/>
                <a:gd name="T13" fmla="*/ 167 h 167"/>
                <a:gd name="T14" fmla="*/ 54 w 130"/>
                <a:gd name="T15" fmla="*/ 165 h 167"/>
                <a:gd name="T16" fmla="*/ 54 w 130"/>
                <a:gd name="T17" fmla="*/ 156 h 167"/>
                <a:gd name="T18" fmla="*/ 54 w 130"/>
                <a:gd name="T19" fmla="*/ 11 h 167"/>
                <a:gd name="T20" fmla="*/ 54 w 130"/>
                <a:gd name="T21" fmla="*/ 11 h 167"/>
                <a:gd name="T22" fmla="*/ 14 w 130"/>
                <a:gd name="T23" fmla="*/ 14 h 167"/>
                <a:gd name="T24" fmla="*/ 14 w 130"/>
                <a:gd name="T25" fmla="*/ 14 h 167"/>
                <a:gd name="T26" fmla="*/ 11 w 130"/>
                <a:gd name="T27" fmla="*/ 14 h 167"/>
                <a:gd name="T28" fmla="*/ 5 w 130"/>
                <a:gd name="T29" fmla="*/ 17 h 167"/>
                <a:gd name="T30" fmla="*/ 0 w 130"/>
                <a:gd name="T31" fmla="*/ 23 h 167"/>
                <a:gd name="T32" fmla="*/ 0 w 130"/>
                <a:gd name="T33" fmla="*/ 0 h 167"/>
                <a:gd name="T34" fmla="*/ 130 w 130"/>
                <a:gd name="T35" fmla="*/ 0 h 167"/>
                <a:gd name="T36" fmla="*/ 130 w 130"/>
                <a:gd name="T37" fmla="*/ 23 h 167"/>
                <a:gd name="T38" fmla="*/ 130 w 130"/>
                <a:gd name="T39" fmla="*/ 23 h 167"/>
                <a:gd name="T40" fmla="*/ 128 w 130"/>
                <a:gd name="T41" fmla="*/ 17 h 167"/>
                <a:gd name="T42" fmla="*/ 119 w 130"/>
                <a:gd name="T43" fmla="*/ 14 h 167"/>
                <a:gd name="T44" fmla="*/ 119 w 130"/>
                <a:gd name="T45" fmla="*/ 14 h 167"/>
                <a:gd name="T46" fmla="*/ 79 w 130"/>
                <a:gd name="T47" fmla="*/ 11 h 167"/>
                <a:gd name="T48" fmla="*/ 79 w 130"/>
                <a:gd name="T49" fmla="*/ 11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0" h="167">
                  <a:moveTo>
                    <a:pt x="79" y="11"/>
                  </a:moveTo>
                  <a:lnTo>
                    <a:pt x="79" y="156"/>
                  </a:lnTo>
                  <a:lnTo>
                    <a:pt x="79" y="165"/>
                  </a:lnTo>
                  <a:lnTo>
                    <a:pt x="85" y="167"/>
                  </a:lnTo>
                  <a:lnTo>
                    <a:pt x="48" y="167"/>
                  </a:lnTo>
                  <a:lnTo>
                    <a:pt x="54" y="165"/>
                  </a:lnTo>
                  <a:lnTo>
                    <a:pt x="54" y="156"/>
                  </a:lnTo>
                  <a:lnTo>
                    <a:pt x="54" y="11"/>
                  </a:lnTo>
                  <a:lnTo>
                    <a:pt x="14" y="14"/>
                  </a:lnTo>
                  <a:lnTo>
                    <a:pt x="11" y="14"/>
                  </a:lnTo>
                  <a:lnTo>
                    <a:pt x="5" y="17"/>
                  </a:lnTo>
                  <a:lnTo>
                    <a:pt x="0" y="23"/>
                  </a:lnTo>
                  <a:lnTo>
                    <a:pt x="0" y="0"/>
                  </a:lnTo>
                  <a:lnTo>
                    <a:pt x="130" y="0"/>
                  </a:lnTo>
                  <a:lnTo>
                    <a:pt x="130" y="23"/>
                  </a:lnTo>
                  <a:lnTo>
                    <a:pt x="128" y="17"/>
                  </a:lnTo>
                  <a:lnTo>
                    <a:pt x="119" y="14"/>
                  </a:lnTo>
                  <a:lnTo>
                    <a:pt x="79" y="11"/>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6" name="Freeform 1725"/>
            <p:cNvSpPr>
              <a:spLocks/>
            </p:cNvSpPr>
            <p:nvPr/>
          </p:nvSpPr>
          <p:spPr bwMode="auto">
            <a:xfrm>
              <a:off x="3976" y="2866"/>
              <a:ext cx="142" cy="167"/>
            </a:xfrm>
            <a:custGeom>
              <a:avLst/>
              <a:gdLst>
                <a:gd name="T0" fmla="*/ 142 w 142"/>
                <a:gd name="T1" fmla="*/ 0 h 167"/>
                <a:gd name="T2" fmla="*/ 142 w 142"/>
                <a:gd name="T3" fmla="*/ 0 h 167"/>
                <a:gd name="T4" fmla="*/ 131 w 142"/>
                <a:gd name="T5" fmla="*/ 6 h 167"/>
                <a:gd name="T6" fmla="*/ 125 w 142"/>
                <a:gd name="T7" fmla="*/ 14 h 167"/>
                <a:gd name="T8" fmla="*/ 85 w 142"/>
                <a:gd name="T9" fmla="*/ 88 h 167"/>
                <a:gd name="T10" fmla="*/ 85 w 142"/>
                <a:gd name="T11" fmla="*/ 156 h 167"/>
                <a:gd name="T12" fmla="*/ 85 w 142"/>
                <a:gd name="T13" fmla="*/ 156 h 167"/>
                <a:gd name="T14" fmla="*/ 88 w 142"/>
                <a:gd name="T15" fmla="*/ 165 h 167"/>
                <a:gd name="T16" fmla="*/ 97 w 142"/>
                <a:gd name="T17" fmla="*/ 167 h 167"/>
                <a:gd name="T18" fmla="*/ 54 w 142"/>
                <a:gd name="T19" fmla="*/ 167 h 167"/>
                <a:gd name="T20" fmla="*/ 54 w 142"/>
                <a:gd name="T21" fmla="*/ 167 h 167"/>
                <a:gd name="T22" fmla="*/ 60 w 142"/>
                <a:gd name="T23" fmla="*/ 165 h 167"/>
                <a:gd name="T24" fmla="*/ 63 w 142"/>
                <a:gd name="T25" fmla="*/ 162 h 167"/>
                <a:gd name="T26" fmla="*/ 63 w 142"/>
                <a:gd name="T27" fmla="*/ 156 h 167"/>
                <a:gd name="T28" fmla="*/ 63 w 142"/>
                <a:gd name="T29" fmla="*/ 88 h 167"/>
                <a:gd name="T30" fmla="*/ 14 w 142"/>
                <a:gd name="T31" fmla="*/ 11 h 167"/>
                <a:gd name="T32" fmla="*/ 14 w 142"/>
                <a:gd name="T33" fmla="*/ 11 h 167"/>
                <a:gd name="T34" fmla="*/ 9 w 142"/>
                <a:gd name="T35" fmla="*/ 6 h 167"/>
                <a:gd name="T36" fmla="*/ 0 w 142"/>
                <a:gd name="T37" fmla="*/ 0 h 167"/>
                <a:gd name="T38" fmla="*/ 48 w 142"/>
                <a:gd name="T39" fmla="*/ 0 h 167"/>
                <a:gd name="T40" fmla="*/ 48 w 142"/>
                <a:gd name="T41" fmla="*/ 0 h 167"/>
                <a:gd name="T42" fmla="*/ 45 w 142"/>
                <a:gd name="T43" fmla="*/ 0 h 167"/>
                <a:gd name="T44" fmla="*/ 43 w 142"/>
                <a:gd name="T45" fmla="*/ 3 h 167"/>
                <a:gd name="T46" fmla="*/ 43 w 142"/>
                <a:gd name="T47" fmla="*/ 8 h 167"/>
                <a:gd name="T48" fmla="*/ 45 w 142"/>
                <a:gd name="T49" fmla="*/ 14 h 167"/>
                <a:gd name="T50" fmla="*/ 80 w 142"/>
                <a:gd name="T51" fmla="*/ 77 h 167"/>
                <a:gd name="T52" fmla="*/ 114 w 142"/>
                <a:gd name="T53" fmla="*/ 11 h 167"/>
                <a:gd name="T54" fmla="*/ 114 w 142"/>
                <a:gd name="T55" fmla="*/ 11 h 167"/>
                <a:gd name="T56" fmla="*/ 114 w 142"/>
                <a:gd name="T57" fmla="*/ 6 h 167"/>
                <a:gd name="T58" fmla="*/ 114 w 142"/>
                <a:gd name="T59" fmla="*/ 3 h 167"/>
                <a:gd name="T60" fmla="*/ 108 w 142"/>
                <a:gd name="T61" fmla="*/ 0 h 167"/>
                <a:gd name="T62" fmla="*/ 142 w 142"/>
                <a:gd name="T63" fmla="*/ 0 h 167"/>
                <a:gd name="T64" fmla="*/ 142 w 142"/>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2" h="167">
                  <a:moveTo>
                    <a:pt x="142" y="0"/>
                  </a:moveTo>
                  <a:lnTo>
                    <a:pt x="142" y="0"/>
                  </a:lnTo>
                  <a:lnTo>
                    <a:pt x="131" y="6"/>
                  </a:lnTo>
                  <a:lnTo>
                    <a:pt x="125" y="14"/>
                  </a:lnTo>
                  <a:lnTo>
                    <a:pt x="85" y="88"/>
                  </a:lnTo>
                  <a:lnTo>
                    <a:pt x="85" y="156"/>
                  </a:lnTo>
                  <a:lnTo>
                    <a:pt x="88" y="165"/>
                  </a:lnTo>
                  <a:lnTo>
                    <a:pt x="97" y="167"/>
                  </a:lnTo>
                  <a:lnTo>
                    <a:pt x="54" y="167"/>
                  </a:lnTo>
                  <a:lnTo>
                    <a:pt x="60" y="165"/>
                  </a:lnTo>
                  <a:lnTo>
                    <a:pt x="63" y="162"/>
                  </a:lnTo>
                  <a:lnTo>
                    <a:pt x="63" y="156"/>
                  </a:lnTo>
                  <a:lnTo>
                    <a:pt x="63" y="88"/>
                  </a:lnTo>
                  <a:lnTo>
                    <a:pt x="14" y="11"/>
                  </a:lnTo>
                  <a:lnTo>
                    <a:pt x="9" y="6"/>
                  </a:lnTo>
                  <a:lnTo>
                    <a:pt x="0" y="0"/>
                  </a:lnTo>
                  <a:lnTo>
                    <a:pt x="48" y="0"/>
                  </a:lnTo>
                  <a:lnTo>
                    <a:pt x="45" y="0"/>
                  </a:lnTo>
                  <a:lnTo>
                    <a:pt x="43" y="3"/>
                  </a:lnTo>
                  <a:lnTo>
                    <a:pt x="43" y="8"/>
                  </a:lnTo>
                  <a:lnTo>
                    <a:pt x="45" y="14"/>
                  </a:lnTo>
                  <a:lnTo>
                    <a:pt x="80" y="77"/>
                  </a:lnTo>
                  <a:lnTo>
                    <a:pt x="114" y="11"/>
                  </a:lnTo>
                  <a:lnTo>
                    <a:pt x="114" y="6"/>
                  </a:lnTo>
                  <a:lnTo>
                    <a:pt x="114" y="3"/>
                  </a:lnTo>
                  <a:lnTo>
                    <a:pt x="108" y="0"/>
                  </a:lnTo>
                  <a:lnTo>
                    <a:pt x="142" y="0"/>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7" name="Freeform 1726"/>
            <p:cNvSpPr>
              <a:spLocks noEditPoints="1"/>
            </p:cNvSpPr>
            <p:nvPr/>
          </p:nvSpPr>
          <p:spPr bwMode="auto">
            <a:xfrm>
              <a:off x="4192" y="2863"/>
              <a:ext cx="156" cy="173"/>
            </a:xfrm>
            <a:custGeom>
              <a:avLst/>
              <a:gdLst>
                <a:gd name="T0" fmla="*/ 77 w 156"/>
                <a:gd name="T1" fmla="*/ 173 h 173"/>
                <a:gd name="T2" fmla="*/ 48 w 156"/>
                <a:gd name="T3" fmla="*/ 165 h 173"/>
                <a:gd name="T4" fmla="*/ 23 w 156"/>
                <a:gd name="T5" fmla="*/ 148 h 173"/>
                <a:gd name="T6" fmla="*/ 6 w 156"/>
                <a:gd name="T7" fmla="*/ 119 h 173"/>
                <a:gd name="T8" fmla="*/ 0 w 156"/>
                <a:gd name="T9" fmla="*/ 85 h 173"/>
                <a:gd name="T10" fmla="*/ 3 w 156"/>
                <a:gd name="T11" fmla="*/ 68 h 173"/>
                <a:gd name="T12" fmla="*/ 14 w 156"/>
                <a:gd name="T13" fmla="*/ 40 h 173"/>
                <a:gd name="T14" fmla="*/ 34 w 156"/>
                <a:gd name="T15" fmla="*/ 14 h 173"/>
                <a:gd name="T16" fmla="*/ 62 w 156"/>
                <a:gd name="T17" fmla="*/ 3 h 173"/>
                <a:gd name="T18" fmla="*/ 82 w 156"/>
                <a:gd name="T19" fmla="*/ 0 h 173"/>
                <a:gd name="T20" fmla="*/ 108 w 156"/>
                <a:gd name="T21" fmla="*/ 6 h 173"/>
                <a:gd name="T22" fmla="*/ 133 w 156"/>
                <a:gd name="T23" fmla="*/ 23 h 173"/>
                <a:gd name="T24" fmla="*/ 150 w 156"/>
                <a:gd name="T25" fmla="*/ 51 h 173"/>
                <a:gd name="T26" fmla="*/ 156 w 156"/>
                <a:gd name="T27" fmla="*/ 88 h 173"/>
                <a:gd name="T28" fmla="*/ 156 w 156"/>
                <a:gd name="T29" fmla="*/ 108 h 173"/>
                <a:gd name="T30" fmla="*/ 142 w 156"/>
                <a:gd name="T31" fmla="*/ 139 h 173"/>
                <a:gd name="T32" fmla="*/ 119 w 156"/>
                <a:gd name="T33" fmla="*/ 162 h 173"/>
                <a:gd name="T34" fmla="*/ 91 w 156"/>
                <a:gd name="T35" fmla="*/ 173 h 173"/>
                <a:gd name="T36" fmla="*/ 77 w 156"/>
                <a:gd name="T37" fmla="*/ 173 h 173"/>
                <a:gd name="T38" fmla="*/ 25 w 156"/>
                <a:gd name="T39" fmla="*/ 82 h 173"/>
                <a:gd name="T40" fmla="*/ 31 w 156"/>
                <a:gd name="T41" fmla="*/ 119 h 173"/>
                <a:gd name="T42" fmla="*/ 43 w 156"/>
                <a:gd name="T43" fmla="*/ 142 h 173"/>
                <a:gd name="T44" fmla="*/ 60 w 156"/>
                <a:gd name="T45" fmla="*/ 156 h 173"/>
                <a:gd name="T46" fmla="*/ 79 w 156"/>
                <a:gd name="T47" fmla="*/ 162 h 173"/>
                <a:gd name="T48" fmla="*/ 91 w 156"/>
                <a:gd name="T49" fmla="*/ 159 h 173"/>
                <a:gd name="T50" fmla="*/ 111 w 156"/>
                <a:gd name="T51" fmla="*/ 151 h 173"/>
                <a:gd name="T52" fmla="*/ 122 w 156"/>
                <a:gd name="T53" fmla="*/ 131 h 173"/>
                <a:gd name="T54" fmla="*/ 131 w 156"/>
                <a:gd name="T55" fmla="*/ 105 h 173"/>
                <a:gd name="T56" fmla="*/ 131 w 156"/>
                <a:gd name="T57" fmla="*/ 88 h 173"/>
                <a:gd name="T58" fmla="*/ 128 w 156"/>
                <a:gd name="T59" fmla="*/ 57 h 173"/>
                <a:gd name="T60" fmla="*/ 116 w 156"/>
                <a:gd name="T61" fmla="*/ 31 h 173"/>
                <a:gd name="T62" fmla="*/ 102 w 156"/>
                <a:gd name="T63" fmla="*/ 17 h 173"/>
                <a:gd name="T64" fmla="*/ 79 w 156"/>
                <a:gd name="T65" fmla="*/ 11 h 173"/>
                <a:gd name="T66" fmla="*/ 68 w 156"/>
                <a:gd name="T67" fmla="*/ 11 h 173"/>
                <a:gd name="T68" fmla="*/ 48 w 156"/>
                <a:gd name="T69" fmla="*/ 23 h 173"/>
                <a:gd name="T70" fmla="*/ 34 w 156"/>
                <a:gd name="T71" fmla="*/ 40 h 173"/>
                <a:gd name="T72" fmla="*/ 28 w 156"/>
                <a:gd name="T73" fmla="*/ 65 h 173"/>
                <a:gd name="T74" fmla="*/ 25 w 156"/>
                <a:gd name="T75" fmla="*/ 82 h 1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6" h="173">
                  <a:moveTo>
                    <a:pt x="77" y="173"/>
                  </a:moveTo>
                  <a:lnTo>
                    <a:pt x="77" y="173"/>
                  </a:lnTo>
                  <a:lnTo>
                    <a:pt x="62" y="170"/>
                  </a:lnTo>
                  <a:lnTo>
                    <a:pt x="48" y="165"/>
                  </a:lnTo>
                  <a:lnTo>
                    <a:pt x="34" y="159"/>
                  </a:lnTo>
                  <a:lnTo>
                    <a:pt x="23" y="148"/>
                  </a:lnTo>
                  <a:lnTo>
                    <a:pt x="14" y="134"/>
                  </a:lnTo>
                  <a:lnTo>
                    <a:pt x="6" y="119"/>
                  </a:lnTo>
                  <a:lnTo>
                    <a:pt x="3" y="102"/>
                  </a:lnTo>
                  <a:lnTo>
                    <a:pt x="0" y="85"/>
                  </a:lnTo>
                  <a:lnTo>
                    <a:pt x="3" y="68"/>
                  </a:lnTo>
                  <a:lnTo>
                    <a:pt x="6" y="54"/>
                  </a:lnTo>
                  <a:lnTo>
                    <a:pt x="14" y="40"/>
                  </a:lnTo>
                  <a:lnTo>
                    <a:pt x="23" y="26"/>
                  </a:lnTo>
                  <a:lnTo>
                    <a:pt x="34" y="14"/>
                  </a:lnTo>
                  <a:lnTo>
                    <a:pt x="48" y="6"/>
                  </a:lnTo>
                  <a:lnTo>
                    <a:pt x="62" y="3"/>
                  </a:lnTo>
                  <a:lnTo>
                    <a:pt x="82" y="0"/>
                  </a:lnTo>
                  <a:lnTo>
                    <a:pt x="94" y="3"/>
                  </a:lnTo>
                  <a:lnTo>
                    <a:pt x="108" y="6"/>
                  </a:lnTo>
                  <a:lnTo>
                    <a:pt x="122" y="14"/>
                  </a:lnTo>
                  <a:lnTo>
                    <a:pt x="133" y="23"/>
                  </a:lnTo>
                  <a:lnTo>
                    <a:pt x="142" y="37"/>
                  </a:lnTo>
                  <a:lnTo>
                    <a:pt x="150" y="51"/>
                  </a:lnTo>
                  <a:lnTo>
                    <a:pt x="156" y="68"/>
                  </a:lnTo>
                  <a:lnTo>
                    <a:pt x="156" y="88"/>
                  </a:lnTo>
                  <a:lnTo>
                    <a:pt x="156" y="108"/>
                  </a:lnTo>
                  <a:lnTo>
                    <a:pt x="150" y="125"/>
                  </a:lnTo>
                  <a:lnTo>
                    <a:pt x="142" y="139"/>
                  </a:lnTo>
                  <a:lnTo>
                    <a:pt x="131" y="153"/>
                  </a:lnTo>
                  <a:lnTo>
                    <a:pt x="119" y="162"/>
                  </a:lnTo>
                  <a:lnTo>
                    <a:pt x="105" y="168"/>
                  </a:lnTo>
                  <a:lnTo>
                    <a:pt x="91" y="173"/>
                  </a:lnTo>
                  <a:lnTo>
                    <a:pt x="77" y="173"/>
                  </a:lnTo>
                  <a:close/>
                  <a:moveTo>
                    <a:pt x="25" y="82"/>
                  </a:moveTo>
                  <a:lnTo>
                    <a:pt x="25" y="82"/>
                  </a:lnTo>
                  <a:lnTo>
                    <a:pt x="28" y="102"/>
                  </a:lnTo>
                  <a:lnTo>
                    <a:pt x="31" y="119"/>
                  </a:lnTo>
                  <a:lnTo>
                    <a:pt x="37" y="131"/>
                  </a:lnTo>
                  <a:lnTo>
                    <a:pt x="43" y="142"/>
                  </a:lnTo>
                  <a:lnTo>
                    <a:pt x="51" y="151"/>
                  </a:lnTo>
                  <a:lnTo>
                    <a:pt x="60" y="156"/>
                  </a:lnTo>
                  <a:lnTo>
                    <a:pt x="71" y="159"/>
                  </a:lnTo>
                  <a:lnTo>
                    <a:pt x="79" y="162"/>
                  </a:lnTo>
                  <a:lnTo>
                    <a:pt x="91" y="159"/>
                  </a:lnTo>
                  <a:lnTo>
                    <a:pt x="102" y="156"/>
                  </a:lnTo>
                  <a:lnTo>
                    <a:pt x="111" y="151"/>
                  </a:lnTo>
                  <a:lnTo>
                    <a:pt x="116" y="142"/>
                  </a:lnTo>
                  <a:lnTo>
                    <a:pt x="122" y="131"/>
                  </a:lnTo>
                  <a:lnTo>
                    <a:pt x="128" y="119"/>
                  </a:lnTo>
                  <a:lnTo>
                    <a:pt x="131" y="105"/>
                  </a:lnTo>
                  <a:lnTo>
                    <a:pt x="131" y="88"/>
                  </a:lnTo>
                  <a:lnTo>
                    <a:pt x="131" y="71"/>
                  </a:lnTo>
                  <a:lnTo>
                    <a:pt x="128" y="57"/>
                  </a:lnTo>
                  <a:lnTo>
                    <a:pt x="122" y="43"/>
                  </a:lnTo>
                  <a:lnTo>
                    <a:pt x="116" y="31"/>
                  </a:lnTo>
                  <a:lnTo>
                    <a:pt x="111" y="23"/>
                  </a:lnTo>
                  <a:lnTo>
                    <a:pt x="102" y="17"/>
                  </a:lnTo>
                  <a:lnTo>
                    <a:pt x="91" y="11"/>
                  </a:lnTo>
                  <a:lnTo>
                    <a:pt x="79" y="11"/>
                  </a:lnTo>
                  <a:lnTo>
                    <a:pt x="68" y="11"/>
                  </a:lnTo>
                  <a:lnTo>
                    <a:pt x="57" y="14"/>
                  </a:lnTo>
                  <a:lnTo>
                    <a:pt x="48" y="23"/>
                  </a:lnTo>
                  <a:lnTo>
                    <a:pt x="40" y="28"/>
                  </a:lnTo>
                  <a:lnTo>
                    <a:pt x="34" y="40"/>
                  </a:lnTo>
                  <a:lnTo>
                    <a:pt x="31" y="51"/>
                  </a:lnTo>
                  <a:lnTo>
                    <a:pt x="28" y="65"/>
                  </a:lnTo>
                  <a:lnTo>
                    <a:pt x="25" y="82"/>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sp>
          <p:nvSpPr>
            <p:cNvPr id="28" name="Freeform 1727"/>
            <p:cNvSpPr>
              <a:spLocks/>
            </p:cNvSpPr>
            <p:nvPr/>
          </p:nvSpPr>
          <p:spPr bwMode="auto">
            <a:xfrm>
              <a:off x="4365" y="2866"/>
              <a:ext cx="100" cy="167"/>
            </a:xfrm>
            <a:custGeom>
              <a:avLst/>
              <a:gdLst>
                <a:gd name="T0" fmla="*/ 37 w 100"/>
                <a:gd name="T1" fmla="*/ 167 h 167"/>
                <a:gd name="T2" fmla="*/ 0 w 100"/>
                <a:gd name="T3" fmla="*/ 167 h 167"/>
                <a:gd name="T4" fmla="*/ 0 w 100"/>
                <a:gd name="T5" fmla="*/ 167 h 167"/>
                <a:gd name="T6" fmla="*/ 6 w 100"/>
                <a:gd name="T7" fmla="*/ 165 h 167"/>
                <a:gd name="T8" fmla="*/ 6 w 100"/>
                <a:gd name="T9" fmla="*/ 156 h 167"/>
                <a:gd name="T10" fmla="*/ 6 w 100"/>
                <a:gd name="T11" fmla="*/ 11 h 167"/>
                <a:gd name="T12" fmla="*/ 6 w 100"/>
                <a:gd name="T13" fmla="*/ 11 h 167"/>
                <a:gd name="T14" fmla="*/ 6 w 100"/>
                <a:gd name="T15" fmla="*/ 3 h 167"/>
                <a:gd name="T16" fmla="*/ 0 w 100"/>
                <a:gd name="T17" fmla="*/ 0 h 167"/>
                <a:gd name="T18" fmla="*/ 100 w 100"/>
                <a:gd name="T19" fmla="*/ 0 h 167"/>
                <a:gd name="T20" fmla="*/ 100 w 100"/>
                <a:gd name="T21" fmla="*/ 23 h 167"/>
                <a:gd name="T22" fmla="*/ 100 w 100"/>
                <a:gd name="T23" fmla="*/ 23 h 167"/>
                <a:gd name="T24" fmla="*/ 91 w 100"/>
                <a:gd name="T25" fmla="*/ 14 h 167"/>
                <a:gd name="T26" fmla="*/ 77 w 100"/>
                <a:gd name="T27" fmla="*/ 11 h 167"/>
                <a:gd name="T28" fmla="*/ 77 w 100"/>
                <a:gd name="T29" fmla="*/ 11 h 167"/>
                <a:gd name="T30" fmla="*/ 31 w 100"/>
                <a:gd name="T31" fmla="*/ 11 h 167"/>
                <a:gd name="T32" fmla="*/ 31 w 100"/>
                <a:gd name="T33" fmla="*/ 68 h 167"/>
                <a:gd name="T34" fmla="*/ 71 w 100"/>
                <a:gd name="T35" fmla="*/ 68 h 167"/>
                <a:gd name="T36" fmla="*/ 71 w 100"/>
                <a:gd name="T37" fmla="*/ 68 h 167"/>
                <a:gd name="T38" fmla="*/ 77 w 100"/>
                <a:gd name="T39" fmla="*/ 65 h 167"/>
                <a:gd name="T40" fmla="*/ 80 w 100"/>
                <a:gd name="T41" fmla="*/ 62 h 167"/>
                <a:gd name="T42" fmla="*/ 80 w 100"/>
                <a:gd name="T43" fmla="*/ 88 h 167"/>
                <a:gd name="T44" fmla="*/ 80 w 100"/>
                <a:gd name="T45" fmla="*/ 88 h 167"/>
                <a:gd name="T46" fmla="*/ 77 w 100"/>
                <a:gd name="T47" fmla="*/ 82 h 167"/>
                <a:gd name="T48" fmla="*/ 71 w 100"/>
                <a:gd name="T49" fmla="*/ 82 h 167"/>
                <a:gd name="T50" fmla="*/ 31 w 100"/>
                <a:gd name="T51" fmla="*/ 82 h 167"/>
                <a:gd name="T52" fmla="*/ 31 w 100"/>
                <a:gd name="T53" fmla="*/ 156 h 167"/>
                <a:gd name="T54" fmla="*/ 31 w 100"/>
                <a:gd name="T55" fmla="*/ 156 h 167"/>
                <a:gd name="T56" fmla="*/ 31 w 100"/>
                <a:gd name="T57" fmla="*/ 165 h 167"/>
                <a:gd name="T58" fmla="*/ 37 w 100"/>
                <a:gd name="T59" fmla="*/ 167 h 167"/>
                <a:gd name="T60" fmla="*/ 37 w 100"/>
                <a:gd name="T61" fmla="*/ 167 h 16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0" h="167">
                  <a:moveTo>
                    <a:pt x="37" y="167"/>
                  </a:moveTo>
                  <a:lnTo>
                    <a:pt x="0" y="167"/>
                  </a:lnTo>
                  <a:lnTo>
                    <a:pt x="6" y="165"/>
                  </a:lnTo>
                  <a:lnTo>
                    <a:pt x="6" y="156"/>
                  </a:lnTo>
                  <a:lnTo>
                    <a:pt x="6" y="11"/>
                  </a:lnTo>
                  <a:lnTo>
                    <a:pt x="6" y="3"/>
                  </a:lnTo>
                  <a:lnTo>
                    <a:pt x="0" y="0"/>
                  </a:lnTo>
                  <a:lnTo>
                    <a:pt x="100" y="0"/>
                  </a:lnTo>
                  <a:lnTo>
                    <a:pt x="100" y="23"/>
                  </a:lnTo>
                  <a:lnTo>
                    <a:pt x="91" y="14"/>
                  </a:lnTo>
                  <a:lnTo>
                    <a:pt x="77" y="11"/>
                  </a:lnTo>
                  <a:lnTo>
                    <a:pt x="31" y="11"/>
                  </a:lnTo>
                  <a:lnTo>
                    <a:pt x="31" y="68"/>
                  </a:lnTo>
                  <a:lnTo>
                    <a:pt x="71" y="68"/>
                  </a:lnTo>
                  <a:lnTo>
                    <a:pt x="77" y="65"/>
                  </a:lnTo>
                  <a:lnTo>
                    <a:pt x="80" y="62"/>
                  </a:lnTo>
                  <a:lnTo>
                    <a:pt x="80" y="88"/>
                  </a:lnTo>
                  <a:lnTo>
                    <a:pt x="77" y="82"/>
                  </a:lnTo>
                  <a:lnTo>
                    <a:pt x="71" y="82"/>
                  </a:lnTo>
                  <a:lnTo>
                    <a:pt x="31" y="82"/>
                  </a:lnTo>
                  <a:lnTo>
                    <a:pt x="31" y="156"/>
                  </a:lnTo>
                  <a:lnTo>
                    <a:pt x="31" y="165"/>
                  </a:lnTo>
                  <a:lnTo>
                    <a:pt x="37" y="167"/>
                  </a:lnTo>
                  <a:close/>
                </a:path>
              </a:pathLst>
            </a:custGeom>
            <a:solidFill>
              <a:schemeClr val="tx1"/>
            </a:solidFill>
            <a:ln>
              <a:noFill/>
            </a:ln>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round/>
                  <a:headEnd/>
                  <a:tailEnd/>
                </a14:hiddenLine>
              </a:ext>
            </a:extLst>
          </p:spPr>
          <p:txBody>
            <a:bodyPr/>
            <a:lstStyle/>
            <a:p>
              <a:endParaRPr lang="en-US"/>
            </a:p>
          </p:txBody>
        </p:sp>
      </p:grpSp>
      <p:sp>
        <p:nvSpPr>
          <p:cNvPr id="5124" name="Rectangle 4"/>
          <p:cNvSpPr>
            <a:spLocks noGrp="1" noChangeArrowheads="1"/>
          </p:cNvSpPr>
          <p:nvPr>
            <p:ph type="ctrTitle"/>
          </p:nvPr>
        </p:nvSpPr>
        <p:spPr>
          <a:xfrm>
            <a:off x="358775" y="1700213"/>
            <a:ext cx="8426450" cy="1873250"/>
          </a:xfrm>
        </p:spPr>
        <p:txBody>
          <a:bodyPr anchor="t"/>
          <a:lstStyle>
            <a:lvl1pPr>
              <a:lnSpc>
                <a:spcPct val="90000"/>
              </a:lnSpc>
              <a:defRPr sz="6000" b="0">
                <a:solidFill>
                  <a:schemeClr val="tx1"/>
                </a:solidFill>
              </a:defRPr>
            </a:lvl1pPr>
          </a:lstStyle>
          <a:p>
            <a:pPr lvl="0"/>
            <a:r>
              <a:rPr lang="en-GB" noProof="0" smtClean="0"/>
              <a:t>Click to edit Master title style</a:t>
            </a:r>
          </a:p>
        </p:txBody>
      </p:sp>
      <p:sp>
        <p:nvSpPr>
          <p:cNvPr id="5125" name="Rectangle 5"/>
          <p:cNvSpPr>
            <a:spLocks noGrp="1" noChangeArrowheads="1"/>
          </p:cNvSpPr>
          <p:nvPr>
            <p:ph type="subTitle" idx="1"/>
          </p:nvPr>
        </p:nvSpPr>
        <p:spPr>
          <a:xfrm>
            <a:off x="358775" y="4508500"/>
            <a:ext cx="8426450" cy="1981200"/>
          </a:xfrm>
        </p:spPr>
        <p:txBody>
          <a:bodyPr/>
          <a:lstStyle>
            <a:lvl1pPr marL="0" indent="0">
              <a:lnSpc>
                <a:spcPct val="90000"/>
              </a:lnSpc>
              <a:spcBef>
                <a:spcPct val="0"/>
              </a:spcBef>
              <a:spcAft>
                <a:spcPct val="45000"/>
              </a:spcAft>
              <a:buFont typeface="Wingdings" pitchFamily="2" charset="2"/>
              <a:buNone/>
              <a:defRPr sz="3600">
                <a:solidFill>
                  <a:schemeClr val="tx2"/>
                </a:solidFill>
              </a:defRPr>
            </a:lvl1pPr>
          </a:lstStyle>
          <a:p>
            <a:pPr lvl="0"/>
            <a:r>
              <a:rPr lang="en-GB" noProof="0" smtClean="0"/>
              <a:t>Click to edit Master subtitle style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4503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6" name="Rectangle 8"/>
          <p:cNvSpPr>
            <a:spLocks noGrp="1" noChangeArrowheads="1"/>
          </p:cNvSpPr>
          <p:nvPr>
            <p:ph type="sldNum" sz="quarter" idx="12"/>
          </p:nvPr>
        </p:nvSpPr>
        <p:spPr>
          <a:ln/>
        </p:spPr>
        <p:txBody>
          <a:bodyPr/>
          <a:lstStyle>
            <a:lvl1pPr>
              <a:defRPr/>
            </a:lvl1pPr>
          </a:lstStyle>
          <a:p>
            <a:pPr>
              <a:defRPr/>
            </a:pPr>
            <a:fld id="{86CE44EF-80E9-4343-92E1-D9B38BE489BD}"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7096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0"/>
            <a:ext cx="2106612" cy="62023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58775" y="0"/>
            <a:ext cx="6167438" cy="6202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6" name="Rectangle 8"/>
          <p:cNvSpPr>
            <a:spLocks noGrp="1" noChangeArrowheads="1"/>
          </p:cNvSpPr>
          <p:nvPr>
            <p:ph type="sldNum" sz="quarter" idx="12"/>
          </p:nvPr>
        </p:nvSpPr>
        <p:spPr>
          <a:ln/>
        </p:spPr>
        <p:txBody>
          <a:bodyPr/>
          <a:lstStyle>
            <a:lvl1pPr>
              <a:defRPr/>
            </a:lvl1pPr>
          </a:lstStyle>
          <a:p>
            <a:pPr>
              <a:defRPr/>
            </a:pPr>
            <a:fld id="{C173ED1A-9440-7146-A8B3-918FC8E9169F}"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6051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6" name="Rectangle 8"/>
          <p:cNvSpPr>
            <a:spLocks noGrp="1" noChangeArrowheads="1"/>
          </p:cNvSpPr>
          <p:nvPr>
            <p:ph type="sldNum" sz="quarter" idx="12"/>
          </p:nvPr>
        </p:nvSpPr>
        <p:spPr>
          <a:ln/>
        </p:spPr>
        <p:txBody>
          <a:bodyPr/>
          <a:lstStyle>
            <a:lvl1pPr>
              <a:defRPr/>
            </a:lvl1pPr>
          </a:lstStyle>
          <a:p>
            <a:pPr>
              <a:defRPr/>
            </a:pPr>
            <a:fld id="{74E49687-BE82-774C-80DE-FB5063034194}"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042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6" name="Rectangle 8"/>
          <p:cNvSpPr>
            <a:spLocks noGrp="1" noChangeArrowheads="1"/>
          </p:cNvSpPr>
          <p:nvPr>
            <p:ph type="sldNum" sz="quarter" idx="12"/>
          </p:nvPr>
        </p:nvSpPr>
        <p:spPr>
          <a:ln/>
        </p:spPr>
        <p:txBody>
          <a:bodyPr/>
          <a:lstStyle>
            <a:lvl1pPr>
              <a:defRPr/>
            </a:lvl1pPr>
          </a:lstStyle>
          <a:p>
            <a:pPr>
              <a:defRPr/>
            </a:pPr>
            <a:fld id="{3FBBFA1D-5D64-3B43-B7BD-B4BF1201B44F}"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058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58775" y="1700213"/>
            <a:ext cx="4137025"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700213"/>
            <a:ext cx="4137025"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7" name="Rectangle 8"/>
          <p:cNvSpPr>
            <a:spLocks noGrp="1" noChangeArrowheads="1"/>
          </p:cNvSpPr>
          <p:nvPr>
            <p:ph type="sldNum" sz="quarter" idx="12"/>
          </p:nvPr>
        </p:nvSpPr>
        <p:spPr>
          <a:ln/>
        </p:spPr>
        <p:txBody>
          <a:bodyPr/>
          <a:lstStyle>
            <a:lvl1pPr>
              <a:defRPr/>
            </a:lvl1pPr>
          </a:lstStyle>
          <a:p>
            <a:pPr>
              <a:defRPr/>
            </a:pPr>
            <a:fld id="{EE895880-36C4-7948-B2E9-DFA4893C7C14}"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319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dt" sz="half" idx="10"/>
          </p:nvPr>
        </p:nvSpPr>
        <p:spPr>
          <a:ln/>
        </p:spPr>
        <p:txBody>
          <a:bodyPr/>
          <a:lstStyle>
            <a:lvl1pPr>
              <a:defRPr/>
            </a:lvl1pPr>
          </a:lstStyle>
          <a:p>
            <a:pPr>
              <a:defRPr/>
            </a:pPr>
            <a:endParaRPr lang="en-GB"/>
          </a:p>
        </p:txBody>
      </p:sp>
      <p:sp>
        <p:nvSpPr>
          <p:cNvPr id="8"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9" name="Rectangle 8"/>
          <p:cNvSpPr>
            <a:spLocks noGrp="1" noChangeArrowheads="1"/>
          </p:cNvSpPr>
          <p:nvPr>
            <p:ph type="sldNum" sz="quarter" idx="12"/>
          </p:nvPr>
        </p:nvSpPr>
        <p:spPr>
          <a:ln/>
        </p:spPr>
        <p:txBody>
          <a:bodyPr/>
          <a:lstStyle>
            <a:lvl1pPr>
              <a:defRPr/>
            </a:lvl1pPr>
          </a:lstStyle>
          <a:p>
            <a:pPr>
              <a:defRPr/>
            </a:pPr>
            <a:fld id="{B67D69EB-5A54-4E47-B2F0-7D5D5E2B7F6B}"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096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dt" sz="half" idx="10"/>
          </p:nvPr>
        </p:nvSpPr>
        <p:spPr>
          <a:ln/>
        </p:spPr>
        <p:txBody>
          <a:bodyPr/>
          <a:lstStyle>
            <a:lvl1pPr>
              <a:defRPr/>
            </a:lvl1pPr>
          </a:lstStyle>
          <a:p>
            <a:pPr>
              <a:defRPr/>
            </a:pPr>
            <a:endParaRPr lang="en-GB"/>
          </a:p>
        </p:txBody>
      </p:sp>
      <p:sp>
        <p:nvSpPr>
          <p:cNvPr id="4"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5" name="Rectangle 8"/>
          <p:cNvSpPr>
            <a:spLocks noGrp="1" noChangeArrowheads="1"/>
          </p:cNvSpPr>
          <p:nvPr>
            <p:ph type="sldNum" sz="quarter" idx="12"/>
          </p:nvPr>
        </p:nvSpPr>
        <p:spPr>
          <a:ln/>
        </p:spPr>
        <p:txBody>
          <a:bodyPr/>
          <a:lstStyle>
            <a:lvl1pPr>
              <a:defRPr/>
            </a:lvl1pPr>
          </a:lstStyle>
          <a:p>
            <a:pPr>
              <a:defRPr/>
            </a:pPr>
            <a:fld id="{39E6B163-AAD4-CD47-AA98-87C1125A1F77}"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32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GB"/>
          </a:p>
        </p:txBody>
      </p:sp>
      <p:sp>
        <p:nvSpPr>
          <p:cNvPr id="3"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4" name="Rectangle 8"/>
          <p:cNvSpPr>
            <a:spLocks noGrp="1" noChangeArrowheads="1"/>
          </p:cNvSpPr>
          <p:nvPr>
            <p:ph type="sldNum" sz="quarter" idx="12"/>
          </p:nvPr>
        </p:nvSpPr>
        <p:spPr>
          <a:ln/>
        </p:spPr>
        <p:txBody>
          <a:bodyPr/>
          <a:lstStyle>
            <a:lvl1pPr>
              <a:defRPr/>
            </a:lvl1pPr>
          </a:lstStyle>
          <a:p>
            <a:pPr>
              <a:defRPr/>
            </a:pPr>
            <a:fld id="{543B11E9-EEA7-5446-A383-672E5FE3F6EE}"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591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7" name="Rectangle 8"/>
          <p:cNvSpPr>
            <a:spLocks noGrp="1" noChangeArrowheads="1"/>
          </p:cNvSpPr>
          <p:nvPr>
            <p:ph type="sldNum" sz="quarter" idx="12"/>
          </p:nvPr>
        </p:nvSpPr>
        <p:spPr>
          <a:ln/>
        </p:spPr>
        <p:txBody>
          <a:bodyPr/>
          <a:lstStyle>
            <a:lvl1pPr>
              <a:defRPr/>
            </a:lvl1pPr>
          </a:lstStyle>
          <a:p>
            <a:pPr>
              <a:defRPr/>
            </a:pPr>
            <a:fld id="{FC9BEF04-4B5A-6942-AA32-F662F407D276}"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693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en-GB"/>
              <a:t>Paul Ryan</a:t>
            </a:r>
          </a:p>
        </p:txBody>
      </p:sp>
      <p:sp>
        <p:nvSpPr>
          <p:cNvPr id="7" name="Rectangle 8"/>
          <p:cNvSpPr>
            <a:spLocks noGrp="1" noChangeArrowheads="1"/>
          </p:cNvSpPr>
          <p:nvPr>
            <p:ph type="sldNum" sz="quarter" idx="12"/>
          </p:nvPr>
        </p:nvSpPr>
        <p:spPr>
          <a:ln/>
        </p:spPr>
        <p:txBody>
          <a:bodyPr/>
          <a:lstStyle>
            <a:lvl1pPr>
              <a:defRPr/>
            </a:lvl1pPr>
          </a:lstStyle>
          <a:p>
            <a:pPr>
              <a:defRPr/>
            </a:pPr>
            <a:fld id="{84334E34-D261-6243-96F1-3873C8301A07}" type="slidenum">
              <a:rPr lang="en-GB"/>
              <a:pPr>
                <a:defRPr/>
              </a:pPr>
              <a:t>‹#›</a:t>
            </a:fld>
            <a:endParaRPr lang="en-GB"/>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7004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gradFill rotWithShape="0">
          <a:gsLst>
            <a:gs pos="0">
              <a:schemeClr val="bg1"/>
            </a:gs>
            <a:gs pos="100000">
              <a:srgbClr val="007C92"/>
            </a:gs>
          </a:gsLst>
          <a:lin ang="5400000" scaled="1"/>
        </a:gra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358775" y="0"/>
            <a:ext cx="8426450" cy="13414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0" tIns="0" rIns="0" bIns="0" numCol="1" anchor="b" anchorCtr="0" compatLnSpc="1">
            <a:prstTxWarp prst="textNoShape">
              <a:avLst/>
            </a:prstTxWarp>
          </a:bodyPr>
          <a:lstStyle/>
          <a:p>
            <a:pPr lvl="0"/>
            <a:r>
              <a:rPr lang="en-GB"/>
              <a:t>Click to edit Master title style</a:t>
            </a:r>
          </a:p>
        </p:txBody>
      </p:sp>
      <p:sp>
        <p:nvSpPr>
          <p:cNvPr id="1027" name="Rectangle 5"/>
          <p:cNvSpPr>
            <a:spLocks noGrp="1" noChangeArrowheads="1"/>
          </p:cNvSpPr>
          <p:nvPr>
            <p:ph type="body" idx="1"/>
          </p:nvPr>
        </p:nvSpPr>
        <p:spPr bwMode="auto">
          <a:xfrm>
            <a:off x="358775" y="1700213"/>
            <a:ext cx="8426450" cy="45021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102" name="Rectangle 6"/>
          <p:cNvSpPr>
            <a:spLocks noGrp="1" noChangeArrowheads="1"/>
          </p:cNvSpPr>
          <p:nvPr>
            <p:ph type="dt" sz="half" idx="2"/>
          </p:nvPr>
        </p:nvSpPr>
        <p:spPr bwMode="auto">
          <a:xfrm>
            <a:off x="358775" y="6308725"/>
            <a:ext cx="1905000" cy="1809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a:defRPr sz="1400">
                <a:solidFill>
                  <a:schemeClr val="tx1"/>
                </a:solidFill>
                <a:latin typeface="Lucida Sans" pitchFamily="34" charset="0"/>
                <a:ea typeface="ＭＳ Ｐゴシック" pitchFamily="16" charset="-128"/>
                <a:cs typeface="Arial" charset="0"/>
              </a:defRPr>
            </a:lvl1pPr>
          </a:lstStyle>
          <a:p>
            <a:pPr>
              <a:defRPr/>
            </a:pPr>
            <a:endParaRPr lang="en-GB"/>
          </a:p>
        </p:txBody>
      </p:sp>
      <p:sp>
        <p:nvSpPr>
          <p:cNvPr id="4103" name="Rectangle 7"/>
          <p:cNvSpPr>
            <a:spLocks noGrp="1" noChangeArrowheads="1"/>
          </p:cNvSpPr>
          <p:nvPr>
            <p:ph type="ftr" sz="quarter" idx="3"/>
          </p:nvPr>
        </p:nvSpPr>
        <p:spPr bwMode="auto">
          <a:xfrm>
            <a:off x="2268538" y="6308725"/>
            <a:ext cx="4608512" cy="1809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defRPr sz="1400" smtClean="0">
                <a:solidFill>
                  <a:schemeClr val="tx1"/>
                </a:solidFill>
                <a:latin typeface="Lucida Sans" pitchFamily="34" charset="0"/>
                <a:ea typeface="ＭＳ Ｐゴシック" pitchFamily="16" charset="-128"/>
                <a:cs typeface="Arial" charset="0"/>
              </a:defRPr>
            </a:lvl1pPr>
          </a:lstStyle>
          <a:p>
            <a:pPr>
              <a:defRPr/>
            </a:pPr>
            <a:r>
              <a:rPr lang="en-GB"/>
              <a:t>Paul Ryan</a:t>
            </a:r>
          </a:p>
        </p:txBody>
      </p:sp>
      <p:sp>
        <p:nvSpPr>
          <p:cNvPr id="4104" name="Rectangle 8"/>
          <p:cNvSpPr>
            <a:spLocks noGrp="1" noChangeArrowheads="1"/>
          </p:cNvSpPr>
          <p:nvPr>
            <p:ph type="sldNum" sz="quarter" idx="4"/>
          </p:nvPr>
        </p:nvSpPr>
        <p:spPr bwMode="auto">
          <a:xfrm>
            <a:off x="6877050" y="6308725"/>
            <a:ext cx="1908175" cy="1809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r">
              <a:defRPr sz="1400">
                <a:solidFill>
                  <a:schemeClr val="tx1"/>
                </a:solidFill>
              </a:defRPr>
            </a:lvl1pPr>
          </a:lstStyle>
          <a:p>
            <a:pPr>
              <a:defRPr/>
            </a:pPr>
            <a:fld id="{FD4D7112-3406-3B48-8FCB-8A67681B5D57}" type="slidenum">
              <a:rPr lang="en-GB"/>
              <a:pPr>
                <a:defRPr/>
              </a:pPr>
              <a:t>‹#›</a:t>
            </a:fld>
            <a:endParaRPr lang="en-GB"/>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ＭＳ Ｐゴシック" charset="0"/>
        </a:defRPr>
      </a:lvl1pPr>
      <a:lvl2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2pPr>
      <a:lvl3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3pPr>
      <a:lvl4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4pPr>
      <a:lvl5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5pPr>
      <a:lvl6pPr marL="457200" algn="l" rtl="0" fontAlgn="base">
        <a:spcBef>
          <a:spcPct val="0"/>
        </a:spcBef>
        <a:spcAft>
          <a:spcPct val="0"/>
        </a:spcAft>
        <a:defRPr sz="3600" b="1">
          <a:solidFill>
            <a:schemeClr val="tx2"/>
          </a:solidFill>
          <a:latin typeface="Lucida Sans" pitchFamily="34" charset="0"/>
          <a:ea typeface="ＭＳ Ｐゴシック" pitchFamily="16" charset="-128"/>
        </a:defRPr>
      </a:lvl6pPr>
      <a:lvl7pPr marL="914400" algn="l" rtl="0" fontAlgn="base">
        <a:spcBef>
          <a:spcPct val="0"/>
        </a:spcBef>
        <a:spcAft>
          <a:spcPct val="0"/>
        </a:spcAft>
        <a:defRPr sz="3600" b="1">
          <a:solidFill>
            <a:schemeClr val="tx2"/>
          </a:solidFill>
          <a:latin typeface="Lucida Sans" pitchFamily="34" charset="0"/>
          <a:ea typeface="ＭＳ Ｐゴシック" pitchFamily="16" charset="-128"/>
        </a:defRPr>
      </a:lvl7pPr>
      <a:lvl8pPr marL="1371600" algn="l" rtl="0" fontAlgn="base">
        <a:spcBef>
          <a:spcPct val="0"/>
        </a:spcBef>
        <a:spcAft>
          <a:spcPct val="0"/>
        </a:spcAft>
        <a:defRPr sz="3600" b="1">
          <a:solidFill>
            <a:schemeClr val="tx2"/>
          </a:solidFill>
          <a:latin typeface="Lucida Sans" pitchFamily="34" charset="0"/>
          <a:ea typeface="ＭＳ Ｐゴシック" pitchFamily="16" charset="-128"/>
        </a:defRPr>
      </a:lvl8pPr>
      <a:lvl9pPr marL="1828800" algn="l" rtl="0" fontAlgn="base">
        <a:spcBef>
          <a:spcPct val="0"/>
        </a:spcBef>
        <a:spcAft>
          <a:spcPct val="0"/>
        </a:spcAft>
        <a:defRPr sz="3600" b="1">
          <a:solidFill>
            <a:schemeClr val="tx2"/>
          </a:solidFill>
          <a:latin typeface="Lucida Sans" pitchFamily="34" charset="0"/>
          <a:ea typeface="ＭＳ Ｐゴシック" pitchFamily="16" charset="-128"/>
        </a:defRPr>
      </a:lvl9pPr>
    </p:titleStyle>
    <p:bodyStyle>
      <a:lvl1pPr marL="271463" indent="-271463" algn="l" rtl="0" eaLnBrk="0" fontAlgn="base" hangingPunct="0">
        <a:spcBef>
          <a:spcPct val="70000"/>
        </a:spcBef>
        <a:spcAft>
          <a:spcPct val="0"/>
        </a:spcAft>
        <a:buClr>
          <a:schemeClr val="tx2"/>
        </a:buClr>
        <a:buFont typeface="Wingdings" charset="0"/>
        <a:buChar char="§"/>
        <a:defRPr sz="3000">
          <a:solidFill>
            <a:schemeClr val="tx1"/>
          </a:solidFill>
          <a:latin typeface="+mn-lt"/>
          <a:ea typeface="+mn-ea"/>
          <a:cs typeface="ＭＳ Ｐゴシック" charset="0"/>
        </a:defRPr>
      </a:lvl1pPr>
      <a:lvl2pPr marL="809625" indent="-358775" algn="l" rtl="0" eaLnBrk="0" fontAlgn="base" hangingPunct="0">
        <a:lnSpc>
          <a:spcPct val="90000"/>
        </a:lnSpc>
        <a:spcBef>
          <a:spcPct val="30000"/>
        </a:spcBef>
        <a:spcAft>
          <a:spcPct val="0"/>
        </a:spcAft>
        <a:buClr>
          <a:schemeClr val="tx2"/>
        </a:buClr>
        <a:buFont typeface="Arial" charset="0"/>
        <a:buChar char="–"/>
        <a:defRPr sz="2800">
          <a:solidFill>
            <a:schemeClr val="tx1"/>
          </a:solidFill>
          <a:latin typeface="+mn-lt"/>
          <a:ea typeface="+mn-ea"/>
        </a:defRPr>
      </a:lvl2pPr>
      <a:lvl3pPr marL="1257300" indent="-268288" algn="l" rtl="0" eaLnBrk="0" fontAlgn="base" hangingPunct="0">
        <a:lnSpc>
          <a:spcPct val="90000"/>
        </a:lnSpc>
        <a:spcBef>
          <a:spcPct val="30000"/>
        </a:spcBef>
        <a:spcAft>
          <a:spcPct val="0"/>
        </a:spcAft>
        <a:buClr>
          <a:schemeClr val="tx2"/>
        </a:buClr>
        <a:buFont typeface="Symbol" charset="0"/>
        <a:buChar char="·"/>
        <a:defRPr sz="2400">
          <a:solidFill>
            <a:schemeClr val="tx1"/>
          </a:solidFill>
          <a:latin typeface="+mn-lt"/>
          <a:ea typeface="+mn-ea"/>
        </a:defRPr>
      </a:lvl3pPr>
      <a:lvl4pPr marL="1704975" indent="-268288" algn="l" rtl="0" eaLnBrk="0" fontAlgn="base" hangingPunct="0">
        <a:lnSpc>
          <a:spcPct val="90000"/>
        </a:lnSpc>
        <a:spcBef>
          <a:spcPct val="30000"/>
        </a:spcBef>
        <a:spcAft>
          <a:spcPct val="0"/>
        </a:spcAft>
        <a:buClr>
          <a:schemeClr val="tx2"/>
        </a:buClr>
        <a:buFont typeface="Arial" charset="0"/>
        <a:buChar char="–"/>
        <a:defRPr sz="2000">
          <a:solidFill>
            <a:schemeClr val="tx1"/>
          </a:solidFill>
          <a:latin typeface="+mn-lt"/>
          <a:ea typeface="+mn-ea"/>
        </a:defRPr>
      </a:lvl4pPr>
      <a:lvl5pPr marL="2152650" indent="-268288" algn="l" rtl="0" eaLnBrk="0" fontAlgn="base" hangingPunct="0">
        <a:lnSpc>
          <a:spcPct val="90000"/>
        </a:lnSpc>
        <a:spcBef>
          <a:spcPct val="30000"/>
        </a:spcBef>
        <a:spcAft>
          <a:spcPct val="0"/>
        </a:spcAft>
        <a:buClr>
          <a:schemeClr val="tx2"/>
        </a:buClr>
        <a:buFont typeface="Arial" charset="0"/>
        <a:buChar char="»"/>
        <a:defRPr sz="2000">
          <a:solidFill>
            <a:schemeClr val="tx1"/>
          </a:solidFill>
          <a:latin typeface="+mn-lt"/>
          <a:ea typeface="+mn-ea"/>
        </a:defRPr>
      </a:lvl5pPr>
      <a:lvl6pPr marL="26098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6pPr>
      <a:lvl7pPr marL="30670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7pPr>
      <a:lvl8pPr marL="35242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8pPr>
      <a:lvl9pPr marL="3981450" indent="-268288" algn="l" rtl="0" fontAlgn="base">
        <a:lnSpc>
          <a:spcPct val="90000"/>
        </a:lnSpc>
        <a:spcBef>
          <a:spcPct val="30000"/>
        </a:spcBef>
        <a:spcAft>
          <a:spcPct val="0"/>
        </a:spcAft>
        <a:buClr>
          <a:schemeClr val="tx2"/>
        </a:buClr>
        <a:buFont typeface="Arial"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ul.ryan@soton.ac.uk" TargetMode="External"/><Relationship Id="rId4" Type="http://schemas.openxmlformats.org/officeDocument/2006/relationships/image" Target="../media/image1.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hyperlink" Target="http://users.ecs.soton.ac.uk/par1g10/evo_game_theory_prim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p:txBody>
          <a:bodyPr/>
          <a:lstStyle/>
          <a:p>
            <a:pPr eaLnBrk="1" hangingPunct="1"/>
            <a:r>
              <a:rPr lang="en-GB">
                <a:latin typeface="Lucida Sans" charset="0"/>
                <a:ea typeface="ＭＳ Ｐゴシック" charset="0"/>
              </a:rPr>
              <a:t>Introduction to Social Evolution</a:t>
            </a:r>
          </a:p>
        </p:txBody>
      </p:sp>
      <p:sp>
        <p:nvSpPr>
          <p:cNvPr id="14338" name="Rectangle 3"/>
          <p:cNvSpPr>
            <a:spLocks noGrp="1" noChangeArrowheads="1"/>
          </p:cNvSpPr>
          <p:nvPr>
            <p:ph type="subTitle" idx="1"/>
          </p:nvPr>
        </p:nvSpPr>
        <p:spPr/>
        <p:txBody>
          <a:bodyPr/>
          <a:lstStyle/>
          <a:p>
            <a:pPr eaLnBrk="1" hangingPunct="1">
              <a:buFont typeface="Wingdings" charset="0"/>
              <a:buNone/>
            </a:pPr>
            <a:r>
              <a:rPr lang="en-GB">
                <a:latin typeface="Lucida Sans" charset="0"/>
                <a:ea typeface="ＭＳ Ｐゴシック" charset="0"/>
              </a:rPr>
              <a:t>Paul Ryan	</a:t>
            </a:r>
            <a:endParaRPr lang="en-GB" sz="2800">
              <a:latin typeface="Lucida Sans" charset="0"/>
              <a:ea typeface="ＭＳ Ｐゴシック" charset="0"/>
            </a:endParaRPr>
          </a:p>
          <a:p>
            <a:pPr eaLnBrk="1" hangingPunct="1">
              <a:buFont typeface="Wingdings" charset="0"/>
              <a:buNone/>
            </a:pPr>
            <a:r>
              <a:rPr lang="en-GB" sz="2800">
                <a:latin typeface="Lucida Sans" charset="0"/>
                <a:ea typeface="ＭＳ Ｐゴシック" charset="0"/>
                <a:hlinkClick r:id="rId3"/>
              </a:rPr>
              <a:t>paul.ryan@soton.ac.uk</a:t>
            </a:r>
            <a:endParaRPr lang="en-GB" sz="2800">
              <a:latin typeface="Lucida Sans" charset="0"/>
              <a:ea typeface="ＭＳ Ｐゴシック" charset="0"/>
            </a:endParaRPr>
          </a:p>
          <a:p>
            <a:pPr eaLnBrk="1" hangingPunct="1">
              <a:buFont typeface="Wingdings" charset="0"/>
              <a:buNone/>
            </a:pPr>
            <a:endParaRPr lang="en-GB" sz="2800">
              <a:latin typeface="Lucida Sans" charset="0"/>
              <a:ea typeface="ＭＳ Ｐゴシック" charset="0"/>
            </a:endParaRPr>
          </a:p>
        </p:txBody>
      </p:sp>
      <p:pic>
        <p:nvPicPr>
          <p:cNvPr id="14339" name="Picture 1" descr="icss_square_logo.pn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15900" y="1588"/>
            <a:ext cx="2724150" cy="111601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myxobacteria.png"/>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80510" r="-80510"/>
          <a:stretch>
            <a:fillRect/>
          </a:stretch>
        </p:blipFill>
        <p:spPr>
          <a:xfrm>
            <a:off x="395536" y="-46"/>
            <a:ext cx="12669026" cy="6858046"/>
          </a:xfrm>
        </p:spPr>
      </p:pic>
      <p:sp>
        <p:nvSpPr>
          <p:cNvPr id="5" name="TextBox 4"/>
          <p:cNvSpPr txBox="1"/>
          <p:nvPr/>
        </p:nvSpPr>
        <p:spPr>
          <a:xfrm>
            <a:off x="0" y="14521"/>
            <a:ext cx="4283968" cy="6001642"/>
          </a:xfrm>
          <a:prstGeom prst="rect">
            <a:avLst/>
          </a:prstGeom>
          <a:noFill/>
        </p:spPr>
        <p:txBody>
          <a:bodyPr wrap="square" rtlCol="0">
            <a:spAutoFit/>
          </a:bodyPr>
          <a:lstStyle/>
          <a:p>
            <a:pPr algn="l"/>
            <a:r>
              <a:rPr lang="en-US" sz="3200" dirty="0" err="1" smtClean="0">
                <a:solidFill>
                  <a:schemeClr val="tx1"/>
                </a:solidFill>
              </a:rPr>
              <a:t>Myxobacteria</a:t>
            </a:r>
            <a:r>
              <a:rPr lang="en-US" sz="3200" dirty="0" smtClean="0">
                <a:solidFill>
                  <a:schemeClr val="tx1"/>
                </a:solidFill>
              </a:rPr>
              <a:t> cooperate and exhibit division of </a:t>
            </a:r>
            <a:r>
              <a:rPr lang="en-US" sz="3200" dirty="0" err="1" smtClean="0">
                <a:solidFill>
                  <a:schemeClr val="tx1"/>
                </a:solidFill>
              </a:rPr>
              <a:t>labour</a:t>
            </a:r>
            <a:r>
              <a:rPr lang="en-US" sz="3200" dirty="0" smtClean="0">
                <a:solidFill>
                  <a:schemeClr val="tx1"/>
                </a:solidFill>
              </a:rPr>
              <a:t> and </a:t>
            </a:r>
            <a:r>
              <a:rPr lang="en-US" sz="3200" dirty="0" err="1" smtClean="0">
                <a:solidFill>
                  <a:schemeClr val="tx1"/>
                </a:solidFill>
              </a:rPr>
              <a:t>specialisation</a:t>
            </a:r>
            <a:r>
              <a:rPr lang="en-US" sz="3200" dirty="0" smtClean="0">
                <a:solidFill>
                  <a:schemeClr val="tx1"/>
                </a:solidFill>
              </a:rPr>
              <a:t> of parts. </a:t>
            </a:r>
          </a:p>
          <a:p>
            <a:pPr algn="l"/>
            <a:endParaRPr lang="en-US" sz="3200" dirty="0">
              <a:solidFill>
                <a:schemeClr val="tx1"/>
              </a:solidFill>
            </a:endParaRPr>
          </a:p>
          <a:p>
            <a:pPr algn="l"/>
            <a:r>
              <a:rPr lang="en-US" sz="3200" dirty="0" err="1" smtClean="0">
                <a:solidFill>
                  <a:schemeClr val="tx1"/>
                </a:solidFill>
              </a:rPr>
              <a:t>Crespi</a:t>
            </a:r>
            <a:r>
              <a:rPr lang="en-US" sz="3200" dirty="0" smtClean="0">
                <a:solidFill>
                  <a:schemeClr val="tx1"/>
                </a:solidFill>
              </a:rPr>
              <a:t> (2001)  </a:t>
            </a:r>
            <a:r>
              <a:rPr lang="en-US" sz="3200" dirty="0">
                <a:solidFill>
                  <a:schemeClr val="tx1"/>
                </a:solidFill>
              </a:rPr>
              <a:t>The evolution of</a:t>
            </a:r>
          </a:p>
          <a:p>
            <a:pPr algn="l"/>
            <a:r>
              <a:rPr lang="en-US" sz="3200" dirty="0">
                <a:solidFill>
                  <a:schemeClr val="tx1"/>
                </a:solidFill>
              </a:rPr>
              <a:t>social behavior in</a:t>
            </a:r>
          </a:p>
          <a:p>
            <a:pPr algn="l"/>
            <a:r>
              <a:rPr lang="en-US" sz="3200" dirty="0" smtClean="0">
                <a:solidFill>
                  <a:schemeClr val="tx1"/>
                </a:solidFill>
              </a:rPr>
              <a:t>Microorganism, </a:t>
            </a:r>
            <a:r>
              <a:rPr lang="en-US" sz="3200" i="1" dirty="0" smtClean="0">
                <a:solidFill>
                  <a:schemeClr val="tx1"/>
                </a:solidFill>
              </a:rPr>
              <a:t>TREE</a:t>
            </a:r>
            <a:r>
              <a:rPr lang="en-US" sz="3200" dirty="0" smtClean="0">
                <a:solidFill>
                  <a:schemeClr val="tx1"/>
                </a:solidFill>
              </a:rPr>
              <a:t>, Vol. 16</a:t>
            </a:r>
            <a:endParaRPr lang="en-US" sz="3200" dirty="0">
              <a:solidFill>
                <a:schemeClr val="tx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1103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GB">
                <a:latin typeface="Lucida Sans" charset="0"/>
                <a:ea typeface="ＭＳ Ｐゴシック" charset="0"/>
              </a:rPr>
              <a:t>Cases particular to social evolution</a:t>
            </a:r>
          </a:p>
        </p:txBody>
      </p:sp>
      <p:sp>
        <p:nvSpPr>
          <p:cNvPr id="23554" name="Content Placeholder 2"/>
          <p:cNvSpPr>
            <a:spLocks noGrp="1"/>
          </p:cNvSpPr>
          <p:nvPr>
            <p:ph idx="1"/>
          </p:nvPr>
        </p:nvSpPr>
        <p:spPr>
          <a:xfrm>
            <a:off x="358775" y="2024063"/>
            <a:ext cx="8426450" cy="4502150"/>
          </a:xfrm>
        </p:spPr>
        <p:txBody>
          <a:bodyPr/>
          <a:lstStyle/>
          <a:p>
            <a:pPr eaLnBrk="1" hangingPunct="1"/>
            <a:r>
              <a:rPr lang="en-GB" sz="2400">
                <a:latin typeface="Lucida Sans" charset="0"/>
                <a:ea typeface="ＭＳ Ｐゴシック" charset="0"/>
              </a:rPr>
              <a:t>This is where it gets interesting</a:t>
            </a:r>
          </a:p>
        </p:txBody>
      </p:sp>
      <p:graphicFrame>
        <p:nvGraphicFramePr>
          <p:cNvPr id="4" name="Table 3"/>
          <p:cNvGraphicFramePr>
            <a:graphicFrameLocks noGrp="1"/>
          </p:cNvGraphicFramePr>
          <p:nvPr/>
        </p:nvGraphicFramePr>
        <p:xfrm>
          <a:off x="0" y="2997200"/>
          <a:ext cx="8929688" cy="2120901"/>
        </p:xfrm>
        <a:graphic>
          <a:graphicData uri="http://schemas.openxmlformats.org/drawingml/2006/table">
            <a:tbl>
              <a:tblPr firstRow="1" firstCol="1">
                <a:tableStyleId>{9DCAF9ED-07DC-4A11-8D7F-57B35C25682E}</a:tableStyleId>
              </a:tblPr>
              <a:tblGrid>
                <a:gridCol w="2747943"/>
                <a:gridCol w="2747943"/>
                <a:gridCol w="3433802"/>
              </a:tblGrid>
              <a:tr h="706967">
                <a:tc>
                  <a:txBody>
                    <a:bodyPr/>
                    <a:lstStyle/>
                    <a:p>
                      <a:pPr>
                        <a:spcAft>
                          <a:spcPts val="0"/>
                        </a:spcAft>
                      </a:pPr>
                      <a:r>
                        <a:rPr lang="en-GB" sz="3200" dirty="0">
                          <a:effectLst/>
                        </a:rPr>
                        <a:t> </a:t>
                      </a:r>
                      <a:endParaRPr lang="en-GB" sz="3200" dirty="0">
                        <a:effectLst/>
                        <a:latin typeface="Cambria"/>
                        <a:ea typeface="ＭＳ 明朝"/>
                        <a:cs typeface="Times New Roman"/>
                      </a:endParaRPr>
                    </a:p>
                  </a:txBody>
                  <a:tcPr marL="68585" marR="68585" marT="0" marB="0"/>
                </a:tc>
                <a:tc>
                  <a:txBody>
                    <a:bodyPr/>
                    <a:lstStyle/>
                    <a:p>
                      <a:pPr>
                        <a:spcAft>
                          <a:spcPts val="0"/>
                        </a:spcAft>
                      </a:pPr>
                      <a:r>
                        <a:rPr lang="en-GB" sz="3200" dirty="0">
                          <a:effectLst/>
                        </a:rPr>
                        <a:t>Recipient +</a:t>
                      </a:r>
                      <a:endParaRPr lang="en-GB" sz="3200" dirty="0">
                        <a:effectLst/>
                        <a:latin typeface="Cambria"/>
                        <a:ea typeface="ＭＳ 明朝"/>
                        <a:cs typeface="Times New Roman"/>
                      </a:endParaRPr>
                    </a:p>
                  </a:txBody>
                  <a:tcPr marL="68585" marR="68585" marT="0" marB="0"/>
                </a:tc>
                <a:tc>
                  <a:txBody>
                    <a:bodyPr/>
                    <a:lstStyle/>
                    <a:p>
                      <a:pPr>
                        <a:spcAft>
                          <a:spcPts val="0"/>
                        </a:spcAft>
                      </a:pPr>
                      <a:r>
                        <a:rPr lang="en-GB" sz="3200">
                          <a:effectLst/>
                        </a:rPr>
                        <a:t>Recipient -</a:t>
                      </a:r>
                      <a:endParaRPr lang="en-GB" sz="3200">
                        <a:effectLst/>
                        <a:latin typeface="Cambria"/>
                        <a:ea typeface="ＭＳ 明朝"/>
                        <a:cs typeface="Times New Roman"/>
                      </a:endParaRPr>
                    </a:p>
                  </a:txBody>
                  <a:tcPr marL="68585" marR="68585"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5" marR="68585" marT="0" marB="0">
                    <a:solidFill>
                      <a:schemeClr val="accent2"/>
                    </a:solidFill>
                  </a:tcPr>
                </a:tc>
                <a:tc>
                  <a:txBody>
                    <a:bodyPr/>
                    <a:lstStyle/>
                    <a:p>
                      <a:pPr>
                        <a:spcAft>
                          <a:spcPts val="0"/>
                        </a:spcAft>
                      </a:pPr>
                      <a:r>
                        <a:rPr lang="en-GB" sz="3200" dirty="0">
                          <a:effectLst/>
                        </a:rPr>
                        <a:t>Cooperation</a:t>
                      </a:r>
                      <a:endParaRPr lang="en-GB" sz="3200" dirty="0">
                        <a:effectLst/>
                        <a:latin typeface="Cambria"/>
                        <a:ea typeface="ＭＳ 明朝"/>
                        <a:cs typeface="Times New Roman"/>
                      </a:endParaRPr>
                    </a:p>
                  </a:txBody>
                  <a:tcPr marL="68585" marR="68585" marT="0" marB="0"/>
                </a:tc>
                <a:tc>
                  <a:txBody>
                    <a:bodyPr/>
                    <a:lstStyle/>
                    <a:p>
                      <a:pPr>
                        <a:spcAft>
                          <a:spcPts val="0"/>
                        </a:spcAft>
                      </a:pPr>
                      <a:r>
                        <a:rPr lang="en-GB" sz="3200">
                          <a:effectLst/>
                        </a:rPr>
                        <a:t>Selfishness</a:t>
                      </a:r>
                      <a:endParaRPr lang="en-GB" sz="3200">
                        <a:effectLst/>
                        <a:latin typeface="Cambria"/>
                        <a:ea typeface="ＭＳ 明朝"/>
                        <a:cs typeface="Times New Roman"/>
                      </a:endParaRPr>
                    </a:p>
                  </a:txBody>
                  <a:tcPr marL="68585" marR="68585"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5" marR="68585" marT="0" marB="0">
                    <a:solidFill>
                      <a:schemeClr val="accent2"/>
                    </a:solidFill>
                  </a:tcPr>
                </a:tc>
                <a:tc>
                  <a:txBody>
                    <a:bodyPr/>
                    <a:lstStyle/>
                    <a:p>
                      <a:pPr>
                        <a:spcAft>
                          <a:spcPts val="0"/>
                        </a:spcAft>
                      </a:pPr>
                      <a:r>
                        <a:rPr lang="en-GB" sz="3200" dirty="0">
                          <a:effectLst/>
                        </a:rPr>
                        <a:t>Altruism</a:t>
                      </a:r>
                      <a:endParaRPr lang="en-GB" sz="3200" dirty="0">
                        <a:effectLst/>
                        <a:latin typeface="Cambria"/>
                        <a:ea typeface="ＭＳ 明朝"/>
                        <a:cs typeface="Times New Roman"/>
                      </a:endParaRPr>
                    </a:p>
                  </a:txBody>
                  <a:tcPr marL="68585" marR="68585" marT="0" marB="0"/>
                </a:tc>
                <a:tc>
                  <a:txBody>
                    <a:bodyPr/>
                    <a:lstStyle/>
                    <a:p>
                      <a:pPr>
                        <a:spcAft>
                          <a:spcPts val="0"/>
                        </a:spcAft>
                      </a:pPr>
                      <a:r>
                        <a:rPr lang="en-GB" sz="3200" dirty="0">
                          <a:effectLst/>
                        </a:rPr>
                        <a:t>Spite</a:t>
                      </a:r>
                      <a:endParaRPr lang="en-GB" sz="3200" dirty="0">
                        <a:effectLst/>
                        <a:latin typeface="Cambria"/>
                        <a:ea typeface="ＭＳ 明朝"/>
                        <a:cs typeface="Times New Roman"/>
                      </a:endParaRPr>
                    </a:p>
                  </a:txBody>
                  <a:tcPr marL="68585" marR="68585" marT="0" marB="0"/>
                </a:tc>
              </a:tr>
            </a:tbl>
          </a:graphicData>
        </a:graphic>
      </p:graphicFrame>
      <p:sp>
        <p:nvSpPr>
          <p:cNvPr id="7" name="L-Shape 6"/>
          <p:cNvSpPr/>
          <p:nvPr/>
        </p:nvSpPr>
        <p:spPr bwMode="auto">
          <a:xfrm>
            <a:off x="2735263" y="3752850"/>
            <a:ext cx="6157912" cy="1368425"/>
          </a:xfrm>
          <a:prstGeom prst="corner">
            <a:avLst>
              <a:gd name="adj1" fmla="val 50000"/>
              <a:gd name="adj2" fmla="val 199114"/>
            </a:avLst>
          </a:prstGeom>
          <a:noFill/>
          <a:ln w="57150" cap="flat" cmpd="sng" algn="ctr">
            <a:solidFill>
              <a:srgbClr val="FF0000"/>
            </a:solidFill>
            <a:prstDash val="solid"/>
            <a:round/>
            <a:headEnd type="none" w="med" len="med"/>
            <a:tailEnd type="none" w="med" len="med"/>
          </a:ln>
          <a:effectLst/>
          <a:extLst/>
        </p:spPr>
        <p:txBody>
          <a:bodyPr/>
          <a:lstStyle/>
          <a:p>
            <a:pPr>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smtClean="0"/>
              <a:t>How can non-intelligent agents be said to ‘cooperate’ ?</a:t>
            </a:r>
            <a:endParaRPr lang="en-US" sz="4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75250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smtClean="0">
                <a:latin typeface="Lucida Sans" charset="0"/>
                <a:ea typeface="ＭＳ Ｐゴシック" charset="0"/>
              </a:rPr>
              <a:t>Public goods come from synergy</a:t>
            </a:r>
            <a:endParaRPr lang="en-US" dirty="0">
              <a:latin typeface="Lucida Sans" charset="0"/>
              <a:ea typeface="ＭＳ Ｐゴシック" charset="0"/>
            </a:endParaRPr>
          </a:p>
        </p:txBody>
      </p:sp>
      <p:sp>
        <p:nvSpPr>
          <p:cNvPr id="24578" name="Content Placeholder 2"/>
          <p:cNvSpPr>
            <a:spLocks noGrp="1"/>
          </p:cNvSpPr>
          <p:nvPr>
            <p:ph idx="1"/>
          </p:nvPr>
        </p:nvSpPr>
        <p:spPr>
          <a:xfrm>
            <a:off x="358775" y="1700213"/>
            <a:ext cx="5076825" cy="4502150"/>
          </a:xfrm>
        </p:spPr>
        <p:txBody>
          <a:bodyPr/>
          <a:lstStyle/>
          <a:p>
            <a:r>
              <a:rPr lang="en-US" dirty="0">
                <a:latin typeface="Lucida Sans" charset="0"/>
                <a:ea typeface="ＭＳ Ｐゴシック" charset="0"/>
              </a:rPr>
              <a:t>Sometimes many  agents acting together can generate more benefit than each acting in isolation</a:t>
            </a:r>
          </a:p>
          <a:p>
            <a:r>
              <a:rPr lang="en-US" dirty="0">
                <a:latin typeface="Lucida Sans" charset="0"/>
                <a:ea typeface="ＭＳ Ｐゴシック" charset="0"/>
              </a:rPr>
              <a:t>Benefit(N) &gt; N * Benefit(1)</a:t>
            </a:r>
          </a:p>
          <a:p>
            <a:r>
              <a:rPr lang="en-US" dirty="0">
                <a:latin typeface="Lucida Sans" charset="0"/>
                <a:ea typeface="ＭＳ Ｐゴシック" charset="0"/>
              </a:rPr>
              <a:t>But the benefit is now a </a:t>
            </a:r>
            <a:r>
              <a:rPr lang="en-US" i="1" dirty="0">
                <a:latin typeface="Lucida Sans" charset="0"/>
                <a:ea typeface="ＭＳ Ｐゴシック" charset="0"/>
              </a:rPr>
              <a:t>Public Good</a:t>
            </a:r>
            <a:endParaRPr lang="en-US" dirty="0">
              <a:latin typeface="Lucida Sans" charset="0"/>
              <a:ea typeface="ＭＳ Ｐゴシック" charset="0"/>
            </a:endParaRPr>
          </a:p>
          <a:p>
            <a:endParaRPr lang="en-US" dirty="0">
              <a:latin typeface="Lucida Sans" charset="0"/>
              <a:ea typeface="ＭＳ Ｐゴシック" charset="0"/>
            </a:endParaRPr>
          </a:p>
        </p:txBody>
      </p:sp>
      <p:pic>
        <p:nvPicPr>
          <p:cNvPr id="24579" name="Picture 4" descr="synergy.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724525" y="1808163"/>
            <a:ext cx="3009900" cy="4318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latin typeface="Lucida Sans" charset="0"/>
                <a:ea typeface="ＭＳ Ｐゴシック" charset="0"/>
              </a:rPr>
              <a:t>The concept of a </a:t>
            </a:r>
            <a:r>
              <a:rPr lang="en-US" dirty="0" smtClean="0">
                <a:solidFill>
                  <a:schemeClr val="accent1"/>
                </a:solidFill>
                <a:latin typeface="Lucida Sans" charset="0"/>
                <a:ea typeface="ＭＳ Ｐゴシック" charset="0"/>
              </a:rPr>
              <a:t>Public Goods Dilemma</a:t>
            </a:r>
            <a:endParaRPr lang="en-US" dirty="0">
              <a:solidFill>
                <a:schemeClr val="accent1"/>
              </a:solidFill>
              <a:latin typeface="Lucida Sans" charset="0"/>
              <a:ea typeface="ＭＳ Ｐゴシック" charset="0"/>
            </a:endParaRPr>
          </a:p>
        </p:txBody>
      </p:sp>
      <p:sp>
        <p:nvSpPr>
          <p:cNvPr id="25602" name="Content Placeholder 2"/>
          <p:cNvSpPr>
            <a:spLocks noGrp="1"/>
          </p:cNvSpPr>
          <p:nvPr>
            <p:ph idx="1"/>
          </p:nvPr>
        </p:nvSpPr>
        <p:spPr/>
        <p:txBody>
          <a:bodyPr/>
          <a:lstStyle/>
          <a:p>
            <a:r>
              <a:rPr lang="en-US">
                <a:latin typeface="Lucida Sans" charset="0"/>
                <a:ea typeface="ＭＳ Ｐゴシック" charset="0"/>
              </a:rPr>
              <a:t>Each agent has a choice between a pro-social ‘cooperative’ and a ‘selfish’ strategy</a:t>
            </a:r>
          </a:p>
          <a:p>
            <a:r>
              <a:rPr lang="en-US">
                <a:latin typeface="Lucida Sans" charset="0"/>
                <a:ea typeface="ＭＳ Ｐゴシック" charset="0"/>
              </a:rPr>
              <a:t>If all (or most) agents cooperate, all will be better off</a:t>
            </a:r>
          </a:p>
          <a:p>
            <a:r>
              <a:rPr lang="en-US">
                <a:latin typeface="Lucida Sans" charset="0"/>
                <a:ea typeface="ＭＳ Ｐゴシック" charset="0"/>
              </a:rPr>
              <a:t>But each individual agent will do better still by choosing the selfish strategy</a:t>
            </a:r>
          </a:p>
          <a:p>
            <a:r>
              <a:rPr lang="en-US">
                <a:latin typeface="Lucida Sans" charset="0"/>
                <a:ea typeface="ＭＳ Ｐゴシック" charset="0"/>
              </a:rPr>
              <a:t>Result: sub-optimal outcome for all</a:t>
            </a:r>
          </a:p>
          <a:p>
            <a:r>
              <a:rPr lang="en-US">
                <a:latin typeface="Lucida Sans" charset="0"/>
                <a:ea typeface="ＭＳ Ｐゴシック" charset="0"/>
              </a:rPr>
              <a:t>Look up: “Prisoners’ Dilemma”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Title 1"/>
          <p:cNvSpPr>
            <a:spLocks noGrp="1"/>
          </p:cNvSpPr>
          <p:nvPr>
            <p:ph type="title"/>
          </p:nvPr>
        </p:nvSpPr>
        <p:spPr>
          <a:xfrm>
            <a:off x="287338" y="692150"/>
            <a:ext cx="8426450" cy="1341438"/>
          </a:xfrm>
        </p:spPr>
        <p:txBody>
          <a:bodyPr/>
          <a:lstStyle/>
          <a:p>
            <a:pPr algn="ctr" eaLnBrk="1" hangingPunct="1"/>
            <a:r>
              <a:rPr lang="en-GB">
                <a:latin typeface="Lucida Sans" charset="0"/>
                <a:ea typeface="ＭＳ Ｐゴシック" charset="0"/>
              </a:rPr>
              <a:t>Public goods consumption dilemma: </a:t>
            </a:r>
            <a:br>
              <a:rPr lang="en-GB">
                <a:latin typeface="Lucida Sans" charset="0"/>
                <a:ea typeface="ＭＳ Ｐゴシック" charset="0"/>
              </a:rPr>
            </a:br>
            <a:r>
              <a:rPr lang="en-GB">
                <a:latin typeface="Lucida Sans" charset="0"/>
                <a:ea typeface="ＭＳ Ｐゴシック" charset="0"/>
              </a:rPr>
              <a:t>The Tragedy of the Commons</a:t>
            </a:r>
          </a:p>
        </p:txBody>
      </p:sp>
      <p:pic>
        <p:nvPicPr>
          <p:cNvPr id="26626" name="Picture 2" descr="fishermen.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71550" y="2492375"/>
            <a:ext cx="7092950" cy="38893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Title 1"/>
          <p:cNvSpPr>
            <a:spLocks noGrp="1"/>
          </p:cNvSpPr>
          <p:nvPr>
            <p:ph type="title"/>
          </p:nvPr>
        </p:nvSpPr>
        <p:spPr>
          <a:xfrm>
            <a:off x="287338" y="692150"/>
            <a:ext cx="8426450" cy="1341438"/>
          </a:xfrm>
        </p:spPr>
        <p:txBody>
          <a:bodyPr/>
          <a:lstStyle/>
          <a:p>
            <a:pPr algn="ctr" eaLnBrk="1" hangingPunct="1"/>
            <a:r>
              <a:rPr lang="en-GB">
                <a:latin typeface="Lucida Sans" charset="0"/>
                <a:ea typeface="ＭＳ Ｐゴシック" charset="0"/>
              </a:rPr>
              <a:t>Public goods consumption dilemma: </a:t>
            </a:r>
            <a:br>
              <a:rPr lang="en-GB">
                <a:latin typeface="Lucida Sans" charset="0"/>
                <a:ea typeface="ＭＳ Ｐゴシック" charset="0"/>
              </a:rPr>
            </a:br>
            <a:r>
              <a:rPr lang="en-GB">
                <a:latin typeface="Lucida Sans" charset="0"/>
                <a:ea typeface="ＭＳ Ｐゴシック" charset="0"/>
              </a:rPr>
              <a:t>The Tragedy of the Commons</a:t>
            </a:r>
          </a:p>
        </p:txBody>
      </p:sp>
      <p:pic>
        <p:nvPicPr>
          <p:cNvPr id="27650" name="Picture 1" descr="powerstation.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403350" y="2276475"/>
            <a:ext cx="6516688" cy="43243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Title 1"/>
          <p:cNvSpPr txBox="1">
            <a:spLocks/>
          </p:cNvSpPr>
          <p:nvPr/>
        </p:nvSpPr>
        <p:spPr bwMode="auto">
          <a:xfrm>
            <a:off x="287338" y="692150"/>
            <a:ext cx="8426450" cy="13414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0" tIns="0" rIns="0" bIns="0" anchor="b"/>
          <a:lstStyle>
            <a:lvl1pPr>
              <a:defRPr sz="2400">
                <a:solidFill>
                  <a:srgbClr val="000000"/>
                </a:solidFill>
                <a:latin typeface="Lucida Sans" charset="0"/>
                <a:ea typeface="ＭＳ Ｐゴシック" charset="0"/>
                <a:cs typeface="ＭＳ Ｐゴシック" charset="0"/>
              </a:defRPr>
            </a:lvl1pPr>
            <a:lvl2pPr marL="742950" indent="-285750">
              <a:defRPr sz="2400">
                <a:solidFill>
                  <a:srgbClr val="000000"/>
                </a:solidFill>
                <a:latin typeface="Lucida Sans" charset="0"/>
                <a:ea typeface="ＭＳ Ｐゴシック" charset="0"/>
              </a:defRPr>
            </a:lvl2pPr>
            <a:lvl3pPr marL="1143000" indent="-228600">
              <a:defRPr sz="2400">
                <a:solidFill>
                  <a:srgbClr val="000000"/>
                </a:solidFill>
                <a:latin typeface="Lucida Sans" charset="0"/>
                <a:ea typeface="ＭＳ Ｐゴシック" charset="0"/>
              </a:defRPr>
            </a:lvl3pPr>
            <a:lvl4pPr marL="1600200" indent="-228600">
              <a:defRPr sz="2400">
                <a:solidFill>
                  <a:srgbClr val="000000"/>
                </a:solidFill>
                <a:latin typeface="Lucida Sans" charset="0"/>
                <a:ea typeface="ＭＳ Ｐゴシック" charset="0"/>
              </a:defRPr>
            </a:lvl4pPr>
            <a:lvl5pPr marL="2057400" indent="-228600">
              <a:defRPr sz="2400">
                <a:solidFill>
                  <a:srgbClr val="000000"/>
                </a:solidFill>
                <a:latin typeface="Lucida Sans" charset="0"/>
                <a:ea typeface="ＭＳ Ｐゴシック" charset="0"/>
              </a:defRPr>
            </a:lvl5pPr>
            <a:lvl6pPr marL="2514600" indent="-228600" algn="ctr" eaLnBrk="0" fontAlgn="base" hangingPunct="0">
              <a:spcBef>
                <a:spcPct val="0"/>
              </a:spcBef>
              <a:spcAft>
                <a:spcPct val="0"/>
              </a:spcAft>
              <a:defRPr sz="2400">
                <a:solidFill>
                  <a:srgbClr val="000000"/>
                </a:solidFill>
                <a:latin typeface="Lucida Sans" charset="0"/>
                <a:ea typeface="ＭＳ Ｐゴシック" charset="0"/>
              </a:defRPr>
            </a:lvl6pPr>
            <a:lvl7pPr marL="2971800" indent="-228600" algn="ctr" eaLnBrk="0" fontAlgn="base" hangingPunct="0">
              <a:spcBef>
                <a:spcPct val="0"/>
              </a:spcBef>
              <a:spcAft>
                <a:spcPct val="0"/>
              </a:spcAft>
              <a:defRPr sz="2400">
                <a:solidFill>
                  <a:srgbClr val="000000"/>
                </a:solidFill>
                <a:latin typeface="Lucida Sans" charset="0"/>
                <a:ea typeface="ＭＳ Ｐゴシック" charset="0"/>
              </a:defRPr>
            </a:lvl7pPr>
            <a:lvl8pPr marL="3429000" indent="-228600" algn="ctr" eaLnBrk="0" fontAlgn="base" hangingPunct="0">
              <a:spcBef>
                <a:spcPct val="0"/>
              </a:spcBef>
              <a:spcAft>
                <a:spcPct val="0"/>
              </a:spcAft>
              <a:defRPr sz="2400">
                <a:solidFill>
                  <a:srgbClr val="000000"/>
                </a:solidFill>
                <a:latin typeface="Lucida Sans" charset="0"/>
                <a:ea typeface="ＭＳ Ｐゴシック" charset="0"/>
              </a:defRPr>
            </a:lvl8pPr>
            <a:lvl9pPr marL="3886200" indent="-228600" algn="ctr" eaLnBrk="0" fontAlgn="base" hangingPunct="0">
              <a:spcBef>
                <a:spcPct val="0"/>
              </a:spcBef>
              <a:spcAft>
                <a:spcPct val="0"/>
              </a:spcAft>
              <a:defRPr sz="2400">
                <a:solidFill>
                  <a:srgbClr val="000000"/>
                </a:solidFill>
                <a:latin typeface="Lucida Sans" charset="0"/>
                <a:ea typeface="ＭＳ Ｐゴシック" charset="0"/>
              </a:defRPr>
            </a:lvl9pPr>
          </a:lstStyle>
          <a:p>
            <a:pPr eaLnBrk="1" hangingPunct="1"/>
            <a:r>
              <a:rPr lang="en-GB" sz="3600" b="1">
                <a:solidFill>
                  <a:schemeClr val="tx2"/>
                </a:solidFill>
              </a:rPr>
              <a:t>Public goods consumption dilemma: </a:t>
            </a:r>
            <a:br>
              <a:rPr lang="en-GB" sz="3600" b="1">
                <a:solidFill>
                  <a:schemeClr val="tx2"/>
                </a:solidFill>
              </a:rPr>
            </a:br>
            <a:r>
              <a:rPr lang="en-GB" sz="3600" b="1">
                <a:solidFill>
                  <a:schemeClr val="tx2"/>
                </a:solidFill>
              </a:rPr>
              <a:t>The Tragedy of the Commons</a:t>
            </a:r>
          </a:p>
        </p:txBody>
      </p:sp>
      <p:pic>
        <p:nvPicPr>
          <p:cNvPr id="28674" name="Picture 5" descr="pseudomonas-aeruginosa-bacteria.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067175" y="2349500"/>
            <a:ext cx="4573588" cy="3937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8675" name="TextBox 6"/>
          <p:cNvSpPr txBox="1">
            <a:spLocks noChangeArrowheads="1"/>
          </p:cNvSpPr>
          <p:nvPr/>
        </p:nvSpPr>
        <p:spPr bwMode="auto">
          <a:xfrm>
            <a:off x="142875" y="2276475"/>
            <a:ext cx="3816350" cy="452431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rgbClr val="000000"/>
                </a:solidFill>
                <a:latin typeface="Lucida Sans" charset="0"/>
                <a:ea typeface="ＭＳ Ｐゴシック" charset="0"/>
                <a:cs typeface="ＭＳ Ｐゴシック" charset="0"/>
              </a:defRPr>
            </a:lvl1pPr>
            <a:lvl2pPr marL="742950" indent="-285750">
              <a:defRPr sz="2400">
                <a:solidFill>
                  <a:srgbClr val="000000"/>
                </a:solidFill>
                <a:latin typeface="Lucida Sans" charset="0"/>
                <a:ea typeface="ＭＳ Ｐゴシック" charset="0"/>
              </a:defRPr>
            </a:lvl2pPr>
            <a:lvl3pPr marL="1143000" indent="-228600">
              <a:defRPr sz="2400">
                <a:solidFill>
                  <a:srgbClr val="000000"/>
                </a:solidFill>
                <a:latin typeface="Lucida Sans" charset="0"/>
                <a:ea typeface="ＭＳ Ｐゴシック" charset="0"/>
              </a:defRPr>
            </a:lvl3pPr>
            <a:lvl4pPr marL="1600200" indent="-228600">
              <a:defRPr sz="2400">
                <a:solidFill>
                  <a:srgbClr val="000000"/>
                </a:solidFill>
                <a:latin typeface="Lucida Sans" charset="0"/>
                <a:ea typeface="ＭＳ Ｐゴシック" charset="0"/>
              </a:defRPr>
            </a:lvl4pPr>
            <a:lvl5pPr marL="2057400" indent="-228600">
              <a:defRPr sz="2400">
                <a:solidFill>
                  <a:srgbClr val="000000"/>
                </a:solidFill>
                <a:latin typeface="Lucida Sans" charset="0"/>
                <a:ea typeface="ＭＳ Ｐゴシック" charset="0"/>
              </a:defRPr>
            </a:lvl5pPr>
            <a:lvl6pPr marL="2514600" indent="-228600" algn="ctr" eaLnBrk="0" fontAlgn="base" hangingPunct="0">
              <a:spcBef>
                <a:spcPct val="0"/>
              </a:spcBef>
              <a:spcAft>
                <a:spcPct val="0"/>
              </a:spcAft>
              <a:defRPr sz="2400">
                <a:solidFill>
                  <a:srgbClr val="000000"/>
                </a:solidFill>
                <a:latin typeface="Lucida Sans" charset="0"/>
                <a:ea typeface="ＭＳ Ｐゴシック" charset="0"/>
              </a:defRPr>
            </a:lvl6pPr>
            <a:lvl7pPr marL="2971800" indent="-228600" algn="ctr" eaLnBrk="0" fontAlgn="base" hangingPunct="0">
              <a:spcBef>
                <a:spcPct val="0"/>
              </a:spcBef>
              <a:spcAft>
                <a:spcPct val="0"/>
              </a:spcAft>
              <a:defRPr sz="2400">
                <a:solidFill>
                  <a:srgbClr val="000000"/>
                </a:solidFill>
                <a:latin typeface="Lucida Sans" charset="0"/>
                <a:ea typeface="ＭＳ Ｐゴシック" charset="0"/>
              </a:defRPr>
            </a:lvl7pPr>
            <a:lvl8pPr marL="3429000" indent="-228600" algn="ctr" eaLnBrk="0" fontAlgn="base" hangingPunct="0">
              <a:spcBef>
                <a:spcPct val="0"/>
              </a:spcBef>
              <a:spcAft>
                <a:spcPct val="0"/>
              </a:spcAft>
              <a:defRPr sz="2400">
                <a:solidFill>
                  <a:srgbClr val="000000"/>
                </a:solidFill>
                <a:latin typeface="Lucida Sans" charset="0"/>
                <a:ea typeface="ＭＳ Ｐゴシック" charset="0"/>
              </a:defRPr>
            </a:lvl8pPr>
            <a:lvl9pPr marL="3886200" indent="-228600" algn="ctr" eaLnBrk="0" fontAlgn="base" hangingPunct="0">
              <a:spcBef>
                <a:spcPct val="0"/>
              </a:spcBef>
              <a:spcAft>
                <a:spcPct val="0"/>
              </a:spcAft>
              <a:defRPr sz="2400">
                <a:solidFill>
                  <a:srgbClr val="000000"/>
                </a:solidFill>
                <a:latin typeface="Lucida Sans" charset="0"/>
                <a:ea typeface="ＭＳ Ｐゴシック" charset="0"/>
              </a:defRPr>
            </a:lvl9pPr>
          </a:lstStyle>
          <a:p>
            <a:r>
              <a:rPr lang="en-US" b="1" dirty="0">
                <a:solidFill>
                  <a:schemeClr val="tx1"/>
                </a:solidFill>
              </a:rPr>
              <a:t>Pseudomonas </a:t>
            </a:r>
            <a:r>
              <a:rPr lang="en-US" b="1" dirty="0" err="1">
                <a:solidFill>
                  <a:schemeClr val="tx1"/>
                </a:solidFill>
              </a:rPr>
              <a:t>aeruginosa</a:t>
            </a:r>
            <a:r>
              <a:rPr lang="en-US" b="1" dirty="0">
                <a:solidFill>
                  <a:schemeClr val="tx1"/>
                </a:solidFill>
              </a:rPr>
              <a:t> bacteria generate public </a:t>
            </a:r>
            <a:r>
              <a:rPr lang="en-US" b="1" dirty="0" smtClean="0">
                <a:solidFill>
                  <a:schemeClr val="tx1"/>
                </a:solidFill>
              </a:rPr>
              <a:t>goods, ‘</a:t>
            </a:r>
            <a:r>
              <a:rPr lang="en-US" b="1" dirty="0" err="1" smtClean="0">
                <a:solidFill>
                  <a:schemeClr val="tx1"/>
                </a:solidFill>
              </a:rPr>
              <a:t>siderophores</a:t>
            </a:r>
            <a:r>
              <a:rPr lang="en-US" b="1" dirty="0" smtClean="0">
                <a:solidFill>
                  <a:schemeClr val="tx1"/>
                </a:solidFill>
              </a:rPr>
              <a:t>’</a:t>
            </a:r>
            <a:endParaRPr lang="en-US" b="1" dirty="0">
              <a:solidFill>
                <a:schemeClr val="tx1"/>
              </a:solidFill>
            </a:endParaRPr>
          </a:p>
          <a:p>
            <a:endParaRPr lang="en-US" b="1" dirty="0">
              <a:solidFill>
                <a:schemeClr val="tx1"/>
              </a:solidFill>
            </a:endParaRPr>
          </a:p>
          <a:p>
            <a:r>
              <a:rPr lang="en-US" b="1" dirty="0" smtClean="0">
                <a:solidFill>
                  <a:schemeClr val="tx1"/>
                </a:solidFill>
              </a:rPr>
              <a:t>Free riders </a:t>
            </a:r>
            <a:r>
              <a:rPr lang="en-US" b="1" dirty="0">
                <a:solidFill>
                  <a:schemeClr val="tx1"/>
                </a:solidFill>
              </a:rPr>
              <a:t>who avail of the good without contributing toward it will increase in frequency in the population</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a:latin typeface="Lucida Sans" charset="0"/>
                <a:ea typeface="ＭＳ Ｐゴシック" charset="0"/>
              </a:rPr>
              <a:t>Public goods production dilemma</a:t>
            </a:r>
            <a:br>
              <a:rPr lang="en-GB">
                <a:latin typeface="Lucida Sans" charset="0"/>
                <a:ea typeface="ＭＳ Ｐゴシック" charset="0"/>
              </a:rPr>
            </a:br>
            <a:endParaRPr lang="en-GB">
              <a:latin typeface="Lucida Sans" charset="0"/>
              <a:ea typeface="ＭＳ Ｐゴシック" charset="0"/>
            </a:endParaRPr>
          </a:p>
        </p:txBody>
      </p:sp>
      <p:pic>
        <p:nvPicPr>
          <p:cNvPr id="29698" name="Content Placeholder 2" descr="myxobacteria.jpg"/>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36192" r="-36192"/>
          <a:stretch>
            <a:fillRect/>
          </a:stretch>
        </p:blipFill>
        <p:spPr>
          <a:xfrm>
            <a:off x="-1728788" y="1233488"/>
            <a:ext cx="9772651" cy="5219700"/>
          </a:xfrm>
        </p:spPr>
      </p:pic>
      <p:sp>
        <p:nvSpPr>
          <p:cNvPr id="29699" name="TextBox 3"/>
          <p:cNvSpPr txBox="1">
            <a:spLocks noChangeArrowheads="1"/>
          </p:cNvSpPr>
          <p:nvPr/>
        </p:nvSpPr>
        <p:spPr bwMode="auto">
          <a:xfrm>
            <a:off x="6119813" y="1520825"/>
            <a:ext cx="3455987" cy="8302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defRPr sz="2400">
                <a:solidFill>
                  <a:srgbClr val="000000"/>
                </a:solidFill>
                <a:latin typeface="Lucida Sans" charset="0"/>
                <a:ea typeface="ＭＳ Ｐゴシック" charset="0"/>
                <a:cs typeface="ＭＳ Ｐゴシック" charset="0"/>
              </a:defRPr>
            </a:lvl1pPr>
            <a:lvl2pPr marL="742950" indent="-285750">
              <a:defRPr sz="2400">
                <a:solidFill>
                  <a:srgbClr val="000000"/>
                </a:solidFill>
                <a:latin typeface="Lucida Sans" charset="0"/>
                <a:ea typeface="ＭＳ Ｐゴシック" charset="0"/>
              </a:defRPr>
            </a:lvl2pPr>
            <a:lvl3pPr marL="1143000" indent="-228600">
              <a:defRPr sz="2400">
                <a:solidFill>
                  <a:srgbClr val="000000"/>
                </a:solidFill>
                <a:latin typeface="Lucida Sans" charset="0"/>
                <a:ea typeface="ＭＳ Ｐゴシック" charset="0"/>
              </a:defRPr>
            </a:lvl3pPr>
            <a:lvl4pPr marL="1600200" indent="-228600">
              <a:defRPr sz="2400">
                <a:solidFill>
                  <a:srgbClr val="000000"/>
                </a:solidFill>
                <a:latin typeface="Lucida Sans" charset="0"/>
                <a:ea typeface="ＭＳ Ｐゴシック" charset="0"/>
              </a:defRPr>
            </a:lvl4pPr>
            <a:lvl5pPr marL="2057400" indent="-228600">
              <a:defRPr sz="2400">
                <a:solidFill>
                  <a:srgbClr val="000000"/>
                </a:solidFill>
                <a:latin typeface="Lucida Sans" charset="0"/>
                <a:ea typeface="ＭＳ Ｐゴシック" charset="0"/>
              </a:defRPr>
            </a:lvl5pPr>
            <a:lvl6pPr marL="2514600" indent="-228600" algn="ctr" eaLnBrk="0" fontAlgn="base" hangingPunct="0">
              <a:spcBef>
                <a:spcPct val="0"/>
              </a:spcBef>
              <a:spcAft>
                <a:spcPct val="0"/>
              </a:spcAft>
              <a:defRPr sz="2400">
                <a:solidFill>
                  <a:srgbClr val="000000"/>
                </a:solidFill>
                <a:latin typeface="Lucida Sans" charset="0"/>
                <a:ea typeface="ＭＳ Ｐゴシック" charset="0"/>
              </a:defRPr>
            </a:lvl6pPr>
            <a:lvl7pPr marL="2971800" indent="-228600" algn="ctr" eaLnBrk="0" fontAlgn="base" hangingPunct="0">
              <a:spcBef>
                <a:spcPct val="0"/>
              </a:spcBef>
              <a:spcAft>
                <a:spcPct val="0"/>
              </a:spcAft>
              <a:defRPr sz="2400">
                <a:solidFill>
                  <a:srgbClr val="000000"/>
                </a:solidFill>
                <a:latin typeface="Lucida Sans" charset="0"/>
                <a:ea typeface="ＭＳ Ｐゴシック" charset="0"/>
              </a:defRPr>
            </a:lvl7pPr>
            <a:lvl8pPr marL="3429000" indent="-228600" algn="ctr" eaLnBrk="0" fontAlgn="base" hangingPunct="0">
              <a:spcBef>
                <a:spcPct val="0"/>
              </a:spcBef>
              <a:spcAft>
                <a:spcPct val="0"/>
              </a:spcAft>
              <a:defRPr sz="2400">
                <a:solidFill>
                  <a:srgbClr val="000000"/>
                </a:solidFill>
                <a:latin typeface="Lucida Sans" charset="0"/>
                <a:ea typeface="ＭＳ Ｐゴシック" charset="0"/>
              </a:defRPr>
            </a:lvl8pPr>
            <a:lvl9pPr marL="3886200" indent="-228600" algn="ctr" eaLnBrk="0" fontAlgn="base" hangingPunct="0">
              <a:spcBef>
                <a:spcPct val="0"/>
              </a:spcBef>
              <a:spcAft>
                <a:spcPct val="0"/>
              </a:spcAft>
              <a:defRPr sz="2400">
                <a:solidFill>
                  <a:srgbClr val="000000"/>
                </a:solidFill>
                <a:latin typeface="Lucida Sans" charset="0"/>
                <a:ea typeface="ＭＳ Ｐゴシック" charset="0"/>
              </a:defRPr>
            </a:lvl9pPr>
          </a:lstStyle>
          <a:p>
            <a:pPr algn="l"/>
            <a:r>
              <a:rPr lang="en-US">
                <a:solidFill>
                  <a:schemeClr val="tx1"/>
                </a:solidFill>
              </a:rPr>
              <a:t>Myxococcus </a:t>
            </a:r>
          </a:p>
          <a:p>
            <a:pPr algn="l"/>
            <a:r>
              <a:rPr lang="en-US">
                <a:solidFill>
                  <a:schemeClr val="tx1"/>
                </a:solidFill>
              </a:rPr>
              <a:t>Xanthus bacteria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GB">
                <a:latin typeface="Lucida Sans" charset="0"/>
                <a:ea typeface="ＭＳ Ｐゴシック" charset="0"/>
              </a:rPr>
              <a:t>Problem	</a:t>
            </a:r>
          </a:p>
        </p:txBody>
      </p:sp>
      <p:sp>
        <p:nvSpPr>
          <p:cNvPr id="30722" name="Content Placeholder 2"/>
          <p:cNvSpPr>
            <a:spLocks noGrp="1"/>
          </p:cNvSpPr>
          <p:nvPr>
            <p:ph idx="1"/>
          </p:nvPr>
        </p:nvSpPr>
        <p:spPr/>
        <p:txBody>
          <a:bodyPr/>
          <a:lstStyle/>
          <a:p>
            <a:pPr eaLnBrk="1" hangingPunct="1"/>
            <a:r>
              <a:rPr lang="en-GB" sz="3200" dirty="0">
                <a:latin typeface="Lucida Sans" charset="0"/>
                <a:ea typeface="ＭＳ Ｐゴシック" charset="0"/>
              </a:rPr>
              <a:t>Theory predicts cooperation will not be stable in public goods dilemmas</a:t>
            </a:r>
          </a:p>
          <a:p>
            <a:pPr eaLnBrk="1" hangingPunct="1"/>
            <a:r>
              <a:rPr lang="en-GB" sz="3200" dirty="0">
                <a:latin typeface="Lucida Sans" charset="0"/>
                <a:ea typeface="ＭＳ Ｐゴシック" charset="0"/>
              </a:rPr>
              <a:t>BUT we see widespread cooperation in nature</a:t>
            </a:r>
          </a:p>
          <a:p>
            <a:pPr eaLnBrk="1" hangingPunct="1"/>
            <a:r>
              <a:rPr lang="en-GB" sz="3200" dirty="0">
                <a:latin typeface="Lucida Sans" charset="0"/>
                <a:ea typeface="ＭＳ Ｐゴシック" charset="0"/>
              </a:rPr>
              <a:t>How can we </a:t>
            </a:r>
            <a:r>
              <a:rPr lang="en-GB" sz="3200" dirty="0" smtClean="0">
                <a:latin typeface="Lucida Sans" charset="0"/>
                <a:ea typeface="ＭＳ Ｐゴシック" charset="0"/>
              </a:rPr>
              <a:t>explain                            </a:t>
            </a:r>
            <a:r>
              <a:rPr lang="en-GB" sz="3200" dirty="0">
                <a:latin typeface="Lucida Sans" charset="0"/>
                <a:ea typeface="ＭＳ Ｐゴシック" charset="0"/>
              </a:rPr>
              <a:t>this?</a:t>
            </a:r>
          </a:p>
        </p:txBody>
      </p:sp>
      <p:pic>
        <p:nvPicPr>
          <p:cNvPr id="30723" name="Picture 1" descr="bees.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652120" y="4221088"/>
            <a:ext cx="3218860" cy="241200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atin typeface="Lucida Sans" charset="0"/>
                <a:ea typeface="ＭＳ Ｐゴシック" charset="0"/>
              </a:rPr>
              <a:t>The evolution of complexity</a:t>
            </a:r>
          </a:p>
        </p:txBody>
      </p:sp>
      <p:sp>
        <p:nvSpPr>
          <p:cNvPr id="15362" name="Content Placeholder 2"/>
          <p:cNvSpPr>
            <a:spLocks noGrp="1"/>
          </p:cNvSpPr>
          <p:nvPr>
            <p:ph idx="1"/>
          </p:nvPr>
        </p:nvSpPr>
        <p:spPr/>
        <p:txBody>
          <a:bodyPr/>
          <a:lstStyle/>
          <a:p>
            <a:r>
              <a:rPr lang="en-US" dirty="0">
                <a:latin typeface="Lucida Sans" charset="0"/>
                <a:ea typeface="ＭＳ Ｐゴシック" charset="0"/>
              </a:rPr>
              <a:t>Can evolutionary computation (genetic algorithms etc.) explain it?</a:t>
            </a:r>
          </a:p>
          <a:p>
            <a:r>
              <a:rPr lang="en-US" dirty="0">
                <a:latin typeface="Lucida Sans" charset="0"/>
                <a:ea typeface="ＭＳ Ｐゴシック" charset="0"/>
              </a:rPr>
              <a:t>Can theoretical biology explain it</a:t>
            </a:r>
            <a:r>
              <a:rPr lang="en-US" dirty="0" smtClean="0">
                <a:latin typeface="Lucida Sans" charset="0"/>
                <a:ea typeface="ＭＳ Ｐゴシック" charset="0"/>
              </a:rPr>
              <a:t>?</a:t>
            </a:r>
            <a:endParaRPr lang="en-US" dirty="0">
              <a:latin typeface="Lucida Sans" charset="0"/>
              <a:ea typeface="ＭＳ Ｐゴシック" charset="0"/>
            </a:endParaRPr>
          </a:p>
        </p:txBody>
      </p:sp>
      <p:pic>
        <p:nvPicPr>
          <p:cNvPr id="15363" name="Picture 5" descr="goldberg_cover.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90600" y="4038600"/>
            <a:ext cx="1731963" cy="21685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5364" name="Picture 6" descr="majortransitions_cover.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477000" y="4038600"/>
            <a:ext cx="1489075" cy="22050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Lucida Sans" charset="0"/>
                <a:ea typeface="ＭＳ Ｐゴシック" charset="0"/>
              </a:rPr>
              <a:t>Good-of-the-group selection	</a:t>
            </a:r>
          </a:p>
        </p:txBody>
      </p:sp>
      <p:sp>
        <p:nvSpPr>
          <p:cNvPr id="31746" name="Content Placeholder 2"/>
          <p:cNvSpPr>
            <a:spLocks noGrp="1"/>
          </p:cNvSpPr>
          <p:nvPr>
            <p:ph idx="1"/>
          </p:nvPr>
        </p:nvSpPr>
        <p:spPr/>
        <p:txBody>
          <a:bodyPr/>
          <a:lstStyle/>
          <a:p>
            <a:r>
              <a:rPr lang="en-US">
                <a:latin typeface="Lucida Sans" charset="0"/>
                <a:ea typeface="ＭＳ Ｐゴシック" charset="0"/>
              </a:rPr>
              <a:t>Naïve suggestion:</a:t>
            </a:r>
          </a:p>
          <a:p>
            <a:r>
              <a:rPr lang="en-US">
                <a:latin typeface="Lucida Sans" charset="0"/>
                <a:ea typeface="ＭＳ Ｐゴシック" charset="0"/>
              </a:rPr>
              <a:t>Groups with more cooperators do better than groups that don’t</a:t>
            </a:r>
          </a:p>
          <a:p>
            <a:r>
              <a:rPr lang="en-US">
                <a:latin typeface="Lucida Sans" charset="0"/>
                <a:ea typeface="ＭＳ Ｐゴシック" charset="0"/>
              </a:rPr>
              <a:t>Selection acting at group level can then act to raise levels of cooperation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GB">
                <a:latin typeface="Lucida Sans" charset="0"/>
                <a:ea typeface="ＭＳ Ｐゴシック" charset="0"/>
              </a:rPr>
              <a:t>Darwin (1871) Descent of Man</a:t>
            </a:r>
          </a:p>
        </p:txBody>
      </p:sp>
      <p:sp>
        <p:nvSpPr>
          <p:cNvPr id="32770" name="Content Placeholder 2"/>
          <p:cNvSpPr>
            <a:spLocks noGrp="1"/>
          </p:cNvSpPr>
          <p:nvPr>
            <p:ph idx="1"/>
          </p:nvPr>
        </p:nvSpPr>
        <p:spPr/>
        <p:txBody>
          <a:bodyPr/>
          <a:lstStyle/>
          <a:p>
            <a:pPr eaLnBrk="1" hangingPunct="1"/>
            <a:r>
              <a:rPr lang="en-US">
                <a:latin typeface="Lucida Sans" charset="0"/>
                <a:ea typeface="ＭＳ Ｐゴシック" charset="0"/>
              </a:rPr>
              <a:t>Proto-group selectionist argument:</a:t>
            </a:r>
          </a:p>
          <a:p>
            <a:pPr eaLnBrk="1" hangingPunct="1"/>
            <a:r>
              <a:rPr lang="en-US">
                <a:latin typeface="Lucida Sans" charset="0"/>
                <a:ea typeface="ＭＳ Ｐゴシック" charset="0"/>
              </a:rPr>
              <a:t>“A tribe including many members, who from possessing in a high degree the spirit of patriotism, fidelity, obedience, courage and sympathy, were always ready to aid one another, and to sacrifice themselves for the common good, would be victorious over most other tribes; and this would be natural selection”</a:t>
            </a:r>
            <a:endParaRPr lang="en-GB">
              <a:latin typeface="Lucida Sans" charset="0"/>
              <a:ea typeface="ＭＳ Ｐゴシック"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Lucida Sans" charset="0"/>
                <a:ea typeface="ＭＳ Ｐゴシック" charset="0"/>
              </a:rPr>
              <a:t>Good-of-the-group selection	</a:t>
            </a:r>
          </a:p>
        </p:txBody>
      </p:sp>
      <p:pic>
        <p:nvPicPr>
          <p:cNvPr id="33795" name="Picture 8" descr="wynne_edwards.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76263" y="1989138"/>
            <a:ext cx="2951162" cy="39274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Content Placeholder 1"/>
          <p:cNvSpPr>
            <a:spLocks noGrp="1"/>
          </p:cNvSpPr>
          <p:nvPr>
            <p:ph idx="1"/>
          </p:nvPr>
        </p:nvSpPr>
        <p:spPr>
          <a:xfrm>
            <a:off x="4319972" y="3212976"/>
            <a:ext cx="3961197" cy="864691"/>
          </a:xfrm>
        </p:spPr>
        <p:txBody>
          <a:bodyPr/>
          <a:lstStyle/>
          <a:p>
            <a:r>
              <a:rPr lang="en-US" dirty="0" smtClean="0"/>
              <a:t>Wynne-Edwards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GB">
                <a:latin typeface="Lucida Sans" charset="0"/>
                <a:ea typeface="ＭＳ Ｐゴシック" charset="0"/>
              </a:rPr>
              <a:t>Problem with </a:t>
            </a:r>
            <a:r>
              <a:rPr lang="en-US">
                <a:latin typeface="Lucida Sans" charset="0"/>
                <a:ea typeface="ＭＳ Ｐゴシック" charset="0"/>
              </a:rPr>
              <a:t>Good-of-the-group selection	</a:t>
            </a:r>
            <a:endParaRPr lang="en-GB">
              <a:latin typeface="Lucida Sans" charset="0"/>
              <a:ea typeface="ＭＳ Ｐゴシック" charset="0"/>
            </a:endParaRPr>
          </a:p>
        </p:txBody>
      </p:sp>
      <p:sp>
        <p:nvSpPr>
          <p:cNvPr id="34818" name="Content Placeholder 2"/>
          <p:cNvSpPr>
            <a:spLocks noGrp="1"/>
          </p:cNvSpPr>
          <p:nvPr>
            <p:ph idx="1"/>
          </p:nvPr>
        </p:nvSpPr>
        <p:spPr/>
        <p:txBody>
          <a:bodyPr/>
          <a:lstStyle/>
          <a:p>
            <a:pPr eaLnBrk="1" hangingPunct="1"/>
            <a:r>
              <a:rPr lang="en-GB" sz="3200">
                <a:latin typeface="Lucida Sans" charset="0"/>
                <a:ea typeface="ＭＳ Ｐゴシック" charset="0"/>
              </a:rPr>
              <a:t>Good-of-the-group selection is not an adequate explanation </a:t>
            </a:r>
          </a:p>
          <a:p>
            <a:pPr eaLnBrk="1" hangingPunct="1"/>
            <a:r>
              <a:rPr lang="en-GB" sz="3200">
                <a:latin typeface="Lucida Sans" charset="0"/>
                <a:ea typeface="ＭＳ Ｐゴシック" charset="0"/>
              </a:rPr>
              <a:t>It does not explain why, within groups, cooperation does not go extinct due to the relative advantage of selfish ‘free-riders’</a:t>
            </a:r>
          </a:p>
          <a:p>
            <a:pPr eaLnBrk="1" hangingPunct="1"/>
            <a:r>
              <a:rPr lang="en-GB" sz="3200">
                <a:latin typeface="Lucida Sans" charset="0"/>
                <a:ea typeface="ＭＳ Ｐゴシック" charset="0"/>
              </a:rPr>
              <a:t>Something more is required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dirty="0">
                <a:latin typeface="Lucida Sans" charset="0"/>
                <a:ea typeface="ＭＳ Ｐゴシック" charset="0"/>
              </a:rPr>
              <a:t>Population structure is a game-changer</a:t>
            </a:r>
          </a:p>
        </p:txBody>
      </p:sp>
      <p:sp>
        <p:nvSpPr>
          <p:cNvPr id="35842" name="Content Placeholder 2"/>
          <p:cNvSpPr>
            <a:spLocks noGrp="1"/>
          </p:cNvSpPr>
          <p:nvPr>
            <p:ph idx="1"/>
          </p:nvPr>
        </p:nvSpPr>
        <p:spPr/>
        <p:txBody>
          <a:bodyPr/>
          <a:lstStyle/>
          <a:p>
            <a:r>
              <a:rPr lang="en-US" dirty="0">
                <a:latin typeface="Lucida Sans" charset="0"/>
                <a:ea typeface="ＭＳ Ｐゴシック" charset="0"/>
              </a:rPr>
              <a:t>The public goods dilemmas as presented above lead inevitably to selfish </a:t>
            </a:r>
            <a:r>
              <a:rPr lang="en-US" dirty="0" err="1">
                <a:latin typeface="Lucida Sans" charset="0"/>
                <a:ea typeface="ＭＳ Ｐゴシック" charset="0"/>
              </a:rPr>
              <a:t>behaviour</a:t>
            </a:r>
            <a:endParaRPr lang="en-US" dirty="0">
              <a:latin typeface="Lucida Sans" charset="0"/>
              <a:ea typeface="ＭＳ Ｐゴシック" charset="0"/>
            </a:endParaRPr>
          </a:p>
          <a:p>
            <a:r>
              <a:rPr lang="en-US" dirty="0">
                <a:latin typeface="Lucida Sans" charset="0"/>
                <a:ea typeface="ＭＳ Ｐゴシック" charset="0"/>
              </a:rPr>
              <a:t>But </a:t>
            </a:r>
            <a:r>
              <a:rPr lang="en-US" dirty="0">
                <a:solidFill>
                  <a:schemeClr val="accent1"/>
                </a:solidFill>
                <a:latin typeface="Lucida Sans" charset="0"/>
                <a:ea typeface="ＭＳ Ｐゴシック" charset="0"/>
              </a:rPr>
              <a:t>Population Structure </a:t>
            </a:r>
            <a:r>
              <a:rPr lang="en-US" dirty="0">
                <a:latin typeface="Lucida Sans" charset="0"/>
                <a:ea typeface="ＭＳ Ｐゴシック" charset="0"/>
              </a:rPr>
              <a:t>can modify fitness interests in radical ways</a:t>
            </a:r>
          </a:p>
          <a:p>
            <a:r>
              <a:rPr lang="en-US" dirty="0">
                <a:latin typeface="Lucida Sans" charset="0"/>
                <a:ea typeface="ＭＳ Ｐゴシック" charset="0"/>
              </a:rPr>
              <a:t>Cooperation is evolutionarily stable when the benefits fall</a:t>
            </a:r>
            <a:r>
              <a:rPr lang="en-US" dirty="0" smtClean="0">
                <a:latin typeface="Lucida Sans" charset="0"/>
                <a:ea typeface="ＭＳ Ｐゴシック" charset="0"/>
              </a:rPr>
              <a:t> preferentially on </a:t>
            </a:r>
            <a:r>
              <a:rPr lang="en-US" dirty="0">
                <a:latin typeface="Lucida Sans" charset="0"/>
                <a:ea typeface="ＭＳ Ｐゴシック" charset="0"/>
              </a:rPr>
              <a:t>those likely to pass the </a:t>
            </a:r>
            <a:r>
              <a:rPr lang="en-US" dirty="0" err="1">
                <a:latin typeface="Lucida Sans" charset="0"/>
                <a:ea typeface="ＭＳ Ｐゴシック" charset="0"/>
              </a:rPr>
              <a:t>behaviour</a:t>
            </a:r>
            <a:r>
              <a:rPr lang="en-US" dirty="0">
                <a:latin typeface="Lucida Sans" charset="0"/>
                <a:ea typeface="ＭＳ Ｐゴシック" charset="0"/>
              </a:rPr>
              <a:t> 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dirty="0" smtClean="0">
                <a:latin typeface="Lucida Sans" charset="0"/>
                <a:ea typeface="ＭＳ Ｐゴシック" charset="0"/>
              </a:rPr>
              <a:t>Varieties of population </a:t>
            </a:r>
            <a:r>
              <a:rPr lang="en-US" dirty="0">
                <a:latin typeface="Lucida Sans" charset="0"/>
                <a:ea typeface="ＭＳ Ｐゴシック" charset="0"/>
              </a:rPr>
              <a:t>structure</a:t>
            </a:r>
          </a:p>
        </p:txBody>
      </p:sp>
      <p:sp>
        <p:nvSpPr>
          <p:cNvPr id="36866" name="Content Placeholder 2"/>
          <p:cNvSpPr>
            <a:spLocks noGrp="1"/>
          </p:cNvSpPr>
          <p:nvPr>
            <p:ph idx="1"/>
          </p:nvPr>
        </p:nvSpPr>
        <p:spPr/>
        <p:txBody>
          <a:bodyPr/>
          <a:lstStyle/>
          <a:p>
            <a:r>
              <a:rPr lang="en-US" dirty="0" smtClean="0">
                <a:latin typeface="Lucida Sans" charset="0"/>
                <a:ea typeface="ＭＳ Ｐゴシック" charset="0"/>
              </a:rPr>
              <a:t>Any deviation from random chance interactions between phenotypes, e.g.:</a:t>
            </a:r>
          </a:p>
          <a:p>
            <a:r>
              <a:rPr lang="en-US" dirty="0" smtClean="0">
                <a:latin typeface="Lucida Sans" charset="0"/>
                <a:ea typeface="ＭＳ Ｐゴシック" charset="0"/>
              </a:rPr>
              <a:t>Repeated interaction with same agents</a:t>
            </a:r>
          </a:p>
          <a:p>
            <a:r>
              <a:rPr lang="en-US" dirty="0" smtClean="0">
                <a:latin typeface="Lucida Sans" charset="0"/>
                <a:ea typeface="ＭＳ Ｐゴシック" charset="0"/>
              </a:rPr>
              <a:t>Group structure</a:t>
            </a:r>
            <a:endParaRPr lang="en-US" dirty="0">
              <a:latin typeface="Lucida Sans" charset="0"/>
              <a:ea typeface="ＭＳ Ｐゴシック" charset="0"/>
            </a:endParaRPr>
          </a:p>
          <a:p>
            <a:r>
              <a:rPr lang="en-US" dirty="0" smtClean="0">
                <a:latin typeface="Lucida Sans" charset="0"/>
                <a:ea typeface="ＭＳ Ｐゴシック" charset="0"/>
              </a:rPr>
              <a:t>Genetic relatedness (kinship)</a:t>
            </a:r>
          </a:p>
          <a:p>
            <a:r>
              <a:rPr lang="en-US" dirty="0" smtClean="0">
                <a:latin typeface="Lucida Sans" charset="0"/>
                <a:ea typeface="ＭＳ Ｐゴシック" charset="0"/>
              </a:rPr>
              <a:t>Shared reproductive fate</a:t>
            </a:r>
            <a:endParaRPr lang="en-US" dirty="0">
              <a:latin typeface="Lucida Sans" charset="0"/>
              <a:ea typeface="ＭＳ Ｐゴシック"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bwMode="auto">
          <a:xfrm>
            <a:off x="287524" y="152636"/>
            <a:ext cx="8496300" cy="111734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ＭＳ Ｐゴシック" charset="0"/>
              </a:defRPr>
            </a:lvl1pPr>
            <a:lvl2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2pPr>
            <a:lvl3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3pPr>
            <a:lvl4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4pPr>
            <a:lvl5pPr algn="l" rtl="0" eaLnBrk="0" fontAlgn="base" hangingPunct="0">
              <a:spcBef>
                <a:spcPct val="0"/>
              </a:spcBef>
              <a:spcAft>
                <a:spcPct val="0"/>
              </a:spcAft>
              <a:defRPr sz="3600" b="1">
                <a:solidFill>
                  <a:schemeClr val="tx2"/>
                </a:solidFill>
                <a:latin typeface="Lucida Sans" pitchFamily="34" charset="0"/>
                <a:ea typeface="ＭＳ Ｐゴシック" pitchFamily="16" charset="-128"/>
                <a:cs typeface="ＭＳ Ｐゴシック" charset="0"/>
              </a:defRPr>
            </a:lvl5pPr>
            <a:lvl6pPr marL="457200" algn="l" rtl="0" fontAlgn="base">
              <a:spcBef>
                <a:spcPct val="0"/>
              </a:spcBef>
              <a:spcAft>
                <a:spcPct val="0"/>
              </a:spcAft>
              <a:defRPr sz="3600" b="1">
                <a:solidFill>
                  <a:schemeClr val="tx2"/>
                </a:solidFill>
                <a:latin typeface="Lucida Sans" pitchFamily="34" charset="0"/>
                <a:ea typeface="ＭＳ Ｐゴシック" pitchFamily="16" charset="-128"/>
              </a:defRPr>
            </a:lvl6pPr>
            <a:lvl7pPr marL="914400" algn="l" rtl="0" fontAlgn="base">
              <a:spcBef>
                <a:spcPct val="0"/>
              </a:spcBef>
              <a:spcAft>
                <a:spcPct val="0"/>
              </a:spcAft>
              <a:defRPr sz="3600" b="1">
                <a:solidFill>
                  <a:schemeClr val="tx2"/>
                </a:solidFill>
                <a:latin typeface="Lucida Sans" pitchFamily="34" charset="0"/>
                <a:ea typeface="ＭＳ Ｐゴシック" pitchFamily="16" charset="-128"/>
              </a:defRPr>
            </a:lvl7pPr>
            <a:lvl8pPr marL="1371600" algn="l" rtl="0" fontAlgn="base">
              <a:spcBef>
                <a:spcPct val="0"/>
              </a:spcBef>
              <a:spcAft>
                <a:spcPct val="0"/>
              </a:spcAft>
              <a:defRPr sz="3600" b="1">
                <a:solidFill>
                  <a:schemeClr val="tx2"/>
                </a:solidFill>
                <a:latin typeface="Lucida Sans" pitchFamily="34" charset="0"/>
                <a:ea typeface="ＭＳ Ｐゴシック" pitchFamily="16" charset="-128"/>
              </a:defRPr>
            </a:lvl8pPr>
            <a:lvl9pPr marL="1828800" algn="l" rtl="0" fontAlgn="base">
              <a:spcBef>
                <a:spcPct val="0"/>
              </a:spcBef>
              <a:spcAft>
                <a:spcPct val="0"/>
              </a:spcAft>
              <a:defRPr sz="3600" b="1">
                <a:solidFill>
                  <a:schemeClr val="tx2"/>
                </a:solidFill>
                <a:latin typeface="Lucida Sans" pitchFamily="34" charset="0"/>
                <a:ea typeface="ＭＳ Ｐゴシック" pitchFamily="16" charset="-128"/>
              </a:defRPr>
            </a:lvl9pPr>
          </a:lstStyle>
          <a:p>
            <a:r>
              <a:rPr lang="en-US" dirty="0" smtClean="0"/>
              <a:t>e.g. Cooperation can be sustained in group-structured populations</a:t>
            </a:r>
          </a:p>
        </p:txBody>
      </p:sp>
      <p:sp>
        <p:nvSpPr>
          <p:cNvPr id="5" name="Footer Placeholder 3"/>
          <p:cNvSpPr>
            <a:spLocks noGrp="1"/>
          </p:cNvSpPr>
          <p:nvPr>
            <p:ph type="ftr" sz="quarter" idx="11"/>
          </p:nvPr>
        </p:nvSpPr>
        <p:spPr>
          <a:xfrm>
            <a:off x="3124200" y="6248400"/>
            <a:ext cx="2895600" cy="457200"/>
          </a:xfrm>
        </p:spPr>
        <p:txBody>
          <a:bodyPr/>
          <a:lstStyle/>
          <a:p>
            <a:pPr>
              <a:defRPr/>
            </a:pPr>
            <a:r>
              <a:rPr lang="en-US"/>
              <a:t>paul.ryan@soton.ac.uk</a:t>
            </a:r>
            <a:endParaRPr lang="en-GB"/>
          </a:p>
        </p:txBody>
      </p:sp>
      <p:sp>
        <p:nvSpPr>
          <p:cNvPr id="6" name="Slide Number Placeholder 4"/>
          <p:cNvSpPr>
            <a:spLocks noGrp="1"/>
          </p:cNvSpPr>
          <p:nvPr>
            <p:ph type="sldNum" sz="quarter" idx="12"/>
          </p:nvPr>
        </p:nvSpPr>
        <p:spPr>
          <a:xfrm>
            <a:off x="6877050" y="6308725"/>
            <a:ext cx="1905000" cy="457200"/>
          </a:xfrm>
          <a:noFill/>
        </p:spPr>
        <p:txBody>
          <a:bodyPr/>
          <a:lstStyle/>
          <a:p>
            <a:fld id="{83774961-6FD8-5F47-A313-723CAC972299}" type="slidenum">
              <a:rPr lang="en-GB" smtClean="0"/>
              <a:pPr/>
              <a:t>26</a:t>
            </a:fld>
            <a:endParaRPr lang="en-GB" smtClean="0"/>
          </a:p>
        </p:txBody>
      </p:sp>
      <p:grpSp>
        <p:nvGrpSpPr>
          <p:cNvPr id="7" name="Group 5"/>
          <p:cNvGrpSpPr>
            <a:grpSpLocks/>
          </p:cNvGrpSpPr>
          <p:nvPr/>
        </p:nvGrpSpPr>
        <p:grpSpPr bwMode="auto">
          <a:xfrm>
            <a:off x="1066800" y="1995488"/>
            <a:ext cx="2154238" cy="1697037"/>
            <a:chOff x="1199320" y="2407618"/>
            <a:chExt cx="2152896" cy="1697113"/>
          </a:xfrm>
        </p:grpSpPr>
        <p:sp>
          <p:nvSpPr>
            <p:cNvPr id="8" name="Oval 7"/>
            <p:cNvSpPr/>
            <p:nvPr/>
          </p:nvSpPr>
          <p:spPr>
            <a:xfrm>
              <a:off x="1199320" y="2407618"/>
              <a:ext cx="2152896" cy="169711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1859309" y="2874364"/>
              <a:ext cx="185622" cy="22384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Oval 9"/>
            <p:cNvSpPr/>
            <p:nvPr/>
          </p:nvSpPr>
          <p:spPr>
            <a:xfrm>
              <a:off x="2044931" y="3474466"/>
              <a:ext cx="185621"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1" name="Oval 10"/>
            <p:cNvSpPr/>
            <p:nvPr/>
          </p:nvSpPr>
          <p:spPr>
            <a:xfrm>
              <a:off x="1951326" y="3779279"/>
              <a:ext cx="185622" cy="22384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2" name="Oval 11"/>
            <p:cNvSpPr/>
            <p:nvPr/>
          </p:nvSpPr>
          <p:spPr>
            <a:xfrm>
              <a:off x="2316224" y="3666561"/>
              <a:ext cx="185622" cy="22543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3" name="Oval 12"/>
            <p:cNvSpPr/>
            <p:nvPr/>
          </p:nvSpPr>
          <p:spPr>
            <a:xfrm>
              <a:off x="2654151" y="2874364"/>
              <a:ext cx="185621"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4" name="Oval 13"/>
            <p:cNvSpPr/>
            <p:nvPr/>
          </p:nvSpPr>
          <p:spPr>
            <a:xfrm>
              <a:off x="1672100" y="3250618"/>
              <a:ext cx="187208"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5" name="Oval 14"/>
            <p:cNvSpPr/>
            <p:nvPr/>
          </p:nvSpPr>
          <p:spPr>
            <a:xfrm>
              <a:off x="2316224" y="2761646"/>
              <a:ext cx="185622"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6" name="Oval 15"/>
            <p:cNvSpPr/>
            <p:nvPr/>
          </p:nvSpPr>
          <p:spPr>
            <a:xfrm>
              <a:off x="2560546" y="3442714"/>
              <a:ext cx="187208"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7" name="Oval 16"/>
            <p:cNvSpPr/>
            <p:nvPr/>
          </p:nvSpPr>
          <p:spPr>
            <a:xfrm>
              <a:off x="3019049" y="3250618"/>
              <a:ext cx="185621" cy="22384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8" name="Oval 17"/>
            <p:cNvSpPr/>
            <p:nvPr/>
          </p:nvSpPr>
          <p:spPr>
            <a:xfrm>
              <a:off x="2316224" y="3137901"/>
              <a:ext cx="185622"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grpSp>
        <p:nvGrpSpPr>
          <p:cNvPr id="19" name="Group 17"/>
          <p:cNvGrpSpPr>
            <a:grpSpLocks/>
          </p:cNvGrpSpPr>
          <p:nvPr/>
        </p:nvGrpSpPr>
        <p:grpSpPr bwMode="auto">
          <a:xfrm>
            <a:off x="1027113" y="4429125"/>
            <a:ext cx="2152650" cy="1697038"/>
            <a:chOff x="1027498" y="4429050"/>
            <a:chExt cx="2152896" cy="1697113"/>
          </a:xfrm>
        </p:grpSpPr>
        <p:sp>
          <p:nvSpPr>
            <p:cNvPr id="20" name="Oval 19"/>
            <p:cNvSpPr/>
            <p:nvPr/>
          </p:nvSpPr>
          <p:spPr>
            <a:xfrm>
              <a:off x="1027498" y="4429050"/>
              <a:ext cx="2152896" cy="1697113"/>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686385" y="4895796"/>
              <a:ext cx="185759" cy="22384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2" name="Oval 21"/>
            <p:cNvSpPr/>
            <p:nvPr/>
          </p:nvSpPr>
          <p:spPr>
            <a:xfrm>
              <a:off x="1872145" y="5495897"/>
              <a:ext cx="185758"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3" name="Oval 22"/>
            <p:cNvSpPr/>
            <p:nvPr/>
          </p:nvSpPr>
          <p:spPr>
            <a:xfrm>
              <a:off x="1780059" y="5800711"/>
              <a:ext cx="185758"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4" name="Oval 23"/>
            <p:cNvSpPr/>
            <p:nvPr/>
          </p:nvSpPr>
          <p:spPr>
            <a:xfrm>
              <a:off x="2143638" y="5687994"/>
              <a:ext cx="185759" cy="22543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5" name="Oval 24"/>
            <p:cNvSpPr/>
            <p:nvPr/>
          </p:nvSpPr>
          <p:spPr>
            <a:xfrm>
              <a:off x="2481814" y="4895796"/>
              <a:ext cx="185758"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6" name="Oval 25"/>
            <p:cNvSpPr/>
            <p:nvPr/>
          </p:nvSpPr>
          <p:spPr>
            <a:xfrm>
              <a:off x="1500627" y="5272050"/>
              <a:ext cx="185758"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7" name="Oval 26"/>
            <p:cNvSpPr/>
            <p:nvPr/>
          </p:nvSpPr>
          <p:spPr>
            <a:xfrm>
              <a:off x="2143638" y="4783079"/>
              <a:ext cx="185759"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8" name="Oval 27"/>
            <p:cNvSpPr/>
            <p:nvPr/>
          </p:nvSpPr>
          <p:spPr>
            <a:xfrm>
              <a:off x="2389729" y="5464146"/>
              <a:ext cx="185758"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9" name="Oval 28"/>
            <p:cNvSpPr/>
            <p:nvPr/>
          </p:nvSpPr>
          <p:spPr>
            <a:xfrm>
              <a:off x="2846981" y="5272050"/>
              <a:ext cx="185758" cy="22384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0" name="Oval 29"/>
            <p:cNvSpPr/>
            <p:nvPr/>
          </p:nvSpPr>
          <p:spPr>
            <a:xfrm>
              <a:off x="2143638" y="5159332"/>
              <a:ext cx="185759" cy="22384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sp>
        <p:nvSpPr>
          <p:cNvPr id="31" name="Oval 30"/>
          <p:cNvSpPr/>
          <p:nvPr/>
        </p:nvSpPr>
        <p:spPr>
          <a:xfrm>
            <a:off x="5106988" y="1898650"/>
            <a:ext cx="2606675" cy="2105025"/>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sp>
      <p:sp>
        <p:nvSpPr>
          <p:cNvPr id="32" name="Oval 31"/>
          <p:cNvSpPr/>
          <p:nvPr/>
        </p:nvSpPr>
        <p:spPr>
          <a:xfrm>
            <a:off x="5765800" y="2363788"/>
            <a:ext cx="185738" cy="22542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3" name="Oval 32"/>
          <p:cNvSpPr/>
          <p:nvPr/>
        </p:nvSpPr>
        <p:spPr>
          <a:xfrm>
            <a:off x="5951538" y="2965450"/>
            <a:ext cx="187325"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4" name="Oval 33"/>
          <p:cNvSpPr/>
          <p:nvPr/>
        </p:nvSpPr>
        <p:spPr>
          <a:xfrm>
            <a:off x="5859463" y="3270250"/>
            <a:ext cx="185737" cy="22383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5" name="Oval 34"/>
          <p:cNvSpPr/>
          <p:nvPr/>
        </p:nvSpPr>
        <p:spPr>
          <a:xfrm>
            <a:off x="6223000" y="3157538"/>
            <a:ext cx="185738"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6" name="Oval 35"/>
          <p:cNvSpPr/>
          <p:nvPr/>
        </p:nvSpPr>
        <p:spPr>
          <a:xfrm>
            <a:off x="6561138" y="2363788"/>
            <a:ext cx="187325"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7" name="Oval 36"/>
          <p:cNvSpPr/>
          <p:nvPr/>
        </p:nvSpPr>
        <p:spPr>
          <a:xfrm>
            <a:off x="5580063" y="2741613"/>
            <a:ext cx="185737"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8" name="Oval 37"/>
          <p:cNvSpPr/>
          <p:nvPr/>
        </p:nvSpPr>
        <p:spPr>
          <a:xfrm>
            <a:off x="6223000" y="2252663"/>
            <a:ext cx="185738"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39" name="Oval 38"/>
          <p:cNvSpPr/>
          <p:nvPr/>
        </p:nvSpPr>
        <p:spPr>
          <a:xfrm>
            <a:off x="6469063" y="2933700"/>
            <a:ext cx="185737"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0" name="Oval 39"/>
          <p:cNvSpPr/>
          <p:nvPr/>
        </p:nvSpPr>
        <p:spPr>
          <a:xfrm>
            <a:off x="6926263" y="2741613"/>
            <a:ext cx="185737" cy="22383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1" name="Oval 40"/>
          <p:cNvSpPr/>
          <p:nvPr/>
        </p:nvSpPr>
        <p:spPr>
          <a:xfrm>
            <a:off x="6223000" y="2628900"/>
            <a:ext cx="185738"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2" name="Oval 41"/>
          <p:cNvSpPr/>
          <p:nvPr/>
        </p:nvSpPr>
        <p:spPr>
          <a:xfrm>
            <a:off x="6223000" y="3494088"/>
            <a:ext cx="185738" cy="22383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3" name="Oval 42"/>
          <p:cNvSpPr/>
          <p:nvPr/>
        </p:nvSpPr>
        <p:spPr>
          <a:xfrm>
            <a:off x="6588125" y="3381375"/>
            <a:ext cx="185738"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4" name="Oval 43"/>
          <p:cNvSpPr/>
          <p:nvPr/>
        </p:nvSpPr>
        <p:spPr>
          <a:xfrm>
            <a:off x="6832600" y="3157538"/>
            <a:ext cx="185738"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5" name="Oval 44"/>
          <p:cNvSpPr/>
          <p:nvPr/>
        </p:nvSpPr>
        <p:spPr>
          <a:xfrm>
            <a:off x="7289800" y="2965450"/>
            <a:ext cx="185738" cy="22383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6" name="Oval 45"/>
          <p:cNvSpPr/>
          <p:nvPr/>
        </p:nvSpPr>
        <p:spPr>
          <a:xfrm>
            <a:off x="5065713" y="4105275"/>
            <a:ext cx="3621087" cy="233045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sp>
      <p:sp>
        <p:nvSpPr>
          <p:cNvPr id="47" name="Oval 46"/>
          <p:cNvSpPr/>
          <p:nvPr/>
        </p:nvSpPr>
        <p:spPr>
          <a:xfrm>
            <a:off x="5726113" y="4797425"/>
            <a:ext cx="185737" cy="22383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8" name="Oval 47"/>
          <p:cNvSpPr/>
          <p:nvPr/>
        </p:nvSpPr>
        <p:spPr>
          <a:xfrm>
            <a:off x="5911850" y="5397500"/>
            <a:ext cx="185738"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9" name="Oval 48"/>
          <p:cNvSpPr/>
          <p:nvPr/>
        </p:nvSpPr>
        <p:spPr>
          <a:xfrm>
            <a:off x="5818188" y="5702300"/>
            <a:ext cx="185737" cy="22542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0" name="Oval 49"/>
          <p:cNvSpPr/>
          <p:nvPr/>
        </p:nvSpPr>
        <p:spPr>
          <a:xfrm>
            <a:off x="6183313" y="5591175"/>
            <a:ext cx="185737"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1" name="Oval 50"/>
          <p:cNvSpPr/>
          <p:nvPr/>
        </p:nvSpPr>
        <p:spPr>
          <a:xfrm>
            <a:off x="6521450" y="4797425"/>
            <a:ext cx="185738"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2" name="Oval 51"/>
          <p:cNvSpPr/>
          <p:nvPr/>
        </p:nvSpPr>
        <p:spPr>
          <a:xfrm>
            <a:off x="5540375" y="5173663"/>
            <a:ext cx="185738"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3" name="Oval 52"/>
          <p:cNvSpPr/>
          <p:nvPr/>
        </p:nvSpPr>
        <p:spPr>
          <a:xfrm>
            <a:off x="6183313" y="4684713"/>
            <a:ext cx="185737" cy="22542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4" name="Oval 53"/>
          <p:cNvSpPr/>
          <p:nvPr/>
        </p:nvSpPr>
        <p:spPr>
          <a:xfrm>
            <a:off x="6427788" y="5367338"/>
            <a:ext cx="185737"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5" name="Oval 54"/>
          <p:cNvSpPr/>
          <p:nvPr/>
        </p:nvSpPr>
        <p:spPr>
          <a:xfrm>
            <a:off x="6884988" y="5173663"/>
            <a:ext cx="185737" cy="22383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6" name="Oval 55"/>
          <p:cNvSpPr/>
          <p:nvPr/>
        </p:nvSpPr>
        <p:spPr>
          <a:xfrm>
            <a:off x="6183313" y="5062538"/>
            <a:ext cx="185737"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7" name="Oval 56"/>
          <p:cNvSpPr/>
          <p:nvPr/>
        </p:nvSpPr>
        <p:spPr>
          <a:xfrm>
            <a:off x="6183313" y="5927725"/>
            <a:ext cx="185737" cy="22383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8" name="Oval 57"/>
          <p:cNvSpPr/>
          <p:nvPr/>
        </p:nvSpPr>
        <p:spPr>
          <a:xfrm>
            <a:off x="6546850" y="5815013"/>
            <a:ext cx="185738"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9" name="Oval 58"/>
          <p:cNvSpPr/>
          <p:nvPr/>
        </p:nvSpPr>
        <p:spPr>
          <a:xfrm>
            <a:off x="6792913" y="5591175"/>
            <a:ext cx="185737"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0" name="Oval 59"/>
          <p:cNvSpPr/>
          <p:nvPr/>
        </p:nvSpPr>
        <p:spPr>
          <a:xfrm>
            <a:off x="7250113" y="5397500"/>
            <a:ext cx="185737"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1" name="TextBox 59"/>
          <p:cNvSpPr txBox="1">
            <a:spLocks noChangeArrowheads="1"/>
          </p:cNvSpPr>
          <p:nvPr/>
        </p:nvSpPr>
        <p:spPr bwMode="auto">
          <a:xfrm>
            <a:off x="1391904" y="1416050"/>
            <a:ext cx="1334169" cy="461665"/>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Time t1</a:t>
            </a:r>
          </a:p>
        </p:txBody>
      </p:sp>
      <p:sp>
        <p:nvSpPr>
          <p:cNvPr id="62" name="TextBox 60"/>
          <p:cNvSpPr txBox="1">
            <a:spLocks noChangeArrowheads="1"/>
          </p:cNvSpPr>
          <p:nvPr/>
        </p:nvSpPr>
        <p:spPr bwMode="auto">
          <a:xfrm>
            <a:off x="5770229" y="1417638"/>
            <a:ext cx="1334169" cy="461665"/>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Time t2</a:t>
            </a:r>
          </a:p>
        </p:txBody>
      </p:sp>
      <p:sp>
        <p:nvSpPr>
          <p:cNvPr id="63" name="Right Arrow 62"/>
          <p:cNvSpPr/>
          <p:nvPr/>
        </p:nvSpPr>
        <p:spPr>
          <a:xfrm>
            <a:off x="3495675" y="2741613"/>
            <a:ext cx="1355725" cy="131762"/>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4" name="Oval 63"/>
          <p:cNvSpPr/>
          <p:nvPr/>
        </p:nvSpPr>
        <p:spPr>
          <a:xfrm>
            <a:off x="7256463" y="4878388"/>
            <a:ext cx="187325"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5" name="Oval 64"/>
          <p:cNvSpPr/>
          <p:nvPr/>
        </p:nvSpPr>
        <p:spPr>
          <a:xfrm>
            <a:off x="7527925" y="5070475"/>
            <a:ext cx="185738"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6" name="Oval 65"/>
          <p:cNvSpPr/>
          <p:nvPr/>
        </p:nvSpPr>
        <p:spPr>
          <a:xfrm>
            <a:off x="6884988" y="4654550"/>
            <a:ext cx="185737"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7" name="Oval 66"/>
          <p:cNvSpPr/>
          <p:nvPr/>
        </p:nvSpPr>
        <p:spPr>
          <a:xfrm>
            <a:off x="7773988" y="4846638"/>
            <a:ext cx="185737" cy="223837"/>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8" name="Oval 67"/>
          <p:cNvSpPr/>
          <p:nvPr/>
        </p:nvSpPr>
        <p:spPr>
          <a:xfrm>
            <a:off x="7893050" y="5294313"/>
            <a:ext cx="185738" cy="22542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9" name="Oval 68"/>
          <p:cNvSpPr/>
          <p:nvPr/>
        </p:nvSpPr>
        <p:spPr>
          <a:xfrm>
            <a:off x="8137525" y="5070475"/>
            <a:ext cx="185738" cy="223838"/>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70" name="Right Arrow 69"/>
          <p:cNvSpPr/>
          <p:nvPr/>
        </p:nvSpPr>
        <p:spPr>
          <a:xfrm>
            <a:off x="3495675" y="5173663"/>
            <a:ext cx="1355725" cy="131762"/>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71" name="Oval 70"/>
          <p:cNvSpPr/>
          <p:nvPr/>
        </p:nvSpPr>
        <p:spPr>
          <a:xfrm>
            <a:off x="7383463" y="6013450"/>
            <a:ext cx="185737"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72" name="Oval 71"/>
          <p:cNvSpPr/>
          <p:nvPr/>
        </p:nvSpPr>
        <p:spPr>
          <a:xfrm>
            <a:off x="7383463" y="4316413"/>
            <a:ext cx="185737" cy="225425"/>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65765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smtClean="0"/>
              <a:t>population structure	</a:t>
            </a:r>
            <a:endParaRPr lang="en-US" dirty="0"/>
          </a:p>
        </p:txBody>
      </p:sp>
      <p:sp>
        <p:nvSpPr>
          <p:cNvPr id="3" name="Content Placeholder 2"/>
          <p:cNvSpPr>
            <a:spLocks noGrp="1"/>
          </p:cNvSpPr>
          <p:nvPr>
            <p:ph idx="1"/>
          </p:nvPr>
        </p:nvSpPr>
        <p:spPr/>
        <p:txBody>
          <a:bodyPr/>
          <a:lstStyle/>
          <a:p>
            <a:r>
              <a:rPr lang="en-US" dirty="0" smtClean="0"/>
              <a:t>The biological world has a complex hierarchical structure</a:t>
            </a:r>
          </a:p>
          <a:p>
            <a:r>
              <a:rPr lang="en-US" dirty="0" smtClean="0"/>
              <a:t>Genes-chromosomes-cells-organisms-societies</a:t>
            </a:r>
          </a:p>
          <a:p>
            <a:r>
              <a:rPr lang="en-US" dirty="0" smtClean="0"/>
              <a:t>This complexity can be viewed as population </a:t>
            </a:r>
            <a:r>
              <a:rPr lang="en-US" dirty="0" smtClean="0"/>
              <a:t>structure</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3287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5" descr="fungal_spore.jpg"/>
          <p:cNvPicPr>
            <a:picLocks noChangeAspect="1"/>
          </p:cNvPicPr>
          <p:nvPr/>
        </p:nvPicPr>
        <p:blipFill>
          <a:blip r:embed="rId2"/>
          <a:srcRect/>
          <a:stretch>
            <a:fillRect/>
          </a:stretch>
        </p:blipFill>
        <p:spPr bwMode="auto">
          <a:xfrm>
            <a:off x="5904148" y="512676"/>
            <a:ext cx="2508250" cy="3124200"/>
          </a:xfrm>
          <a:prstGeom prst="rect">
            <a:avLst/>
          </a:prstGeom>
          <a:noFill/>
          <a:ln w="9525">
            <a:noFill/>
            <a:miter lim="800000"/>
            <a:headEnd/>
            <a:tailEnd/>
          </a:ln>
        </p:spPr>
      </p:pic>
      <p:pic>
        <p:nvPicPr>
          <p:cNvPr id="5" name="Picture 6" descr="animal_zygote.jpg"/>
          <p:cNvPicPr>
            <a:picLocks noChangeAspect="1"/>
          </p:cNvPicPr>
          <p:nvPr/>
        </p:nvPicPr>
        <p:blipFill>
          <a:blip r:embed="rId3"/>
          <a:srcRect/>
          <a:stretch>
            <a:fillRect/>
          </a:stretch>
        </p:blipFill>
        <p:spPr bwMode="auto">
          <a:xfrm>
            <a:off x="323528" y="476672"/>
            <a:ext cx="3511034" cy="3096344"/>
          </a:xfrm>
          <a:prstGeom prst="rect">
            <a:avLst/>
          </a:prstGeom>
          <a:noFill/>
          <a:ln w="9525">
            <a:noFill/>
            <a:miter lim="800000"/>
            <a:headEnd/>
            <a:tailEnd/>
          </a:ln>
        </p:spPr>
      </p:pic>
      <p:pic>
        <p:nvPicPr>
          <p:cNvPr id="6" name="Picture 7" descr="seed_germinating.jpg"/>
          <p:cNvPicPr>
            <a:picLocks noChangeAspect="1"/>
          </p:cNvPicPr>
          <p:nvPr/>
        </p:nvPicPr>
        <p:blipFill>
          <a:blip r:embed="rId4"/>
          <a:srcRect/>
          <a:stretch>
            <a:fillRect/>
          </a:stretch>
        </p:blipFill>
        <p:spPr bwMode="auto">
          <a:xfrm>
            <a:off x="2591780" y="3897052"/>
            <a:ext cx="3048000" cy="2667000"/>
          </a:xfrm>
          <a:prstGeom prst="rect">
            <a:avLst/>
          </a:prstGeom>
          <a:noFill/>
          <a:ln w="9525">
            <a:noFill/>
            <a:miter lim="800000"/>
            <a:headEnd/>
            <a:tailEnd/>
          </a:ln>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90407224"/>
      </p:ext>
    </p:extLst>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population structure example:</a:t>
            </a:r>
            <a:r>
              <a:rPr lang="en-US" dirty="0" smtClean="0"/>
              <a:t> life-history bottlenecks</a:t>
            </a:r>
            <a:endParaRPr lang="en-US" dirty="0"/>
          </a:p>
        </p:txBody>
      </p:sp>
      <p:sp>
        <p:nvSpPr>
          <p:cNvPr id="3" name="Content Placeholder 2"/>
          <p:cNvSpPr>
            <a:spLocks noGrp="1"/>
          </p:cNvSpPr>
          <p:nvPr>
            <p:ph idx="1"/>
          </p:nvPr>
        </p:nvSpPr>
        <p:spPr/>
        <p:txBody>
          <a:bodyPr/>
          <a:lstStyle/>
          <a:p>
            <a:r>
              <a:rPr lang="en-US" dirty="0" smtClean="0"/>
              <a:t>Adult multi-cellular organisms contain very many cells</a:t>
            </a:r>
          </a:p>
          <a:p>
            <a:r>
              <a:rPr lang="en-US" dirty="0" smtClean="0"/>
              <a:t>But all start their life as a single cell</a:t>
            </a:r>
          </a:p>
          <a:p>
            <a:r>
              <a:rPr lang="en-US" dirty="0" smtClean="0"/>
              <a:t>Q: Why?</a:t>
            </a:r>
          </a:p>
          <a:p>
            <a:r>
              <a:rPr lang="en-US" dirty="0" smtClean="0"/>
              <a:t>A: This population structure helps defeat a public good dilemma at cell level</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46633544"/>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GB">
                <a:latin typeface="Lucida Sans" charset="0"/>
                <a:ea typeface="ＭＳ Ｐゴシック" charset="0"/>
              </a:rPr>
              <a:t>Central message of this talk</a:t>
            </a:r>
          </a:p>
        </p:txBody>
      </p:sp>
      <p:sp>
        <p:nvSpPr>
          <p:cNvPr id="16386" name="Content Placeholder 2"/>
          <p:cNvSpPr>
            <a:spLocks noGrp="1"/>
          </p:cNvSpPr>
          <p:nvPr>
            <p:ph idx="1"/>
          </p:nvPr>
        </p:nvSpPr>
        <p:spPr/>
        <p:txBody>
          <a:bodyPr/>
          <a:lstStyle/>
          <a:p>
            <a:pPr eaLnBrk="1" hangingPunct="1"/>
            <a:r>
              <a:rPr lang="en-GB" sz="2800" dirty="0">
                <a:solidFill>
                  <a:schemeClr val="tx2"/>
                </a:solidFill>
                <a:latin typeface="Lucida Sans" charset="0"/>
                <a:ea typeface="ＭＳ Ｐゴシック" charset="0"/>
              </a:rPr>
              <a:t>Observation</a:t>
            </a:r>
            <a:r>
              <a:rPr lang="en-GB" sz="2800" dirty="0">
                <a:latin typeface="Lucida Sans" charset="0"/>
                <a:ea typeface="ＭＳ Ｐゴシック" charset="0"/>
              </a:rPr>
              <a:t>: All life is social and collective</a:t>
            </a:r>
          </a:p>
          <a:p>
            <a:pPr eaLnBrk="1" hangingPunct="1"/>
            <a:r>
              <a:rPr lang="en-GB" sz="2800" dirty="0">
                <a:solidFill>
                  <a:srgbClr val="CCE5E9"/>
                </a:solidFill>
                <a:latin typeface="Lucida Sans" charset="0"/>
                <a:ea typeface="ＭＳ Ｐゴシック" charset="0"/>
              </a:rPr>
              <a:t>Observation</a:t>
            </a:r>
            <a:r>
              <a:rPr lang="en-GB" sz="2800" dirty="0">
                <a:latin typeface="Lucida Sans" charset="0"/>
                <a:ea typeface="ＭＳ Ｐゴシック" charset="0"/>
              </a:rPr>
              <a:t>: All</a:t>
            </a:r>
            <a:r>
              <a:rPr lang="en-GB" sz="2800" dirty="0" smtClean="0">
                <a:latin typeface="Lucida Sans" charset="0"/>
                <a:ea typeface="ＭＳ Ｐゴシック" charset="0"/>
              </a:rPr>
              <a:t> collective task completion  involves a social dilemma</a:t>
            </a:r>
          </a:p>
          <a:p>
            <a:pPr eaLnBrk="1" hangingPunct="1"/>
            <a:r>
              <a:rPr lang="en-GB" sz="2800" dirty="0">
                <a:solidFill>
                  <a:srgbClr val="CCE5E9"/>
                </a:solidFill>
                <a:latin typeface="Lucida Sans" charset="0"/>
                <a:ea typeface="ＭＳ Ｐゴシック" charset="0"/>
              </a:rPr>
              <a:t>Plausible hypothesis</a:t>
            </a:r>
            <a:r>
              <a:rPr lang="en-GB" sz="2800" dirty="0">
                <a:latin typeface="Lucida Sans" charset="0"/>
                <a:ea typeface="ＭＳ Ｐゴシック" charset="0"/>
              </a:rPr>
              <a:t>: Such dilemmas can be overcome via adaptations leading to population structures which modify the game being played and so dissolve the dilemma</a:t>
            </a:r>
          </a:p>
          <a:p>
            <a:pPr eaLnBrk="1" hangingPunct="1"/>
            <a:r>
              <a:rPr lang="en-GB" sz="2800" dirty="0">
                <a:solidFill>
                  <a:srgbClr val="CCE5E9"/>
                </a:solidFill>
                <a:latin typeface="Lucida Sans" charset="0"/>
                <a:ea typeface="ＭＳ Ｐゴシック" charset="0"/>
              </a:rPr>
              <a:t>Speculative hypothesis</a:t>
            </a:r>
            <a:r>
              <a:rPr lang="en-GB" sz="2800" dirty="0">
                <a:latin typeface="Lucida Sans" charset="0"/>
                <a:ea typeface="ＭＳ Ｐゴシック" charset="0"/>
              </a:rPr>
              <a:t>: Biological complexity has evolved as a side effect of this process</a:t>
            </a:r>
          </a:p>
          <a:p>
            <a:pPr eaLnBrk="1" hangingPunct="1"/>
            <a:endParaRPr lang="en-GB" sz="2200" dirty="0">
              <a:latin typeface="Lucida Sans" charset="0"/>
              <a:ea typeface="ＭＳ Ｐゴシック"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social evolution 1	</a:t>
            </a:r>
            <a:endParaRPr lang="en-US" dirty="0"/>
          </a:p>
        </p:txBody>
      </p:sp>
      <p:sp>
        <p:nvSpPr>
          <p:cNvPr id="3" name="Content Placeholder 2"/>
          <p:cNvSpPr>
            <a:spLocks noGrp="1"/>
          </p:cNvSpPr>
          <p:nvPr>
            <p:ph idx="1"/>
          </p:nvPr>
        </p:nvSpPr>
        <p:spPr/>
        <p:txBody>
          <a:bodyPr/>
          <a:lstStyle/>
          <a:p>
            <a:r>
              <a:rPr lang="en-US" dirty="0" smtClean="0"/>
              <a:t>Quiet </a:t>
            </a:r>
            <a:r>
              <a:rPr lang="en-US" dirty="0"/>
              <a:t>r</a:t>
            </a:r>
            <a:r>
              <a:rPr lang="en-US" dirty="0" smtClean="0"/>
              <a:t>evolution in theoretical biology</a:t>
            </a:r>
          </a:p>
          <a:p>
            <a:r>
              <a:rPr lang="en-US" dirty="0" smtClean="0"/>
              <a:t>Starts as an anomaly for Darwin (1859), his: “one special difficulty” – sterile worker castes in social insects</a:t>
            </a:r>
          </a:p>
          <a:p>
            <a:r>
              <a:rPr lang="en-US" dirty="0" smtClean="0"/>
              <a:t>Anomaly resolved by W.D. Hamilton’s (1964) inclusive fitness theory (which relies on relatedness between actors – a type of population structure)</a:t>
            </a:r>
          </a:p>
          <a:p>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053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social evolution 2 - </a:t>
            </a:r>
            <a:r>
              <a:rPr lang="en-US" dirty="0" err="1" smtClean="0"/>
              <a:t>Sociobology</a:t>
            </a:r>
            <a:r>
              <a:rPr lang="en-US" dirty="0" smtClean="0"/>
              <a:t>	</a:t>
            </a:r>
            <a:endParaRPr lang="en-US" dirty="0"/>
          </a:p>
        </p:txBody>
      </p:sp>
      <p:sp>
        <p:nvSpPr>
          <p:cNvPr id="3" name="Content Placeholder 2"/>
          <p:cNvSpPr>
            <a:spLocks noGrp="1"/>
          </p:cNvSpPr>
          <p:nvPr>
            <p:ph idx="1"/>
          </p:nvPr>
        </p:nvSpPr>
        <p:spPr/>
        <p:txBody>
          <a:bodyPr/>
          <a:lstStyle/>
          <a:p>
            <a:r>
              <a:rPr lang="en-US" dirty="0" smtClean="0"/>
              <a:t>Inclusive fitness theory resolved the old problem of evolution of cooperation in </a:t>
            </a:r>
            <a:r>
              <a:rPr lang="en-US" b="1" dirty="0" smtClean="0"/>
              <a:t>animals</a:t>
            </a:r>
          </a:p>
          <a:p>
            <a:r>
              <a:rPr lang="en-US" dirty="0" smtClean="0"/>
              <a:t>But cooperation still viewed as a niche area of zoology</a:t>
            </a:r>
          </a:p>
          <a:p>
            <a:endParaRPr lang="en-US" dirty="0" smtClean="0"/>
          </a:p>
          <a:p>
            <a:endParaRPr lang="en-US" dirty="0" smtClean="0"/>
          </a:p>
          <a:p>
            <a:endParaRPr lang="en-US" dirty="0"/>
          </a:p>
        </p:txBody>
      </p:sp>
      <p:pic>
        <p:nvPicPr>
          <p:cNvPr id="4" name="Picture 3" descr="eo_wilson.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372200" y="3969060"/>
            <a:ext cx="2232248" cy="2702771"/>
          </a:xfrm>
          <a:prstGeom prst="rect">
            <a:avLst/>
          </a:prstGeom>
        </p:spPr>
      </p:pic>
      <p:pic>
        <p:nvPicPr>
          <p:cNvPr id="6" name="Picture 5" descr="sociobiology.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31840" y="3969060"/>
            <a:ext cx="2425910" cy="276009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5833368"/>
      </p:ext>
    </p:extLst>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smtClean="0">
                <a:latin typeface="Lucida Sans" charset="0"/>
                <a:ea typeface="ＭＳ Ｐゴシック" charset="0"/>
              </a:rPr>
              <a:t>History of social evolution 3 – Major Transitions</a:t>
            </a:r>
            <a:endParaRPr lang="en-US" dirty="0">
              <a:latin typeface="Lucida Sans" charset="0"/>
              <a:ea typeface="ＭＳ Ｐゴシック" charset="0"/>
            </a:endParaRPr>
          </a:p>
        </p:txBody>
      </p:sp>
      <p:sp>
        <p:nvSpPr>
          <p:cNvPr id="38914" name="Content Placeholder 2"/>
          <p:cNvSpPr>
            <a:spLocks noGrp="1"/>
          </p:cNvSpPr>
          <p:nvPr>
            <p:ph idx="1"/>
          </p:nvPr>
        </p:nvSpPr>
        <p:spPr/>
        <p:txBody>
          <a:bodyPr/>
          <a:lstStyle/>
          <a:p>
            <a:r>
              <a:rPr lang="en-US" dirty="0" smtClean="0">
                <a:latin typeface="Lucida Sans" charset="0"/>
                <a:ea typeface="ＭＳ Ｐゴシック" charset="0"/>
              </a:rPr>
              <a:t>New, radically increased scope; social evolution seen as key to </a:t>
            </a:r>
            <a:r>
              <a:rPr lang="en-US" i="1" dirty="0" smtClean="0">
                <a:latin typeface="Lucida Sans" charset="0"/>
                <a:ea typeface="ＭＳ Ｐゴシック" charset="0"/>
              </a:rPr>
              <a:t>all stable forms of biological grouping</a:t>
            </a:r>
          </a:p>
          <a:p>
            <a:r>
              <a:rPr lang="en-US" dirty="0" smtClean="0">
                <a:latin typeface="Lucida Sans" charset="0"/>
                <a:ea typeface="ＭＳ Ｐゴシック" charset="0"/>
              </a:rPr>
              <a:t>Genes ‘cooperate’ on chromosomes</a:t>
            </a:r>
          </a:p>
          <a:p>
            <a:r>
              <a:rPr lang="en-US" dirty="0" smtClean="0">
                <a:latin typeface="Lucida Sans" charset="0"/>
                <a:ea typeface="ＭＳ Ｐゴシック" charset="0"/>
              </a:rPr>
              <a:t>Mitochondria and chloroplast ‘cooperate’ in eukaryotic cells</a:t>
            </a:r>
          </a:p>
          <a:p>
            <a:r>
              <a:rPr lang="en-US" dirty="0" smtClean="0">
                <a:latin typeface="Lucida Sans" charset="0"/>
                <a:ea typeface="ＭＳ Ｐゴシック" charset="0"/>
              </a:rPr>
              <a:t>Cells ‘cooperate’ in multicellular organisms</a:t>
            </a:r>
          </a:p>
          <a:p>
            <a:r>
              <a:rPr lang="en-US" dirty="0" smtClean="0">
                <a:latin typeface="Lucida Sans" charset="0"/>
                <a:ea typeface="ＭＳ Ｐゴシック" charset="0"/>
              </a:rPr>
              <a:t>Ants ‘cooperate’ in </a:t>
            </a:r>
            <a:r>
              <a:rPr lang="en-US" dirty="0" err="1" smtClean="0">
                <a:latin typeface="Lucida Sans" charset="0"/>
                <a:ea typeface="ＭＳ Ｐゴシック" charset="0"/>
              </a:rPr>
              <a:t>eusocial</a:t>
            </a:r>
            <a:r>
              <a:rPr lang="en-US" dirty="0" smtClean="0">
                <a:latin typeface="Lucida Sans" charset="0"/>
                <a:ea typeface="ＭＳ Ｐゴシック" charset="0"/>
              </a:rPr>
              <a:t> colonies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59532" y="404664"/>
            <a:ext cx="8426450" cy="1341438"/>
          </a:xfrm>
        </p:spPr>
        <p:txBody>
          <a:bodyPr/>
          <a:lstStyle/>
          <a:p>
            <a:r>
              <a:rPr lang="en-US" dirty="0" smtClean="0"/>
              <a:t>Major Evolutionary Transitions as products of social niche construction</a:t>
            </a:r>
            <a:endParaRPr lang="en-US" dirty="0"/>
          </a:p>
        </p:txBody>
      </p:sp>
      <p:sp>
        <p:nvSpPr>
          <p:cNvPr id="3" name="Content Placeholder 2"/>
          <p:cNvSpPr>
            <a:spLocks noGrp="1"/>
          </p:cNvSpPr>
          <p:nvPr>
            <p:ph idx="1"/>
          </p:nvPr>
        </p:nvSpPr>
        <p:spPr>
          <a:xfrm>
            <a:off x="323528" y="2024844"/>
            <a:ext cx="8426450" cy="4502150"/>
          </a:xfrm>
        </p:spPr>
        <p:txBody>
          <a:bodyPr/>
          <a:lstStyle/>
          <a:p>
            <a:r>
              <a:rPr lang="en-US" dirty="0" smtClean="0">
                <a:latin typeface="Lucida Sans" charset="0"/>
                <a:ea typeface="ＭＳ Ｐゴシック" charset="0"/>
              </a:rPr>
              <a:t>a </a:t>
            </a:r>
            <a:r>
              <a:rPr lang="en-US" dirty="0">
                <a:latin typeface="Lucida Sans" charset="0"/>
                <a:ea typeface="ＭＳ Ｐゴシック" charset="0"/>
              </a:rPr>
              <a:t>number of smaller units, originally capable of surviving </a:t>
            </a:r>
            <a:r>
              <a:rPr lang="en-US" dirty="0" smtClean="0">
                <a:latin typeface="Lucida Sans" charset="0"/>
                <a:ea typeface="ＭＳ Ｐゴシック" charset="0"/>
              </a:rPr>
              <a:t>and reproducing </a:t>
            </a:r>
            <a:r>
              <a:rPr lang="en-US" dirty="0">
                <a:latin typeface="Lucida Sans" charset="0"/>
                <a:ea typeface="ＭＳ Ｐゴシック" charset="0"/>
              </a:rPr>
              <a:t>on their own, </a:t>
            </a:r>
            <a:r>
              <a:rPr lang="en-US" dirty="0" smtClean="0">
                <a:latin typeface="Lucida Sans" charset="0"/>
                <a:ea typeface="ＭＳ Ｐゴシック" charset="0"/>
              </a:rPr>
              <a:t>become </a:t>
            </a:r>
            <a:r>
              <a:rPr lang="en-US" dirty="0">
                <a:latin typeface="Lucida Sans" charset="0"/>
                <a:ea typeface="ＭＳ Ｐゴシック" charset="0"/>
              </a:rPr>
              <a:t>aggregated into a single larger </a:t>
            </a:r>
            <a:r>
              <a:rPr lang="en-US" dirty="0" smtClean="0">
                <a:latin typeface="Lucida Sans" charset="0"/>
                <a:ea typeface="ＭＳ Ｐゴシック" charset="0"/>
              </a:rPr>
              <a:t>unit</a:t>
            </a:r>
            <a:endParaRPr lang="en-US" dirty="0">
              <a:latin typeface="Lucida Sans" charset="0"/>
              <a:ea typeface="ＭＳ Ｐゴシック" charset="0"/>
            </a:endParaRPr>
          </a:p>
          <a:p>
            <a:r>
              <a:rPr lang="en-US" dirty="0">
                <a:latin typeface="Lucida Sans" charset="0"/>
                <a:ea typeface="ＭＳ Ｐゴシック" charset="0"/>
              </a:rPr>
              <a:t>thus generating a new level of biological </a:t>
            </a:r>
            <a:r>
              <a:rPr lang="en-US" dirty="0" smtClean="0">
                <a:latin typeface="Lucida Sans" charset="0"/>
                <a:ea typeface="ＭＳ Ｐゴシック" charset="0"/>
              </a:rPr>
              <a:t>organization and increased complexity</a:t>
            </a:r>
          </a:p>
          <a:p>
            <a:r>
              <a:rPr lang="en-US" dirty="0" smtClean="0">
                <a:latin typeface="Lucida Sans" charset="0"/>
                <a:ea typeface="ＭＳ Ｐゴシック" charset="0"/>
              </a:rPr>
              <a:t>The scope of social evolution theory is now the whole biota</a:t>
            </a:r>
            <a:endParaRPr lang="en-US" dirty="0">
              <a:latin typeface="Lucida Sans" charset="0"/>
              <a:ea typeface="ＭＳ Ｐゴシック" charset="0"/>
            </a:endParaRPr>
          </a:p>
          <a:p>
            <a:endParaRPr lang="en-US" b="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50539088"/>
      </p:ext>
    </p:extLst>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Niche Construction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980985052"/>
              </p:ext>
            </p:extLst>
          </p:nvPr>
        </p:nvGraphicFramePr>
        <p:xfrm>
          <a:off x="359532" y="1329889"/>
          <a:ext cx="8426450" cy="450215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725" y="6027003"/>
            <a:ext cx="9156725" cy="707886"/>
          </a:xfrm>
          <a:prstGeom prst="rect">
            <a:avLst/>
          </a:prstGeom>
          <a:noFill/>
        </p:spPr>
        <p:txBody>
          <a:bodyPr wrap="square" rtlCol="0">
            <a:spAutoFit/>
          </a:bodyPr>
          <a:lstStyle/>
          <a:p>
            <a:r>
              <a:rPr lang="en-US" sz="2000" dirty="0" smtClean="0">
                <a:solidFill>
                  <a:schemeClr val="tx1"/>
                </a:solidFill>
              </a:rPr>
              <a:t>Powers et al. (2011) The Concurrent Evolution of Cooperation </a:t>
            </a:r>
          </a:p>
          <a:p>
            <a:r>
              <a:rPr lang="en-US" sz="2000" dirty="0" smtClean="0">
                <a:solidFill>
                  <a:schemeClr val="tx1"/>
                </a:solidFill>
              </a:rPr>
              <a:t>and the Population Structures That Support It, </a:t>
            </a:r>
            <a:r>
              <a:rPr lang="en-US" sz="2000" i="1" dirty="0" smtClean="0">
                <a:solidFill>
                  <a:schemeClr val="tx1"/>
                </a:solidFill>
              </a:rPr>
              <a:t>Evolution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7781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GB">
                <a:latin typeface="Lucida Sans" charset="0"/>
                <a:ea typeface="ＭＳ Ｐゴシック" charset="0"/>
              </a:rPr>
              <a:t>Central message of this talk</a:t>
            </a:r>
          </a:p>
        </p:txBody>
      </p:sp>
      <p:sp>
        <p:nvSpPr>
          <p:cNvPr id="41986" name="Content Placeholder 2"/>
          <p:cNvSpPr>
            <a:spLocks noGrp="1"/>
          </p:cNvSpPr>
          <p:nvPr>
            <p:ph idx="1"/>
          </p:nvPr>
        </p:nvSpPr>
        <p:spPr/>
        <p:txBody>
          <a:bodyPr/>
          <a:lstStyle/>
          <a:p>
            <a:pPr eaLnBrk="1" hangingPunct="1"/>
            <a:r>
              <a:rPr lang="en-GB" sz="2800" dirty="0">
                <a:solidFill>
                  <a:schemeClr val="tx2"/>
                </a:solidFill>
                <a:latin typeface="Lucida Sans" charset="0"/>
                <a:ea typeface="ＭＳ Ｐゴシック" charset="0"/>
              </a:rPr>
              <a:t>Observation</a:t>
            </a:r>
            <a:r>
              <a:rPr lang="en-GB" sz="2800" dirty="0">
                <a:latin typeface="Lucida Sans" charset="0"/>
                <a:ea typeface="ＭＳ Ｐゴシック" charset="0"/>
              </a:rPr>
              <a:t>: All life is social and collective</a:t>
            </a:r>
          </a:p>
          <a:p>
            <a:pPr eaLnBrk="1" hangingPunct="1"/>
            <a:r>
              <a:rPr lang="en-GB" sz="2800" dirty="0">
                <a:solidFill>
                  <a:srgbClr val="CCE5E9"/>
                </a:solidFill>
                <a:latin typeface="Lucida Sans" charset="0"/>
                <a:ea typeface="ＭＳ Ｐゴシック" charset="0"/>
              </a:rPr>
              <a:t>Observation</a:t>
            </a:r>
            <a:r>
              <a:rPr lang="en-GB" sz="2800" dirty="0">
                <a:latin typeface="Lucida Sans" charset="0"/>
                <a:ea typeface="ＭＳ Ｐゴシック" charset="0"/>
              </a:rPr>
              <a:t>: All collectives </a:t>
            </a:r>
            <a:r>
              <a:rPr lang="en-GB" sz="2800" dirty="0" smtClean="0">
                <a:latin typeface="Lucida Sans" charset="0"/>
                <a:ea typeface="ＭＳ Ｐゴシック" charset="0"/>
              </a:rPr>
              <a:t>necessarily face </a:t>
            </a:r>
            <a:r>
              <a:rPr lang="en-GB" sz="2800" dirty="0">
                <a:latin typeface="Lucida Sans" charset="0"/>
                <a:ea typeface="ＭＳ Ｐゴシック" charset="0"/>
              </a:rPr>
              <a:t>public goods dilemmas</a:t>
            </a:r>
          </a:p>
          <a:p>
            <a:pPr eaLnBrk="1" hangingPunct="1"/>
            <a:r>
              <a:rPr lang="en-GB" sz="2800" dirty="0">
                <a:solidFill>
                  <a:srgbClr val="CCE5E9"/>
                </a:solidFill>
                <a:latin typeface="Lucida Sans" charset="0"/>
                <a:ea typeface="ＭＳ Ｐゴシック" charset="0"/>
              </a:rPr>
              <a:t>Plausible hypothesis</a:t>
            </a:r>
            <a:r>
              <a:rPr lang="en-GB" sz="2800" dirty="0">
                <a:latin typeface="Lucida Sans" charset="0"/>
                <a:ea typeface="ＭＳ Ｐゴシック" charset="0"/>
              </a:rPr>
              <a:t>: Such dilemmas can be overcome via adaptations leading to population structures which modify the game being played and so dissolve the dilemma</a:t>
            </a:r>
          </a:p>
          <a:p>
            <a:pPr eaLnBrk="1" hangingPunct="1"/>
            <a:r>
              <a:rPr lang="en-GB" sz="2800" dirty="0">
                <a:solidFill>
                  <a:srgbClr val="CCE5E9"/>
                </a:solidFill>
                <a:latin typeface="Lucida Sans" charset="0"/>
                <a:ea typeface="ＭＳ Ｐゴシック" charset="0"/>
              </a:rPr>
              <a:t>Speculative hypothesis</a:t>
            </a:r>
            <a:r>
              <a:rPr lang="en-GB" sz="2800" dirty="0">
                <a:latin typeface="Lucida Sans" charset="0"/>
                <a:ea typeface="ＭＳ Ｐゴシック" charset="0"/>
              </a:rPr>
              <a:t>: Biological complexity has evolved as a side effect of this process</a:t>
            </a:r>
          </a:p>
          <a:p>
            <a:pPr eaLnBrk="1" hangingPunct="1"/>
            <a:endParaRPr lang="en-GB" sz="2200" dirty="0">
              <a:latin typeface="Lucida Sans" charset="0"/>
              <a:ea typeface="ＭＳ Ｐゴシック"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Title 1"/>
          <p:cNvSpPr>
            <a:spLocks noGrp="1"/>
          </p:cNvSpPr>
          <p:nvPr>
            <p:ph type="title"/>
          </p:nvPr>
        </p:nvSpPr>
        <p:spPr>
          <a:xfrm>
            <a:off x="359532" y="-315416"/>
            <a:ext cx="8426450" cy="1341438"/>
          </a:xfrm>
        </p:spPr>
        <p:txBody>
          <a:bodyPr/>
          <a:lstStyle/>
          <a:p>
            <a:r>
              <a:rPr lang="en-US" dirty="0">
                <a:latin typeface="Lucida Sans" charset="0"/>
                <a:ea typeface="ＭＳ Ｐゴシック" charset="0"/>
              </a:rPr>
              <a:t>Further reading</a:t>
            </a:r>
          </a:p>
        </p:txBody>
      </p:sp>
      <p:pic>
        <p:nvPicPr>
          <p:cNvPr id="43010" name="Content Placeholder 4" descr="IMG_0060.JPG"/>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14381" b="14381"/>
          <a:stretch>
            <a:fillRect/>
          </a:stretch>
        </p:blipFill>
        <p:spPr>
          <a:xfrm>
            <a:off x="4133850" y="3716338"/>
            <a:ext cx="4651375" cy="2486025"/>
          </a:xfrm>
        </p:spPr>
      </p:pic>
      <p:sp>
        <p:nvSpPr>
          <p:cNvPr id="43011" name="Content Placeholder 2"/>
          <p:cNvSpPr txBox="1">
            <a:spLocks/>
          </p:cNvSpPr>
          <p:nvPr/>
        </p:nvSpPr>
        <p:spPr bwMode="auto">
          <a:xfrm>
            <a:off x="323528" y="1304764"/>
            <a:ext cx="8426450" cy="45021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FAA26D3D-D897-4be2-8F04-BA451C77F1D7}">
              <ma14:placeholderFlag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0" tIns="0" rIns="0" bIns="0"/>
          <a:lstStyle>
            <a:lvl1pPr marL="271463" indent="-271463">
              <a:defRPr sz="2400">
                <a:solidFill>
                  <a:srgbClr val="000000"/>
                </a:solidFill>
                <a:latin typeface="Lucida Sans" charset="0"/>
                <a:ea typeface="ＭＳ Ｐゴシック" charset="0"/>
                <a:cs typeface="ＭＳ Ｐゴシック" charset="0"/>
              </a:defRPr>
            </a:lvl1pPr>
            <a:lvl2pPr marL="742950" indent="-285750">
              <a:defRPr sz="2400">
                <a:solidFill>
                  <a:srgbClr val="000000"/>
                </a:solidFill>
                <a:latin typeface="Lucida Sans" charset="0"/>
                <a:ea typeface="ＭＳ Ｐゴシック" charset="0"/>
              </a:defRPr>
            </a:lvl2pPr>
            <a:lvl3pPr marL="1143000" indent="-228600">
              <a:defRPr sz="2400">
                <a:solidFill>
                  <a:srgbClr val="000000"/>
                </a:solidFill>
                <a:latin typeface="Lucida Sans" charset="0"/>
                <a:ea typeface="ＭＳ Ｐゴシック" charset="0"/>
              </a:defRPr>
            </a:lvl3pPr>
            <a:lvl4pPr marL="1600200" indent="-228600">
              <a:defRPr sz="2400">
                <a:solidFill>
                  <a:srgbClr val="000000"/>
                </a:solidFill>
                <a:latin typeface="Lucida Sans" charset="0"/>
                <a:ea typeface="ＭＳ Ｐゴシック" charset="0"/>
              </a:defRPr>
            </a:lvl4pPr>
            <a:lvl5pPr marL="2057400" indent="-228600">
              <a:defRPr sz="2400">
                <a:solidFill>
                  <a:srgbClr val="000000"/>
                </a:solidFill>
                <a:latin typeface="Lucida Sans" charset="0"/>
                <a:ea typeface="ＭＳ Ｐゴシック" charset="0"/>
              </a:defRPr>
            </a:lvl5pPr>
            <a:lvl6pPr marL="2514600" indent="-228600" algn="ctr" eaLnBrk="0" fontAlgn="base" hangingPunct="0">
              <a:spcBef>
                <a:spcPct val="0"/>
              </a:spcBef>
              <a:spcAft>
                <a:spcPct val="0"/>
              </a:spcAft>
              <a:defRPr sz="2400">
                <a:solidFill>
                  <a:srgbClr val="000000"/>
                </a:solidFill>
                <a:latin typeface="Lucida Sans" charset="0"/>
                <a:ea typeface="ＭＳ Ｐゴシック" charset="0"/>
              </a:defRPr>
            </a:lvl6pPr>
            <a:lvl7pPr marL="2971800" indent="-228600" algn="ctr" eaLnBrk="0" fontAlgn="base" hangingPunct="0">
              <a:spcBef>
                <a:spcPct val="0"/>
              </a:spcBef>
              <a:spcAft>
                <a:spcPct val="0"/>
              </a:spcAft>
              <a:defRPr sz="2400">
                <a:solidFill>
                  <a:srgbClr val="000000"/>
                </a:solidFill>
                <a:latin typeface="Lucida Sans" charset="0"/>
                <a:ea typeface="ＭＳ Ｐゴシック" charset="0"/>
              </a:defRPr>
            </a:lvl7pPr>
            <a:lvl8pPr marL="3429000" indent="-228600" algn="ctr" eaLnBrk="0" fontAlgn="base" hangingPunct="0">
              <a:spcBef>
                <a:spcPct val="0"/>
              </a:spcBef>
              <a:spcAft>
                <a:spcPct val="0"/>
              </a:spcAft>
              <a:defRPr sz="2400">
                <a:solidFill>
                  <a:srgbClr val="000000"/>
                </a:solidFill>
                <a:latin typeface="Lucida Sans" charset="0"/>
                <a:ea typeface="ＭＳ Ｐゴシック" charset="0"/>
              </a:defRPr>
            </a:lvl8pPr>
            <a:lvl9pPr marL="3886200" indent="-228600" algn="ctr" eaLnBrk="0" fontAlgn="base" hangingPunct="0">
              <a:spcBef>
                <a:spcPct val="0"/>
              </a:spcBef>
              <a:spcAft>
                <a:spcPct val="0"/>
              </a:spcAft>
              <a:defRPr sz="2400">
                <a:solidFill>
                  <a:srgbClr val="000000"/>
                </a:solidFill>
                <a:latin typeface="Lucida Sans" charset="0"/>
                <a:ea typeface="ＭＳ Ｐゴシック" charset="0"/>
              </a:defRPr>
            </a:lvl9pPr>
          </a:lstStyle>
          <a:p>
            <a:pPr algn="l">
              <a:spcBef>
                <a:spcPct val="70000"/>
              </a:spcBef>
              <a:buClr>
                <a:schemeClr val="tx2"/>
              </a:buClr>
              <a:buFont typeface="Wingdings" charset="0"/>
              <a:buChar char="§"/>
            </a:pPr>
            <a:r>
              <a:rPr lang="en-GB" sz="2200" dirty="0">
                <a:solidFill>
                  <a:schemeClr val="tx1"/>
                </a:solidFill>
              </a:rPr>
              <a:t>A primer on evolutionary game theory and its application to social evolution</a:t>
            </a:r>
          </a:p>
          <a:p>
            <a:pPr algn="l">
              <a:spcBef>
                <a:spcPct val="70000"/>
              </a:spcBef>
              <a:buClr>
                <a:schemeClr val="tx2"/>
              </a:buClr>
              <a:buFont typeface="Wingdings" charset="0"/>
              <a:buChar char="§"/>
            </a:pPr>
            <a:r>
              <a:rPr lang="en-GB" sz="3000" dirty="0">
                <a:solidFill>
                  <a:schemeClr val="tx1"/>
                </a:solidFill>
              </a:rPr>
              <a:t> </a:t>
            </a:r>
            <a:r>
              <a:rPr lang="en-GB" sz="3000" dirty="0">
                <a:solidFill>
                  <a:schemeClr val="tx1"/>
                </a:solidFill>
                <a:hlinkClick r:id="rId3"/>
              </a:rPr>
              <a:t>http://users.ecs.soton.ac.uk/par1g10/evo_game_theory_primer</a:t>
            </a:r>
            <a:r>
              <a:rPr lang="en-GB" sz="3000" dirty="0" smtClean="0">
                <a:solidFill>
                  <a:schemeClr val="tx1"/>
                </a:solidFill>
                <a:hlinkClick r:id="rId3"/>
              </a:rPr>
              <a:t>/</a:t>
            </a:r>
            <a:endParaRPr lang="en-GB" sz="3000" dirty="0" smtClean="0">
              <a:solidFill>
                <a:schemeClr val="tx1"/>
              </a:solidFill>
            </a:endParaRPr>
          </a:p>
          <a:p>
            <a:pPr algn="l">
              <a:spcBef>
                <a:spcPct val="70000"/>
              </a:spcBef>
              <a:buClr>
                <a:schemeClr val="tx2"/>
              </a:buClr>
              <a:buFont typeface="Wingdings" charset="0"/>
              <a:buChar char="§"/>
            </a:pPr>
            <a:endParaRPr lang="en-GB" dirty="0" smtClean="0">
              <a:solidFill>
                <a:schemeClr val="tx1"/>
              </a:solidFill>
            </a:endParaRPr>
          </a:p>
          <a:p>
            <a:pPr algn="l">
              <a:spcBef>
                <a:spcPct val="70000"/>
              </a:spcBef>
              <a:buClr>
                <a:schemeClr val="tx2"/>
              </a:buClr>
              <a:buFont typeface="Wingdings" charset="0"/>
              <a:buChar char="§"/>
            </a:pPr>
            <a:r>
              <a:rPr lang="en-GB" dirty="0" err="1" smtClean="0">
                <a:solidFill>
                  <a:schemeClr val="tx1"/>
                </a:solidFill>
              </a:rPr>
              <a:t>paul.ryan@soton.ac.uk</a:t>
            </a:r>
            <a:endParaRPr lang="en-GB"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Title 1"/>
          <p:cNvSpPr>
            <a:spLocks noGrp="1"/>
          </p:cNvSpPr>
          <p:nvPr>
            <p:ph type="title"/>
          </p:nvPr>
        </p:nvSpPr>
        <p:spPr>
          <a:xfrm>
            <a:off x="0" y="0"/>
            <a:ext cx="8928100" cy="1341438"/>
          </a:xfrm>
        </p:spPr>
        <p:txBody>
          <a:bodyPr/>
          <a:lstStyle/>
          <a:p>
            <a:pPr algn="ctr"/>
            <a:r>
              <a:rPr lang="en-US" sz="3200">
                <a:latin typeface="Lucida Sans" charset="0"/>
                <a:ea typeface="ＭＳ Ｐゴシック" charset="0"/>
              </a:rPr>
              <a:t>When is the fitness landscape metaphor helpful (and when is it not?)</a:t>
            </a:r>
          </a:p>
        </p:txBody>
      </p:sp>
      <p:pic>
        <p:nvPicPr>
          <p:cNvPr id="17410" name="Content Placeholder 6" descr="multimodalFitnessLandscape.jpg"/>
          <p:cNvPicPr>
            <a:picLocks noGrp="1" noChangeAspect="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t="11836" b="11836"/>
          <a:stretch>
            <a:fillRect/>
          </a:stretch>
        </p:blipFill>
        <p:spPr>
          <a:xfrm>
            <a:off x="0" y="1676400"/>
            <a:ext cx="5735204" cy="3481387"/>
          </a:xfrm>
        </p:spPr>
      </p:pic>
      <p:pic>
        <p:nvPicPr>
          <p:cNvPr id="8" name="Picture 7" descr="SewallWrightLandscape1932-300px.gif"/>
          <p:cNvPicPr>
            <a:picLocks noChangeAspect="1"/>
          </p:cNvPicPr>
          <p:nvPr/>
        </p:nvPicPr>
        <p:blipFill>
          <a:blip r:embed="rId3"/>
          <a:stretch>
            <a:fillRect/>
          </a:stretch>
        </p:blipFill>
        <p:spPr>
          <a:xfrm>
            <a:off x="5334000" y="4064000"/>
            <a:ext cx="3810000" cy="2794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Title 1"/>
          <p:cNvSpPr>
            <a:spLocks noGrp="1"/>
          </p:cNvSpPr>
          <p:nvPr>
            <p:ph type="title"/>
          </p:nvPr>
        </p:nvSpPr>
        <p:spPr>
          <a:xfrm>
            <a:off x="287524" y="620688"/>
            <a:ext cx="8426450" cy="1341438"/>
          </a:xfrm>
        </p:spPr>
        <p:txBody>
          <a:bodyPr/>
          <a:lstStyle/>
          <a:p>
            <a:pPr eaLnBrk="1" hangingPunct="1"/>
            <a:r>
              <a:rPr lang="en-GB" dirty="0" smtClean="0">
                <a:latin typeface="Lucida Sans" charset="0"/>
                <a:ea typeface="ＭＳ Ｐゴシック" charset="0"/>
              </a:rPr>
              <a:t>Usually, the </a:t>
            </a:r>
            <a:r>
              <a:rPr lang="en-GB" dirty="0">
                <a:latin typeface="Lucida Sans" charset="0"/>
                <a:ea typeface="ＭＳ Ｐゴシック" charset="0"/>
              </a:rPr>
              <a:t>best thing to do </a:t>
            </a:r>
            <a:r>
              <a:rPr lang="en-GB" dirty="0" smtClean="0">
                <a:latin typeface="Lucida Sans" charset="0"/>
                <a:ea typeface="ＭＳ Ｐゴシック" charset="0"/>
              </a:rPr>
              <a:t>depends </a:t>
            </a:r>
            <a:r>
              <a:rPr lang="en-GB" dirty="0">
                <a:latin typeface="Lucida Sans" charset="0"/>
                <a:ea typeface="ＭＳ Ｐゴシック" charset="0"/>
              </a:rPr>
              <a:t>on what everyone else is doing …</a:t>
            </a:r>
          </a:p>
        </p:txBody>
      </p:sp>
      <p:pic>
        <p:nvPicPr>
          <p:cNvPr id="18434" name="Picture 2" descr="ants_1803365b.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276600" y="3176588"/>
            <a:ext cx="5716588" cy="346868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8435" name="Picture 1" descr="myxobacteria.jpg"/>
          <p:cNvPicPr>
            <a:picLocks noChangeAspect="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15900" y="2205038"/>
            <a:ext cx="3851275" cy="354806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a:latin typeface="Lucida Sans" charset="0"/>
                <a:ea typeface="ＭＳ Ｐゴシック" charset="0"/>
              </a:rPr>
              <a:t>A generalized scheme for fitness interactions</a:t>
            </a:r>
          </a:p>
        </p:txBody>
      </p:sp>
      <p:sp>
        <p:nvSpPr>
          <p:cNvPr id="20482" name="Content Placeholder 2"/>
          <p:cNvSpPr>
            <a:spLocks noGrp="1"/>
          </p:cNvSpPr>
          <p:nvPr>
            <p:ph idx="1"/>
          </p:nvPr>
        </p:nvSpPr>
        <p:spPr>
          <a:xfrm>
            <a:off x="358775" y="1916113"/>
            <a:ext cx="8426450" cy="4502150"/>
          </a:xfrm>
        </p:spPr>
        <p:txBody>
          <a:bodyPr/>
          <a:lstStyle/>
          <a:p>
            <a:pPr eaLnBrk="1" hangingPunct="1"/>
            <a:r>
              <a:rPr lang="en-GB" sz="2400">
                <a:latin typeface="Lucida Sans" charset="0"/>
                <a:ea typeface="ＭＳ Ｐゴシック" charset="0"/>
              </a:rPr>
              <a:t>Fitness outcomes for a transaction between 2 agents</a:t>
            </a:r>
          </a:p>
          <a:p>
            <a:pPr eaLnBrk="1" hangingPunct="1"/>
            <a:endParaRPr lang="en-GB" sz="2400">
              <a:latin typeface="Lucida Sans" charset="0"/>
              <a:ea typeface="ＭＳ Ｐゴシック" charset="0"/>
            </a:endParaRPr>
          </a:p>
        </p:txBody>
      </p:sp>
      <p:graphicFrame>
        <p:nvGraphicFramePr>
          <p:cNvPr id="4" name="Table 3"/>
          <p:cNvGraphicFramePr>
            <a:graphicFrameLocks noGrp="1"/>
          </p:cNvGraphicFramePr>
          <p:nvPr/>
        </p:nvGraphicFramePr>
        <p:xfrm>
          <a:off x="142875" y="2997200"/>
          <a:ext cx="8821738" cy="2120901"/>
        </p:xfrm>
        <a:graphic>
          <a:graphicData uri="http://schemas.openxmlformats.org/drawingml/2006/table">
            <a:tbl>
              <a:tblPr firstRow="1" firstCol="1">
                <a:tableStyleId>{9DCAF9ED-07DC-4A11-8D7F-57B35C25682E}</a:tableStyleId>
              </a:tblPr>
              <a:tblGrid>
                <a:gridCol w="2747965"/>
                <a:gridCol w="2747965"/>
                <a:gridCol w="3325808"/>
              </a:tblGrid>
              <a:tr h="706967">
                <a:tc>
                  <a:txBody>
                    <a:bodyPr/>
                    <a:lstStyle/>
                    <a:p>
                      <a:pPr>
                        <a:spcAft>
                          <a:spcPts val="0"/>
                        </a:spcAft>
                      </a:pPr>
                      <a:r>
                        <a:rPr lang="en-GB" sz="3200" dirty="0">
                          <a:effectLst/>
                        </a:rPr>
                        <a:t> </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dirty="0">
                          <a:effectLst/>
                        </a:rPr>
                        <a:t>Recipient +</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a:effectLst/>
                        </a:rPr>
                        <a:t>Recipient -</a:t>
                      </a:r>
                      <a:endParaRPr lang="en-GB" sz="3200">
                        <a:effectLst/>
                        <a:latin typeface="Cambria"/>
                        <a:ea typeface="ＭＳ 明朝"/>
                        <a:cs typeface="Times New Roman"/>
                      </a:endParaRPr>
                    </a:p>
                  </a:txBody>
                  <a:tcPr marL="68586" marR="68586"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6" marR="68586" marT="0" marB="0">
                    <a:solidFill>
                      <a:schemeClr val="accent2"/>
                    </a:solidFill>
                  </a:tcPr>
                </a:tc>
                <a:tc>
                  <a:txBody>
                    <a:bodyPr/>
                    <a:lstStyle/>
                    <a:p>
                      <a:pPr>
                        <a:spcAft>
                          <a:spcPts val="0"/>
                        </a:spcAft>
                      </a:pPr>
                      <a:r>
                        <a:rPr lang="en-GB" sz="3200" dirty="0">
                          <a:effectLst/>
                        </a:rPr>
                        <a:t>Cooperation</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a:effectLst/>
                        </a:rPr>
                        <a:t>Selfishness</a:t>
                      </a:r>
                      <a:endParaRPr lang="en-GB" sz="3200">
                        <a:effectLst/>
                        <a:latin typeface="Cambria"/>
                        <a:ea typeface="ＭＳ 明朝"/>
                        <a:cs typeface="Times New Roman"/>
                      </a:endParaRPr>
                    </a:p>
                  </a:txBody>
                  <a:tcPr marL="68586" marR="68586"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6" marR="68586" marT="0" marB="0">
                    <a:solidFill>
                      <a:schemeClr val="accent2"/>
                    </a:solidFill>
                  </a:tcPr>
                </a:tc>
                <a:tc>
                  <a:txBody>
                    <a:bodyPr/>
                    <a:lstStyle/>
                    <a:p>
                      <a:pPr>
                        <a:spcAft>
                          <a:spcPts val="0"/>
                        </a:spcAft>
                      </a:pPr>
                      <a:r>
                        <a:rPr lang="en-GB" sz="3200" dirty="0">
                          <a:effectLst/>
                        </a:rPr>
                        <a:t>Altruism</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dirty="0">
                          <a:effectLst/>
                        </a:rPr>
                        <a:t>Spite</a:t>
                      </a:r>
                      <a:endParaRPr lang="en-GB" sz="3200" dirty="0">
                        <a:effectLst/>
                        <a:latin typeface="Cambria"/>
                        <a:ea typeface="ＭＳ 明朝"/>
                        <a:cs typeface="Times New Roman"/>
                      </a:endParaRPr>
                    </a:p>
                  </a:txBody>
                  <a:tcPr marL="68586" marR="68586"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a:latin typeface="Lucida Sans" charset="0"/>
                <a:ea typeface="ＭＳ Ｐゴシック" charset="0"/>
              </a:rPr>
              <a:t>The classic (non-social) case</a:t>
            </a:r>
          </a:p>
        </p:txBody>
      </p:sp>
      <p:sp>
        <p:nvSpPr>
          <p:cNvPr id="22530" name="Content Placeholder 2"/>
          <p:cNvSpPr>
            <a:spLocks noGrp="1"/>
          </p:cNvSpPr>
          <p:nvPr>
            <p:ph idx="1"/>
          </p:nvPr>
        </p:nvSpPr>
        <p:spPr>
          <a:xfrm>
            <a:off x="215900" y="6092825"/>
            <a:ext cx="8426450" cy="541338"/>
          </a:xfrm>
        </p:spPr>
        <p:txBody>
          <a:bodyPr/>
          <a:lstStyle/>
          <a:p>
            <a:pPr eaLnBrk="1" hangingPunct="1"/>
            <a:r>
              <a:rPr lang="en-GB" sz="2400">
                <a:latin typeface="Lucida Sans" charset="0"/>
                <a:ea typeface="ＭＳ Ｐゴシック" charset="0"/>
              </a:rPr>
              <a:t>And fitness is (usually) relative</a:t>
            </a:r>
          </a:p>
        </p:txBody>
      </p:sp>
      <p:graphicFrame>
        <p:nvGraphicFramePr>
          <p:cNvPr id="4" name="Table 3"/>
          <p:cNvGraphicFramePr>
            <a:graphicFrameLocks noGrp="1"/>
          </p:cNvGraphicFramePr>
          <p:nvPr/>
        </p:nvGraphicFramePr>
        <p:xfrm>
          <a:off x="142875" y="2997200"/>
          <a:ext cx="8821738" cy="2120901"/>
        </p:xfrm>
        <a:graphic>
          <a:graphicData uri="http://schemas.openxmlformats.org/drawingml/2006/table">
            <a:tbl>
              <a:tblPr firstRow="1" firstCol="1">
                <a:tableStyleId>{9DCAF9ED-07DC-4A11-8D7F-57B35C25682E}</a:tableStyleId>
              </a:tblPr>
              <a:tblGrid>
                <a:gridCol w="2747965"/>
                <a:gridCol w="2747965"/>
                <a:gridCol w="3325808"/>
              </a:tblGrid>
              <a:tr h="706967">
                <a:tc>
                  <a:txBody>
                    <a:bodyPr/>
                    <a:lstStyle/>
                    <a:p>
                      <a:pPr>
                        <a:spcAft>
                          <a:spcPts val="0"/>
                        </a:spcAft>
                      </a:pPr>
                      <a:r>
                        <a:rPr lang="en-GB" sz="3200" dirty="0">
                          <a:effectLst/>
                        </a:rPr>
                        <a:t> </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dirty="0">
                          <a:effectLst/>
                        </a:rPr>
                        <a:t>Recipient +</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a:effectLst/>
                        </a:rPr>
                        <a:t>Recipient -</a:t>
                      </a:r>
                      <a:endParaRPr lang="en-GB" sz="3200">
                        <a:effectLst/>
                        <a:latin typeface="Cambria"/>
                        <a:ea typeface="ＭＳ 明朝"/>
                        <a:cs typeface="Times New Roman"/>
                      </a:endParaRPr>
                    </a:p>
                  </a:txBody>
                  <a:tcPr marL="68586" marR="68586"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6" marR="68586" marT="0" marB="0">
                    <a:solidFill>
                      <a:schemeClr val="accent2"/>
                    </a:solidFill>
                  </a:tcPr>
                </a:tc>
                <a:tc>
                  <a:txBody>
                    <a:bodyPr/>
                    <a:lstStyle/>
                    <a:p>
                      <a:pPr>
                        <a:spcAft>
                          <a:spcPts val="0"/>
                        </a:spcAft>
                      </a:pPr>
                      <a:r>
                        <a:rPr lang="en-GB" sz="3200" dirty="0">
                          <a:effectLst/>
                        </a:rPr>
                        <a:t>Cooperation</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a:effectLst/>
                        </a:rPr>
                        <a:t>Selfishness</a:t>
                      </a:r>
                      <a:endParaRPr lang="en-GB" sz="3200">
                        <a:effectLst/>
                        <a:latin typeface="Cambria"/>
                        <a:ea typeface="ＭＳ 明朝"/>
                        <a:cs typeface="Times New Roman"/>
                      </a:endParaRPr>
                    </a:p>
                  </a:txBody>
                  <a:tcPr marL="68586" marR="68586" marT="0" marB="0"/>
                </a:tc>
              </a:tr>
              <a:tr h="706967">
                <a:tc>
                  <a:txBody>
                    <a:bodyPr/>
                    <a:lstStyle/>
                    <a:p>
                      <a:pPr>
                        <a:spcAft>
                          <a:spcPts val="0"/>
                        </a:spcAft>
                      </a:pPr>
                      <a:r>
                        <a:rPr lang="en-GB" sz="3200" dirty="0">
                          <a:solidFill>
                            <a:schemeClr val="tx1"/>
                          </a:solidFill>
                          <a:effectLst/>
                        </a:rPr>
                        <a:t>Actor -</a:t>
                      </a:r>
                      <a:endParaRPr lang="en-GB" sz="3200" dirty="0">
                        <a:solidFill>
                          <a:schemeClr val="tx1"/>
                        </a:solidFill>
                        <a:effectLst/>
                        <a:latin typeface="Cambria"/>
                        <a:ea typeface="ＭＳ 明朝"/>
                        <a:cs typeface="Times New Roman"/>
                      </a:endParaRPr>
                    </a:p>
                  </a:txBody>
                  <a:tcPr marL="68586" marR="68586" marT="0" marB="0">
                    <a:solidFill>
                      <a:schemeClr val="accent2"/>
                    </a:solidFill>
                  </a:tcPr>
                </a:tc>
                <a:tc>
                  <a:txBody>
                    <a:bodyPr/>
                    <a:lstStyle/>
                    <a:p>
                      <a:pPr>
                        <a:spcAft>
                          <a:spcPts val="0"/>
                        </a:spcAft>
                      </a:pPr>
                      <a:r>
                        <a:rPr lang="en-GB" sz="3200" dirty="0">
                          <a:effectLst/>
                        </a:rPr>
                        <a:t>Altruism</a:t>
                      </a:r>
                      <a:endParaRPr lang="en-GB" sz="3200" dirty="0">
                        <a:effectLst/>
                        <a:latin typeface="Cambria"/>
                        <a:ea typeface="ＭＳ 明朝"/>
                        <a:cs typeface="Times New Roman"/>
                      </a:endParaRPr>
                    </a:p>
                  </a:txBody>
                  <a:tcPr marL="68586" marR="68586" marT="0" marB="0"/>
                </a:tc>
                <a:tc>
                  <a:txBody>
                    <a:bodyPr/>
                    <a:lstStyle/>
                    <a:p>
                      <a:pPr>
                        <a:spcAft>
                          <a:spcPts val="0"/>
                        </a:spcAft>
                      </a:pPr>
                      <a:r>
                        <a:rPr lang="en-GB" sz="3200" dirty="0">
                          <a:effectLst/>
                        </a:rPr>
                        <a:t>Spite</a:t>
                      </a:r>
                      <a:endParaRPr lang="en-GB" sz="3200" dirty="0">
                        <a:effectLst/>
                        <a:latin typeface="Cambria"/>
                        <a:ea typeface="ＭＳ 明朝"/>
                        <a:cs typeface="Times New Roman"/>
                      </a:endParaRPr>
                    </a:p>
                  </a:txBody>
                  <a:tcPr marL="68586" marR="68586" marT="0" marB="0"/>
                </a:tc>
              </a:tr>
            </a:tbl>
          </a:graphicData>
        </a:graphic>
      </p:graphicFrame>
      <p:sp>
        <p:nvSpPr>
          <p:cNvPr id="22547" name="Oval 1"/>
          <p:cNvSpPr>
            <a:spLocks noChangeArrowheads="1"/>
          </p:cNvSpPr>
          <p:nvPr/>
        </p:nvSpPr>
        <p:spPr bwMode="auto">
          <a:xfrm>
            <a:off x="5435600" y="3500438"/>
            <a:ext cx="2665413" cy="914400"/>
          </a:xfrm>
          <a:prstGeom prst="ellipse">
            <a:avLst/>
          </a:prstGeom>
          <a:noFill/>
          <a:ln w="60325">
            <a:solidFill>
              <a:srgbClr val="FF0000"/>
            </a:solidFill>
            <a:round/>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bIns="0" anchor="ctr"/>
          <a:lstStyle/>
          <a:p>
            <a:endParaRPr lang="en-US">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lion_zebra.jpg"/>
          <p:cNvPicPr>
            <a:picLocks noGrp="1" noChangeAspect="1"/>
          </p:cNvPicPr>
          <p:nvPr>
            <p:ph idx="1"/>
          </p:nvPr>
        </p:nvPicPr>
        <p:blipFill rotWithShape="1">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1855" t="-18906" r="-18490" b="18906"/>
          <a:stretch/>
        </p:blipFill>
        <p:spPr>
          <a:xfrm>
            <a:off x="-2052736" y="-1431540"/>
            <a:ext cx="12911839" cy="7236804"/>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91979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GB">
                <a:latin typeface="Lucida Sans" charset="0"/>
                <a:ea typeface="ＭＳ Ｐゴシック" charset="0"/>
              </a:rPr>
              <a:t>The ‘obvious’ case - selfishness</a:t>
            </a:r>
          </a:p>
        </p:txBody>
      </p:sp>
      <p:sp>
        <p:nvSpPr>
          <p:cNvPr id="21506" name="Content Placeholder 2"/>
          <p:cNvSpPr>
            <a:spLocks noGrp="1"/>
          </p:cNvSpPr>
          <p:nvPr>
            <p:ph idx="1"/>
          </p:nvPr>
        </p:nvSpPr>
        <p:spPr/>
        <p:txBody>
          <a:bodyPr/>
          <a:lstStyle/>
          <a:p>
            <a:pPr eaLnBrk="1" hangingPunct="1"/>
            <a:r>
              <a:rPr lang="en-GB" sz="3200" dirty="0" smtClean="0">
                <a:latin typeface="Lucida Sans" charset="0"/>
                <a:ea typeface="ＭＳ Ｐゴシック" charset="0"/>
              </a:rPr>
              <a:t>Nature red in tooth and claw</a:t>
            </a:r>
          </a:p>
          <a:p>
            <a:pPr eaLnBrk="1" hangingPunct="1"/>
            <a:r>
              <a:rPr lang="en-GB" sz="3200" dirty="0" smtClean="0">
                <a:latin typeface="Lucida Sans" charset="0"/>
                <a:ea typeface="ＭＳ Ｐゴシック" charset="0"/>
              </a:rPr>
              <a:t>Agents act to increase their fitness and decrease that of others</a:t>
            </a:r>
          </a:p>
          <a:p>
            <a:pPr eaLnBrk="1" hangingPunct="1"/>
            <a:r>
              <a:rPr lang="en-GB" sz="3200" dirty="0" smtClean="0">
                <a:latin typeface="Lucida Sans" charset="0"/>
                <a:ea typeface="ＭＳ Ｐゴシック" charset="0"/>
              </a:rPr>
              <a:t>Run </a:t>
            </a:r>
            <a:r>
              <a:rPr lang="en-GB" sz="3200" dirty="0">
                <a:latin typeface="Lucida Sans" charset="0"/>
                <a:ea typeface="ＭＳ Ｐゴシック" charset="0"/>
              </a:rPr>
              <a:t>faster, sharper teeth, hide better, have a longer </a:t>
            </a:r>
            <a:r>
              <a:rPr lang="en-GB" sz="3200" dirty="0" smtClean="0">
                <a:latin typeface="Lucida Sans" charset="0"/>
                <a:ea typeface="ＭＳ Ｐゴシック" charset="0"/>
              </a:rPr>
              <a:t>neck</a:t>
            </a:r>
            <a:endParaRPr lang="en-GB" sz="3200" dirty="0">
              <a:latin typeface="Lucida Sans" charset="0"/>
              <a:ea typeface="ＭＳ Ｐゴシック" charset="0"/>
            </a:endParaRPr>
          </a:p>
          <a:p>
            <a:pPr eaLnBrk="1" hangingPunct="1"/>
            <a:r>
              <a:rPr lang="en-GB" sz="3200" dirty="0" smtClean="0">
                <a:latin typeface="Lucida Sans" charset="0"/>
                <a:ea typeface="ＭＳ Ｐゴシック" charset="0"/>
              </a:rPr>
              <a:t>No dilemma here</a:t>
            </a:r>
            <a:endParaRPr lang="en-GB" sz="3200" dirty="0">
              <a:latin typeface="Lucida Sans" charset="0"/>
              <a:ea typeface="ＭＳ Ｐゴシック" charset="0"/>
            </a:endParaRPr>
          </a:p>
          <a:p>
            <a:pPr eaLnBrk="1" hangingPunct="1"/>
            <a:endParaRPr lang="en-GB" dirty="0">
              <a:latin typeface="Lucida Sans" charset="0"/>
              <a:ea typeface="ＭＳ Ｐゴシック"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EXPANDSHOWBAR" val="True"/>
  <p:tag name="ANSWERNOWTEXT" val="Answer Now"/>
  <p:tag name="RESPTABLESTYLE" val="-1"/>
  <p:tag name="ALLOWDUPLICATES" val="False"/>
  <p:tag name="AUTOADVANCE" val="False"/>
  <p:tag name="STDCHART" val="1"/>
  <p:tag name="BUBBLENAMEVISIBLE" val="True"/>
  <p:tag name="DEFAULTNUMTEAMS" val="5"/>
  <p:tag name="CUSTOMCELLBACKCOLOR2" val="-13395457"/>
  <p:tag name="DISPLAYNAME" val="True"/>
  <p:tag name="GRIDROTATIONINTERVAL" val="2"/>
  <p:tag name="POLLINGCYCLE" val="2"/>
  <p:tag name="INCLUDENONRESPONDERS" val="False"/>
  <p:tag name="ALLOWUSERFEEDBACK" val="True"/>
  <p:tag name="REALTIMEBACKUPPATH" val="(None)"/>
  <p:tag name="FIBDISPLAYKEYWORDS" val="True"/>
  <p:tag name="USESECONDARYMONITOR" val="True"/>
  <p:tag name="RESPCOUNTERSTYLE" val="-1"/>
  <p:tag name="NUMRESPONSES" val="1"/>
  <p:tag name="REVIEWONLY" val="False"/>
  <p:tag name="TEAMSINLEADERBOARD" val="5"/>
  <p:tag name="BUBBLEGROUPING" val="3"/>
  <p:tag name="CUSTOMCELLBACKCOLOR3" val="-268652"/>
  <p:tag name="DISPLAYDEVICEID" val="True"/>
  <p:tag name="GRIDPOSITION" val="1"/>
  <p:tag name="MULTIRESPDIVISOR" val="1"/>
  <p:tag name="INCORRECTPOINTVALUE" val="0"/>
  <p:tag name="CHARTSCALE" val="True"/>
  <p:tag name="TPVERSION" val="2008"/>
  <p:tag name="ANSWERNOWSTYLE" val="-1"/>
  <p:tag name="INPUTSOURCE" val="1"/>
  <p:tag name="ROTATIONINTERVAL" val="2"/>
  <p:tag name="BUBBLESIZEVISIBLE" val="True"/>
  <p:tag name="CUSTOMCELLBACKCOLOR1" val="-657956"/>
  <p:tag name="GRIDOPACITY" val="90"/>
  <p:tag name="CHARTLABELS" val="0"/>
  <p:tag name="CORRECTPOINTVALUE" val="1"/>
  <p:tag name="FIBDISPLAYRESULTS" val="True"/>
  <p:tag name="SHOWBARVISIBLE" val="True"/>
  <p:tag name="COUNTDOWNSECONDS" val="10"/>
  <p:tag name="AUTOUPDATEALIASES" val="True"/>
  <p:tag name="CUSTOMGRIDBACKCOLOR" val="-2830136"/>
  <p:tag name="DISPLAYDEVICENUMBER" val="True"/>
  <p:tag name="RESETCHARTS" val="True"/>
  <p:tag name="ZEROBASED" val="False"/>
  <p:tag name="POWERPOINTVERSION" val="11.0"/>
  <p:tag name="BACKUPSESSIONS" val="True"/>
  <p:tag name="MAXRESPONDERS" val="5"/>
  <p:tag name="USESCHEMECOLORS" val="True"/>
  <p:tag name="PARTLISTDEFAULT" val="0"/>
  <p:tag name="FIBNUMRESULTS" val="5"/>
  <p:tag name="RESPCOUNTERFORMAT" val="0"/>
  <p:tag name="BUBBLEVALUEFORMAT" val="0.0"/>
  <p:tag name="GRIDSIZE" val="{Width=800, Height=600}"/>
  <p:tag name="AUTOADJUSTPARTRANGE" val="True"/>
  <p:tag name="BACKUPMAINTENANCE" val="7"/>
  <p:tag name="CUSTOMCELLBACKCOLOR4" val="-8355712"/>
  <p:tag name="REALTIMEBACKUP" val="False"/>
  <p:tag name="CHARTVALUEFORMAT" val="0%"/>
  <p:tag name="COUNTDOWNSTYLE" val="-1"/>
  <p:tag name="INCLUDEPPT" val="True"/>
  <p:tag name="CUSTOMCELLFORECOLOR" val="-16777216"/>
  <p:tag name="PARTICIPANTSINLEADERBOARD" val="5"/>
  <p:tag name="AUTOSIZEGRID" val="True"/>
  <p:tag name="BULLETTYPE" val="3"/>
  <p:tag name="FIBINCLUDEOTHER" val="True"/>
  <p:tag name="DELIMITERS" val="3.1"/>
  <p:tag name="INCLUDESESSION" val="True"/>
  <p:tag name="ADVANCEDSETTINGSVIEW" val="True"/>
  <p:tag name="CHARTCOLORS" val="1"/>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NOPREFERENCE" val="False"/>
  <p:tag name="DELIMITERS" val="3.1"/>
</p:tagLst>
</file>

<file path=ppt/theme/theme1.xml><?xml version="1.0" encoding="utf-8"?>
<a:theme xmlns:a="http://schemas.openxmlformats.org/drawingml/2006/main" name="UoSnew3">
  <a:themeElements>
    <a:clrScheme name="UoSnew3 1">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fontScheme name="UoSnew3">
      <a:majorFont>
        <a:latin typeface="Lucida Sans"/>
        <a:ea typeface="ＭＳ Ｐゴシック"/>
        <a:cs typeface=""/>
      </a:majorFont>
      <a:minorFont>
        <a:latin typeface="Lucida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00"/>
            </a:solidFill>
            <a:effectLst/>
            <a:latin typeface="Lucida Sans" pitchFamily="34" charset="0"/>
            <a:ea typeface="ＭＳ Ｐゴシック" pitchFamily="16"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a="http://schemas.openxmlformats.org/drawingml/2006/main" xmlns="">
              <a:effectLst>
                <a:outerShdw dist="35921" dir="2700000" algn="ctr" rotWithShape="0">
                  <a:schemeClr val="bg2"/>
                </a:outerShdw>
              </a:effectLst>
            </a14:hiddenEffects>
          </a:ext>
        </a:extLst>
      </a:spPr>
      <a:bodyPr vert="horz" wrap="square" lIns="91440" tIns="4572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00"/>
            </a:solidFill>
            <a:effectLst/>
            <a:latin typeface="Lucida Sans" pitchFamily="34" charset="0"/>
            <a:ea typeface="ＭＳ Ｐゴシック" pitchFamily="16" charset="-128"/>
            <a:cs typeface="Arial" charset="0"/>
          </a:defRPr>
        </a:defPPr>
      </a:lstStyle>
    </a:lnDef>
  </a:objectDefaults>
  <a:extraClrSchemeLst>
    <a:extraClrScheme>
      <a:clrScheme name="UoSnew3 1">
        <a:dk1>
          <a:srgbClr val="A4AEB5"/>
        </a:dk1>
        <a:lt1>
          <a:srgbClr val="FFFFFF"/>
        </a:lt1>
        <a:dk2>
          <a:srgbClr val="005C84"/>
        </a:dk2>
        <a:lt2>
          <a:srgbClr val="CCE5E9"/>
        </a:lt2>
        <a:accent1>
          <a:srgbClr val="F0AB00"/>
        </a:accent1>
        <a:accent2>
          <a:srgbClr val="0098C3"/>
        </a:accent2>
        <a:accent3>
          <a:srgbClr val="AAB5C2"/>
        </a:accent3>
        <a:accent4>
          <a:srgbClr val="DADADA"/>
        </a:accent4>
        <a:accent5>
          <a:srgbClr val="F6D2AA"/>
        </a:accent5>
        <a:accent6>
          <a:srgbClr val="0089B0"/>
        </a:accent6>
        <a:hlink>
          <a:srgbClr val="CCE5E9"/>
        </a:hlink>
        <a:folHlink>
          <a:srgbClr val="E1D9D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UoSnew3</Template>
  <TotalTime>6985</TotalTime>
  <Words>1150</Words>
  <Application>Microsoft Macintosh PowerPoint</Application>
  <PresentationFormat>On-screen Show (4:3)</PresentationFormat>
  <Paragraphs>151</Paragraphs>
  <Slides>36</Slides>
  <Notes>1</Notes>
  <HiddenSlides>0</HiddenSlides>
  <MMClips>0</MMClips>
  <ScaleCrop>false</ScaleCrop>
  <HeadingPairs>
    <vt:vector size="4" baseType="variant">
      <vt:variant>
        <vt:lpstr>Design Template</vt:lpstr>
      </vt:variant>
      <vt:variant>
        <vt:i4>1</vt:i4>
      </vt:variant>
      <vt:variant>
        <vt:lpstr>Slide Titles</vt:lpstr>
      </vt:variant>
      <vt:variant>
        <vt:i4>36</vt:i4>
      </vt:variant>
    </vt:vector>
  </HeadingPairs>
  <TitlesOfParts>
    <vt:vector size="37" baseType="lpstr">
      <vt:lpstr>UoSnew3</vt:lpstr>
      <vt:lpstr>Introduction to Social Evolution</vt:lpstr>
      <vt:lpstr>The evolution of complexity</vt:lpstr>
      <vt:lpstr>Central message of this talk</vt:lpstr>
      <vt:lpstr>When is the fitness landscape metaphor helpful (and when is it not?)</vt:lpstr>
      <vt:lpstr>Usually, the best thing to do depends on what everyone else is doing …</vt:lpstr>
      <vt:lpstr>A generalized scheme for fitness interactions</vt:lpstr>
      <vt:lpstr>The classic (non-social) case</vt:lpstr>
      <vt:lpstr>Slide 8</vt:lpstr>
      <vt:lpstr>The ‘obvious’ case - selfishness</vt:lpstr>
      <vt:lpstr>Slide 10</vt:lpstr>
      <vt:lpstr>Cases particular to social evolution</vt:lpstr>
      <vt:lpstr>Slide 12</vt:lpstr>
      <vt:lpstr>Public goods come from synergy</vt:lpstr>
      <vt:lpstr>The concept of a Public Goods Dilemma</vt:lpstr>
      <vt:lpstr>Public goods consumption dilemma:  The Tragedy of the Commons</vt:lpstr>
      <vt:lpstr>Public goods consumption dilemma:  The Tragedy of the Commons</vt:lpstr>
      <vt:lpstr>Slide 17</vt:lpstr>
      <vt:lpstr>Public goods production dilemma </vt:lpstr>
      <vt:lpstr>Problem </vt:lpstr>
      <vt:lpstr>Good-of-the-group selection </vt:lpstr>
      <vt:lpstr>Darwin (1871) Descent of Man</vt:lpstr>
      <vt:lpstr>Good-of-the-group selection </vt:lpstr>
      <vt:lpstr>Problem with Good-of-the-group selection </vt:lpstr>
      <vt:lpstr>Population structure is a game-changer</vt:lpstr>
      <vt:lpstr>Varieties of population structure</vt:lpstr>
      <vt:lpstr>Slide 26</vt:lpstr>
      <vt:lpstr>Examples of population structure </vt:lpstr>
      <vt:lpstr>Slide 28</vt:lpstr>
      <vt:lpstr>Real population structure example: life-history bottlenecks</vt:lpstr>
      <vt:lpstr>History of social evolution 1 </vt:lpstr>
      <vt:lpstr>History of social evolution 2 - Sociobology </vt:lpstr>
      <vt:lpstr>History of social evolution 3 – Major Transitions</vt:lpstr>
      <vt:lpstr>Major Evolutionary Transitions as products of social niche construction</vt:lpstr>
      <vt:lpstr>Social Niche Construction</vt:lpstr>
      <vt:lpstr>Central message of this talk</vt:lpstr>
      <vt:lpstr>Further reading</vt:lpstr>
    </vt:vector>
  </TitlesOfParts>
  <Manager/>
  <Company>Institute for Complex Systems Simulation</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Paul Ryan</dc:creator>
  <cp:keywords/>
  <dc:description/>
  <cp:lastModifiedBy>Paul Ryan</cp:lastModifiedBy>
  <cp:revision>191</cp:revision>
  <dcterms:created xsi:type="dcterms:W3CDTF">2013-11-14T10:35:21Z</dcterms:created>
  <dcterms:modified xsi:type="dcterms:W3CDTF">2013-11-14T11:00:40Z</dcterms:modified>
  <cp:category/>
</cp:coreProperties>
</file>