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601200" cy="12801600" type="A3"/>
  <p:notesSz cx="6669088" cy="9926638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2" autoAdjust="0"/>
  </p:normalViewPr>
  <p:slideViewPr>
    <p:cSldViewPr>
      <p:cViewPr varScale="1">
        <p:scale>
          <a:sx n="67" d="100"/>
          <a:sy n="67" d="100"/>
        </p:scale>
        <p:origin x="1470" y="72"/>
      </p:cViewPr>
      <p:guideLst>
        <p:guide orient="horz" pos="4032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3976796"/>
            <a:ext cx="8161020" cy="2744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26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15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0870" y="512660"/>
            <a:ext cx="2160270" cy="109228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0060" y="512660"/>
            <a:ext cx="6320790" cy="109228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07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20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29" y="8226214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9" y="5425866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06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60" y="2987042"/>
            <a:ext cx="4240530" cy="844846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610" y="2987042"/>
            <a:ext cx="4240530" cy="844846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53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1" y="2865544"/>
            <a:ext cx="4242197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1" y="4059766"/>
            <a:ext cx="4242197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78" y="2865544"/>
            <a:ext cx="4243863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78" y="4059766"/>
            <a:ext cx="4243863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04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54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1" y="509694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803" y="509695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1" y="2678855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4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902" y="8961121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902" y="1143846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902" y="10019032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2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2987042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" y="11865188"/>
            <a:ext cx="22402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1A79C-6258-4161-B717-EE8AC917D205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410" y="11865188"/>
            <a:ext cx="30403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860" y="11865188"/>
            <a:ext cx="22402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1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5309"/>
            <a:ext cx="3376001" cy="5170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128016" tIns="64008" rIns="128016" bIns="64008" rtlCol="0">
            <a:spAutoFit/>
          </a:bodyPr>
          <a:lstStyle/>
          <a:p>
            <a:r>
              <a:rPr lang="en-GB" dirty="0"/>
              <a:t>EM modelling workflow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46361" y="3736504"/>
            <a:ext cx="3142071" cy="15863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Write geometry description using GdfidL primitives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Specify the material 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Specify the port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Specify the mesh  definitions</a:t>
            </a:r>
          </a:p>
          <a:p>
            <a:r>
              <a:rPr lang="en-GB" sz="1700" dirty="0">
                <a:solidFill>
                  <a:srgbClr val="FF0000"/>
                </a:solidFill>
              </a:rPr>
              <a:t>&lt;model name&gt;_</a:t>
            </a:r>
            <a:r>
              <a:rPr lang="en-GB" sz="1700" dirty="0" err="1">
                <a:solidFill>
                  <a:srgbClr val="FF0000"/>
                </a:solidFill>
              </a:rPr>
              <a:t>model_data</a:t>
            </a:r>
            <a:endParaRPr lang="en-GB" sz="1700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25773" y="1144216"/>
            <a:ext cx="4166425" cy="12385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Generate STL files with  geometry parameter files</a:t>
            </a:r>
          </a:p>
          <a:p>
            <a:pPr algn="ctr"/>
            <a:r>
              <a:rPr lang="en-GB" sz="1200" dirty="0">
                <a:solidFill>
                  <a:srgbClr val="00B050"/>
                </a:solidFill>
              </a:rPr>
              <a:t>Get a folder structure containing all the STL files for all values of the defined parameter sweeps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36504" y="11657384"/>
            <a:ext cx="2736304" cy="10081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Generate overview reports for each parameter sweep</a:t>
            </a:r>
          </a:p>
          <a:p>
            <a:pPr algn="ctr"/>
            <a:r>
              <a:rPr lang="en-GB" sz="1600" dirty="0" err="1">
                <a:solidFill>
                  <a:srgbClr val="FF0000"/>
                </a:solidFill>
              </a:rPr>
              <a:t>Blend_reports.m</a:t>
            </a:r>
            <a:endParaRPr lang="en-GB" sz="1600" dirty="0">
              <a:solidFill>
                <a:srgbClr val="FF0000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450539A-8A26-4920-A419-A026F78C7021}"/>
              </a:ext>
            </a:extLst>
          </p:cNvPr>
          <p:cNvGrpSpPr/>
          <p:nvPr/>
        </p:nvGrpSpPr>
        <p:grpSpPr>
          <a:xfrm>
            <a:off x="5189542" y="7839556"/>
            <a:ext cx="2995434" cy="1873612"/>
            <a:chOff x="5160640" y="8110775"/>
            <a:chExt cx="2995434" cy="1873612"/>
          </a:xfrm>
        </p:grpSpPr>
        <p:sp>
          <p:nvSpPr>
            <p:cNvPr id="23" name="Rounded Rectangle 22"/>
            <p:cNvSpPr/>
            <p:nvPr/>
          </p:nvSpPr>
          <p:spPr>
            <a:xfrm>
              <a:off x="5160640" y="8110775"/>
              <a:ext cx="2995434" cy="187361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rgbClr val="FF0000"/>
                </a:solidFill>
              </a:endParaRPr>
            </a:p>
            <a:p>
              <a:pPr algn="ctr"/>
              <a:endParaRPr lang="en-GB" sz="1600" dirty="0">
                <a:solidFill>
                  <a:srgbClr val="FF0000"/>
                </a:solidFill>
              </a:endParaRPr>
            </a:p>
            <a:p>
              <a:pPr algn="ctr"/>
              <a:endParaRPr lang="en-GB" sz="1600" dirty="0">
                <a:solidFill>
                  <a:srgbClr val="FF0000"/>
                </a:solidFill>
              </a:endParaRPr>
            </a:p>
            <a:p>
              <a:pPr algn="ctr"/>
              <a:endParaRPr lang="en-GB" sz="1600" dirty="0">
                <a:solidFill>
                  <a:srgbClr val="FF0000"/>
                </a:solidFill>
              </a:endParaRPr>
            </a:p>
            <a:p>
              <a:pPr algn="ctr"/>
              <a:endParaRPr lang="en-GB" sz="1600" dirty="0">
                <a:solidFill>
                  <a:srgbClr val="FF0000"/>
                </a:solidFill>
              </a:endParaRPr>
            </a:p>
            <a:p>
              <a:pPr algn="ctr"/>
              <a:endParaRPr lang="en-GB" sz="1600" dirty="0">
                <a:solidFill>
                  <a:srgbClr val="FF0000"/>
                </a:solidFill>
              </a:endParaRPr>
            </a:p>
            <a:p>
              <a:pPr algn="ctr"/>
              <a:endParaRPr lang="en-GB" sz="1600" dirty="0">
                <a:solidFill>
                  <a:srgbClr val="FF0000"/>
                </a:solidFill>
              </a:endParaRPr>
            </a:p>
            <a:p>
              <a:pPr algn="ctr"/>
              <a:endParaRPr lang="en-GB" sz="1600" dirty="0">
                <a:solidFill>
                  <a:srgbClr val="FF0000"/>
                </a:solidFill>
              </a:endParaRPr>
            </a:p>
            <a:p>
              <a:pPr algn="ctr"/>
              <a:r>
                <a:rPr lang="en-GB" sz="1600" dirty="0" err="1">
                  <a:solidFill>
                    <a:srgbClr val="FF0000"/>
                  </a:solidFill>
                </a:rPr>
                <a:t>run_models.m</a:t>
              </a:r>
              <a:endParaRPr lang="en-GB" sz="1600" dirty="0">
                <a:solidFill>
                  <a:srgbClr val="FF0000"/>
                </a:solidFill>
              </a:endParaRPr>
            </a:p>
            <a:p>
              <a:pPr algn="ctr"/>
              <a:endParaRPr lang="en-GB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47762" y="8871261"/>
              <a:ext cx="2495077" cy="7698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spcCol="0"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Post process models</a:t>
              </a:r>
            </a:p>
            <a:p>
              <a:pPr algn="ctr"/>
              <a:r>
                <a:rPr lang="en-GB" sz="14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Results put into the report folder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304656" y="8227989"/>
              <a:ext cx="2601239" cy="55461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spcCol="0"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Run models</a:t>
              </a:r>
            </a:p>
            <a:p>
              <a:pPr algn="ctr"/>
              <a:r>
                <a:rPr lang="en-GB" sz="14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Results put into the data folder</a:t>
              </a: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5304656" y="7265802"/>
            <a:ext cx="2655197" cy="4850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Make GdfidL input files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152528" y="181360"/>
            <a:ext cx="5328592" cy="8888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Write geometry description using </a:t>
            </a:r>
            <a:r>
              <a:rPr lang="en-GB" sz="1600" dirty="0" err="1">
                <a:solidFill>
                  <a:schemeClr val="tx1"/>
                </a:solidFill>
              </a:rPr>
              <a:t>FreeCAD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primatives</a:t>
            </a:r>
            <a:endParaRPr lang="en-GB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Specify geometric parameter sweeps</a:t>
            </a:r>
          </a:p>
          <a:p>
            <a:pPr algn="ctr"/>
            <a:r>
              <a:rPr lang="en-GB" sz="1700" dirty="0">
                <a:solidFill>
                  <a:srgbClr val="00B0F0"/>
                </a:solidFill>
              </a:rPr>
              <a:t>&lt;</a:t>
            </a:r>
            <a:r>
              <a:rPr lang="en-GB" sz="1700" dirty="0" err="1">
                <a:solidFill>
                  <a:srgbClr val="00B0F0"/>
                </a:solidFill>
              </a:rPr>
              <a:t>model_name</a:t>
            </a:r>
            <a:r>
              <a:rPr lang="en-GB" sz="1700" dirty="0">
                <a:solidFill>
                  <a:srgbClr val="00B0F0"/>
                </a:solidFill>
              </a:rPr>
              <a:t>&gt;.</a:t>
            </a:r>
            <a:r>
              <a:rPr lang="en-GB" sz="1700" dirty="0" err="1">
                <a:solidFill>
                  <a:srgbClr val="00B0F0"/>
                </a:solidFill>
              </a:rPr>
              <a:t>py</a:t>
            </a:r>
            <a:endParaRPr lang="en-GB" sz="1700" dirty="0">
              <a:solidFill>
                <a:srgbClr val="00B0F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581424" y="2684680"/>
            <a:ext cx="2502059" cy="9213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Specify the mesh definitions</a:t>
            </a:r>
          </a:p>
          <a:p>
            <a:pPr algn="ctr"/>
            <a:r>
              <a:rPr lang="en-GB" sz="1700" dirty="0">
                <a:solidFill>
                  <a:srgbClr val="00B0F0"/>
                </a:solidFill>
              </a:rPr>
              <a:t>Mesh_definition.txt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2612963" y="2390132"/>
            <a:ext cx="2187637" cy="401066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15499" y="5464696"/>
            <a:ext cx="3728521" cy="12623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Define the material of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Specify geometric parameter sweeps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Specify material parameter sweeps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Specify meshing parameter sweeps</a:t>
            </a:r>
          </a:p>
          <a:p>
            <a:pPr algn="ctr"/>
            <a:r>
              <a:rPr lang="en-GB" sz="1700" dirty="0">
                <a:solidFill>
                  <a:srgbClr val="FF0000"/>
                </a:solidFill>
              </a:rPr>
              <a:t>&lt;model name&gt;.m</a:t>
            </a:r>
            <a:endParaRPr lang="en-GB" sz="1700" dirty="0">
              <a:solidFill>
                <a:srgbClr val="00B0F0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16200000">
            <a:off x="7828209" y="8308386"/>
            <a:ext cx="15085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each input file</a:t>
            </a:r>
          </a:p>
        </p:txBody>
      </p:sp>
      <p:sp>
        <p:nvSpPr>
          <p:cNvPr id="37" name="Right Arrow 36"/>
          <p:cNvSpPr/>
          <p:nvPr/>
        </p:nvSpPr>
        <p:spPr>
          <a:xfrm rot="1745682">
            <a:off x="3900521" y="6348601"/>
            <a:ext cx="1147916" cy="68562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ight Arrow 37"/>
          <p:cNvSpPr/>
          <p:nvPr/>
        </p:nvSpPr>
        <p:spPr>
          <a:xfrm rot="6298412">
            <a:off x="6366654" y="6358437"/>
            <a:ext cx="810411" cy="685620"/>
          </a:xfrm>
          <a:prstGeom prst="rightArrow">
            <a:avLst>
              <a:gd name="adj1" fmla="val 5184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ounded Rectangle 25"/>
          <p:cNvSpPr/>
          <p:nvPr/>
        </p:nvSpPr>
        <p:spPr>
          <a:xfrm>
            <a:off x="4656584" y="3853720"/>
            <a:ext cx="4800601" cy="23301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Define the material mapping of each STL part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Define the order that the STL are loaded.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Define the material of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Specify the port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Specify the geometry fractions to run (1, ½, ¼).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Specify material parameter sweeps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Specify meshing parameter sweeps</a:t>
            </a:r>
          </a:p>
          <a:p>
            <a:pPr algn="ctr"/>
            <a:r>
              <a:rPr lang="en-GB" sz="1700" dirty="0">
                <a:solidFill>
                  <a:srgbClr val="FF0000"/>
                </a:solidFill>
              </a:rPr>
              <a:t>&lt;model name&gt;.m</a:t>
            </a:r>
            <a:endParaRPr lang="en-GB" sz="1700" dirty="0">
              <a:solidFill>
                <a:srgbClr val="00B0F0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cxnSpLocks/>
          </p:cNvCxnSpPr>
          <p:nvPr/>
        </p:nvCxnSpPr>
        <p:spPr>
          <a:xfrm>
            <a:off x="2784376" y="2512368"/>
            <a:ext cx="6984776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3419493" y="3736504"/>
            <a:ext cx="6502059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C345A4-6CF6-4824-B3EA-EE2C15013D76}"/>
              </a:ext>
            </a:extLst>
          </p:cNvPr>
          <p:cNvGrpSpPr/>
          <p:nvPr/>
        </p:nvGrpSpPr>
        <p:grpSpPr>
          <a:xfrm>
            <a:off x="5043875" y="9800657"/>
            <a:ext cx="3285117" cy="1784719"/>
            <a:chOff x="5015797" y="9736785"/>
            <a:chExt cx="3285117" cy="1784719"/>
          </a:xfrm>
        </p:grpSpPr>
        <p:sp>
          <p:nvSpPr>
            <p:cNvPr id="30" name="Rounded Rectangle 22">
              <a:extLst>
                <a:ext uri="{FF2B5EF4-FFF2-40B4-BE49-F238E27FC236}">
                  <a16:creationId xmlns:a16="http://schemas.microsoft.com/office/drawing/2014/main" id="{92328487-F7E1-4B5E-881F-D20950C6AADF}"/>
                </a:ext>
              </a:extLst>
            </p:cNvPr>
            <p:cNvSpPr/>
            <p:nvPr/>
          </p:nvSpPr>
          <p:spPr>
            <a:xfrm>
              <a:off x="5015797" y="9736785"/>
              <a:ext cx="3285117" cy="178471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Run on report folder data</a:t>
              </a:r>
            </a:p>
            <a:p>
              <a:pPr algn="ctr"/>
              <a:endPara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277100" y="10786085"/>
              <a:ext cx="2762712" cy="58326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spcCol="0"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Generate reports</a:t>
              </a:r>
            </a:p>
            <a:p>
              <a:pPr algn="ctr"/>
              <a:r>
                <a:rPr lang="en-GB" sz="1600" dirty="0" err="1">
                  <a:solidFill>
                    <a:srgbClr val="FF0000"/>
                  </a:solidFill>
                </a:rPr>
                <a:t>generate_report.m</a:t>
              </a:r>
              <a:endParaRPr lang="en-GB" sz="1600" dirty="0">
                <a:solidFill>
                  <a:srgbClr val="FF0000"/>
                </a:solidFill>
              </a:endParaRPr>
            </a:p>
          </p:txBody>
        </p:sp>
        <p:sp>
          <p:nvSpPr>
            <p:cNvPr id="28" name="Rounded Rectangle 6">
              <a:extLst>
                <a:ext uri="{FF2B5EF4-FFF2-40B4-BE49-F238E27FC236}">
                  <a16:creationId xmlns:a16="http://schemas.microsoft.com/office/drawing/2014/main" id="{706EBA29-97C6-4F34-A22B-8D211DCABCCA}"/>
                </a:ext>
              </a:extLst>
            </p:cNvPr>
            <p:cNvSpPr/>
            <p:nvPr/>
          </p:nvSpPr>
          <p:spPr>
            <a:xfrm>
              <a:off x="5278248" y="10073208"/>
              <a:ext cx="2762712" cy="58326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spcCol="0"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Analyse results</a:t>
              </a:r>
            </a:p>
            <a:p>
              <a:pPr algn="ctr"/>
              <a:r>
                <a:rPr lang="en-GB" sz="1600" dirty="0" err="1">
                  <a:solidFill>
                    <a:srgbClr val="FF0000"/>
                  </a:solidFill>
                </a:rPr>
                <a:t>analyse_pp_data.m</a:t>
              </a:r>
              <a:endParaRPr lang="en-GB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D080C80-1B36-4D4A-9982-4A3182378F6D}"/>
              </a:ext>
            </a:extLst>
          </p:cNvPr>
          <p:cNvSpPr txBox="1"/>
          <p:nvPr/>
        </p:nvSpPr>
        <p:spPr>
          <a:xfrm>
            <a:off x="4039166" y="8463215"/>
            <a:ext cx="1292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On the modelling machine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E9BB80-F41F-4801-8FA3-823E552F86D6}"/>
              </a:ext>
            </a:extLst>
          </p:cNvPr>
          <p:cNvSpPr txBox="1"/>
          <p:nvPr/>
        </p:nvSpPr>
        <p:spPr>
          <a:xfrm>
            <a:off x="4039166" y="10544800"/>
            <a:ext cx="1292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Anywhere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B2A829-A507-4BC0-8DD1-A113950487A6}"/>
              </a:ext>
            </a:extLst>
          </p:cNvPr>
          <p:cNvSpPr txBox="1"/>
          <p:nvPr/>
        </p:nvSpPr>
        <p:spPr>
          <a:xfrm rot="16200000">
            <a:off x="8005583" y="10232323"/>
            <a:ext cx="15085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For each model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C2997EB-2E1F-45A6-9ADD-B15CC3FC17EC}"/>
              </a:ext>
            </a:extLst>
          </p:cNvPr>
          <p:cNvCxnSpPr>
            <a:cxnSpLocks/>
          </p:cNvCxnSpPr>
          <p:nvPr/>
        </p:nvCxnSpPr>
        <p:spPr>
          <a:xfrm flipV="1">
            <a:off x="95325" y="7075624"/>
            <a:ext cx="3553147" cy="13700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04F7374-DB6C-4E89-B91A-B637BBC4A3DD}"/>
              </a:ext>
            </a:extLst>
          </p:cNvPr>
          <p:cNvSpPr txBox="1"/>
          <p:nvPr/>
        </p:nvSpPr>
        <p:spPr>
          <a:xfrm>
            <a:off x="324123" y="7840960"/>
            <a:ext cx="270977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Running </a:t>
            </a:r>
            <a:r>
              <a:rPr lang="en-GB" dirty="0">
                <a:solidFill>
                  <a:srgbClr val="FF0000"/>
                </a:solidFill>
              </a:rPr>
              <a:t>&lt;</a:t>
            </a:r>
            <a:r>
              <a:rPr lang="en-GB" dirty="0" err="1">
                <a:solidFill>
                  <a:srgbClr val="FF0000"/>
                </a:solidFill>
              </a:rPr>
              <a:t>model_name</a:t>
            </a:r>
            <a:r>
              <a:rPr lang="en-GB" dirty="0">
                <a:solidFill>
                  <a:srgbClr val="FF0000"/>
                </a:solidFill>
              </a:rPr>
              <a:t>&gt;.m </a:t>
            </a:r>
            <a:r>
              <a:rPr lang="en-GB" dirty="0"/>
              <a:t>makes this happen. 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A25220-F8CF-4BBC-A67F-C028A5C1FA8D}"/>
              </a:ext>
            </a:extLst>
          </p:cNvPr>
          <p:cNvCxnSpPr>
            <a:cxnSpLocks/>
          </p:cNvCxnSpPr>
          <p:nvPr/>
        </p:nvCxnSpPr>
        <p:spPr>
          <a:xfrm>
            <a:off x="3936901" y="7264896"/>
            <a:ext cx="1295747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CD8FB47-F861-485C-BBB4-9DFA18869A8E}"/>
              </a:ext>
            </a:extLst>
          </p:cNvPr>
          <p:cNvCxnSpPr>
            <a:cxnSpLocks/>
          </p:cNvCxnSpPr>
          <p:nvPr/>
        </p:nvCxnSpPr>
        <p:spPr>
          <a:xfrm>
            <a:off x="283431" y="9713168"/>
            <a:ext cx="4949217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ECE477B-BD62-4C82-9E96-CA8C3F883793}"/>
              </a:ext>
            </a:extLst>
          </p:cNvPr>
          <p:cNvCxnSpPr>
            <a:cxnSpLocks/>
          </p:cNvCxnSpPr>
          <p:nvPr/>
        </p:nvCxnSpPr>
        <p:spPr>
          <a:xfrm>
            <a:off x="283431" y="9857184"/>
            <a:ext cx="4804804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6534005-9B6A-4ED2-913A-7BB86113F87E}"/>
              </a:ext>
            </a:extLst>
          </p:cNvPr>
          <p:cNvSpPr txBox="1"/>
          <p:nvPr/>
        </p:nvSpPr>
        <p:spPr>
          <a:xfrm>
            <a:off x="283431" y="10038943"/>
            <a:ext cx="25537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These can be run on a separate machine. This has the advantage that you can look at results of earlier simulations before the full set has completed. </a:t>
            </a:r>
          </a:p>
          <a:p>
            <a:r>
              <a:rPr lang="en-GB" sz="1600" dirty="0"/>
              <a:t>Also the modelling machine is only doing the EM simulation thus gets through the models faster.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11F8FC-E13F-47B5-9848-18A9AA330941}"/>
              </a:ext>
            </a:extLst>
          </p:cNvPr>
          <p:cNvSpPr txBox="1"/>
          <p:nvPr/>
        </p:nvSpPr>
        <p:spPr>
          <a:xfrm>
            <a:off x="146361" y="2949986"/>
            <a:ext cx="26108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 currently used</a:t>
            </a: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CEF9C7DB-E6DC-4651-8F62-3D27CF0D51B1}"/>
              </a:ext>
            </a:extLst>
          </p:cNvPr>
          <p:cNvSpPr/>
          <p:nvPr/>
        </p:nvSpPr>
        <p:spPr>
          <a:xfrm>
            <a:off x="3452924" y="158710"/>
            <a:ext cx="699604" cy="2224043"/>
          </a:xfrm>
          <a:prstGeom prst="leftBrace">
            <a:avLst>
              <a:gd name="adj1" fmla="val 4713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694101-F40E-494E-9516-0CC7014B8AA1}"/>
              </a:ext>
            </a:extLst>
          </p:cNvPr>
          <p:cNvSpPr txBox="1"/>
          <p:nvPr/>
        </p:nvSpPr>
        <p:spPr>
          <a:xfrm>
            <a:off x="1290244" y="964236"/>
            <a:ext cx="2553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This is now the EM CAD frontend project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89312D-67B9-4D89-978C-0820AF446336}"/>
              </a:ext>
            </a:extLst>
          </p:cNvPr>
          <p:cNvCxnSpPr>
            <a:cxnSpLocks/>
          </p:cNvCxnSpPr>
          <p:nvPr/>
        </p:nvCxnSpPr>
        <p:spPr>
          <a:xfrm>
            <a:off x="43492" y="1971078"/>
            <a:ext cx="2569471" cy="41905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7">
            <a:extLst>
              <a:ext uri="{FF2B5EF4-FFF2-40B4-BE49-F238E27FC236}">
                <a16:creationId xmlns:a16="http://schemas.microsoft.com/office/drawing/2014/main" id="{598435E3-D562-489A-8B24-97249A610A67}"/>
              </a:ext>
            </a:extLst>
          </p:cNvPr>
          <p:cNvSpPr/>
          <p:nvPr/>
        </p:nvSpPr>
        <p:spPr>
          <a:xfrm>
            <a:off x="6744816" y="11657384"/>
            <a:ext cx="2736304" cy="10081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Extract particular types of data for sets of models</a:t>
            </a:r>
          </a:p>
          <a:p>
            <a:pPr algn="ctr"/>
            <a:r>
              <a:rPr lang="en-GB" sz="1600" dirty="0" err="1">
                <a:solidFill>
                  <a:srgbClr val="FF0000"/>
                </a:solidFill>
              </a:rPr>
              <a:t>extract_all_wlf.m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110C3E01-5276-4977-80D6-6A67B53DDFDC}"/>
              </a:ext>
            </a:extLst>
          </p:cNvPr>
          <p:cNvSpPr/>
          <p:nvPr/>
        </p:nvSpPr>
        <p:spPr>
          <a:xfrm>
            <a:off x="3144416" y="7264896"/>
            <a:ext cx="699604" cy="2448270"/>
          </a:xfrm>
          <a:prstGeom prst="leftBrace">
            <a:avLst>
              <a:gd name="adj1" fmla="val 4713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24A801DD-70DB-4D7F-B32A-60ADD1629FDA}"/>
              </a:ext>
            </a:extLst>
          </p:cNvPr>
          <p:cNvSpPr/>
          <p:nvPr/>
        </p:nvSpPr>
        <p:spPr>
          <a:xfrm>
            <a:off x="3164892" y="9857184"/>
            <a:ext cx="699604" cy="2808309"/>
          </a:xfrm>
          <a:prstGeom prst="leftBrace">
            <a:avLst>
              <a:gd name="adj1" fmla="val 4713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620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6A685F-F656-456F-9B21-4F2163A26498}"/>
              </a:ext>
            </a:extLst>
          </p:cNvPr>
          <p:cNvSpPr txBox="1"/>
          <p:nvPr/>
        </p:nvSpPr>
        <p:spPr>
          <a:xfrm>
            <a:off x="0" y="-5309"/>
            <a:ext cx="6738320" cy="5139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128016" tIns="64008" rIns="128016" bIns="64008" rtlCol="0">
            <a:spAutoFit/>
          </a:bodyPr>
          <a:lstStyle/>
          <a:p>
            <a:r>
              <a:rPr lang="en-GB" dirty="0"/>
              <a:t>EM modelling workflow – parameter optimisation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945645-7B1B-455A-B43E-DECDB26D7DEA}"/>
              </a:ext>
            </a:extLst>
          </p:cNvPr>
          <p:cNvSpPr/>
          <p:nvPr/>
        </p:nvSpPr>
        <p:spPr>
          <a:xfrm>
            <a:off x="2685168" y="882341"/>
            <a:ext cx="4166425" cy="12385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Run a series of short wake PEC models with different mesh densities.</a:t>
            </a:r>
          </a:p>
          <a:p>
            <a:pPr algn="ctr"/>
            <a:r>
              <a:rPr lang="en-GB" sz="1200" dirty="0">
                <a:solidFill>
                  <a:srgbClr val="00B050"/>
                </a:solidFill>
              </a:rPr>
              <a:t>This returns a series of geometric wake loss factors which identify the minimum mesh density required to have a stable wake loss factor.</a:t>
            </a:r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79FDB3C7-49BB-4EE7-A5BC-ADD4EFF8C458}"/>
              </a:ext>
            </a:extLst>
          </p:cNvPr>
          <p:cNvSpPr/>
          <p:nvPr/>
        </p:nvSpPr>
        <p:spPr>
          <a:xfrm>
            <a:off x="1705815" y="6636211"/>
            <a:ext cx="4166425" cy="7212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Using the determined simulation parameters, run geometry /material sweeps</a:t>
            </a:r>
          </a:p>
          <a:p>
            <a:pPr algn="ctr"/>
            <a:r>
              <a:rPr lang="en-GB" sz="1200" dirty="0">
                <a:solidFill>
                  <a:srgbClr val="00B050"/>
                </a:solidFill>
              </a:rPr>
              <a:t>Take care if the geometry changes reduce gaps. </a:t>
            </a:r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6176E8A8-02BB-4872-A9A4-5901CB4FEBA2}"/>
              </a:ext>
            </a:extLst>
          </p:cNvPr>
          <p:cNvSpPr/>
          <p:nvPr/>
        </p:nvSpPr>
        <p:spPr>
          <a:xfrm>
            <a:off x="3341341" y="5329316"/>
            <a:ext cx="2854078" cy="8399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Run a lossy model</a:t>
            </a:r>
          </a:p>
          <a:p>
            <a:pPr algn="ctr"/>
            <a:r>
              <a:rPr lang="en-GB" sz="1200" dirty="0">
                <a:solidFill>
                  <a:srgbClr val="00B050"/>
                </a:solidFill>
              </a:rPr>
              <a:t>Identifies geometric  + material losses</a:t>
            </a:r>
          </a:p>
          <a:p>
            <a:pPr algn="ctr"/>
            <a:r>
              <a:rPr lang="en-GB" sz="1200" dirty="0">
                <a:solidFill>
                  <a:srgbClr val="00B050"/>
                </a:solidFill>
              </a:rPr>
              <a:t>Gives good resolution wake loss spectra</a:t>
            </a:r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FE131F72-ED22-49AD-AC7D-B5DA3CDB20AD}"/>
              </a:ext>
            </a:extLst>
          </p:cNvPr>
          <p:cNvSpPr/>
          <p:nvPr/>
        </p:nvSpPr>
        <p:spPr>
          <a:xfrm>
            <a:off x="3407671" y="3265736"/>
            <a:ext cx="2854078" cy="9298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Run a long wake PEC model</a:t>
            </a:r>
          </a:p>
          <a:p>
            <a:pPr algn="ctr"/>
            <a:r>
              <a:rPr lang="en-GB" sz="1200" dirty="0">
                <a:solidFill>
                  <a:srgbClr val="00B050"/>
                </a:solidFill>
              </a:rPr>
              <a:t>Identifies geometric losses</a:t>
            </a:r>
          </a:p>
          <a:p>
            <a:pPr algn="ctr"/>
            <a:r>
              <a:rPr lang="en-GB" sz="1200" dirty="0">
                <a:solidFill>
                  <a:srgbClr val="00B050"/>
                </a:solidFill>
              </a:rPr>
              <a:t>Gives good resolution wake loss spectra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BF20C47C-F653-4ADC-AA4A-94BA307422F5}"/>
              </a:ext>
            </a:extLst>
          </p:cNvPr>
          <p:cNvSpPr/>
          <p:nvPr/>
        </p:nvSpPr>
        <p:spPr>
          <a:xfrm>
            <a:off x="1815431" y="882342"/>
            <a:ext cx="699604" cy="5286940"/>
          </a:xfrm>
          <a:prstGeom prst="leftBrace">
            <a:avLst>
              <a:gd name="adj1" fmla="val 4713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7002AE-F990-4D1B-9E31-EFC6EB25D1CA}"/>
              </a:ext>
            </a:extLst>
          </p:cNvPr>
          <p:cNvSpPr txBox="1"/>
          <p:nvPr/>
        </p:nvSpPr>
        <p:spPr>
          <a:xfrm>
            <a:off x="120080" y="2902564"/>
            <a:ext cx="173809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Base model parameter setup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FAAB370-FF28-4F5D-8820-EB335AA7CB10}"/>
              </a:ext>
            </a:extLst>
          </p:cNvPr>
          <p:cNvSpPr/>
          <p:nvPr/>
        </p:nvSpPr>
        <p:spPr>
          <a:xfrm>
            <a:off x="3730793" y="2273325"/>
            <a:ext cx="2075174" cy="839965"/>
          </a:xfrm>
          <a:prstGeom prst="roundRect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Determine the appropriate mesh density</a:t>
            </a:r>
          </a:p>
          <a:p>
            <a:pPr algn="ctr"/>
            <a:r>
              <a:rPr lang="en-GB" sz="1200" dirty="0" err="1">
                <a:solidFill>
                  <a:srgbClr val="FF0000"/>
                </a:solidFill>
              </a:rPr>
              <a:t>get_wlf_vs_mesh_density.m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6106053-055D-4E28-B2C8-9CB38FD2AC1F}"/>
              </a:ext>
            </a:extLst>
          </p:cNvPr>
          <p:cNvSpPr/>
          <p:nvPr/>
        </p:nvSpPr>
        <p:spPr>
          <a:xfrm>
            <a:off x="3777294" y="4348041"/>
            <a:ext cx="2114831" cy="839965"/>
          </a:xfrm>
          <a:prstGeom prst="roundRect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Determine the appropriate wake length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(wake length studies can be done in postprocessing)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29CA52F-952B-410F-AD91-32D8A927F346}"/>
              </a:ext>
            </a:extLst>
          </p:cNvPr>
          <p:cNvSpPr/>
          <p:nvPr/>
        </p:nvSpPr>
        <p:spPr>
          <a:xfrm>
            <a:off x="7477507" y="3113290"/>
            <a:ext cx="1944216" cy="2331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Rename the results folder if you wish to keep the results.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DD914CA-CAAF-4A0E-901B-5F9BBDDC3ED7}"/>
              </a:ext>
            </a:extLst>
          </p:cNvPr>
          <p:cNvCxnSpPr>
            <a:stCxn id="34" idx="1"/>
          </p:cNvCxnSpPr>
          <p:nvPr/>
        </p:nvCxnSpPr>
        <p:spPr>
          <a:xfrm rot="10800000">
            <a:off x="6024737" y="3113290"/>
            <a:ext cx="1452771" cy="1165650"/>
          </a:xfrm>
          <a:prstGeom prst="bentConnector3">
            <a:avLst/>
          </a:prstGeom>
          <a:ln w="412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CA2E5A7-1896-461A-9661-23F424AAFA95}"/>
              </a:ext>
            </a:extLst>
          </p:cNvPr>
          <p:cNvCxnSpPr>
            <a:stCxn id="34" idx="1"/>
          </p:cNvCxnSpPr>
          <p:nvPr/>
        </p:nvCxnSpPr>
        <p:spPr>
          <a:xfrm rot="10800000" flipV="1">
            <a:off x="6143243" y="4278940"/>
            <a:ext cx="1334265" cy="909066"/>
          </a:xfrm>
          <a:prstGeom prst="bentConnector3">
            <a:avLst/>
          </a:prstGeom>
          <a:ln w="412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13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3217</TotalTime>
  <Words>444</Words>
  <Application>Microsoft Office PowerPoint</Application>
  <PresentationFormat>A3 Paper (297x420 mm)</PresentationFormat>
  <Paragraphs>83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Diamond Light Source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Alun Morgan</dc:creator>
  <cp:lastModifiedBy>Morgan, Alun (DLSLtd,RAL,TEC)</cp:lastModifiedBy>
  <cp:revision>34</cp:revision>
  <cp:lastPrinted>2019-09-17T09:26:05Z</cp:lastPrinted>
  <dcterms:created xsi:type="dcterms:W3CDTF">2017-07-27T16:21:06Z</dcterms:created>
  <dcterms:modified xsi:type="dcterms:W3CDTF">2019-09-17T09:26:08Z</dcterms:modified>
</cp:coreProperties>
</file>