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 bookmarkIdSeed="2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77" r:id="rId3"/>
    <p:sldId id="261" r:id="rId4"/>
    <p:sldId id="280" r:id="rId5"/>
    <p:sldId id="281" r:id="rId6"/>
    <p:sldId id="282" r:id="rId7"/>
    <p:sldId id="283" r:id="rId8"/>
    <p:sldId id="284" r:id="rId9"/>
    <p:sldId id="286" r:id="rId10"/>
    <p:sldId id="285" r:id="rId11"/>
    <p:sldId id="291" r:id="rId12"/>
    <p:sldId id="287" r:id="rId13"/>
    <p:sldId id="288" r:id="rId14"/>
    <p:sldId id="296" r:id="rId15"/>
    <p:sldId id="289" r:id="rId16"/>
    <p:sldId id="292" r:id="rId17"/>
    <p:sldId id="293" r:id="rId18"/>
    <p:sldId id="294" r:id="rId19"/>
    <p:sldId id="298" r:id="rId20"/>
    <p:sldId id="262" r:id="rId21"/>
    <p:sldId id="279" r:id="rId22"/>
    <p:sldId id="278" r:id="rId23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DAA536-C7F2-4B6B-B9BB-E357BBCAD433}" type="datetime1">
              <a:rPr lang="pt-BR" smtClean="0"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73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92F7D-7913-41F4-AD10-721E4224AE86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4395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49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v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v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v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v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v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v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D4360A-774B-43FB-9A82-6DC8310FC604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920B0-BC8D-4518-AC5B-736E8A5C84D7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DEA9E-8CA2-43E6-A727-04732B5EADBA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A80A2-5E8D-497E-8E6D-9D4FE7F638A1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FC8EE-C060-472D-B892-0EA630A39E66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8B3B6-4F23-49E7-A078-4121BF5620D4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BA5EA-E59C-429C-88EE-C97373715888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238A44-BB78-405B-B282-31F2B2F473E5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E3DF9-D0AA-4D50-ADCF-6A2680A4C98E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5482C-C188-43CE-8475-70AA41B4E622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4F0E1-2203-47F9-B982-B43DBAE32EC0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131CF-BCC3-403F-A89D-FC4AF6731286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F02E-519A-4B65-926C-AFF8D2EBC9EE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7F960-212E-4F03-A7DD-150EFB8BB213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E8D44-B46E-4564-8E58-922FC96E3F79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CFF03-DC6F-4E3B-B96F-D76238A76C64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62F6A-6E69-468E-88BD-967050BCAACF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v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v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v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v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v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v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556A4D-3868-47B6-A2D2-3E2087AC35B2}" type="datetime1">
              <a:rPr lang="pt-BR" noProof="0" smtClean="0"/>
              <a:t>18/06/2020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23" name="Grupo 22"/>
          <p:cNvGrpSpPr>
            <a:grpSpLocks noGrp="1" noUngrp="1" noRot="1" noChangeAspect="1" noMove="1" noResize="1"/>
          </p:cNvGrpSpPr>
          <p:nvPr/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v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0729" y="-759525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pt-BR" sz="6200" dirty="0"/>
              <a:t>Projeto Integrador III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40729" y="2761564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Gestão da Tecnologia da Informação</a:t>
            </a:r>
          </a:p>
        </p:txBody>
      </p:sp>
      <p:pic>
        <p:nvPicPr>
          <p:cNvPr id="1028" name="Picture 4" descr="Resultado de imagem para logo senac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352" y="5362027"/>
            <a:ext cx="1872749" cy="109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/>
          <p:nvPr/>
        </p:nvSpPr>
        <p:spPr>
          <a:xfrm>
            <a:off x="504595" y="4213698"/>
            <a:ext cx="7178070" cy="14199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Alunos(as): </a:t>
            </a:r>
            <a:r>
              <a:rPr lang="en-US" dirty="0" err="1"/>
              <a:t>Alexsander</a:t>
            </a:r>
            <a:r>
              <a:rPr lang="en-US" dirty="0"/>
              <a:t> </a:t>
            </a:r>
            <a:r>
              <a:rPr lang="en-US" dirty="0" err="1"/>
              <a:t>Bitencourt</a:t>
            </a:r>
            <a:r>
              <a:rPr lang="en-US" dirty="0"/>
              <a:t> de Lima</a:t>
            </a:r>
            <a:br>
              <a:rPr lang="en-US" dirty="0"/>
            </a:br>
            <a:r>
              <a:rPr lang="en-US" dirty="0"/>
              <a:t>                              </a:t>
            </a:r>
            <a:r>
              <a:rPr lang="en-US" dirty="0" err="1"/>
              <a:t>Guilherme</a:t>
            </a:r>
            <a:r>
              <a:rPr lang="en-US" dirty="0"/>
              <a:t> Caetano da Silva</a:t>
            </a:r>
            <a:br>
              <a:rPr lang="en-US" dirty="0"/>
            </a:br>
            <a:r>
              <a:rPr lang="pt-BR" dirty="0" err="1"/>
              <a:t>Marielen</a:t>
            </a:r>
            <a:r>
              <a:rPr lang="pt-BR" dirty="0"/>
              <a:t> Cristine de Almeida Leite</a:t>
            </a:r>
            <a:r>
              <a:rPr lang="en-US" dirty="0"/>
              <a:t>                              </a:t>
            </a:r>
            <a:br>
              <a:rPr lang="en-US" dirty="0"/>
            </a:br>
            <a:r>
              <a:rPr lang="en-US" dirty="0"/>
              <a:t>José </a:t>
            </a:r>
            <a:r>
              <a:rPr lang="en-US" dirty="0" err="1"/>
              <a:t>Matheus</a:t>
            </a:r>
            <a:r>
              <a:rPr lang="en-US" dirty="0"/>
              <a:t> Gomes da Silva 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pPr algn="l"/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758351" cy="920931"/>
          </a:xfrm>
        </p:spPr>
        <p:txBody>
          <a:bodyPr/>
          <a:lstStyle/>
          <a:p>
            <a:pPr algn="l"/>
            <a:r>
              <a:rPr lang="pt-BR" dirty="0"/>
              <a:t>Diagrama de Sequencia</a:t>
            </a:r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37897" y="1828797"/>
            <a:ext cx="6358800" cy="40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isico_Casabancaria"/>
          <p:cNvPicPr/>
          <p:nvPr/>
        </p:nvPicPr>
        <p:blipFill>
          <a:blip r:embed="rId2"/>
          <a:stretch>
            <a:fillRect/>
          </a:stretch>
        </p:blipFill>
        <p:spPr>
          <a:xfrm>
            <a:off x="2671763" y="2015493"/>
            <a:ext cx="7472362" cy="435673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541464" y="485771"/>
            <a:ext cx="7385368" cy="1237933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Diagrama de dados – BD Conceitual</a:t>
            </a:r>
          </a:p>
        </p:txBody>
      </p:sp>
    </p:spTree>
    <p:extLst>
      <p:ext uri="{BB962C8B-B14F-4D97-AF65-F5344CB8AC3E}">
        <p14:creationId xmlns:p14="http://schemas.microsoft.com/office/powerpoint/2010/main" val="365854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7385368" cy="1237933"/>
          </a:xfrm>
        </p:spPr>
        <p:txBody>
          <a:bodyPr>
            <a:normAutofit/>
          </a:bodyPr>
          <a:lstStyle/>
          <a:p>
            <a:r>
              <a:rPr lang="pt-BR" dirty="0"/>
              <a:t>Diagrama de dados – BD Logico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1923733"/>
            <a:ext cx="8360229" cy="4581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86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5930901" cy="514349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BD- Modelo Físico - script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9" y="1271590"/>
            <a:ext cx="5672136" cy="53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0581" y="685800"/>
            <a:ext cx="5774619" cy="622496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Protótipos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10" y="1562099"/>
            <a:ext cx="4829175" cy="361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28" y="1562098"/>
            <a:ext cx="5063637" cy="361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74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28649"/>
            <a:ext cx="7288214" cy="914400"/>
          </a:xfrm>
        </p:spPr>
        <p:txBody>
          <a:bodyPr/>
          <a:lstStyle/>
          <a:p>
            <a:pPr algn="l"/>
            <a:r>
              <a:rPr lang="pt-BR" dirty="0"/>
              <a:t>Plano de Capacidade e Serviços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484312" y="1738311"/>
            <a:ext cx="10018713" cy="39052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	Tem o objetivo de citar e levantar os serviços necessários para viabilizar o projeto em questão na implantação e disponibilização do sistema tais como:</a:t>
            </a:r>
          </a:p>
          <a:p>
            <a:r>
              <a:rPr lang="pt-BR" dirty="0"/>
              <a:t> Servidor web (HTTP)</a:t>
            </a:r>
          </a:p>
          <a:p>
            <a:r>
              <a:rPr lang="pt-BR" dirty="0"/>
              <a:t>Servidor Active </a:t>
            </a:r>
            <a:r>
              <a:rPr lang="pt-BR" dirty="0" err="1"/>
              <a:t>Directory</a:t>
            </a:r>
            <a:r>
              <a:rPr lang="pt-BR" dirty="0"/>
              <a:t> (</a:t>
            </a:r>
            <a:r>
              <a:rPr lang="pt-BR" dirty="0" err="1"/>
              <a:t>WindowsServer</a:t>
            </a:r>
            <a:r>
              <a:rPr lang="pt-BR" dirty="0"/>
              <a:t>)</a:t>
            </a:r>
          </a:p>
          <a:p>
            <a:r>
              <a:rPr lang="pt-BR" dirty="0"/>
              <a:t> Banco de dados (SQL),</a:t>
            </a:r>
          </a:p>
          <a:p>
            <a:r>
              <a:rPr lang="pt-BR" dirty="0"/>
              <a:t> Firewall (</a:t>
            </a:r>
            <a:r>
              <a:rPr lang="pt-BR" dirty="0" err="1"/>
              <a:t>PFSense</a:t>
            </a:r>
            <a:r>
              <a:rPr lang="pt-BR" dirty="0"/>
              <a:t>),</a:t>
            </a:r>
          </a:p>
          <a:p>
            <a:r>
              <a:rPr lang="pt-BR" dirty="0"/>
              <a:t> Servidores físicos, computadores usuário final, passivos e ativos de Rede, Sistema de Nobreaks.</a:t>
            </a:r>
          </a:p>
        </p:txBody>
      </p:sp>
    </p:spTree>
    <p:extLst>
      <p:ext uri="{BB962C8B-B14F-4D97-AF65-F5344CB8AC3E}">
        <p14:creationId xmlns:p14="http://schemas.microsoft.com/office/powerpoint/2010/main" val="183032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2" y="314319"/>
            <a:ext cx="7288214" cy="914400"/>
          </a:xfrm>
        </p:spPr>
        <p:txBody>
          <a:bodyPr/>
          <a:lstStyle/>
          <a:p>
            <a:pPr algn="l"/>
            <a:r>
              <a:rPr lang="pt-BR" dirty="0"/>
              <a:t>Plano de Capacidade e Serviços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28946"/>
              </p:ext>
            </p:extLst>
          </p:nvPr>
        </p:nvGraphicFramePr>
        <p:xfrm>
          <a:off x="2207734" y="1411601"/>
          <a:ext cx="5820095" cy="1834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170">
                  <a:extLst>
                    <a:ext uri="{9D8B030D-6E8A-4147-A177-3AD203B41FA5}">
                      <a16:colId xmlns:a16="http://schemas.microsoft.com/office/drawing/2014/main" val="561592898"/>
                    </a:ext>
                  </a:extLst>
                </a:gridCol>
                <a:gridCol w="1464507">
                  <a:extLst>
                    <a:ext uri="{9D8B030D-6E8A-4147-A177-3AD203B41FA5}">
                      <a16:colId xmlns:a16="http://schemas.microsoft.com/office/drawing/2014/main" val="835115042"/>
                    </a:ext>
                  </a:extLst>
                </a:gridCol>
                <a:gridCol w="2923418">
                  <a:extLst>
                    <a:ext uri="{9D8B030D-6E8A-4147-A177-3AD203B41FA5}">
                      <a16:colId xmlns:a16="http://schemas.microsoft.com/office/drawing/2014/main" val="3672657283"/>
                    </a:ext>
                  </a:extLst>
                </a:gridCol>
              </a:tblGrid>
              <a:tr h="3743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Produto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Modelo/Fabricante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Configuração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049698"/>
                  </a:ext>
                </a:extLst>
              </a:tr>
              <a:tr h="14401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80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800">
                          <a:effectLst/>
                        </a:rPr>
                        <a:t>2x Servidor Dell</a:t>
                      </a:r>
                      <a:br>
                        <a:rPr lang="pt-BR" sz="1200" kern="1800">
                          <a:effectLst/>
                        </a:rPr>
                      </a:br>
                      <a:r>
                        <a:rPr lang="pt-BR" sz="1200" kern="1800">
                          <a:effectLst/>
                        </a:rPr>
                        <a:t>PowerEdge R240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Processador: Intel® Xeon® E-2224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Memória: 16 GB UDIMM DDR4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Disco SO: 2x M.2 de 240 GB (RAID)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Disco DADOS: 1x 2 </a:t>
                      </a:r>
                      <a:r>
                        <a:rPr lang="pt-BR" sz="1200" dirty="0" err="1">
                          <a:effectLst/>
                        </a:rPr>
                        <a:t>TeraByte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Placa de Rede:  2x 1GbE LOM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Sistema Operacional: Windows Server® 2019 Essentials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096788"/>
                  </a:ext>
                </a:extLst>
              </a:tr>
            </a:tbl>
          </a:graphicData>
        </a:graphic>
      </p:graphicFrame>
      <p:pic>
        <p:nvPicPr>
          <p:cNvPr id="4097" name="Imagem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8" y="1829437"/>
            <a:ext cx="1304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88619"/>
              </p:ext>
            </p:extLst>
          </p:nvPr>
        </p:nvGraphicFramePr>
        <p:xfrm>
          <a:off x="2192500" y="3373565"/>
          <a:ext cx="5835329" cy="1596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0164">
                  <a:extLst>
                    <a:ext uri="{9D8B030D-6E8A-4147-A177-3AD203B41FA5}">
                      <a16:colId xmlns:a16="http://schemas.microsoft.com/office/drawing/2014/main" val="3732609536"/>
                    </a:ext>
                  </a:extLst>
                </a:gridCol>
                <a:gridCol w="2915165">
                  <a:extLst>
                    <a:ext uri="{9D8B030D-6E8A-4147-A177-3AD203B41FA5}">
                      <a16:colId xmlns:a16="http://schemas.microsoft.com/office/drawing/2014/main" val="2758437313"/>
                    </a:ext>
                  </a:extLst>
                </a:gridCol>
              </a:tblGrid>
              <a:tr h="1892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Sistemas &amp; Serviços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Licenciados &amp; Open Source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3959322"/>
                  </a:ext>
                </a:extLst>
              </a:tr>
              <a:tr h="1892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Firewall (PFSense)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Sim (Open Source)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788987"/>
                  </a:ext>
                </a:extLst>
              </a:tr>
              <a:tr h="1892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Windows Server 2019 (Active Directory)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Adquirido com o servidor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969113"/>
                  </a:ext>
                </a:extLst>
              </a:tr>
              <a:tr h="1892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Hyper-V (Sistema Virtualização)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Adquirido com o servidor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5213741"/>
                  </a:ext>
                </a:extLst>
              </a:tr>
              <a:tr h="1892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CentOS8 (Servidor HTTP)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Sim (Open Source)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726074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Microsoft SQL Server (Banco de Dados SQL)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Licenciamento (Compra)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023719"/>
                  </a:ext>
                </a:extLst>
              </a:tr>
              <a:tr h="1892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Microsoft Azure (Nuvem)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Pagamento por uso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286169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68710"/>
              </p:ext>
            </p:extLst>
          </p:nvPr>
        </p:nvGraphicFramePr>
        <p:xfrm>
          <a:off x="2273459" y="5249677"/>
          <a:ext cx="5754370" cy="1245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0635">
                  <a:extLst>
                    <a:ext uri="{9D8B030D-6E8A-4147-A177-3AD203B41FA5}">
                      <a16:colId xmlns:a16="http://schemas.microsoft.com/office/drawing/2014/main" val="1415375167"/>
                    </a:ext>
                  </a:extLst>
                </a:gridCol>
                <a:gridCol w="1483995">
                  <a:extLst>
                    <a:ext uri="{9D8B030D-6E8A-4147-A177-3AD203B41FA5}">
                      <a16:colId xmlns:a16="http://schemas.microsoft.com/office/drawing/2014/main" val="314094570"/>
                    </a:ext>
                  </a:extLst>
                </a:gridCol>
                <a:gridCol w="2999740">
                  <a:extLst>
                    <a:ext uri="{9D8B030D-6E8A-4147-A177-3AD203B41FA5}">
                      <a16:colId xmlns:a16="http://schemas.microsoft.com/office/drawing/2014/main" val="1875662451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Produto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Modelo/Fabricante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Configuração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31700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80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800">
                          <a:effectLst/>
                        </a:rPr>
                        <a:t>Notebook Dell</a:t>
                      </a:r>
                      <a:br>
                        <a:rPr lang="pt-BR" sz="1200" kern="1800">
                          <a:effectLst/>
                        </a:rPr>
                      </a:br>
                      <a:r>
                        <a:rPr lang="pt-BR" sz="1200" kern="1800">
                          <a:effectLst/>
                        </a:rPr>
                        <a:t>Latitude 14 3000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Processador: Intel® Core™ i3-8145U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Memória: 8GB DDR4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Disco SO:  M.2 </a:t>
                      </a:r>
                      <a:r>
                        <a:rPr lang="pt-BR" sz="1200" dirty="0" err="1">
                          <a:effectLst/>
                        </a:rPr>
                        <a:t>NVMe</a:t>
                      </a:r>
                      <a:r>
                        <a:rPr lang="pt-BR" sz="1200" dirty="0">
                          <a:effectLst/>
                        </a:rPr>
                        <a:t> de 256 GB 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Placa de Rede: (Lan </a:t>
                      </a:r>
                      <a:r>
                        <a:rPr lang="pt-BR" sz="1200" dirty="0" err="1">
                          <a:effectLst/>
                        </a:rPr>
                        <a:t>GBe</a:t>
                      </a:r>
                      <a:r>
                        <a:rPr lang="pt-BR" sz="1200" dirty="0">
                          <a:effectLst/>
                        </a:rPr>
                        <a:t>/WiFi 5Ghz)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Sistema Operacional: Windows 10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38698"/>
                  </a:ext>
                </a:extLst>
              </a:tr>
            </a:tbl>
          </a:graphicData>
        </a:graphic>
      </p:graphicFrame>
      <p:pic>
        <p:nvPicPr>
          <p:cNvPr id="4098" name="Imagem 4" descr="Notebook Latitude 3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5520641"/>
            <a:ext cx="11334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170827" y="1088315"/>
            <a:ext cx="28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Servidores Computadores</a:t>
            </a:r>
          </a:p>
        </p:txBody>
      </p:sp>
    </p:spTree>
    <p:extLst>
      <p:ext uri="{BB962C8B-B14F-4D97-AF65-F5344CB8AC3E}">
        <p14:creationId xmlns:p14="http://schemas.microsoft.com/office/powerpoint/2010/main" val="62192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2" y="314319"/>
            <a:ext cx="7288214" cy="914400"/>
          </a:xfrm>
        </p:spPr>
        <p:txBody>
          <a:bodyPr/>
          <a:lstStyle/>
          <a:p>
            <a:pPr algn="l"/>
            <a:r>
              <a:rPr lang="pt-BR" dirty="0"/>
              <a:t>Plano de Capacidade e Serviços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14794"/>
              </p:ext>
            </p:extLst>
          </p:nvPr>
        </p:nvGraphicFramePr>
        <p:xfrm>
          <a:off x="1600042" y="1793848"/>
          <a:ext cx="5929631" cy="2400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558">
                  <a:extLst>
                    <a:ext uri="{9D8B030D-6E8A-4147-A177-3AD203B41FA5}">
                      <a16:colId xmlns:a16="http://schemas.microsoft.com/office/drawing/2014/main" val="268276769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4047330751"/>
                    </a:ext>
                  </a:extLst>
                </a:gridCol>
                <a:gridCol w="1543210">
                  <a:extLst>
                    <a:ext uri="{9D8B030D-6E8A-4147-A177-3AD203B41FA5}">
                      <a16:colId xmlns:a16="http://schemas.microsoft.com/office/drawing/2014/main" val="3466951568"/>
                    </a:ext>
                  </a:extLst>
                </a:gridCol>
              </a:tblGrid>
              <a:tr h="2093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Equipamento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Mão de Obra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6014055"/>
                  </a:ext>
                </a:extLst>
              </a:tr>
              <a:tr h="2093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305008"/>
                  </a:ext>
                </a:extLst>
              </a:tr>
              <a:tr h="438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Banco de Dados (Microsoft SQL)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R$ 2.700,00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639980"/>
                  </a:ext>
                </a:extLst>
              </a:tr>
              <a:tr h="8958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Operacional</a:t>
                      </a:r>
                      <a:b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Server 2019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845405"/>
                  </a:ext>
                </a:extLst>
              </a:tr>
              <a:tr h="4381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(DELL R420)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R$ 15.000,00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786666"/>
                  </a:ext>
                </a:extLst>
              </a:tr>
              <a:tr h="2093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Firewall (PFSense)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983588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88964"/>
              </p:ext>
            </p:extLst>
          </p:nvPr>
        </p:nvGraphicFramePr>
        <p:xfrm>
          <a:off x="1550731" y="4508562"/>
          <a:ext cx="5754370" cy="1006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0560">
                  <a:extLst>
                    <a:ext uri="{9D8B030D-6E8A-4147-A177-3AD203B41FA5}">
                      <a16:colId xmlns:a16="http://schemas.microsoft.com/office/drawing/2014/main" val="4022103851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939315563"/>
                    </a:ext>
                  </a:extLst>
                </a:gridCol>
                <a:gridCol w="2139315">
                  <a:extLst>
                    <a:ext uri="{9D8B030D-6E8A-4147-A177-3AD203B41FA5}">
                      <a16:colId xmlns:a16="http://schemas.microsoft.com/office/drawing/2014/main" val="2735956610"/>
                    </a:ext>
                  </a:extLst>
                </a:gridCol>
              </a:tblGrid>
              <a:tr h="2516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Equipamento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Mão de Obra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977413"/>
                  </a:ext>
                </a:extLst>
              </a:tr>
              <a:tr h="2516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 2019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R$ 1900,00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312734"/>
                  </a:ext>
                </a:extLst>
              </a:tr>
              <a:tr h="2516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Operacional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677128"/>
                  </a:ext>
                </a:extLst>
              </a:tr>
              <a:tr h="2516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Notebook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R$ 4500,00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518301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600042" y="1326617"/>
            <a:ext cx="24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32838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20023"/>
              </p:ext>
            </p:extLst>
          </p:nvPr>
        </p:nvGraphicFramePr>
        <p:xfrm>
          <a:off x="1484312" y="2326077"/>
          <a:ext cx="8158161" cy="2118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9424">
                  <a:extLst>
                    <a:ext uri="{9D8B030D-6E8A-4147-A177-3AD203B41FA5}">
                      <a16:colId xmlns:a16="http://schemas.microsoft.com/office/drawing/2014/main" val="2669169916"/>
                    </a:ext>
                  </a:extLst>
                </a:gridCol>
                <a:gridCol w="1498040">
                  <a:extLst>
                    <a:ext uri="{9D8B030D-6E8A-4147-A177-3AD203B41FA5}">
                      <a16:colId xmlns:a16="http://schemas.microsoft.com/office/drawing/2014/main" val="2466508425"/>
                    </a:ext>
                  </a:extLst>
                </a:gridCol>
                <a:gridCol w="1381103">
                  <a:extLst>
                    <a:ext uri="{9D8B030D-6E8A-4147-A177-3AD203B41FA5}">
                      <a16:colId xmlns:a16="http://schemas.microsoft.com/office/drawing/2014/main" val="4140358501"/>
                    </a:ext>
                  </a:extLst>
                </a:gridCol>
                <a:gridCol w="1381989">
                  <a:extLst>
                    <a:ext uri="{9D8B030D-6E8A-4147-A177-3AD203B41FA5}">
                      <a16:colId xmlns:a16="http://schemas.microsoft.com/office/drawing/2014/main" val="1985948343"/>
                    </a:ext>
                  </a:extLst>
                </a:gridCol>
                <a:gridCol w="1757605">
                  <a:extLst>
                    <a:ext uri="{9D8B030D-6E8A-4147-A177-3AD203B41FA5}">
                      <a16:colId xmlns:a16="http://schemas.microsoft.com/office/drawing/2014/main" val="2822639383"/>
                    </a:ext>
                  </a:extLst>
                </a:gridCol>
              </a:tblGrid>
              <a:tr h="2515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Operacional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Processador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Memória RAM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 Rígido 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Resolução de Tela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916382"/>
                  </a:ext>
                </a:extLst>
              </a:tr>
              <a:tr h="4668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Windows 10</a:t>
                      </a:r>
                      <a:b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(edições de 32 ou 64 bits)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Core i3/5/7 ou AMD Athlon 64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GB de RAM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GB livre em disco rígido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Resolução de tela 1280 × 720 a 100% 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0849600"/>
                  </a:ext>
                </a:extLst>
              </a:tr>
              <a:tr h="4668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Windows 8.1</a:t>
                      </a:r>
                      <a:b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(edições de 32 ou 64 bits)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 (GHz) ou mais rápido, 2 núcleos.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GB de RAM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GB livre em disco rígido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Resolução de tela 1280 × 720 a 100% 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359530"/>
                  </a:ext>
                </a:extLst>
              </a:tr>
              <a:tr h="4668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Windows  7</a:t>
                      </a:r>
                      <a:b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(edições de 32 ou 64 bits)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 (GHz) ou mais rápido, 2 núcleos.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 GB de RAM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GB livre em disco rígido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Resolução de tela 800 × 400 a 100% 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6601859"/>
                  </a:ext>
                </a:extLst>
              </a:tr>
              <a:tr h="4668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Linux/</a:t>
                      </a:r>
                      <a:r>
                        <a:rPr lang="pt-BR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Ubuntu</a:t>
                      </a:r>
                      <a:b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(edições de 32 ou 64 bits)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 (GHz) ou mais rápido, 2 núcleos.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 GB de RAM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GB livre em disco rígido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Resolução de tela 1280 × 720 a 100%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967721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84312" y="314319"/>
            <a:ext cx="7288214" cy="914400"/>
          </a:xfrm>
        </p:spPr>
        <p:txBody>
          <a:bodyPr/>
          <a:lstStyle/>
          <a:p>
            <a:pPr algn="l"/>
            <a:r>
              <a:rPr lang="pt-BR" dirty="0"/>
              <a:t>Plano de Capacidade e Serviços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24857" y="1916328"/>
            <a:ext cx="24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Requisitos Técnicos</a:t>
            </a:r>
          </a:p>
        </p:txBody>
      </p:sp>
    </p:spTree>
    <p:extLst>
      <p:ext uri="{BB962C8B-B14F-4D97-AF65-F5344CB8AC3E}">
        <p14:creationId xmlns:p14="http://schemas.microsoft.com/office/powerpoint/2010/main" val="18454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862" y="1365069"/>
            <a:ext cx="7715825" cy="5388429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899137" y="653257"/>
            <a:ext cx="8289892" cy="483212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Modelo - Contrato de Prestação Serviço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89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1" y="0"/>
            <a:ext cx="10018713" cy="1752599"/>
          </a:xfrm>
        </p:spPr>
        <p:txBody>
          <a:bodyPr/>
          <a:lstStyle/>
          <a:p>
            <a:pPr algn="l"/>
            <a:r>
              <a:rPr lang="pt-BR" b="1" dirty="0">
                <a:sym typeface="+mn-ea"/>
              </a:rPr>
              <a:t>Introdução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302180" y="1588971"/>
            <a:ext cx="10018713" cy="43517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	O intuito deste trabalho é colocar em prática os conhecimentos teóricos adquiridos no decorrer do semestre, abortados nas disciplinas do curso de Gestão em Tecnologia da Informação.</a:t>
            </a: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Disciplinas</a:t>
            </a:r>
          </a:p>
          <a:p>
            <a:pPr algn="just"/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Análise e Projeto de Sistemas</a:t>
            </a:r>
          </a:p>
          <a:p>
            <a:pPr algn="just"/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Banco de dados </a:t>
            </a:r>
          </a:p>
          <a:p>
            <a:pPr algn="just"/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Gestão da Tecnologia da Informação </a:t>
            </a:r>
          </a:p>
          <a:p>
            <a:pPr algn="just"/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Gestão Financeira em Tecnologia da Informação</a:t>
            </a:r>
          </a:p>
          <a:p>
            <a:pPr algn="just"/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Empreendedorismo</a:t>
            </a:r>
          </a:p>
          <a:p>
            <a:pPr algn="just"/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Laboratório de Redes de Computadores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899138" y="653256"/>
            <a:ext cx="8665700" cy="1189611"/>
          </a:xfrm>
        </p:spPr>
        <p:txBody>
          <a:bodyPr/>
          <a:lstStyle/>
          <a:p>
            <a:pPr algn="l"/>
            <a:r>
              <a:rPr lang="pt-BR" b="1" dirty="0"/>
              <a:t>QUADRO DE NEGÓCIOS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184857" y="1558345"/>
            <a:ext cx="10315978" cy="2922216"/>
          </a:xfrm>
        </p:spPr>
        <p:txBody>
          <a:bodyPr>
            <a:normAutofit/>
          </a:bodyPr>
          <a:lstStyle/>
          <a:p>
            <a:pPr marL="0" indent="0" algn="just" fontAlgn="t">
              <a:lnSpc>
                <a:spcPct val="150000"/>
              </a:lnSpc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	É o método de criação de negócios em que são definidas as características que o empreendimento deve ter para que seus produtos ou serviços capturem valor de mercado.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6258" y="115910"/>
            <a:ext cx="10167149" cy="914400"/>
          </a:xfrm>
        </p:spPr>
        <p:txBody>
          <a:bodyPr>
            <a:normAutofit/>
          </a:bodyPr>
          <a:lstStyle/>
          <a:p>
            <a:r>
              <a:rPr lang="pt-BR" b="1" dirty="0"/>
              <a:t>QUADRO DE NEGÓCIOS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64" y="1210614"/>
            <a:ext cx="9214401" cy="5203917"/>
          </a:xfrm>
        </p:spPr>
      </p:pic>
    </p:spTree>
    <p:extLst>
      <p:ext uri="{BB962C8B-B14F-4D97-AF65-F5344CB8AC3E}">
        <p14:creationId xmlns:p14="http://schemas.microsoft.com/office/powerpoint/2010/main" val="88520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6E134-A505-4E19-9CA3-BBAAF3D6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00445"/>
            <a:ext cx="10018713" cy="1752599"/>
          </a:xfrm>
        </p:spPr>
        <p:txBody>
          <a:bodyPr/>
          <a:lstStyle/>
          <a:p>
            <a:pPr algn="l"/>
            <a:r>
              <a:rPr lang="pt-BR" b="1" dirty="0"/>
              <a:t>Agradecimentos 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F44F8DB2-A2CF-42BE-89F5-D03E951E1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98" y="1308295"/>
            <a:ext cx="10006965" cy="4953960"/>
          </a:xfrm>
        </p:spPr>
        <p:txBody>
          <a:bodyPr>
            <a:normAutofit fontScale="8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Agradecemos a todos os professores do corpo docente do terceiro período de GTI da Faculdade Senac, pelas orientações direcionadas ao desenvolvimento do trabalho.</a:t>
            </a:r>
          </a:p>
          <a:p>
            <a:pPr marL="0" indent="0">
              <a:buNone/>
              <a:tabLst>
                <a:tab pos="263525" algn="l"/>
                <a:tab pos="360363" algn="l"/>
                <a:tab pos="442913" algn="l"/>
              </a:tabLst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    Professor(es) responsável(</a:t>
            </a:r>
            <a:r>
              <a:rPr lang="pt-BR" sz="21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pt-BR" alt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63525" algn="l"/>
                <a:tab pos="360363" algn="l"/>
                <a:tab pos="442913" algn="l"/>
              </a:tabLst>
            </a:pPr>
            <a:r>
              <a:rPr lang="pt-BR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Marcos Eduardo de Souza Lauro</a:t>
            </a:r>
          </a:p>
          <a:p>
            <a:pPr marL="0" indent="0">
              <a:buNone/>
              <a:tabLst>
                <a:tab pos="263525" algn="l"/>
                <a:tab pos="360363" algn="l"/>
                <a:tab pos="442913" algn="l"/>
              </a:tabLst>
            </a:pPr>
            <a:r>
              <a:rPr lang="pt-BR" alt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Luciéliton</a:t>
            </a:r>
            <a:r>
              <a:rPr lang="pt-BR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Cavalcanti de Paula </a:t>
            </a:r>
            <a:r>
              <a:rPr lang="pt-BR" alt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Mundim</a:t>
            </a:r>
            <a:endParaRPr lang="pt-BR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63525" algn="l"/>
                <a:tab pos="360363" algn="l"/>
                <a:tab pos="442913" algn="l"/>
              </a:tabLst>
            </a:pPr>
            <a:r>
              <a:rPr lang="pt-BR" alt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Niuza</a:t>
            </a:r>
            <a:r>
              <a:rPr lang="pt-BR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Adriane da Silva</a:t>
            </a:r>
          </a:p>
          <a:p>
            <a:pPr marL="0" indent="0">
              <a:buNone/>
              <a:tabLst>
                <a:tab pos="263525" algn="l"/>
                <a:tab pos="360363" algn="l"/>
                <a:tab pos="442913" algn="l"/>
              </a:tabLst>
            </a:pPr>
            <a:endParaRPr lang="pt-BR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63525" algn="l"/>
                <a:tab pos="360363" algn="l"/>
                <a:tab pos="442913" algn="l"/>
              </a:tabLst>
            </a:pPr>
            <a:r>
              <a:rPr lang="pt-BR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Wendel Borges de Melo</a:t>
            </a:r>
          </a:p>
          <a:p>
            <a:pPr marL="0" indent="0">
              <a:buNone/>
              <a:tabLst>
                <a:tab pos="263525" algn="l"/>
                <a:tab pos="360363" algn="l"/>
                <a:tab pos="442913" algn="l"/>
              </a:tabLst>
            </a:pPr>
            <a:r>
              <a:rPr lang="pt-BR" alt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Winder</a:t>
            </a:r>
            <a:r>
              <a:rPr lang="pt-BR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Cesar Mendes</a:t>
            </a:r>
          </a:p>
          <a:p>
            <a:pPr marL="0" indent="0">
              <a:buNone/>
              <a:tabLst>
                <a:tab pos="263525" algn="l"/>
                <a:tab pos="360363" algn="l"/>
                <a:tab pos="442913" algn="l"/>
              </a:tabLst>
            </a:pPr>
            <a:r>
              <a:rPr lang="pt-BR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</a:t>
            </a:r>
          </a:p>
          <a:p>
            <a:pPr marL="0" indent="0">
              <a:buNone/>
              <a:tabLst>
                <a:tab pos="263525" algn="l"/>
                <a:tab pos="360363" algn="l"/>
                <a:tab pos="442913" algn="l"/>
              </a:tabLst>
            </a:pP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  <a:tabLst>
                <a:tab pos="263525" algn="l"/>
                <a:tab pos="360363" algn="l"/>
                <a:tab pos="442913" algn="l"/>
              </a:tabLst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Coordenadora: Kelly Alves Martins de Lima</a:t>
            </a:r>
            <a:b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7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9062"/>
          </a:xfrm>
        </p:spPr>
        <p:txBody>
          <a:bodyPr/>
          <a:lstStyle/>
          <a:p>
            <a:pPr algn="l"/>
            <a:r>
              <a:rPr lang="pt-BR" b="1" dirty="0"/>
              <a:t>Objetivo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484311" y="2163652"/>
            <a:ext cx="9939337" cy="208177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Elaborar um projeto (protótipo) de um simulador de casa bancária, no qual a sua funcionalidade, realize simulações de empréstimo para aposentados, pensionistas e funcionários públicos.</a:t>
            </a:r>
          </a:p>
          <a:p>
            <a:pPr algn="just"/>
            <a:endParaRPr lang="pt-B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65662"/>
            <a:ext cx="10018713" cy="361623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Esse sistema permitirá ao usuário, maior eficácia nas informações referente as simulações de empréstimos, melhorando assim as atividades internas, e a compreensão do fluxo das funcionalidades aplicadas.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	Para o desenvolvimento do sistema foi utilizado o método de validação da hipótese (proposta) a partir de requisitos abortados nas pesquisas, considerando os modelos de empréstimos baseados nos Sistemas de Amortização Constante (SAC) e Sistema </a:t>
            </a:r>
            <a:r>
              <a:rPr lang="pt-BR" sz="21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 ou Frances (PRICE).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7058798" cy="738051"/>
          </a:xfrm>
        </p:spPr>
        <p:txBody>
          <a:bodyPr/>
          <a:lstStyle/>
          <a:p>
            <a:pPr algn="l"/>
            <a:r>
              <a:rPr lang="pt-BR" b="1" dirty="0"/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428178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54481"/>
            <a:ext cx="10018713" cy="393191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Nesta fase, os requisitos acordados são anotados em um documento que reúne, o nível apropriado de detalhes, e o escopo de requisitos que servirá como base para o processo de desenvolvimento do sistema. O documento de requisitos serve como um contrato entre usuários e desenvolvedores e deve ser formatado e estruturado de forma clara para todos os envolvidos.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84312" y="685800"/>
            <a:ext cx="5687197" cy="6466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b="1" dirty="0"/>
              <a:t>Desenvolvimento - Protótipo</a:t>
            </a:r>
          </a:p>
        </p:txBody>
      </p:sp>
    </p:spTree>
    <p:extLst>
      <p:ext uri="{BB962C8B-B14F-4D97-AF65-F5344CB8AC3E}">
        <p14:creationId xmlns:p14="http://schemas.microsoft.com/office/powerpoint/2010/main" val="255943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39536"/>
            <a:ext cx="10018713" cy="41387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[RF1 – Cadastrar Cliente] -  Cadastrar o cliente que deseja empréstimo informando o nome, CPF, situação (Pensionista, aposentado ou funcionário público), informar também o salário líquido descrito no contracheque e se possuir outros empréstimos, informas o valor das parcelas.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 [RF2 – Simular Empréstimo] - O sistema deverá permitir cadastrar o tipo de empréstimo desejado e com base nas informações do cadastro do cliente o sistema realizará o cálculo do empréstimo de acordo com a tabela SAC ou PRICE.</a:t>
            </a:r>
          </a:p>
          <a:p>
            <a:pPr marL="0" indent="0" algn="just">
              <a:buNone/>
            </a:pP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dirty="0"/>
              <a:t>[RF3 – Imprimir tabela]  - O sistema deverá permitir a impressão da simulação do empréstimo bancário de acordo com o cálculo das tabelas SAC ou PRICE para demonstrativo das parcelas.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7058798" cy="738051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Requisitos Funcional</a:t>
            </a:r>
          </a:p>
        </p:txBody>
      </p:sp>
    </p:spTree>
    <p:extLst>
      <p:ext uri="{BB962C8B-B14F-4D97-AF65-F5344CB8AC3E}">
        <p14:creationId xmlns:p14="http://schemas.microsoft.com/office/powerpoint/2010/main" val="199508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594360"/>
            <a:ext cx="5870078" cy="1025434"/>
          </a:xfrm>
        </p:spPr>
        <p:txBody>
          <a:bodyPr/>
          <a:lstStyle/>
          <a:p>
            <a:r>
              <a:rPr lang="pt-BR" dirty="0"/>
              <a:t>Diagramas de caso de uso 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95" y="1615269"/>
            <a:ext cx="3237458" cy="2443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15" y="4123848"/>
            <a:ext cx="3174818" cy="237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32" y="1615269"/>
            <a:ext cx="3108960" cy="244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4123849"/>
            <a:ext cx="3069771" cy="237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925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5883140" cy="894806"/>
          </a:xfrm>
        </p:spPr>
        <p:txBody>
          <a:bodyPr>
            <a:normAutofit fontScale="90000"/>
          </a:bodyPr>
          <a:lstStyle/>
          <a:p>
            <a:r>
              <a:rPr lang="pt-BR" dirty="0"/>
              <a:t>Detalhamento do caso de uso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38360"/>
              </p:ext>
            </p:extLst>
          </p:nvPr>
        </p:nvGraphicFramePr>
        <p:xfrm>
          <a:off x="1484311" y="1820636"/>
          <a:ext cx="4759735" cy="3848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831">
                  <a:extLst>
                    <a:ext uri="{9D8B030D-6E8A-4147-A177-3AD203B41FA5}">
                      <a16:colId xmlns:a16="http://schemas.microsoft.com/office/drawing/2014/main" val="976084490"/>
                    </a:ext>
                  </a:extLst>
                </a:gridCol>
                <a:gridCol w="3173904">
                  <a:extLst>
                    <a:ext uri="{9D8B030D-6E8A-4147-A177-3AD203B41FA5}">
                      <a16:colId xmlns:a16="http://schemas.microsoft.com/office/drawing/2014/main" val="2316155970"/>
                    </a:ext>
                  </a:extLst>
                </a:gridCol>
              </a:tblGrid>
              <a:tr h="263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Nome do Caso de Uso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Login</a:t>
                      </a:r>
                      <a:r>
                        <a:rPr lang="pt-BR" sz="1200" dirty="0">
                          <a:effectLst/>
                        </a:rPr>
                        <a:t> de Usuários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058706"/>
                  </a:ext>
                </a:extLst>
              </a:tr>
              <a:tr h="263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Ator Principal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Administrador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4043490"/>
                  </a:ext>
                </a:extLst>
              </a:tr>
              <a:tr h="263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Atores Secundários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Funcionário do Banco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785984"/>
                  </a:ext>
                </a:extLst>
              </a:tr>
              <a:tr h="100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Resumo 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Este caso de uso permite aos usuários do sistema, a realização de </a:t>
                      </a:r>
                      <a:r>
                        <a:rPr lang="pt-BR" sz="1150" dirty="0" err="1">
                          <a:effectLst/>
                        </a:rPr>
                        <a:t>login</a:t>
                      </a:r>
                      <a:r>
                        <a:rPr lang="pt-BR" sz="1150" dirty="0">
                          <a:effectLst/>
                        </a:rPr>
                        <a:t> para a utilização do sistema, permitindo ao usuário realizar as ações descritas de acordo com seu perfil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029284"/>
                  </a:ext>
                </a:extLst>
              </a:tr>
              <a:tr h="5043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Pré-Condições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O usuário deverá estar cadastrado no sistema com o seu login e senha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19886"/>
                  </a:ext>
                </a:extLst>
              </a:tr>
              <a:tr h="756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Pós-Condições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Se o caso de uso for bem-sucedido as informações serão geradas. Caso contrário o estado do sistema permanece inalterado.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4602814"/>
                  </a:ext>
                </a:extLst>
              </a:tr>
              <a:tr h="263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Ações do Ator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Logar,  Alterar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978922"/>
                  </a:ext>
                </a:extLst>
              </a:tr>
              <a:tr h="5263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Restrições ou Validações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se aplica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66236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665341"/>
              </p:ext>
            </p:extLst>
          </p:nvPr>
        </p:nvGraphicFramePr>
        <p:xfrm>
          <a:off x="6540019" y="1820636"/>
          <a:ext cx="5307991" cy="3848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8497">
                  <a:extLst>
                    <a:ext uri="{9D8B030D-6E8A-4147-A177-3AD203B41FA5}">
                      <a16:colId xmlns:a16="http://schemas.microsoft.com/office/drawing/2014/main" val="3869058716"/>
                    </a:ext>
                  </a:extLst>
                </a:gridCol>
                <a:gridCol w="3539494">
                  <a:extLst>
                    <a:ext uri="{9D8B030D-6E8A-4147-A177-3AD203B41FA5}">
                      <a16:colId xmlns:a16="http://schemas.microsoft.com/office/drawing/2014/main" val="3415642101"/>
                    </a:ext>
                  </a:extLst>
                </a:gridCol>
              </a:tblGrid>
              <a:tr h="2405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Nome do Caso de Uso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Cadastrar Cliente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592046"/>
                  </a:ext>
                </a:extLst>
              </a:tr>
              <a:tr h="2405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Ator Principal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Funcionário do Banco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40096"/>
                  </a:ext>
                </a:extLst>
              </a:tr>
              <a:tr h="2405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Atores Secundários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Funcionário do Banco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9381860"/>
                  </a:ext>
                </a:extLst>
              </a:tr>
              <a:tr h="144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Resumo 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Permite realizar o cadastro de um cliente que deseja simular um empréstimo informando, nome, CPF, situação (PENSIONISTA, APOSENTADO OU FUNCIONÁRIO PÚBLICO) valor do salário líquido descrito no contracheque e o valor(es) mensal(</a:t>
                      </a:r>
                      <a:r>
                        <a:rPr lang="pt-BR" sz="1200" dirty="0" err="1">
                          <a:effectLst/>
                        </a:rPr>
                        <a:t>is</a:t>
                      </a:r>
                      <a:r>
                        <a:rPr lang="pt-BR" sz="1200" dirty="0">
                          <a:effectLst/>
                        </a:rPr>
                        <a:t>) de outros empréstimos já contratados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366903"/>
                  </a:ext>
                </a:extLst>
              </a:tr>
              <a:tr h="2405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Pré-Condições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 ator deverá estar </a:t>
                      </a:r>
                      <a:r>
                        <a:rPr lang="pt-BR" sz="1200" dirty="0" err="1">
                          <a:effectLst/>
                        </a:rPr>
                        <a:t>logado</a:t>
                      </a:r>
                      <a:r>
                        <a:rPr lang="pt-BR" sz="1200" dirty="0">
                          <a:effectLst/>
                        </a:rPr>
                        <a:t> no sistema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281205"/>
                  </a:ext>
                </a:extLst>
              </a:tr>
              <a:tr h="721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Pós-Condições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Se o caso de uso for bem-sucedido as informações serão gravadas. Caso contrário o estado do sistema permanece inalterado.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744038"/>
                  </a:ext>
                </a:extLst>
              </a:tr>
              <a:tr h="2405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Ações do Ator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Incluir; Alterar; Excluir; Gravar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472979"/>
                  </a:ext>
                </a:extLst>
              </a:tr>
              <a:tr h="481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Restrições ou Validações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Usuário tem que estar com acesso ao sistema em com o perfil compatível 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83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54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653848" cy="450669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Diagrama de Classe</a:t>
            </a: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7" y="1475739"/>
            <a:ext cx="6589169" cy="4611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059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de Paralaxe</Template>
  <TotalTime>0</TotalTime>
  <Words>1296</Words>
  <Application>Microsoft Office PowerPoint</Application>
  <PresentationFormat>Widescreen</PresentationFormat>
  <Paragraphs>177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Paralaxe</vt:lpstr>
      <vt:lpstr>Projeto Integrador III</vt:lpstr>
      <vt:lpstr>Introdução</vt:lpstr>
      <vt:lpstr>Objetivo</vt:lpstr>
      <vt:lpstr>Escopo</vt:lpstr>
      <vt:lpstr>Apresentação do PowerPoint</vt:lpstr>
      <vt:lpstr>Requisitos Funcional</vt:lpstr>
      <vt:lpstr>Diagramas de caso de uso </vt:lpstr>
      <vt:lpstr>Detalhamento do caso de uso</vt:lpstr>
      <vt:lpstr>Diagrama de Classe</vt:lpstr>
      <vt:lpstr>Diagrama de Sequencia</vt:lpstr>
      <vt:lpstr>Diagrama de dados – BD Conceitual</vt:lpstr>
      <vt:lpstr>Diagrama de dados – BD Logico</vt:lpstr>
      <vt:lpstr>BD- Modelo Físico - script</vt:lpstr>
      <vt:lpstr>Protótipos</vt:lpstr>
      <vt:lpstr>Plano de Capacidade e Serviços</vt:lpstr>
      <vt:lpstr>Plano de Capacidade e Serviços</vt:lpstr>
      <vt:lpstr>Plano de Capacidade e Serviços</vt:lpstr>
      <vt:lpstr>Plano de Capacidade e Serviços</vt:lpstr>
      <vt:lpstr>Modelo - Contrato de Prestação Serviço</vt:lpstr>
      <vt:lpstr>QUADRO DE NEGÓCIOS</vt:lpstr>
      <vt:lpstr>QUADRO DE NEGÓCIOS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</cp:revision>
  <dcterms:created xsi:type="dcterms:W3CDTF">2019-12-11T02:05:00Z</dcterms:created>
  <dcterms:modified xsi:type="dcterms:W3CDTF">2020-06-18T22:41:38Z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1046-11.2.0.9070</vt:lpwstr>
  </property>
</Properties>
</file>