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F9674-3F7C-4FF9-93EE-9D35B483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FAE6A-B85C-41E0-9B1D-0B41AE4C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8299C4-C550-4C5C-826B-36E1D501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A247B5-0455-4D0A-873C-C5FD8B4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0E9547-E2F0-4D41-AC96-0F343CE1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197A-C336-4710-B287-49B7AC0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749ECEF-EED4-4DF7-AB45-B2BE1063D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FF3357-1AD8-4122-B0EF-3F9E419D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D0D111-3B80-4A8D-8D42-9966F960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69733D-F6D4-477F-A78E-E4115F60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1F714-C8AE-4B2F-B5C0-3AA11EF24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1BC838A-109D-462C-8D56-69FA751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832318-347C-4CDC-B6F7-A87748C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7E06FF-37BA-4257-B2A2-98E8F1D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4AC567-D640-43CD-9D33-1D92CC1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66BBF-0689-419E-8BFA-5B4E7C0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0F2E5C-5C09-411E-B5D5-46BDFD9B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63FB26-0C0D-4DB8-83B1-AF4FBEB7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14D043-2AE3-46C1-A6F2-3A2F40CA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926580-3534-407C-A542-64446907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E0717-8737-4976-82BF-6909A490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962BB8-20F4-47B1-9885-31C540F2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43D7C4-F3EF-467A-9A56-5963295C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009E8B-BF96-46FE-B176-DD8E6C53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BB0FBF-D187-4F1F-A3AB-1EBB4104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8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10B3-556C-42A0-8702-45BC400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F15484-425B-48CD-A291-328EFCC19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56E9BE-E37D-4EB0-91A0-082ED4DFE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5334F3-429E-4543-BF85-1D3CCDDA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9A1472-D81C-4E2C-B517-A8FE4FB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E61984-E26C-48BC-ACF1-D95562C0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A7B5-AF2C-4924-9944-E27C8CA3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319514-F8CD-43D7-951C-92EFBCBC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FE6EF-91C7-4FC1-ABFE-C7DDF391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EA0670F-D893-4189-BE74-3CCDA658B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0E14B5D-3F64-456E-958D-BFF37A36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C09536C-AEE0-46CA-A837-70F4DB49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64D57D6-C772-418A-8472-0433A691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E8553BC-258B-4CB7-B99E-D9FD16CE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7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21838-C672-4F2F-BF4C-7E82D101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745C3E0-8B5A-4F96-8CEB-92C21C57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011633-63B9-4FEE-B08F-4BD1B889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C1A9B0A-96A5-49E8-8677-0831C903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D1D15D5-54AE-4CD9-9DF1-B934BA24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0F342F3-43BF-48FE-98F8-E683C864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DF1C1D5-ECA1-4ACC-A346-6E896958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E9DD-0807-458A-BADF-854B29F4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4581E-41AC-4B75-939B-560E86C5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1507D0-71AD-4115-B6E1-0F41B844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194FF2-ABF1-4829-8EA8-76CD11C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377B8B-6EF6-4DE3-BDC3-3E0DF7F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1D5F84-756C-4041-A883-11C9D0C4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FEEAA-0087-4515-BF74-68FBF151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CFF44BD-0DB2-4076-9866-98EBAD48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B83FD8-9CBA-45FE-B6DF-BF58C9A2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47EF514-28C0-4A0D-9042-A53E981E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76C3D5-FEC7-4CF0-AEB3-31A5D317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80B62D-5D3F-4254-B700-20F54AF0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9462F9-1C39-4B22-B49A-BC3EEC5A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0034E3-16AB-4303-A7D2-F6044BB9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547327-29AB-4295-AF71-80AE6E834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438F-9F06-4A63-B900-E07488DE9DF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BCE3B6-8B5C-4200-A0AF-82469D2B5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004B24-91C2-43BD-92AD-B6709084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F408-0BC7-485C-AFBE-5C86399309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A721B-378A-4C5D-B747-B04C0CC3F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WebForms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893A4-1B2F-4A90-BE75-E0E0DC651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Com o </a:t>
            </a:r>
            <a:r>
              <a:rPr lang="pt-PT" sz="2000" dirty="0" err="1">
                <a:solidFill>
                  <a:schemeClr val="bg1"/>
                </a:solidFill>
              </a:rPr>
              <a:t>Query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Builder</a:t>
            </a:r>
            <a:r>
              <a:rPr lang="pt-PT" sz="2000" dirty="0">
                <a:solidFill>
                  <a:schemeClr val="bg1"/>
                </a:solidFill>
              </a:rPr>
              <a:t> temos de começar por escolher as tabelas a utilizar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324FB8-ED43-4AC2-ABCB-FDAED339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2" y="1555278"/>
            <a:ext cx="445832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Podemos desenhar a consulta indicando as colunas a utilizar na grelha ou editando o comando SQL diretamente</a:t>
            </a:r>
          </a:p>
          <a:p>
            <a:r>
              <a:rPr lang="pt-PT" sz="2000" dirty="0">
                <a:solidFill>
                  <a:schemeClr val="bg1"/>
                </a:solidFill>
              </a:rPr>
              <a:t>O botão Execute </a:t>
            </a:r>
            <a:r>
              <a:rPr lang="pt-PT" sz="2000" dirty="0" err="1">
                <a:solidFill>
                  <a:schemeClr val="bg1"/>
                </a:solidFill>
              </a:rPr>
              <a:t>Query</a:t>
            </a:r>
            <a:r>
              <a:rPr lang="pt-PT" sz="2000" dirty="0">
                <a:solidFill>
                  <a:schemeClr val="bg1"/>
                </a:solidFill>
              </a:rPr>
              <a:t> permite testar a consulta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FDA1B-6CDA-4F3D-A24E-396F90FC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837"/>
            <a:ext cx="5706271" cy="626832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9009D9E-421F-44EA-AF43-73F2EFA547D3}"/>
              </a:ext>
            </a:extLst>
          </p:cNvPr>
          <p:cNvSpPr/>
          <p:nvPr/>
        </p:nvSpPr>
        <p:spPr>
          <a:xfrm>
            <a:off x="5297764" y="3022599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13CFC3F-B58D-4716-AFBB-534A7BBBB965}"/>
              </a:ext>
            </a:extLst>
          </p:cNvPr>
          <p:cNvSpPr/>
          <p:nvPr/>
        </p:nvSpPr>
        <p:spPr>
          <a:xfrm>
            <a:off x="5297764" y="4142655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92B8567-65A7-404A-B1A0-2941F0F0E8A7}"/>
              </a:ext>
            </a:extLst>
          </p:cNvPr>
          <p:cNvSpPr/>
          <p:nvPr/>
        </p:nvSpPr>
        <p:spPr>
          <a:xfrm>
            <a:off x="5386438" y="6203010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Para saber o tipo de dados de cada campo utilizamos o ponteiro do rato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32DFCD-1A5E-4C39-8896-D1BD3213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2921"/>
            <a:ext cx="503942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Parâmetros – para cada campo temos de definir o parâmetro que será substituído pelo valor que o utilizador introduz na página web</a:t>
            </a:r>
          </a:p>
          <a:p>
            <a:r>
              <a:rPr lang="pt-PT" sz="2000" dirty="0">
                <a:solidFill>
                  <a:schemeClr val="bg1"/>
                </a:solidFill>
              </a:rPr>
              <a:t>O nome do parâmetro tem de ser IGUAL ao nome do campo, precedido de @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819235-F537-4967-807C-D73B5F52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61" y="995023"/>
            <a:ext cx="4467849" cy="4867954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95CCB74-C968-4CEE-BD4F-06BCDFC86826}"/>
              </a:ext>
            </a:extLst>
          </p:cNvPr>
          <p:cNvSpPr/>
          <p:nvPr/>
        </p:nvSpPr>
        <p:spPr>
          <a:xfrm>
            <a:off x="8410222" y="4154311"/>
            <a:ext cx="982134" cy="7224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B2D6F3-B850-4AE4-B069-6E964A9FEB23}"/>
              </a:ext>
            </a:extLst>
          </p:cNvPr>
          <p:cNvSpPr/>
          <p:nvPr/>
        </p:nvSpPr>
        <p:spPr>
          <a:xfrm>
            <a:off x="10103556" y="5554133"/>
            <a:ext cx="656319" cy="3088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pt-PT" sz="2400">
                <a:solidFill>
                  <a:schemeClr val="bg1"/>
                </a:solidFill>
              </a:rPr>
              <a:t>WebForm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DD2296-1644-4DA5-A06F-91149222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2" y="218957"/>
            <a:ext cx="9671250" cy="396521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7155172" cy="1814794"/>
          </a:xfrm>
        </p:spPr>
        <p:txBody>
          <a:bodyPr anchor="ctr"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No final do processo é gerado o código do </a:t>
            </a:r>
            <a:r>
              <a:rPr lang="pt-PT" sz="1800" dirty="0" err="1">
                <a:solidFill>
                  <a:schemeClr val="bg1"/>
                </a:solidFill>
              </a:rPr>
              <a:t>FormView</a:t>
            </a:r>
            <a:r>
              <a:rPr lang="pt-PT" sz="1800" dirty="0">
                <a:solidFill>
                  <a:schemeClr val="bg1"/>
                </a:solidFill>
              </a:rPr>
              <a:t> e do </a:t>
            </a:r>
            <a:r>
              <a:rPr lang="pt-PT" sz="1800" dirty="0" err="1">
                <a:solidFill>
                  <a:schemeClr val="bg1"/>
                </a:solidFill>
              </a:rPr>
              <a:t>DataSource</a:t>
            </a:r>
            <a:endParaRPr lang="pt-PT" sz="1800" dirty="0">
              <a:solidFill>
                <a:schemeClr val="bg1"/>
              </a:solidFill>
            </a:endParaRPr>
          </a:p>
          <a:p>
            <a:r>
              <a:rPr lang="pt-PT" sz="1800" dirty="0">
                <a:solidFill>
                  <a:schemeClr val="bg1"/>
                </a:solidFill>
              </a:rPr>
              <a:t>O </a:t>
            </a:r>
            <a:r>
              <a:rPr lang="pt-PT" sz="1800" dirty="0" err="1">
                <a:solidFill>
                  <a:schemeClr val="bg1"/>
                </a:solidFill>
              </a:rPr>
              <a:t>FormView</a:t>
            </a:r>
            <a:r>
              <a:rPr lang="pt-PT" sz="1800" dirty="0">
                <a:solidFill>
                  <a:schemeClr val="bg1"/>
                </a:solidFill>
              </a:rPr>
              <a:t> inclui três modelos (</a:t>
            </a:r>
            <a:r>
              <a:rPr lang="pt-PT" sz="1800" dirty="0" err="1">
                <a:solidFill>
                  <a:schemeClr val="bg1"/>
                </a:solidFill>
              </a:rPr>
              <a:t>templates</a:t>
            </a:r>
            <a:r>
              <a:rPr lang="pt-PT" sz="1800" dirty="0">
                <a:solidFill>
                  <a:schemeClr val="bg1"/>
                </a:solidFill>
              </a:rPr>
              <a:t>):</a:t>
            </a:r>
          </a:p>
          <a:p>
            <a:pPr lvl="1"/>
            <a:r>
              <a:rPr lang="pt-PT" sz="1400" dirty="0">
                <a:solidFill>
                  <a:schemeClr val="bg1"/>
                </a:solidFill>
              </a:rPr>
              <a:t>Modelo para editar</a:t>
            </a:r>
          </a:p>
          <a:p>
            <a:pPr lvl="1"/>
            <a:r>
              <a:rPr lang="pt-PT" sz="1400" dirty="0">
                <a:solidFill>
                  <a:schemeClr val="bg1"/>
                </a:solidFill>
              </a:rPr>
              <a:t>Modelo para Inserir</a:t>
            </a:r>
          </a:p>
          <a:p>
            <a:pPr lvl="1"/>
            <a:r>
              <a:rPr lang="pt-PT" sz="1400" dirty="0">
                <a:solidFill>
                  <a:schemeClr val="bg1"/>
                </a:solidFill>
              </a:rPr>
              <a:t>Modelo para visualizar </a:t>
            </a:r>
          </a:p>
          <a:p>
            <a:endParaRPr lang="pt-PT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6FF0CAF-EE48-4528-B97C-E341FE7DC2B2}"/>
              </a:ext>
            </a:extLst>
          </p:cNvPr>
          <p:cNvSpPr/>
          <p:nvPr/>
        </p:nvSpPr>
        <p:spPr>
          <a:xfrm>
            <a:off x="1349829" y="640079"/>
            <a:ext cx="957942" cy="52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9F1E8E4-A2B5-4B1E-98F8-E2CEADCAAE46}"/>
              </a:ext>
            </a:extLst>
          </p:cNvPr>
          <p:cNvSpPr/>
          <p:nvPr/>
        </p:nvSpPr>
        <p:spPr>
          <a:xfrm>
            <a:off x="1349829" y="1321733"/>
            <a:ext cx="957942" cy="52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br>
              <a:rPr lang="pt-PT" sz="2800" dirty="0">
                <a:solidFill>
                  <a:schemeClr val="bg1"/>
                </a:solidFill>
              </a:rPr>
            </a:br>
            <a:r>
              <a:rPr lang="pt-PT" sz="2000" dirty="0" err="1">
                <a:solidFill>
                  <a:schemeClr val="accent1"/>
                </a:solidFill>
              </a:rPr>
              <a:t>DefaultMode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Por omissão o </a:t>
            </a:r>
            <a:r>
              <a:rPr lang="pt-PT" sz="2000" dirty="0" err="1">
                <a:solidFill>
                  <a:schemeClr val="bg1"/>
                </a:solidFill>
              </a:rPr>
              <a:t>webform</a:t>
            </a:r>
            <a:r>
              <a:rPr lang="pt-PT" sz="2000" dirty="0">
                <a:solidFill>
                  <a:schemeClr val="bg1"/>
                </a:solidFill>
              </a:rPr>
              <a:t> está em modo de leitura (</a:t>
            </a:r>
            <a:r>
              <a:rPr lang="pt-PT" sz="2000" dirty="0" err="1">
                <a:solidFill>
                  <a:schemeClr val="bg1"/>
                </a:solidFill>
              </a:rPr>
              <a:t>readonly</a:t>
            </a:r>
            <a:r>
              <a:rPr lang="pt-PT" sz="2000" dirty="0">
                <a:solidFill>
                  <a:schemeClr val="bg1"/>
                </a:solidFill>
              </a:rPr>
              <a:t>), isto quer dizer que se não existirem registos a página estará em branco.</a:t>
            </a:r>
          </a:p>
          <a:p>
            <a:r>
              <a:rPr lang="pt-PT" sz="2000" dirty="0">
                <a:solidFill>
                  <a:schemeClr val="bg1"/>
                </a:solidFill>
              </a:rPr>
              <a:t>Se a página serve só para adicionar devemos mudar para </a:t>
            </a:r>
            <a:r>
              <a:rPr lang="pt-PT" sz="2000" dirty="0" err="1">
                <a:solidFill>
                  <a:schemeClr val="bg1"/>
                </a:solidFill>
              </a:rPr>
              <a:t>Insert</a:t>
            </a:r>
            <a:r>
              <a:rPr lang="pt-PT" sz="2000" dirty="0">
                <a:solidFill>
                  <a:schemeClr val="bg1"/>
                </a:solidFill>
              </a:rPr>
              <a:t>.</a:t>
            </a:r>
          </a:p>
          <a:p>
            <a:r>
              <a:rPr lang="pt-PT" sz="2000" dirty="0">
                <a:solidFill>
                  <a:schemeClr val="bg1"/>
                </a:solidFill>
              </a:rPr>
              <a:t>A opção </a:t>
            </a:r>
            <a:r>
              <a:rPr lang="pt-PT" sz="2000" dirty="0" err="1">
                <a:solidFill>
                  <a:schemeClr val="bg1"/>
                </a:solidFill>
              </a:rPr>
              <a:t>Edit</a:t>
            </a:r>
            <a:r>
              <a:rPr lang="pt-PT" sz="2000" dirty="0">
                <a:solidFill>
                  <a:schemeClr val="bg1"/>
                </a:solidFill>
              </a:rPr>
              <a:t> permite alterar um registo</a:t>
            </a:r>
          </a:p>
          <a:p>
            <a:r>
              <a:rPr lang="pt-PT" sz="2000" dirty="0">
                <a:solidFill>
                  <a:schemeClr val="bg1"/>
                </a:solidFill>
              </a:rPr>
              <a:t>Estas opções implicam a existência do respetivo comando SQL associado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202F22-6E17-444F-B28B-A46CE4FE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21" y="2638044"/>
            <a:ext cx="4140636" cy="17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3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17A94-E9C3-4CFE-B0D6-23513389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489181-3BD3-4883-9299-F5486CF6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Parâmetros – permitem definir o tipo de dados esperado, formatando assim corretamente datas e números</a:t>
            </a:r>
          </a:p>
          <a:p>
            <a:r>
              <a:rPr lang="pt-PT" dirty="0"/>
              <a:t>Propriedade </a:t>
            </a:r>
            <a:r>
              <a:rPr lang="pt-PT" dirty="0" err="1"/>
              <a:t>DbType</a:t>
            </a:r>
            <a:endParaRPr lang="pt-PT" dirty="0"/>
          </a:p>
          <a:p>
            <a:r>
              <a:rPr lang="pt-PT" dirty="0"/>
              <a:t>Valores – Date, </a:t>
            </a:r>
            <a:r>
              <a:rPr lang="pt-PT" dirty="0" err="1"/>
              <a:t>DateTime</a:t>
            </a:r>
            <a:r>
              <a:rPr lang="pt-PT" dirty="0"/>
              <a:t>, </a:t>
            </a:r>
            <a:r>
              <a:rPr lang="pt-PT" dirty="0" err="1"/>
              <a:t>Currency</a:t>
            </a:r>
            <a:r>
              <a:rPr lang="pt-PT" dirty="0"/>
              <a:t>, </a:t>
            </a:r>
            <a:r>
              <a:rPr lang="pt-PT" dirty="0" err="1"/>
              <a:t>Double</a:t>
            </a:r>
            <a:r>
              <a:rPr lang="pt-PT" dirty="0"/>
              <a:t>, Decimal</a:t>
            </a:r>
          </a:p>
          <a:p>
            <a:r>
              <a:rPr lang="pt-PT" dirty="0"/>
              <a:t>É possível editar um </a:t>
            </a:r>
            <a:r>
              <a:rPr lang="pt-PT" dirty="0" err="1"/>
              <a:t>FormView</a:t>
            </a:r>
            <a:r>
              <a:rPr lang="pt-PT" dirty="0"/>
              <a:t> para substituir os controlos inseridos automaticamente por outros mais adequados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217B-ED55-4AF7-8E1D-6EC089E6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5F64FF-B665-4B36-BD06-FE2E414B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 exemplo o campo género pode ser preenchido a partir de uma lista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Agora é preciso indicar a fonte de dados da </a:t>
            </a:r>
            <a:r>
              <a:rPr lang="pt-PT" dirty="0" err="1"/>
              <a:t>DropDown</a:t>
            </a:r>
            <a:r>
              <a:rPr lang="pt-PT" dirty="0"/>
              <a:t> e associar ao campo na tabela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3CB10A-70B5-4CCC-AD08-81522B2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3271815"/>
            <a:ext cx="7459116" cy="3143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9F0894-C32D-45A3-B4EC-0ED521E3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4001294"/>
            <a:ext cx="384863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3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9CE14-01A9-478C-A0DA-8D7DB04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9387D3-0700-401E-865A-DEF31D87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Associar ao campo (</a:t>
            </a:r>
            <a:r>
              <a:rPr lang="pt-PT" dirty="0" err="1"/>
              <a:t>DataBindings</a:t>
            </a:r>
            <a:r>
              <a:rPr lang="pt-PT" dirty="0"/>
              <a:t>)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EAF57-2768-4B5D-804B-F52BCEFB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8281"/>
            <a:ext cx="3820058" cy="15432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5DACB7-D2F2-4F0A-B327-FF5D2AD9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91" y="2252115"/>
            <a:ext cx="6335009" cy="392484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AA29FA0-7911-49B9-9D68-0AB50BB25D95}"/>
              </a:ext>
            </a:extLst>
          </p:cNvPr>
          <p:cNvSpPr/>
          <p:nvPr/>
        </p:nvSpPr>
        <p:spPr>
          <a:xfrm>
            <a:off x="2394857" y="3657600"/>
            <a:ext cx="2623934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7E4D7D6-1206-425D-A826-E9EC02C42D4C}"/>
              </a:ext>
            </a:extLst>
          </p:cNvPr>
          <p:cNvSpPr/>
          <p:nvPr/>
        </p:nvSpPr>
        <p:spPr>
          <a:xfrm>
            <a:off x="3589076" y="5441862"/>
            <a:ext cx="1512711" cy="95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DBA3935-DBEB-4BEB-B677-7D15C8924492}"/>
              </a:ext>
            </a:extLst>
          </p:cNvPr>
          <p:cNvSpPr/>
          <p:nvPr/>
        </p:nvSpPr>
        <p:spPr>
          <a:xfrm>
            <a:off x="9708444" y="1896274"/>
            <a:ext cx="835378" cy="1532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005C-86ED-47F9-8EA1-592DD23A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978B6A-7923-4C2F-9BB2-2D1C82E1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DataSource</a:t>
            </a:r>
            <a:r>
              <a:rPr lang="pt-PT" dirty="0"/>
              <a:t> – quando os dados da </a:t>
            </a:r>
            <a:r>
              <a:rPr lang="pt-PT" dirty="0" err="1"/>
              <a:t>DropDownList</a:t>
            </a:r>
            <a:r>
              <a:rPr lang="pt-PT" dirty="0"/>
              <a:t> estão na base de dados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58B6F-2FAF-453D-A0C2-BA40845A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86" y="2661747"/>
            <a:ext cx="2819794" cy="341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1FFFCE-D3FC-4658-B6FE-901A55E3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4" y="3229661"/>
            <a:ext cx="3820058" cy="1543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25C983-F8AE-44A6-BFAC-4F26D5630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10" y="2593238"/>
            <a:ext cx="4134427" cy="3515216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913D94B-D39D-44F9-A964-A3DC6962BC0B}"/>
              </a:ext>
            </a:extLst>
          </p:cNvPr>
          <p:cNvSpPr/>
          <p:nvPr/>
        </p:nvSpPr>
        <p:spPr>
          <a:xfrm>
            <a:off x="2156178" y="4001293"/>
            <a:ext cx="948532" cy="32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B8B05-8536-4EFE-8D37-971E740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D8FBF2-DB36-484C-9D4B-EAA20BB6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Permite executar operações numa tabela registo a registo</a:t>
            </a:r>
          </a:p>
          <a:p>
            <a:pPr lvl="1"/>
            <a:r>
              <a:rPr lang="pt-PT" dirty="0"/>
              <a:t>Adicionar</a:t>
            </a:r>
          </a:p>
          <a:p>
            <a:pPr lvl="1"/>
            <a:r>
              <a:rPr lang="pt-PT" dirty="0"/>
              <a:t>Editar</a:t>
            </a:r>
          </a:p>
          <a:p>
            <a:pPr lvl="1"/>
            <a:r>
              <a:rPr lang="pt-PT" dirty="0"/>
              <a:t>Remover</a:t>
            </a:r>
          </a:p>
          <a:p>
            <a:pPr lvl="1"/>
            <a:r>
              <a:rPr lang="pt-PT" dirty="0"/>
              <a:t>Visualizar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B70CA6-9657-4C52-879A-FFCD521C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087" y="886340"/>
            <a:ext cx="1330713" cy="2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0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A8B73-BD5A-45BF-905E-5E455C94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334056-BF7C-4192-BB89-C66B7477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Items</a:t>
            </a:r>
            <a:r>
              <a:rPr lang="pt-PT" dirty="0"/>
              <a:t> estáticos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58085E-BF74-48A7-86D7-7DEAE029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8281"/>
            <a:ext cx="3820058" cy="1543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829531C-6062-40CA-B13C-2E11877B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56" y="2409734"/>
            <a:ext cx="5449060" cy="390579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F629AA4-5AE7-4FBD-BD46-3DC55C4A3838}"/>
              </a:ext>
            </a:extLst>
          </p:cNvPr>
          <p:cNvSpPr/>
          <p:nvPr/>
        </p:nvSpPr>
        <p:spPr>
          <a:xfrm>
            <a:off x="1930400" y="4035778"/>
            <a:ext cx="1934556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28A56-7147-4DCC-AF13-1C1FE3CC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8D5911-2616-41E2-862B-FB2881E4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Sempre que a tabela que suporta o </a:t>
            </a:r>
            <a:r>
              <a:rPr lang="pt-PT" dirty="0" err="1"/>
              <a:t>FormView</a:t>
            </a:r>
            <a:r>
              <a:rPr lang="pt-PT" dirty="0"/>
              <a:t> é alterada é necessário fazer um </a:t>
            </a:r>
            <a:r>
              <a:rPr lang="pt-PT" dirty="0" err="1"/>
              <a:t>refresh</a:t>
            </a:r>
            <a:r>
              <a:rPr lang="pt-PT" dirty="0"/>
              <a:t> do mesmo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20C8D8-5816-4BF6-9CA5-08E98918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7" y="2939108"/>
            <a:ext cx="4086795" cy="21243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1BCE1D-E4A9-4BE5-9EFF-D482DE394F5C}"/>
              </a:ext>
            </a:extLst>
          </p:cNvPr>
          <p:cNvSpPr txBox="1"/>
          <p:nvPr/>
        </p:nvSpPr>
        <p:spPr>
          <a:xfrm>
            <a:off x="7315200" y="3307644"/>
            <a:ext cx="2854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Sendo que se perdem todas </a:t>
            </a:r>
          </a:p>
          <a:p>
            <a:r>
              <a:rPr lang="pt-PT" dirty="0">
                <a:solidFill>
                  <a:srgbClr val="FF0000"/>
                </a:solidFill>
              </a:rPr>
              <a:t>as alterações realizadas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F5FB856-0EA1-43B8-A61D-A2B7EF7C344F}"/>
              </a:ext>
            </a:extLst>
          </p:cNvPr>
          <p:cNvSpPr/>
          <p:nvPr/>
        </p:nvSpPr>
        <p:spPr>
          <a:xfrm>
            <a:off x="1422400" y="4244622"/>
            <a:ext cx="110631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Definir um Data </a:t>
            </a:r>
            <a:r>
              <a:rPr lang="pt-PT" sz="2000" dirty="0" err="1">
                <a:solidFill>
                  <a:schemeClr val="bg1"/>
                </a:solidFill>
              </a:rPr>
              <a:t>Source</a:t>
            </a:r>
            <a:endParaRPr lang="pt-PT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Marcador de Posição de Conteúdo 3">
            <a:extLst>
              <a:ext uri="{FF2B5EF4-FFF2-40B4-BE49-F238E27FC236}">
                <a16:creationId xmlns:a16="http://schemas.microsoft.com/office/drawing/2014/main" id="{55A13BD7-538A-41FB-A608-57F08823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28" y="3429000"/>
            <a:ext cx="4391638" cy="14098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430EBB-70DC-4B74-94BE-C3019627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49" y="1627163"/>
            <a:ext cx="4420217" cy="352474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3E4E8324-8A0B-45CB-B6C0-882B746EDC93}"/>
              </a:ext>
            </a:extLst>
          </p:cNvPr>
          <p:cNvSpPr/>
          <p:nvPr/>
        </p:nvSpPr>
        <p:spPr>
          <a:xfrm>
            <a:off x="5493528" y="2104571"/>
            <a:ext cx="457329" cy="1204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Atribuir um nome ao DataSource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73A967-50FA-4FBF-9F8B-EC867F0C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67036"/>
            <a:ext cx="6250769" cy="4563060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03043CF-4AFF-4AEE-AFA0-8B5C3D6E9A01}"/>
              </a:ext>
            </a:extLst>
          </p:cNvPr>
          <p:cNvSpPr/>
          <p:nvPr/>
        </p:nvSpPr>
        <p:spPr>
          <a:xfrm>
            <a:off x="4820356" y="4064000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Escolher a base de dados ou a ligação, caso já exista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EBDA77-D106-4B60-9A6D-010495A7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71" y="2484088"/>
            <a:ext cx="6935168" cy="2476846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03043CF-4AFF-4AEE-AFA0-8B5C3D6E9A01}"/>
              </a:ext>
            </a:extLst>
          </p:cNvPr>
          <p:cNvSpPr/>
          <p:nvPr/>
        </p:nvSpPr>
        <p:spPr>
          <a:xfrm>
            <a:off x="4521890" y="3961666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Atribuir um nome à ligação à base de dados, só deve existir uma ligação à base de dados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B6D764-1CA1-4D55-9966-7E704D10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37" y="1809145"/>
            <a:ext cx="6963747" cy="36009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03043CF-4AFF-4AEE-AFA0-8B5C3D6E9A01}"/>
              </a:ext>
            </a:extLst>
          </p:cNvPr>
          <p:cNvSpPr/>
          <p:nvPr/>
        </p:nvSpPr>
        <p:spPr>
          <a:xfrm>
            <a:off x="4446335" y="4243888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Configurar os comandos SQL a utilizar.</a:t>
            </a:r>
          </a:p>
          <a:p>
            <a:r>
              <a:rPr lang="pt-PT" sz="2000" dirty="0">
                <a:solidFill>
                  <a:schemeClr val="bg1"/>
                </a:solidFill>
              </a:rPr>
              <a:t>Nesta janela podemos configurar somente o </a:t>
            </a:r>
            <a:r>
              <a:rPr lang="pt-PT" sz="2000" dirty="0" err="1">
                <a:solidFill>
                  <a:schemeClr val="bg1"/>
                </a:solidFill>
              </a:rPr>
              <a:t>select</a:t>
            </a:r>
            <a:endParaRPr lang="pt-PT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3D3BD5-E549-4E87-ABFF-4068CE9D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"/>
          <a:stretch/>
        </p:blipFill>
        <p:spPr>
          <a:xfrm>
            <a:off x="4933636" y="733778"/>
            <a:ext cx="7020905" cy="5615960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03043CF-4AFF-4AEE-AFA0-8B5C3D6E9A01}"/>
              </a:ext>
            </a:extLst>
          </p:cNvPr>
          <p:cNvSpPr/>
          <p:nvPr/>
        </p:nvSpPr>
        <p:spPr>
          <a:xfrm>
            <a:off x="4483522" y="2231644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Para podermos definir todos os comandos CRUD (adicionar, ler, atualizar e apagar) temos de escolher a primeira opção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0FCD0B-A522-4302-A089-9B777F2F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76" y="1066763"/>
            <a:ext cx="6916115" cy="5582429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5754AAE-3DE6-41D2-9820-D6921E882244}"/>
              </a:ext>
            </a:extLst>
          </p:cNvPr>
          <p:cNvSpPr/>
          <p:nvPr/>
        </p:nvSpPr>
        <p:spPr>
          <a:xfrm>
            <a:off x="4697359" y="2362273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F5DFA-5F37-4107-8A97-29513E25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WebForm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09EA66-7D7A-4BFF-8C3F-6AB09E3C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Nesta janela podemos definir em cada separador o comando correspondente</a:t>
            </a:r>
          </a:p>
          <a:p>
            <a:r>
              <a:rPr lang="pt-PT" sz="2000" dirty="0">
                <a:solidFill>
                  <a:schemeClr val="bg1"/>
                </a:solidFill>
              </a:rPr>
              <a:t>Para além disso temos um assistente que permite facilitar a construção do comando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CB1416-9714-4EE2-9C7B-743B3662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51" y="1035897"/>
            <a:ext cx="6849431" cy="555385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90B9000-3890-46A6-8506-D844A59FE34A}"/>
              </a:ext>
            </a:extLst>
          </p:cNvPr>
          <p:cNvSpPr/>
          <p:nvPr/>
        </p:nvSpPr>
        <p:spPr>
          <a:xfrm>
            <a:off x="4483522" y="2231644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490C747-A9AC-49F9-9D73-58469D3C65F1}"/>
              </a:ext>
            </a:extLst>
          </p:cNvPr>
          <p:cNvSpPr/>
          <p:nvPr/>
        </p:nvSpPr>
        <p:spPr>
          <a:xfrm>
            <a:off x="8903122" y="4648272"/>
            <a:ext cx="62088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425</Words>
  <Application>Microsoft Office PowerPoint</Application>
  <PresentationFormat>Ecrã Panorâmico</PresentationFormat>
  <Paragraphs>66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Tw Cen MT</vt:lpstr>
      <vt:lpstr>Tema do Office</vt:lpstr>
      <vt:lpstr>WebForms</vt:lpstr>
      <vt:lpstr>FormView</vt:lpstr>
      <vt:lpstr>WebForm</vt:lpstr>
      <vt:lpstr>WebForm</vt:lpstr>
      <vt:lpstr>WebForm</vt:lpstr>
      <vt:lpstr>WebForm</vt:lpstr>
      <vt:lpstr>WebForm</vt:lpstr>
      <vt:lpstr>WebForm</vt:lpstr>
      <vt:lpstr>WebForm</vt:lpstr>
      <vt:lpstr>WebForm</vt:lpstr>
      <vt:lpstr>WebForm</vt:lpstr>
      <vt:lpstr>WebForm</vt:lpstr>
      <vt:lpstr>WebForm</vt:lpstr>
      <vt:lpstr>WebForm</vt:lpstr>
      <vt:lpstr>WebForm DefaultMode</vt:lpstr>
      <vt:lpstr>FormView</vt:lpstr>
      <vt:lpstr>FormView</vt:lpstr>
      <vt:lpstr>FormView</vt:lpstr>
      <vt:lpstr>FormView</vt:lpstr>
      <vt:lpstr>FormView</vt:lpstr>
      <vt:lpstr>FormView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Paulo Ferreira</dc:creator>
  <cp:lastModifiedBy>Paulo Ferreira</cp:lastModifiedBy>
  <cp:revision>8</cp:revision>
  <dcterms:created xsi:type="dcterms:W3CDTF">2018-11-13T11:13:31Z</dcterms:created>
  <dcterms:modified xsi:type="dcterms:W3CDTF">2019-01-22T09:09:22Z</dcterms:modified>
</cp:coreProperties>
</file>