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74" r:id="rId8"/>
    <p:sldId id="267" r:id="rId9"/>
    <p:sldId id="269" r:id="rId10"/>
    <p:sldId id="271" r:id="rId11"/>
    <p:sldId id="268" r:id="rId12"/>
    <p:sldId id="270" r:id="rId13"/>
    <p:sldId id="304" r:id="rId14"/>
    <p:sldId id="273" r:id="rId15"/>
    <p:sldId id="272" r:id="rId16"/>
    <p:sldId id="303" r:id="rId17"/>
    <p:sldId id="300" r:id="rId18"/>
    <p:sldId id="301" r:id="rId19"/>
    <p:sldId id="259" r:id="rId20"/>
    <p:sldId id="297" r:id="rId21"/>
    <p:sldId id="298" r:id="rId22"/>
    <p:sldId id="260" r:id="rId23"/>
    <p:sldId id="261" r:id="rId24"/>
    <p:sldId id="299" r:id="rId25"/>
    <p:sldId id="262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4" r:id="rId44"/>
    <p:sldId id="292" r:id="rId45"/>
    <p:sldId id="293" r:id="rId46"/>
    <p:sldId id="295" r:id="rId47"/>
    <p:sldId id="296" r:id="rId48"/>
    <p:sldId id="302" r:id="rId49"/>
    <p:sldId id="305" r:id="rId50"/>
    <p:sldId id="306" r:id="rId51"/>
    <p:sldId id="263" r:id="rId5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6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6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4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2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8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5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6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80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5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1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66B77-A012-4D3D-BCB8-E3F75ECDA712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96A702-48DC-4206-9E92-86037CA9CB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3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SISTEMAS DE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Módulo 6 – Linguagem de Programação IV</a:t>
            </a:r>
          </a:p>
        </p:txBody>
      </p:sp>
    </p:spTree>
    <p:extLst>
      <p:ext uri="{BB962C8B-B14F-4D97-AF65-F5344CB8AC3E}">
        <p14:creationId xmlns:p14="http://schemas.microsoft.com/office/powerpoint/2010/main" val="126793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Condições/Restrições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2688"/>
              </p:ext>
            </p:extLst>
          </p:nvPr>
        </p:nvGraphicFramePr>
        <p:xfrm>
          <a:off x="1495552" y="1828800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Campo tem de ser preenchido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Campo não pode ter dados repetidos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PRIMARY</a:t>
                      </a:r>
                      <a:r>
                        <a:rPr lang="pt-PT" baseline="0" dirty="0"/>
                        <a:t> KEY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Chave</a:t>
                      </a:r>
                      <a:r>
                        <a:rPr lang="pt-PT" baseline="0" dirty="0"/>
                        <a:t> primária da tabela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Condição a verificar</a:t>
                      </a:r>
                      <a:r>
                        <a:rPr lang="pt-PT" baseline="0" dirty="0"/>
                        <a:t> antes de inserir dados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Valor por omissão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3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NULL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campo não preenchido fica NULL</a:t>
            </a:r>
          </a:p>
          <a:p>
            <a:r>
              <a:rPr lang="pt-PT" dirty="0"/>
              <a:t>É diferente de 0 (zero)</a:t>
            </a:r>
          </a:p>
          <a:p>
            <a:r>
              <a:rPr lang="pt-PT" dirty="0"/>
              <a:t>É diferente de espaço em branco</a:t>
            </a:r>
          </a:p>
        </p:txBody>
      </p:sp>
    </p:spTree>
    <p:extLst>
      <p:ext uri="{BB962C8B-B14F-4D97-AF65-F5344CB8AC3E}">
        <p14:creationId xmlns:p14="http://schemas.microsoft.com/office/powerpoint/2010/main" val="35037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Chaves 1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u="sng" dirty="0"/>
              <a:t>Primária</a:t>
            </a:r>
            <a:r>
              <a:rPr lang="pt-PT" dirty="0"/>
              <a:t> – Identifica cada um dos registos da tabela; não se repete e não pode ficar </a:t>
            </a:r>
            <a:r>
              <a:rPr lang="pt-PT" dirty="0" err="1"/>
              <a:t>null</a:t>
            </a:r>
            <a:endParaRPr lang="pt-P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Exemplo</a:t>
            </a:r>
            <a:r>
              <a:rPr lang="pt-PT" dirty="0"/>
              <a:t>: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CREATE TABLE produtos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codigo_produto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IDENTITY PRIMARY KEY,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Nome </a:t>
            </a:r>
            <a:r>
              <a:rPr lang="pt-PT" dirty="0" err="1"/>
              <a:t>varchar</a:t>
            </a:r>
            <a:r>
              <a:rPr lang="pt-PT" dirty="0"/>
              <a:t>(50)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null</a:t>
            </a:r>
            <a:r>
              <a:rPr lang="pt-PT" dirty="0"/>
              <a:t>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preco_compra</a:t>
            </a:r>
            <a:r>
              <a:rPr lang="pt-PT" dirty="0"/>
              <a:t> Decimal(10,2),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preco_venda</a:t>
            </a:r>
            <a:r>
              <a:rPr lang="pt-PT" dirty="0"/>
              <a:t> Decimal(10,2),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percentagem_iva</a:t>
            </a:r>
            <a:r>
              <a:rPr lang="pt-PT" dirty="0"/>
              <a:t> Decimal(4,2),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percentagem_desconto</a:t>
            </a:r>
            <a:r>
              <a:rPr lang="pt-PT" dirty="0"/>
              <a:t> Decimal(4,2),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setor </a:t>
            </a:r>
            <a:r>
              <a:rPr lang="pt-PT" dirty="0" err="1"/>
              <a:t>varchar</a:t>
            </a:r>
            <a:r>
              <a:rPr lang="pt-PT" dirty="0"/>
              <a:t>(20)</a:t>
            </a:r>
          </a:p>
          <a:p>
            <a:pPr marL="6286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8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Chaves 2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u="sng" dirty="0"/>
              <a:t>Primária</a:t>
            </a:r>
            <a:r>
              <a:rPr lang="pt-PT" dirty="0"/>
              <a:t> – Identifica cada um dos registos da tabela; não se repete e não pode ficar </a:t>
            </a:r>
            <a:r>
              <a:rPr lang="pt-PT" dirty="0" err="1"/>
              <a:t>null</a:t>
            </a:r>
            <a:endParaRPr lang="pt-P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Exemplo</a:t>
            </a:r>
            <a:r>
              <a:rPr lang="pt-PT" dirty="0"/>
              <a:t>: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CREATE TABLE produtos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codigo_produto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IDENTITY,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Nome </a:t>
            </a:r>
            <a:r>
              <a:rPr lang="pt-PT" dirty="0" err="1"/>
              <a:t>varchar</a:t>
            </a:r>
            <a:r>
              <a:rPr lang="pt-PT" dirty="0"/>
              <a:t>(50)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null</a:t>
            </a:r>
            <a:r>
              <a:rPr lang="pt-PT" dirty="0"/>
              <a:t>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preco_compra</a:t>
            </a:r>
            <a:r>
              <a:rPr lang="pt-PT" dirty="0"/>
              <a:t> Decimal(10,2),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preco_venda</a:t>
            </a:r>
            <a:r>
              <a:rPr lang="pt-PT" dirty="0"/>
              <a:t> Decimal(10,2),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percentagem_iva</a:t>
            </a:r>
            <a:r>
              <a:rPr lang="pt-PT" dirty="0"/>
              <a:t> Decimal(4,2),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percentagem_desconto</a:t>
            </a:r>
            <a:r>
              <a:rPr lang="pt-PT" dirty="0"/>
              <a:t> Decimal(4,2),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setor </a:t>
            </a:r>
            <a:r>
              <a:rPr lang="pt-PT" dirty="0" err="1"/>
              <a:t>varchar</a:t>
            </a:r>
            <a:r>
              <a:rPr lang="pt-PT" dirty="0"/>
              <a:t>(20),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PRIMARY KEY (</a:t>
            </a:r>
            <a:r>
              <a:rPr lang="pt-PT" dirty="0" err="1"/>
              <a:t>codigo_produto</a:t>
            </a:r>
            <a:r>
              <a:rPr lang="pt-PT" dirty="0"/>
              <a:t>)</a:t>
            </a:r>
          </a:p>
          <a:p>
            <a:pPr marL="6286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991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Estrangeira</a:t>
            </a:r>
            <a:r>
              <a:rPr lang="pt-PT" dirty="0"/>
              <a:t> – campo que estabelece a relação entre os registos da tabela com os registos de outra tabela (princípio básico do modelo relacional)</a:t>
            </a:r>
          </a:p>
          <a:p>
            <a:pPr marL="0" indent="0">
              <a:buNone/>
            </a:pPr>
            <a:r>
              <a:rPr lang="pt-PT" b="1" dirty="0"/>
              <a:t>Produtos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Vendas</a:t>
            </a:r>
          </a:p>
          <a:p>
            <a:pPr marL="0" indent="0">
              <a:buNone/>
            </a:pPr>
            <a:endParaRPr lang="pt-PT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95392"/>
              </p:ext>
            </p:extLst>
          </p:nvPr>
        </p:nvGraphicFramePr>
        <p:xfrm>
          <a:off x="1885950" y="2891365"/>
          <a:ext cx="7503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u="sng" dirty="0" err="1"/>
                        <a:t>Código_produto</a:t>
                      </a:r>
                      <a:endParaRPr lang="pt-P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Preco_compra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Batatas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Cadeira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55605"/>
              </p:ext>
            </p:extLst>
          </p:nvPr>
        </p:nvGraphicFramePr>
        <p:xfrm>
          <a:off x="1885950" y="4696777"/>
          <a:ext cx="7503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Código_Produto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10-10-2018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11-10-2018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5-1-2018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cima e para baixo 8"/>
          <p:cNvSpPr/>
          <p:nvPr/>
        </p:nvSpPr>
        <p:spPr>
          <a:xfrm>
            <a:off x="3057525" y="3284854"/>
            <a:ext cx="785812" cy="14392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Nota de aviso com Linha 2 9"/>
          <p:cNvSpPr/>
          <p:nvPr/>
        </p:nvSpPr>
        <p:spPr>
          <a:xfrm>
            <a:off x="157163" y="2990108"/>
            <a:ext cx="1104709" cy="648227"/>
          </a:xfrm>
          <a:prstGeom prst="borderCallout2">
            <a:avLst>
              <a:gd name="adj1" fmla="val 12138"/>
              <a:gd name="adj2" fmla="val 104167"/>
              <a:gd name="adj3" fmla="val 20954"/>
              <a:gd name="adj4" fmla="val 117262"/>
              <a:gd name="adj5" fmla="val 15521"/>
              <a:gd name="adj6" fmla="val 151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Chave primária</a:t>
            </a:r>
          </a:p>
        </p:txBody>
      </p:sp>
      <p:sp>
        <p:nvSpPr>
          <p:cNvPr id="11" name="Nota de aviso com Linha 2 10"/>
          <p:cNvSpPr/>
          <p:nvPr/>
        </p:nvSpPr>
        <p:spPr>
          <a:xfrm>
            <a:off x="157163" y="5856023"/>
            <a:ext cx="1371599" cy="648227"/>
          </a:xfrm>
          <a:prstGeom prst="borderCallout2">
            <a:avLst>
              <a:gd name="adj1" fmla="val 12138"/>
              <a:gd name="adj2" fmla="val 104167"/>
              <a:gd name="adj3" fmla="val -106883"/>
              <a:gd name="adj4" fmla="val 94345"/>
              <a:gd name="adj5" fmla="val -129949"/>
              <a:gd name="adj6" fmla="val 143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210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1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CREATE TABLE Vendas</a:t>
            </a:r>
          </a:p>
          <a:p>
            <a:pPr marL="0" indent="0">
              <a:buNone/>
            </a:pPr>
            <a:r>
              <a:rPr lang="pt-PT" dirty="0"/>
              <a:t>(</a:t>
            </a:r>
          </a:p>
          <a:p>
            <a:pPr marL="271463" indent="0">
              <a:buNone/>
            </a:pPr>
            <a:r>
              <a:rPr lang="en-US" dirty="0"/>
              <a:t>[Id] INT NOT NULL IDENTITY PRIMARY KEY,</a:t>
            </a:r>
          </a:p>
          <a:p>
            <a:pPr marL="271463" indent="0">
              <a:buNone/>
            </a:pPr>
            <a:r>
              <a:rPr lang="pt-PT" dirty="0" err="1"/>
              <a:t>codigo_produto</a:t>
            </a:r>
            <a:r>
              <a:rPr lang="en-US" dirty="0"/>
              <a:t> INT NOT NULL REFERENCES </a:t>
            </a:r>
            <a:r>
              <a:rPr lang="en-US" dirty="0" err="1"/>
              <a:t>produtos</a:t>
            </a:r>
            <a:r>
              <a:rPr lang="en-US" dirty="0"/>
              <a:t>(</a:t>
            </a:r>
            <a:r>
              <a:rPr lang="pt-PT" dirty="0" err="1"/>
              <a:t>codigo_produto</a:t>
            </a:r>
            <a:r>
              <a:rPr lang="en-US" dirty="0"/>
              <a:t>),</a:t>
            </a:r>
          </a:p>
          <a:p>
            <a:pPr marL="271463" indent="0">
              <a:buNone/>
            </a:pPr>
            <a:r>
              <a:rPr lang="pt-PT" dirty="0"/>
              <a:t>quantidade DECIMAL(10,2) DEFAULT 1,</a:t>
            </a:r>
          </a:p>
          <a:p>
            <a:pPr marL="271463" indent="0">
              <a:buNone/>
            </a:pPr>
            <a:r>
              <a:rPr lang="pt-PT" dirty="0"/>
              <a:t>data DATETIME</a:t>
            </a:r>
          </a:p>
          <a:p>
            <a:pPr marL="271463" indent="0">
              <a:buNone/>
            </a:pP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46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CREATE TABLE Vendas</a:t>
            </a:r>
          </a:p>
          <a:p>
            <a:pPr marL="0" indent="0">
              <a:buNone/>
            </a:pPr>
            <a:r>
              <a:rPr lang="pt-PT" dirty="0"/>
              <a:t>(</a:t>
            </a:r>
          </a:p>
          <a:p>
            <a:pPr marL="271463" indent="0">
              <a:buNone/>
            </a:pPr>
            <a:r>
              <a:rPr lang="en-US" dirty="0"/>
              <a:t>[Id] INT NOT NULL IDENTITY PRIMARY KEY,</a:t>
            </a:r>
          </a:p>
          <a:p>
            <a:pPr marL="271463" indent="0">
              <a:buNone/>
            </a:pPr>
            <a:r>
              <a:rPr lang="pt-PT" dirty="0" err="1"/>
              <a:t>codigo_produto</a:t>
            </a:r>
            <a:r>
              <a:rPr lang="en-US" dirty="0"/>
              <a:t> INT NOT NULL,</a:t>
            </a:r>
          </a:p>
          <a:p>
            <a:pPr marL="271463" indent="0">
              <a:buNone/>
            </a:pPr>
            <a:r>
              <a:rPr lang="pt-PT" dirty="0"/>
              <a:t>quantidade DECIMAL(10,2) DEFAULT 1,</a:t>
            </a:r>
          </a:p>
          <a:p>
            <a:pPr marL="271463" indent="0">
              <a:buNone/>
            </a:pPr>
            <a:r>
              <a:rPr lang="pt-PT" dirty="0"/>
              <a:t>data DATETIME,</a:t>
            </a:r>
          </a:p>
          <a:p>
            <a:pPr marL="271463" indent="0">
              <a:buNone/>
            </a:pPr>
            <a:r>
              <a:rPr lang="pt-PT" dirty="0"/>
              <a:t>FOREIGN KEY (</a:t>
            </a:r>
            <a:r>
              <a:rPr lang="pt-PT" dirty="0" err="1"/>
              <a:t>codigo_produto</a:t>
            </a:r>
            <a:r>
              <a:rPr lang="pt-PT" dirty="0"/>
              <a:t>) REFERENCES </a:t>
            </a:r>
            <a:r>
              <a:rPr lang="en-US" dirty="0" err="1"/>
              <a:t>produtos</a:t>
            </a:r>
            <a:r>
              <a:rPr lang="en-US" dirty="0"/>
              <a:t>(</a:t>
            </a:r>
            <a:r>
              <a:rPr lang="pt-PT" dirty="0" err="1"/>
              <a:t>codigo_produto</a:t>
            </a:r>
            <a:r>
              <a:rPr lang="en-US" dirty="0"/>
              <a:t>)</a:t>
            </a:r>
            <a:endParaRPr lang="pt-PT" dirty="0"/>
          </a:p>
          <a:p>
            <a:pPr marL="271463" indent="0">
              <a:buNone/>
            </a:pP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91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3278C-4A17-429D-9F27-FC0A83A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de validação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83C7D5-85C0-402C-8CBF-957E7BA1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Permitem controlar a qualidade dos dados</a:t>
            </a:r>
          </a:p>
          <a:p>
            <a:r>
              <a:rPr lang="pt-PT" dirty="0"/>
              <a:t>Instrução </a:t>
            </a:r>
            <a:r>
              <a:rPr lang="pt-PT" dirty="0" err="1"/>
              <a:t>check</a:t>
            </a:r>
            <a:r>
              <a:rPr lang="pt-PT" dirty="0"/>
              <a:t>(condição)</a:t>
            </a:r>
          </a:p>
          <a:p>
            <a:r>
              <a:rPr lang="pt-PT" dirty="0"/>
              <a:t>Podem implicar outros campos, nesse caso:</a:t>
            </a:r>
          </a:p>
          <a:p>
            <a:pPr lvl="1"/>
            <a:r>
              <a:rPr lang="pt-PT" dirty="0"/>
              <a:t>Colocar no final </a:t>
            </a:r>
            <a:r>
              <a:rPr lang="pt-PT" dirty="0" err="1"/>
              <a:t>constraint</a:t>
            </a:r>
            <a:r>
              <a:rPr lang="pt-PT" dirty="0"/>
              <a:t> </a:t>
            </a:r>
            <a:r>
              <a:rPr lang="pt-PT" dirty="0" err="1"/>
              <a:t>nome_da_regra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(condição)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63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69B2D-EBA9-4D2F-9F21-A00717B2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de validação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7E0C9C-09B6-4EC3-8CF6-3C438B64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Exemplo</a:t>
            </a:r>
            <a:r>
              <a:rPr lang="pt-PT" dirty="0"/>
              <a:t>: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CREATE TABLE produtos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codigo_produto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IDENTITY PRIMARY KEY,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Nome </a:t>
            </a:r>
            <a:r>
              <a:rPr lang="pt-PT" dirty="0" err="1"/>
              <a:t>varchar</a:t>
            </a:r>
            <a:r>
              <a:rPr lang="pt-PT" dirty="0"/>
              <a:t>(50)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null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(</a:t>
            </a:r>
            <a:r>
              <a:rPr lang="pt-PT" dirty="0" err="1"/>
              <a:t>len</a:t>
            </a:r>
            <a:r>
              <a:rPr lang="pt-PT" dirty="0"/>
              <a:t>(nome)&gt;=3),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preco_compra</a:t>
            </a:r>
            <a:r>
              <a:rPr lang="pt-PT" dirty="0"/>
              <a:t> Decimal(10,2) </a:t>
            </a:r>
            <a:r>
              <a:rPr lang="pt-PT" dirty="0" err="1"/>
              <a:t>check</a:t>
            </a:r>
            <a:r>
              <a:rPr lang="pt-PT" dirty="0"/>
              <a:t> (</a:t>
            </a:r>
            <a:r>
              <a:rPr lang="pt-PT" dirty="0" err="1"/>
              <a:t>preco_compra</a:t>
            </a:r>
            <a:r>
              <a:rPr lang="pt-PT" dirty="0"/>
              <a:t>&gt;=0 ),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preco_venda</a:t>
            </a:r>
            <a:r>
              <a:rPr lang="pt-PT" dirty="0"/>
              <a:t> Decimal(10,2) </a:t>
            </a:r>
            <a:r>
              <a:rPr lang="pt-PT" dirty="0" err="1"/>
              <a:t>check</a:t>
            </a:r>
            <a:r>
              <a:rPr lang="pt-PT" dirty="0"/>
              <a:t> (</a:t>
            </a:r>
            <a:r>
              <a:rPr lang="pt-PT" dirty="0" err="1"/>
              <a:t>preco_venda</a:t>
            </a:r>
            <a:r>
              <a:rPr lang="pt-PT" dirty="0"/>
              <a:t>&gt;=0),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percentagem_iva</a:t>
            </a:r>
            <a:r>
              <a:rPr lang="pt-PT" dirty="0"/>
              <a:t> Decimal(4,2) </a:t>
            </a:r>
            <a:r>
              <a:rPr lang="pt-PT" dirty="0" err="1"/>
              <a:t>check</a:t>
            </a:r>
            <a:r>
              <a:rPr lang="pt-PT" dirty="0"/>
              <a:t> (</a:t>
            </a:r>
            <a:r>
              <a:rPr lang="pt-PT" dirty="0" err="1"/>
              <a:t>percentagem_iva</a:t>
            </a:r>
            <a:r>
              <a:rPr lang="pt-PT" dirty="0"/>
              <a:t>&gt;=0 </a:t>
            </a:r>
            <a:r>
              <a:rPr lang="pt-PT" dirty="0" err="1"/>
              <a:t>and</a:t>
            </a:r>
            <a:r>
              <a:rPr lang="pt-PT" dirty="0"/>
              <a:t> 				</a:t>
            </a:r>
            <a:r>
              <a:rPr lang="pt-PT" dirty="0" err="1"/>
              <a:t>percentagem_iva</a:t>
            </a:r>
            <a:r>
              <a:rPr lang="pt-PT" dirty="0"/>
              <a:t>&lt;=100),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percentagem_desconto</a:t>
            </a:r>
            <a:r>
              <a:rPr lang="pt-PT" dirty="0"/>
              <a:t> Decimal(4,2) </a:t>
            </a:r>
            <a:r>
              <a:rPr lang="pt-PT" dirty="0" err="1"/>
              <a:t>check</a:t>
            </a:r>
            <a:r>
              <a:rPr lang="pt-PT" dirty="0"/>
              <a:t> (</a:t>
            </a:r>
            <a:r>
              <a:rPr lang="pt-PT" dirty="0" err="1"/>
              <a:t>percentagem_desconto</a:t>
            </a:r>
            <a:r>
              <a:rPr lang="pt-PT" dirty="0"/>
              <a:t> &gt;=0 </a:t>
            </a:r>
            <a:r>
              <a:rPr lang="pt-PT" dirty="0" err="1"/>
              <a:t>and</a:t>
            </a:r>
            <a:r>
              <a:rPr lang="pt-PT" dirty="0"/>
              <a:t> 		</a:t>
            </a:r>
            <a:r>
              <a:rPr lang="pt-PT" dirty="0" err="1"/>
              <a:t>percentagem_desconto</a:t>
            </a:r>
            <a:r>
              <a:rPr lang="pt-PT" dirty="0"/>
              <a:t> &lt;=100),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setor </a:t>
            </a:r>
            <a:r>
              <a:rPr lang="pt-PT" dirty="0" err="1"/>
              <a:t>varchar</a:t>
            </a:r>
            <a:r>
              <a:rPr lang="pt-PT" dirty="0"/>
              <a:t>(20),</a:t>
            </a:r>
          </a:p>
          <a:p>
            <a:pPr marL="0" indent="7143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  <a:r>
              <a:rPr lang="pt-PT" dirty="0" err="1"/>
              <a:t>constraint</a:t>
            </a:r>
            <a:r>
              <a:rPr lang="pt-PT" dirty="0"/>
              <a:t> </a:t>
            </a:r>
            <a:r>
              <a:rPr lang="pt-PT" dirty="0" err="1"/>
              <a:t>validar_preco_venda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(</a:t>
            </a:r>
            <a:r>
              <a:rPr lang="pt-PT" dirty="0" err="1"/>
              <a:t>preco_venda</a:t>
            </a:r>
            <a:r>
              <a:rPr lang="pt-PT" dirty="0"/>
              <a:t>&gt;=</a:t>
            </a:r>
            <a:r>
              <a:rPr lang="pt-PT" dirty="0" err="1"/>
              <a:t>preco_compra</a:t>
            </a:r>
            <a:r>
              <a:rPr lang="pt-PT" dirty="0"/>
              <a:t>)</a:t>
            </a:r>
          </a:p>
          <a:p>
            <a:pPr marL="6286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45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–Criar índices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índices permitem tornar as consultas mais rápidas.</a:t>
            </a:r>
          </a:p>
          <a:p>
            <a:pPr marL="0" indent="0">
              <a:buNone/>
            </a:pPr>
            <a:endParaRPr lang="pt-PT" dirty="0"/>
          </a:p>
          <a:p>
            <a:pPr marL="0" indent="985838">
              <a:buNone/>
            </a:pPr>
            <a:r>
              <a:rPr lang="pt-PT" dirty="0"/>
              <a:t>CREATE INDEX </a:t>
            </a:r>
            <a:r>
              <a:rPr lang="pt-PT" dirty="0" err="1"/>
              <a:t>nome_índice</a:t>
            </a:r>
            <a:endParaRPr lang="pt-PT" dirty="0"/>
          </a:p>
          <a:p>
            <a:pPr marL="0" indent="985838">
              <a:buNone/>
            </a:pPr>
            <a:r>
              <a:rPr lang="pt-PT" dirty="0"/>
              <a:t>ON tabela(campo)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985838">
              <a:buNone/>
            </a:pPr>
            <a:r>
              <a:rPr lang="pt-PT" dirty="0"/>
              <a:t>CREATE INDEX </a:t>
            </a:r>
            <a:r>
              <a:rPr lang="pt-PT" dirty="0" err="1"/>
              <a:t>data_vendas</a:t>
            </a:r>
            <a:r>
              <a:rPr lang="pt-PT" dirty="0"/>
              <a:t> ON vendas(data);</a:t>
            </a:r>
          </a:p>
        </p:txBody>
      </p:sp>
    </p:spTree>
    <p:extLst>
      <p:ext uri="{BB962C8B-B14F-4D97-AF65-F5344CB8AC3E}">
        <p14:creationId xmlns:p14="http://schemas.microsoft.com/office/powerpoint/2010/main" val="212494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linguagem standard para trabalhar com bases de dados</a:t>
            </a:r>
          </a:p>
          <a:p>
            <a:r>
              <a:rPr lang="pt-PT" dirty="0"/>
              <a:t>As instruções SQL são executadas pelo Sistema de Gestão de Bases de Dados (SGBD)</a:t>
            </a:r>
          </a:p>
        </p:txBody>
      </p:sp>
    </p:spTree>
    <p:extLst>
      <p:ext uri="{BB962C8B-B14F-4D97-AF65-F5344CB8AC3E}">
        <p14:creationId xmlns:p14="http://schemas.microsoft.com/office/powerpoint/2010/main" val="224356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Apagar tabela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DROP TABLE nome da tabela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marL="274320" lvl="1" indent="0">
              <a:buNone/>
            </a:pPr>
            <a:r>
              <a:rPr lang="pt-PT"/>
              <a:t>DROP TABLE </a:t>
            </a:r>
            <a:r>
              <a:rPr lang="pt-PT" dirty="0"/>
              <a:t>alunos;</a:t>
            </a:r>
          </a:p>
        </p:txBody>
      </p:sp>
    </p:spTree>
    <p:extLst>
      <p:ext uri="{BB962C8B-B14F-4D97-AF65-F5344CB8AC3E}">
        <p14:creationId xmlns:p14="http://schemas.microsoft.com/office/powerpoint/2010/main" val="162312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Adicionar, apagar e alterar campos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ALTER TABLE tabela ADD campo </a:t>
            </a:r>
            <a:r>
              <a:rPr lang="pt-PT" dirty="0" err="1"/>
              <a:t>tipo_dados</a:t>
            </a:r>
            <a:r>
              <a:rPr lang="pt-PT" dirty="0"/>
              <a:t>;</a:t>
            </a:r>
          </a:p>
          <a:p>
            <a:r>
              <a:rPr lang="pt-PT" dirty="0"/>
              <a:t>ALTER TABLE tabela DROP COLUMN campo;</a:t>
            </a:r>
          </a:p>
          <a:p>
            <a:r>
              <a:rPr lang="pt-PT" dirty="0"/>
              <a:t>ALTER TABLE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/>
              <a:t>ALTER COLUMN campo </a:t>
            </a:r>
            <a:r>
              <a:rPr lang="pt-PT" dirty="0" err="1"/>
              <a:t>tipo_dados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marL="274320" lvl="1" indent="0">
              <a:buNone/>
            </a:pPr>
            <a:r>
              <a:rPr lang="pt-PT" dirty="0"/>
              <a:t>alter </a:t>
            </a:r>
            <a:r>
              <a:rPr lang="pt-PT" dirty="0" err="1"/>
              <a:t>table</a:t>
            </a:r>
            <a:r>
              <a:rPr lang="pt-PT" dirty="0"/>
              <a:t> alunos </a:t>
            </a:r>
            <a:r>
              <a:rPr lang="pt-PT" dirty="0" err="1"/>
              <a:t>add</a:t>
            </a:r>
            <a:r>
              <a:rPr lang="pt-PT" dirty="0"/>
              <a:t> idade </a:t>
            </a:r>
            <a:r>
              <a:rPr lang="pt-PT" dirty="0" err="1"/>
              <a:t>int</a:t>
            </a:r>
            <a:r>
              <a:rPr lang="pt-PT" dirty="0"/>
              <a:t>;</a:t>
            </a:r>
          </a:p>
          <a:p>
            <a:pPr marL="274320" lvl="1" indent="0">
              <a:buNone/>
            </a:pPr>
            <a:r>
              <a:rPr lang="pt-PT" dirty="0"/>
              <a:t>alter </a:t>
            </a:r>
            <a:r>
              <a:rPr lang="pt-PT" dirty="0" err="1"/>
              <a:t>table</a:t>
            </a:r>
            <a:r>
              <a:rPr lang="pt-PT" dirty="0"/>
              <a:t> alunos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/>
              <a:t>column</a:t>
            </a:r>
            <a:r>
              <a:rPr lang="pt-PT" dirty="0"/>
              <a:t> idade;</a:t>
            </a:r>
          </a:p>
          <a:p>
            <a:pPr marL="274320" lvl="1" indent="0">
              <a:buNone/>
            </a:pPr>
            <a:r>
              <a:rPr lang="pt-PT" dirty="0"/>
              <a:t>alter </a:t>
            </a:r>
            <a:r>
              <a:rPr lang="pt-PT" dirty="0" err="1"/>
              <a:t>table</a:t>
            </a:r>
            <a:r>
              <a:rPr lang="pt-PT" dirty="0"/>
              <a:t> alunos alter </a:t>
            </a:r>
            <a:r>
              <a:rPr lang="pt-PT" dirty="0" err="1"/>
              <a:t>column</a:t>
            </a:r>
            <a:r>
              <a:rPr lang="pt-PT" dirty="0"/>
              <a:t> idade </a:t>
            </a:r>
            <a:r>
              <a:rPr lang="pt-PT" dirty="0" err="1"/>
              <a:t>varchar</a:t>
            </a:r>
            <a:r>
              <a:rPr lang="pt-PT" dirty="0"/>
              <a:t>(30);</a:t>
            </a:r>
          </a:p>
        </p:txBody>
      </p:sp>
    </p:spTree>
    <p:extLst>
      <p:ext uri="{BB962C8B-B14F-4D97-AF65-F5344CB8AC3E}">
        <p14:creationId xmlns:p14="http://schemas.microsoft.com/office/powerpoint/2010/main" val="196009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– Inserir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Inserir dados numa tabela</a:t>
            </a:r>
          </a:p>
          <a:p>
            <a:pPr marL="0" indent="0">
              <a:buNone/>
            </a:pPr>
            <a:endParaRPr lang="pt-PT" dirty="0"/>
          </a:p>
          <a:p>
            <a:pPr marL="0" indent="900113">
              <a:buNone/>
            </a:pPr>
            <a:r>
              <a:rPr lang="pt-PT" dirty="0"/>
              <a:t>INSERT INTO tabela(campo1,campo2,…)</a:t>
            </a:r>
          </a:p>
          <a:p>
            <a:pPr marL="0" indent="900113">
              <a:buNone/>
            </a:pPr>
            <a:r>
              <a:rPr lang="pt-PT" dirty="0"/>
              <a:t>VALUES (valor1,valor2,…) , (valor1,valor2,…)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900113">
              <a:buNone/>
            </a:pPr>
            <a:r>
              <a:rPr lang="pt-PT" dirty="0"/>
              <a:t>INSERT INTO Alunos(</a:t>
            </a:r>
            <a:r>
              <a:rPr lang="pt-PT" dirty="0" err="1"/>
              <a:t>Numero_processo,nome,idade</a:t>
            </a:r>
            <a:r>
              <a:rPr lang="pt-PT" dirty="0"/>
              <a:t>)</a:t>
            </a:r>
          </a:p>
          <a:p>
            <a:pPr marL="0" indent="900113">
              <a:buNone/>
            </a:pPr>
            <a:r>
              <a:rPr lang="pt-PT" dirty="0"/>
              <a:t>VALUES (1001,’Joaquim’,18)</a:t>
            </a:r>
          </a:p>
        </p:txBody>
      </p:sp>
    </p:spTree>
    <p:extLst>
      <p:ext uri="{BB962C8B-B14F-4D97-AF65-F5344CB8AC3E}">
        <p14:creationId xmlns:p14="http://schemas.microsoft.com/office/powerpoint/2010/main" val="191539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– Apagar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Remover registos de uma tabela</a:t>
            </a:r>
          </a:p>
          <a:p>
            <a:pPr marL="0" indent="0">
              <a:buNone/>
            </a:pPr>
            <a:endParaRPr lang="pt-PT" dirty="0"/>
          </a:p>
          <a:p>
            <a:pPr marL="0" indent="900113">
              <a:buNone/>
            </a:pPr>
            <a:r>
              <a:rPr lang="pt-PT" dirty="0"/>
              <a:t>DELETE FROM tabela</a:t>
            </a:r>
          </a:p>
          <a:p>
            <a:pPr marL="0" indent="900113">
              <a:buNone/>
            </a:pPr>
            <a:r>
              <a:rPr lang="pt-PT" dirty="0"/>
              <a:t>WHERE condição de seleção dos registos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900113">
              <a:buNone/>
            </a:pPr>
            <a:r>
              <a:rPr lang="pt-PT" dirty="0"/>
              <a:t>DELETE FROM Alunos</a:t>
            </a:r>
          </a:p>
          <a:p>
            <a:pPr marL="0" indent="900113">
              <a:buNone/>
            </a:pPr>
            <a:r>
              <a:rPr lang="pt-PT" dirty="0"/>
              <a:t>WHERE </a:t>
            </a:r>
            <a:r>
              <a:rPr lang="pt-PT" dirty="0" err="1"/>
              <a:t>numero_processo</a:t>
            </a:r>
            <a:r>
              <a:rPr lang="pt-PT" dirty="0"/>
              <a:t>=1001</a:t>
            </a:r>
          </a:p>
        </p:txBody>
      </p:sp>
    </p:spTree>
    <p:extLst>
      <p:ext uri="{BB962C8B-B14F-4D97-AF65-F5344CB8AC3E}">
        <p14:creationId xmlns:p14="http://schemas.microsoft.com/office/powerpoint/2010/main" val="188312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Atualizar registos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UPDATE tabela SET campo1=valor1, campo2=valor2,… WHERE condição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marL="274320" lvl="1" indent="0">
              <a:buNone/>
            </a:pPr>
            <a:r>
              <a:rPr lang="pt-PT" dirty="0"/>
              <a:t>UPDATE alunos SET nome=‘Joaquim’ WHERE </a:t>
            </a:r>
            <a:r>
              <a:rPr lang="pt-PT" dirty="0" err="1"/>
              <a:t>nprocesso</a:t>
            </a:r>
            <a:r>
              <a:rPr lang="pt-PT"/>
              <a:t>=1002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929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- Listar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Consulta a uma ou mais tabelas</a:t>
            </a:r>
          </a:p>
          <a:p>
            <a:pPr marL="0" indent="542925">
              <a:buNone/>
            </a:pPr>
            <a:r>
              <a:rPr lang="pt-PT" dirty="0"/>
              <a:t>SELECT campos</a:t>
            </a:r>
          </a:p>
          <a:p>
            <a:pPr marL="0" indent="542925">
              <a:buNone/>
            </a:pPr>
            <a:r>
              <a:rPr lang="pt-PT" dirty="0"/>
              <a:t>FROM tabela</a:t>
            </a:r>
          </a:p>
          <a:p>
            <a:pPr marL="0" indent="542925">
              <a:buNone/>
            </a:pPr>
            <a:r>
              <a:rPr lang="pt-PT" dirty="0"/>
              <a:t>WHERE condição de seleção dos registos</a:t>
            </a:r>
          </a:p>
        </p:txBody>
      </p:sp>
    </p:spTree>
    <p:extLst>
      <p:ext uri="{BB962C8B-B14F-4D97-AF65-F5344CB8AC3E}">
        <p14:creationId xmlns:p14="http://schemas.microsoft.com/office/powerpoint/2010/main" val="25296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SELECT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* representa todos os campos</a:t>
            </a:r>
          </a:p>
          <a:p>
            <a:r>
              <a:rPr lang="pt-PT" dirty="0"/>
              <a:t>DISTINCT não repete resultados</a:t>
            </a:r>
          </a:p>
          <a:p>
            <a:r>
              <a:rPr lang="pt-PT" dirty="0"/>
              <a:t>ALL por omissão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985838">
              <a:buNone/>
            </a:pPr>
            <a:r>
              <a:rPr lang="pt-PT" dirty="0"/>
              <a:t>SELECT *</a:t>
            </a:r>
          </a:p>
          <a:p>
            <a:pPr marL="0" indent="985838">
              <a:buNone/>
            </a:pPr>
            <a:r>
              <a:rPr lang="pt-PT" dirty="0"/>
              <a:t>FROM Alunos</a:t>
            </a:r>
          </a:p>
        </p:txBody>
      </p:sp>
    </p:spTree>
    <p:extLst>
      <p:ext uri="{BB962C8B-B14F-4D97-AF65-F5344CB8AC3E}">
        <p14:creationId xmlns:p14="http://schemas.microsoft.com/office/powerpoint/2010/main" val="62462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SELECT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– permite alterar os nomes dos campos e atribuir nomes a campos calculados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0">
              <a:buNone/>
            </a:pPr>
            <a:r>
              <a:rPr lang="pt-PT" dirty="0"/>
              <a:t>SELECT </a:t>
            </a:r>
            <a:r>
              <a:rPr lang="pt-PT" dirty="0" err="1"/>
              <a:t>nprocesso</a:t>
            </a:r>
            <a:r>
              <a:rPr lang="pt-PT" dirty="0"/>
              <a:t> as [Número Processo],nome as [Nome do Aluno]</a:t>
            </a:r>
          </a:p>
          <a:p>
            <a:pPr marL="0" indent="0">
              <a:buNone/>
            </a:pPr>
            <a:r>
              <a:rPr lang="pt-PT" dirty="0"/>
              <a:t>FROM Alunos</a:t>
            </a:r>
          </a:p>
        </p:txBody>
      </p:sp>
    </p:spTree>
    <p:extLst>
      <p:ext uri="{BB962C8B-B14F-4D97-AF65-F5344CB8AC3E}">
        <p14:creationId xmlns:p14="http://schemas.microsoft.com/office/powerpoint/2010/main" val="88304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aritméticos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+ Adição</a:t>
            </a:r>
          </a:p>
          <a:p>
            <a:pPr marL="0" indent="0">
              <a:buNone/>
            </a:pPr>
            <a:r>
              <a:rPr lang="pt-PT" dirty="0"/>
              <a:t>- Subtração</a:t>
            </a:r>
          </a:p>
          <a:p>
            <a:pPr marL="0" indent="0">
              <a:buNone/>
            </a:pPr>
            <a:r>
              <a:rPr lang="pt-PT" dirty="0"/>
              <a:t>* Multiplicação</a:t>
            </a:r>
          </a:p>
          <a:p>
            <a:pPr marL="0" indent="0">
              <a:buNone/>
            </a:pPr>
            <a:r>
              <a:rPr lang="pt-PT" dirty="0"/>
              <a:t>/ Divisão</a:t>
            </a:r>
          </a:p>
        </p:txBody>
      </p:sp>
    </p:spTree>
    <p:extLst>
      <p:ext uri="{BB962C8B-B14F-4D97-AF65-F5344CB8AC3E}">
        <p14:creationId xmlns:p14="http://schemas.microsoft.com/office/powerpoint/2010/main" val="79054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WHERE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Permite filtrar os registos devolvidos com base numa condição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Operadores Lógicos:</a:t>
            </a:r>
          </a:p>
          <a:p>
            <a:pPr marL="0" indent="0">
              <a:buNone/>
            </a:pPr>
            <a:r>
              <a:rPr lang="pt-PT" dirty="0"/>
              <a:t>= Igual</a:t>
            </a:r>
          </a:p>
          <a:p>
            <a:pPr marL="0" indent="0">
              <a:buNone/>
            </a:pPr>
            <a:r>
              <a:rPr lang="pt-PT" dirty="0"/>
              <a:t>&lt; Menor que</a:t>
            </a:r>
          </a:p>
          <a:p>
            <a:pPr marL="0" indent="0">
              <a:buNone/>
            </a:pPr>
            <a:r>
              <a:rPr lang="pt-PT" dirty="0"/>
              <a:t>&gt; Maior que</a:t>
            </a:r>
          </a:p>
          <a:p>
            <a:pPr marL="0" indent="0">
              <a:buNone/>
            </a:pPr>
            <a:r>
              <a:rPr lang="pt-PT" dirty="0"/>
              <a:t>&lt;&gt; Diferente</a:t>
            </a:r>
          </a:p>
          <a:p>
            <a:pPr marL="0" indent="0">
              <a:buNone/>
            </a:pPr>
            <a:r>
              <a:rPr lang="pt-PT" dirty="0"/>
              <a:t>&lt;= Menor ou igual</a:t>
            </a:r>
          </a:p>
          <a:p>
            <a:pPr marL="0" indent="0">
              <a:buNone/>
            </a:pPr>
            <a:r>
              <a:rPr lang="pt-PT" dirty="0"/>
              <a:t>&gt;= Maior ou igual</a:t>
            </a:r>
          </a:p>
        </p:txBody>
      </p:sp>
    </p:spTree>
    <p:extLst>
      <p:ext uri="{BB962C8B-B14F-4D97-AF65-F5344CB8AC3E}">
        <p14:creationId xmlns:p14="http://schemas.microsoft.com/office/powerpoint/2010/main" val="283824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– Criar, alterar e eliminar tabelas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Instruções para definir a estrutura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94195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WHERE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combinar várias condições de seleção</a:t>
            </a:r>
          </a:p>
          <a:p>
            <a:r>
              <a:rPr lang="pt-PT" dirty="0"/>
              <a:t>AND – e</a:t>
            </a:r>
          </a:p>
          <a:p>
            <a:r>
              <a:rPr lang="pt-PT" dirty="0"/>
              <a:t>OR – OU</a:t>
            </a:r>
          </a:p>
          <a:p>
            <a:r>
              <a:rPr lang="pt-PT" dirty="0"/>
              <a:t>NOT - Negação</a:t>
            </a:r>
          </a:p>
        </p:txBody>
      </p:sp>
    </p:spTree>
    <p:extLst>
      <p:ext uri="{BB962C8B-B14F-4D97-AF65-F5344CB8AC3E}">
        <p14:creationId xmlns:p14="http://schemas.microsoft.com/office/powerpoint/2010/main" val="321091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WHERE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Outros operadores: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  <a:tabLst>
                <a:tab pos="2879725" algn="l"/>
              </a:tabLst>
            </a:pPr>
            <a:r>
              <a:rPr lang="pt-PT" dirty="0"/>
              <a:t>BETWEEN .. AND ..	Entre dois valores</a:t>
            </a:r>
          </a:p>
          <a:p>
            <a:pPr marL="0" indent="0">
              <a:buNone/>
              <a:tabLst>
                <a:tab pos="2879725" algn="l"/>
              </a:tabLst>
            </a:pPr>
            <a:r>
              <a:rPr lang="pt-PT" dirty="0"/>
              <a:t>IN	Existe na lista de valores</a:t>
            </a:r>
          </a:p>
          <a:p>
            <a:pPr marL="0" indent="0">
              <a:buNone/>
              <a:tabLst>
                <a:tab pos="2879725" algn="l"/>
              </a:tabLst>
            </a:pPr>
            <a:r>
              <a:rPr lang="pt-PT" dirty="0"/>
              <a:t>LIKE	Como um valor ou padrão</a:t>
            </a:r>
          </a:p>
          <a:p>
            <a:pPr marL="0" indent="0">
              <a:buNone/>
              <a:tabLst>
                <a:tab pos="2879725" algn="l"/>
              </a:tabLst>
            </a:pPr>
            <a:r>
              <a:rPr lang="pt-PT" dirty="0"/>
              <a:t>IS NULL	É nulo (vazio)</a:t>
            </a:r>
          </a:p>
        </p:txBody>
      </p:sp>
    </p:spTree>
    <p:extLst>
      <p:ext uri="{BB962C8B-B14F-4D97-AF65-F5344CB8AC3E}">
        <p14:creationId xmlns:p14="http://schemas.microsoft.com/office/powerpoint/2010/main" val="175838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LIKE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o operador LIKE é possível indicar meta carateres que substituem parte do texto a pesquisar:</a:t>
            </a:r>
          </a:p>
          <a:p>
            <a:pPr marL="0" indent="1257300">
              <a:buNone/>
            </a:pPr>
            <a:r>
              <a:rPr lang="pt-PT" dirty="0"/>
              <a:t>% Representa um conjunto de carateres</a:t>
            </a:r>
          </a:p>
          <a:p>
            <a:pPr marL="0" indent="1257300">
              <a:buNone/>
            </a:pPr>
            <a:r>
              <a:rPr lang="pt-PT" dirty="0"/>
              <a:t>_ Representa um carater</a:t>
            </a:r>
          </a:p>
        </p:txBody>
      </p:sp>
    </p:spTree>
    <p:extLst>
      <p:ext uri="{BB962C8B-B14F-4D97-AF65-F5344CB8AC3E}">
        <p14:creationId xmlns:p14="http://schemas.microsoft.com/office/powerpoint/2010/main" val="749644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Ordenar resultados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Para ordenar os resultados basta adicionar uma linha ORDER BY e indicar o campo(s) e o tipo de ordenação (ASC para ascendente e DESC para descendente)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SELECT </a:t>
            </a:r>
          </a:p>
          <a:p>
            <a:pPr marL="0" indent="0">
              <a:buNone/>
            </a:pPr>
            <a:r>
              <a:rPr lang="pt-PT" dirty="0"/>
              <a:t>FROM</a:t>
            </a:r>
          </a:p>
          <a:p>
            <a:pPr marL="0" indent="0">
              <a:buNone/>
            </a:pPr>
            <a:r>
              <a:rPr lang="pt-PT" dirty="0"/>
              <a:t>WHERE</a:t>
            </a:r>
          </a:p>
          <a:p>
            <a:pPr marL="0" indent="0">
              <a:buNone/>
            </a:pPr>
            <a:r>
              <a:rPr lang="pt-PT" dirty="0"/>
              <a:t>ORDER BY campo1,campo2,… ASC|DESC</a:t>
            </a:r>
          </a:p>
        </p:txBody>
      </p:sp>
    </p:spTree>
    <p:extLst>
      <p:ext uri="{BB962C8B-B14F-4D97-AF65-F5344CB8AC3E}">
        <p14:creationId xmlns:p14="http://schemas.microsoft.com/office/powerpoint/2010/main" val="311476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TOP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Quando de um conjunto de registos pretende-se somente uma parte com base na sua posição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SELECT TOP Número | Percentagem PERCENT Campo</a:t>
            </a:r>
          </a:p>
          <a:p>
            <a:pPr marL="0" indent="0">
              <a:buNone/>
            </a:pPr>
            <a:r>
              <a:rPr lang="pt-PT" dirty="0"/>
              <a:t>FROM Tabela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982663">
              <a:buNone/>
            </a:pPr>
            <a:r>
              <a:rPr lang="pt-PT" dirty="0"/>
              <a:t>SELECT TOP 1 Nome</a:t>
            </a:r>
          </a:p>
          <a:p>
            <a:pPr marL="0" indent="982663">
              <a:buNone/>
            </a:pPr>
            <a:r>
              <a:rPr lang="pt-PT" dirty="0"/>
              <a:t>FROM PRODUTOS</a:t>
            </a:r>
          </a:p>
          <a:p>
            <a:pPr marL="0" indent="982663">
              <a:buNone/>
            </a:pPr>
            <a:r>
              <a:rPr lang="pt-PT" dirty="0"/>
              <a:t>ORDER BY PREÇO DESC</a:t>
            </a:r>
          </a:p>
        </p:txBody>
      </p:sp>
    </p:spTree>
    <p:extLst>
      <p:ext uri="{BB962C8B-B14F-4D97-AF65-F5344CB8AC3E}">
        <p14:creationId xmlns:p14="http://schemas.microsoft.com/office/powerpoint/2010/main" val="421218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Agregadoras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funções que apresentam um resultado em função de um conjunto de registos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  <a:tabLst>
                <a:tab pos="1531938" algn="l"/>
              </a:tabLst>
            </a:pPr>
            <a:r>
              <a:rPr lang="pt-PT" dirty="0"/>
              <a:t>AVG	Média</a:t>
            </a:r>
          </a:p>
          <a:p>
            <a:pPr marL="0" indent="0">
              <a:buNone/>
              <a:tabLst>
                <a:tab pos="1531938" algn="l"/>
              </a:tabLst>
            </a:pPr>
            <a:r>
              <a:rPr lang="pt-PT" dirty="0"/>
              <a:t>MIN	Menor valor</a:t>
            </a:r>
          </a:p>
          <a:p>
            <a:pPr marL="0" indent="0">
              <a:buNone/>
              <a:tabLst>
                <a:tab pos="1531938" algn="l"/>
              </a:tabLst>
            </a:pPr>
            <a:r>
              <a:rPr lang="pt-PT" dirty="0"/>
              <a:t>MAX	Maior valor</a:t>
            </a:r>
          </a:p>
          <a:p>
            <a:pPr marL="0" indent="0">
              <a:buNone/>
              <a:tabLst>
                <a:tab pos="1531938" algn="l"/>
              </a:tabLst>
            </a:pPr>
            <a:r>
              <a:rPr lang="pt-PT" dirty="0"/>
              <a:t>SUM	Soma dos valores</a:t>
            </a:r>
          </a:p>
          <a:p>
            <a:pPr marL="0" indent="0">
              <a:buNone/>
              <a:tabLst>
                <a:tab pos="1531938" algn="l"/>
              </a:tabLst>
            </a:pPr>
            <a:r>
              <a:rPr lang="pt-PT" dirty="0"/>
              <a:t>COUNT	Número de registos</a:t>
            </a:r>
          </a:p>
        </p:txBody>
      </p:sp>
    </p:spTree>
    <p:extLst>
      <p:ext uri="{BB962C8B-B14F-4D97-AF65-F5344CB8AC3E}">
        <p14:creationId xmlns:p14="http://schemas.microsoft.com/office/powerpoint/2010/main" val="109970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para 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UPPER(campo)				Texto do campo em maiúsculas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LOWER(campo)			Texto do campo em minúsculas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LEN(campo)				Número de letras do campo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SUBSTRING(</a:t>
            </a:r>
            <a:r>
              <a:rPr lang="pt-PT" dirty="0" err="1"/>
              <a:t>campo,inicio,nº</a:t>
            </a:r>
            <a:r>
              <a:rPr lang="pt-PT" dirty="0"/>
              <a:t> letras)	Parte de um campo de texto</a:t>
            </a:r>
          </a:p>
        </p:txBody>
      </p:sp>
    </p:spTree>
    <p:extLst>
      <p:ext uri="{BB962C8B-B14F-4D97-AF65-F5344CB8AC3E}">
        <p14:creationId xmlns:p14="http://schemas.microsoft.com/office/powerpoint/2010/main" val="354072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para datas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GETDATE	Data atual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DATEDIFF	Diferença entre duas datas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DATEADD	Adicionar tempo a uma data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DATEPART	Parte de uma data (dia, mês ou ano)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MONTH	Mês de uma data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YEAR	Ano de uma data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PT" dirty="0"/>
              <a:t>DAY	Dia de uma data</a:t>
            </a:r>
          </a:p>
        </p:txBody>
      </p:sp>
    </p:spTree>
    <p:extLst>
      <p:ext uri="{BB962C8B-B14F-4D97-AF65-F5344CB8AC3E}">
        <p14:creationId xmlns:p14="http://schemas.microsoft.com/office/powerpoint/2010/main" val="4099618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SUBCONSULTAS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subconsulta é uma instrução SELECT colocada entre parêntesis dentro de outra instrução SELECT</a:t>
            </a:r>
          </a:p>
          <a:p>
            <a:r>
              <a:rPr lang="pt-PT" dirty="0"/>
              <a:t>Pode aparecer na seção FROM como fonte de dados ou na seção WHERE como parte da condição de seleção dos dados</a:t>
            </a:r>
          </a:p>
          <a:p>
            <a:r>
              <a:rPr lang="pt-PT" dirty="0"/>
              <a:t>Sempre que se pretende apresentar um resultado que depende de um processamento intermédio</a:t>
            </a:r>
          </a:p>
        </p:txBody>
      </p:sp>
    </p:spTree>
    <p:extLst>
      <p:ext uri="{BB962C8B-B14F-4D97-AF65-F5344CB8AC3E}">
        <p14:creationId xmlns:p14="http://schemas.microsoft.com/office/powerpoint/2010/main" val="276854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SUBCONSULTAS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Pretende-se o nome do funcionário com ordenado mais alto</a:t>
            </a:r>
          </a:p>
          <a:p>
            <a:r>
              <a:rPr lang="pt-PT" dirty="0"/>
              <a:t>Esta instrução devolve o maior ordenado</a:t>
            </a:r>
          </a:p>
          <a:p>
            <a:pPr marL="0" indent="800100">
              <a:buNone/>
            </a:pPr>
            <a:r>
              <a:rPr lang="pt-PT" dirty="0"/>
              <a:t>SELECT </a:t>
            </a:r>
            <a:r>
              <a:rPr lang="pt-PT" dirty="0" err="1"/>
              <a:t>max</a:t>
            </a:r>
            <a:r>
              <a:rPr lang="pt-PT" dirty="0"/>
              <a:t>(ordenado)</a:t>
            </a:r>
          </a:p>
          <a:p>
            <a:pPr marL="0" indent="800100">
              <a:buNone/>
            </a:pPr>
            <a:r>
              <a:rPr lang="pt-PT" dirty="0"/>
              <a:t>FROM Funcionários</a:t>
            </a:r>
          </a:p>
          <a:p>
            <a:r>
              <a:rPr lang="pt-PT" dirty="0"/>
              <a:t>O que se pretende é o nome do funcionário e </a:t>
            </a:r>
            <a:r>
              <a:rPr lang="pt-PT" dirty="0">
                <a:solidFill>
                  <a:srgbClr val="FF0000"/>
                </a:solidFill>
              </a:rPr>
              <a:t>não é possível fazer isto</a:t>
            </a:r>
            <a:r>
              <a:rPr lang="pt-PT" dirty="0"/>
              <a:t>:</a:t>
            </a:r>
          </a:p>
          <a:p>
            <a:pPr marL="0" indent="800100">
              <a:buNone/>
            </a:pPr>
            <a:r>
              <a:rPr lang="pt-PT" dirty="0"/>
              <a:t>SELECT </a:t>
            </a:r>
            <a:r>
              <a:rPr lang="pt-PT" dirty="0" err="1"/>
              <a:t>nome,max</a:t>
            </a:r>
            <a:r>
              <a:rPr lang="pt-PT" dirty="0"/>
              <a:t>(ordenado)</a:t>
            </a:r>
          </a:p>
          <a:p>
            <a:pPr marL="0" indent="800100">
              <a:buNone/>
            </a:pPr>
            <a:r>
              <a:rPr lang="pt-PT" dirty="0"/>
              <a:t>FROM Funcionários</a:t>
            </a:r>
          </a:p>
          <a:p>
            <a:r>
              <a:rPr lang="pt-PT" dirty="0"/>
              <a:t>Pois nome não faz parte da função agregadora</a:t>
            </a:r>
          </a:p>
          <a:p>
            <a:r>
              <a:rPr lang="pt-PT" dirty="0"/>
              <a:t>Assim é necessário utilizar uma subconsulta para selecionar o nome com ordenado igual ao maior ordenado</a:t>
            </a:r>
          </a:p>
        </p:txBody>
      </p:sp>
    </p:spTree>
    <p:extLst>
      <p:ext uri="{BB962C8B-B14F-4D97-AF65-F5344CB8AC3E}">
        <p14:creationId xmlns:p14="http://schemas.microsoft.com/office/powerpoint/2010/main" val="94383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uma base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CREATE DATABASE </a:t>
            </a:r>
            <a:r>
              <a:rPr lang="pt-PT" i="1" dirty="0" err="1"/>
              <a:t>nomebd</a:t>
            </a:r>
            <a:r>
              <a:rPr lang="pt-PT" dirty="0"/>
              <a:t>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Exemplo</a:t>
            </a:r>
            <a:r>
              <a:rPr lang="pt-PT" dirty="0"/>
              <a:t>:</a:t>
            </a:r>
          </a:p>
          <a:p>
            <a:pPr marL="0" indent="985838">
              <a:buNone/>
            </a:pPr>
            <a:r>
              <a:rPr lang="pt-PT" dirty="0"/>
              <a:t>CREATE DATABASE </a:t>
            </a:r>
            <a:r>
              <a:rPr lang="pt-PT" dirty="0" err="1"/>
              <a:t>base_dados_escola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0637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SUBCONSULTAS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Assim fica</a:t>
            </a:r>
          </a:p>
          <a:p>
            <a:pPr marL="0" indent="0">
              <a:buNone/>
            </a:pPr>
            <a:endParaRPr lang="pt-PT" dirty="0"/>
          </a:p>
          <a:p>
            <a:pPr marL="0" indent="982663">
              <a:buNone/>
            </a:pPr>
            <a:r>
              <a:rPr lang="pt-PT" dirty="0"/>
              <a:t>SELECT nome, ordenado</a:t>
            </a:r>
          </a:p>
          <a:p>
            <a:pPr marL="0" indent="982663">
              <a:buNone/>
            </a:pPr>
            <a:r>
              <a:rPr lang="pt-PT" dirty="0"/>
              <a:t>FROM Funcionário</a:t>
            </a:r>
          </a:p>
          <a:p>
            <a:pPr marL="0" indent="982663">
              <a:buNone/>
            </a:pPr>
            <a:r>
              <a:rPr lang="pt-PT" dirty="0"/>
              <a:t>WHERE ordenado = (SELECT </a:t>
            </a:r>
            <a:r>
              <a:rPr lang="pt-PT" dirty="0" err="1"/>
              <a:t>max</a:t>
            </a:r>
            <a:r>
              <a:rPr lang="pt-PT" dirty="0"/>
              <a:t>(ordenado) FROM Funcionário);</a:t>
            </a:r>
          </a:p>
        </p:txBody>
      </p:sp>
    </p:spTree>
    <p:extLst>
      <p:ext uri="{BB962C8B-B14F-4D97-AF65-F5344CB8AC3E}">
        <p14:creationId xmlns:p14="http://schemas.microsoft.com/office/powerpoint/2010/main" val="977116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Consultas com várias tabelas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Algumas consultas devem apresentar resultados que implicam combinar registos de várias tabelas</a:t>
            </a:r>
          </a:p>
          <a:p>
            <a:r>
              <a:rPr lang="pt-PT" dirty="0"/>
              <a:t>Nestes casos é necessário utilizar a instrução JOIN ou associar os registos das diferentes tabelas com bases nos valores das chaves estrangeiras e das chaves primárias</a:t>
            </a:r>
          </a:p>
          <a:p>
            <a:r>
              <a:rPr lang="pt-PT" dirty="0"/>
              <a:t>Utilizando a instrução JOIN é necessário escolher entre:</a:t>
            </a:r>
          </a:p>
          <a:p>
            <a:pPr lvl="2"/>
            <a:r>
              <a:rPr lang="pt-PT" dirty="0"/>
              <a:t>INNER – Devolve somente os registos em que a condição é verdadeira</a:t>
            </a:r>
          </a:p>
          <a:p>
            <a:pPr lvl="2"/>
            <a:r>
              <a:rPr lang="pt-PT" dirty="0"/>
              <a:t>LEFT – Devolve todos os registos da tabela do lado esquerda e somente os registos da tabela do lado direito que tornam a condição verdadeira</a:t>
            </a:r>
          </a:p>
          <a:p>
            <a:pPr lvl="2"/>
            <a:r>
              <a:rPr lang="pt-PT" dirty="0"/>
              <a:t>RIGHT – Devolve todos os registos da tabela do lado direito e somente os registos da tabela do lado esquerda que tornam a condição verdadeira</a:t>
            </a:r>
          </a:p>
        </p:txBody>
      </p:sp>
    </p:spTree>
    <p:extLst>
      <p:ext uri="{BB962C8B-B14F-4D97-AF65-F5344CB8AC3E}">
        <p14:creationId xmlns:p14="http://schemas.microsoft.com/office/powerpoint/2010/main" val="374158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JOIN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Alunos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sz="1000" b="1" dirty="0"/>
          </a:p>
          <a:p>
            <a:pPr marL="0" indent="0">
              <a:buNone/>
            </a:pPr>
            <a:r>
              <a:rPr lang="pt-PT" b="1" dirty="0"/>
              <a:t>Notas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0168"/>
              </p:ext>
            </p:extLst>
          </p:nvPr>
        </p:nvGraphicFramePr>
        <p:xfrm>
          <a:off x="1588770" y="2136985"/>
          <a:ext cx="75039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u="sng" dirty="0" err="1"/>
                        <a:t>Numero_Processo</a:t>
                      </a:r>
                      <a:endParaRPr lang="pt-P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8668"/>
              </p:ext>
            </p:extLst>
          </p:nvPr>
        </p:nvGraphicFramePr>
        <p:xfrm>
          <a:off x="1588770" y="4004468"/>
          <a:ext cx="75039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Numero_Processo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Português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Inglês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9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JOIN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271463">
              <a:buNone/>
            </a:pPr>
            <a:r>
              <a:rPr lang="pt-PT" dirty="0"/>
              <a:t>SELECT Nome, Nota</a:t>
            </a:r>
          </a:p>
          <a:p>
            <a:pPr marL="0" indent="271463">
              <a:buNone/>
            </a:pPr>
            <a:r>
              <a:rPr lang="pt-PT" dirty="0"/>
              <a:t>FROM Alunos </a:t>
            </a:r>
            <a:r>
              <a:rPr lang="pt-PT" b="1" dirty="0"/>
              <a:t>INNER</a:t>
            </a:r>
            <a:r>
              <a:rPr lang="pt-PT" dirty="0"/>
              <a:t> JOIN Notas</a:t>
            </a:r>
          </a:p>
          <a:p>
            <a:pPr marL="0" indent="271463">
              <a:buNone/>
            </a:pPr>
            <a:r>
              <a:rPr lang="pt-PT" dirty="0"/>
              <a:t>ON </a:t>
            </a:r>
            <a:r>
              <a:rPr lang="pt-PT" dirty="0" err="1"/>
              <a:t>Alunos.Numero_Processo</a:t>
            </a:r>
            <a:r>
              <a:rPr lang="pt-PT" dirty="0"/>
              <a:t>=</a:t>
            </a:r>
            <a:r>
              <a:rPr lang="pt-PT" dirty="0" err="1"/>
              <a:t>Notas.Numero_Processo</a:t>
            </a:r>
            <a:endParaRPr lang="pt-PT" dirty="0"/>
          </a:p>
          <a:p>
            <a:pPr marL="0" indent="271463">
              <a:buNone/>
            </a:pPr>
            <a:endParaRPr lang="pt-PT" dirty="0"/>
          </a:p>
          <a:p>
            <a:pPr marL="0" indent="271463">
              <a:buNone/>
            </a:pPr>
            <a:r>
              <a:rPr lang="pt-PT" dirty="0"/>
              <a:t>SELECT Nome, Nota</a:t>
            </a:r>
          </a:p>
          <a:p>
            <a:pPr marL="0" indent="271463">
              <a:buNone/>
            </a:pPr>
            <a:r>
              <a:rPr lang="pt-PT" dirty="0"/>
              <a:t>FROM Alunos </a:t>
            </a:r>
            <a:r>
              <a:rPr lang="pt-PT" b="1" dirty="0"/>
              <a:t>LEFT</a:t>
            </a:r>
            <a:r>
              <a:rPr lang="pt-PT" dirty="0"/>
              <a:t> JOIN Notas</a:t>
            </a:r>
          </a:p>
          <a:p>
            <a:pPr marL="0" indent="271463">
              <a:buNone/>
            </a:pPr>
            <a:r>
              <a:rPr lang="pt-PT" dirty="0"/>
              <a:t>ON </a:t>
            </a:r>
            <a:r>
              <a:rPr lang="pt-PT" dirty="0" err="1"/>
              <a:t>Alunos.Numero_Processo</a:t>
            </a:r>
            <a:r>
              <a:rPr lang="pt-PT" dirty="0"/>
              <a:t>=</a:t>
            </a:r>
            <a:r>
              <a:rPr lang="pt-PT" dirty="0" err="1"/>
              <a:t>Notas.Numero_Processo</a:t>
            </a:r>
            <a:endParaRPr lang="pt-PT" dirty="0"/>
          </a:p>
          <a:p>
            <a:pPr marL="0" indent="271463">
              <a:buNone/>
            </a:pPr>
            <a:endParaRPr lang="pt-PT" dirty="0"/>
          </a:p>
          <a:p>
            <a:pPr marL="0" indent="271463">
              <a:buNone/>
            </a:pPr>
            <a:r>
              <a:rPr lang="pt-PT" dirty="0"/>
              <a:t>SELECT Nome, Nota</a:t>
            </a:r>
          </a:p>
          <a:p>
            <a:pPr marL="0" indent="271463">
              <a:buNone/>
            </a:pPr>
            <a:r>
              <a:rPr lang="pt-PT" dirty="0"/>
              <a:t>FROM Alunos </a:t>
            </a:r>
            <a:r>
              <a:rPr lang="pt-PT" b="1" dirty="0"/>
              <a:t>RIGHT</a:t>
            </a:r>
            <a:r>
              <a:rPr lang="pt-PT" dirty="0"/>
              <a:t> JOIN Notas</a:t>
            </a:r>
          </a:p>
          <a:p>
            <a:pPr marL="0" indent="271463">
              <a:buNone/>
            </a:pPr>
            <a:r>
              <a:rPr lang="pt-PT" dirty="0"/>
              <a:t>ON </a:t>
            </a:r>
            <a:r>
              <a:rPr lang="pt-PT" dirty="0" err="1"/>
              <a:t>Alunos.Numero_Processo</a:t>
            </a:r>
            <a:r>
              <a:rPr lang="pt-PT" dirty="0"/>
              <a:t>=</a:t>
            </a:r>
            <a:r>
              <a:rPr lang="pt-PT" dirty="0" err="1"/>
              <a:t>Notas.Numero_Processo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15675"/>
              </p:ext>
            </p:extLst>
          </p:nvPr>
        </p:nvGraphicFramePr>
        <p:xfrm>
          <a:off x="7131177" y="1691322"/>
          <a:ext cx="34844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94483"/>
              </p:ext>
            </p:extLst>
          </p:nvPr>
        </p:nvGraphicFramePr>
        <p:xfrm>
          <a:off x="7131177" y="3023393"/>
          <a:ext cx="3484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60"/>
              </p:ext>
            </p:extLst>
          </p:nvPr>
        </p:nvGraphicFramePr>
        <p:xfrm>
          <a:off x="7131177" y="4917439"/>
          <a:ext cx="34844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Joaquim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Conexão reta 7"/>
          <p:cNvCxnSpPr/>
          <p:nvPr/>
        </p:nvCxnSpPr>
        <p:spPr>
          <a:xfrm>
            <a:off x="503491" y="3023393"/>
            <a:ext cx="10451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/>
          <p:nvPr/>
        </p:nvCxnSpPr>
        <p:spPr>
          <a:xfrm>
            <a:off x="503490" y="4917439"/>
            <a:ext cx="10451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>
            <a:off x="439483" y="1691322"/>
            <a:ext cx="10451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79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SEM JOIN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>
              <a:buNone/>
            </a:pPr>
            <a:r>
              <a:rPr lang="pt-PT" dirty="0"/>
              <a:t>SELECT Nome, Nota</a:t>
            </a:r>
          </a:p>
          <a:p>
            <a:pPr marL="0" indent="442913">
              <a:buNone/>
            </a:pPr>
            <a:r>
              <a:rPr lang="pt-PT" dirty="0"/>
              <a:t>FROM Alunos, Notas</a:t>
            </a:r>
          </a:p>
          <a:p>
            <a:pPr marL="0" indent="442913">
              <a:buNone/>
            </a:pPr>
            <a:r>
              <a:rPr lang="pt-PT" dirty="0"/>
              <a:t>WHERE </a:t>
            </a:r>
            <a:r>
              <a:rPr lang="pt-PT" dirty="0" err="1"/>
              <a:t>Alunos.Numero_Processo</a:t>
            </a:r>
            <a:r>
              <a:rPr lang="pt-PT" dirty="0"/>
              <a:t>=</a:t>
            </a:r>
            <a:r>
              <a:rPr lang="pt-PT" dirty="0" err="1"/>
              <a:t>Notas.Numero_Processo</a:t>
            </a:r>
            <a:endParaRPr lang="pt-PT" dirty="0"/>
          </a:p>
          <a:p>
            <a:r>
              <a:rPr lang="pt-PT" dirty="0"/>
              <a:t>Sem condição de junção dos registos o resultado é a combinação de todos os registos de uma tabela com todos da outra (Multiplicação), neste exemplo todos os nomes dos alunos com todas as notas.</a:t>
            </a:r>
          </a:p>
          <a:p>
            <a:pPr marL="0" indent="442913">
              <a:buNone/>
            </a:pPr>
            <a:r>
              <a:rPr lang="pt-PT" dirty="0"/>
              <a:t>SELECT Nome, Nota</a:t>
            </a:r>
          </a:p>
          <a:p>
            <a:pPr marL="0" indent="442913">
              <a:buNone/>
            </a:pPr>
            <a:r>
              <a:rPr lang="pt-PT" dirty="0"/>
              <a:t>FROM Alunos, Notas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6002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Operador que faz a união (soma) dos resultados de duas ou mais consultas</a:t>
            </a:r>
          </a:p>
          <a:p>
            <a:r>
              <a:rPr lang="pt-PT" dirty="0"/>
              <a:t>As consultas têm de devolver o mesmo número de campos</a:t>
            </a:r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marL="0" indent="0">
              <a:buNone/>
            </a:pPr>
            <a:r>
              <a:rPr lang="pt-PT" dirty="0"/>
              <a:t>SELECT Campo1, campo2</a:t>
            </a:r>
          </a:p>
          <a:p>
            <a:pPr marL="0" indent="0">
              <a:buNone/>
            </a:pPr>
            <a:r>
              <a:rPr lang="pt-PT" dirty="0"/>
              <a:t>FROM Tabela1</a:t>
            </a:r>
          </a:p>
          <a:p>
            <a:pPr marL="0" indent="0">
              <a:buNone/>
            </a:pPr>
            <a:r>
              <a:rPr lang="pt-PT" dirty="0"/>
              <a:t>UNION</a:t>
            </a:r>
          </a:p>
          <a:p>
            <a:pPr marL="0" indent="0">
              <a:buNone/>
            </a:pPr>
            <a:r>
              <a:rPr lang="pt-PT" dirty="0"/>
              <a:t>SELECT Campo1, campo2</a:t>
            </a:r>
          </a:p>
          <a:p>
            <a:pPr marL="0" indent="0">
              <a:buNone/>
            </a:pPr>
            <a:r>
              <a:rPr lang="pt-PT" dirty="0"/>
              <a:t>FROM Tabela2</a:t>
            </a:r>
          </a:p>
        </p:txBody>
      </p:sp>
    </p:spTree>
    <p:extLst>
      <p:ext uri="{BB962C8B-B14F-4D97-AF65-F5344CB8AC3E}">
        <p14:creationId xmlns:p14="http://schemas.microsoft.com/office/powerpoint/2010/main" val="3002700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Agrupar registos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Algumas consultas necessitam de cálculos sobre grupos de registos</a:t>
            </a:r>
          </a:p>
          <a:p>
            <a:r>
              <a:rPr lang="pt-PT" dirty="0"/>
              <a:t>Neste caso é necessário utilizar a clausula GROUP BY</a:t>
            </a:r>
          </a:p>
          <a:p>
            <a:pPr marL="0" indent="0">
              <a:buNone/>
            </a:pPr>
            <a:endParaRPr lang="pt-PT" dirty="0"/>
          </a:p>
          <a:p>
            <a:pPr marL="0" indent="985838">
              <a:buNone/>
            </a:pPr>
            <a:r>
              <a:rPr lang="pt-PT" dirty="0"/>
              <a:t>SELECT</a:t>
            </a:r>
          </a:p>
          <a:p>
            <a:pPr marL="0" indent="985838">
              <a:buNone/>
            </a:pPr>
            <a:r>
              <a:rPr lang="pt-PT" dirty="0"/>
              <a:t>FROM</a:t>
            </a:r>
          </a:p>
          <a:p>
            <a:pPr marL="0" indent="985838">
              <a:buNone/>
            </a:pPr>
            <a:r>
              <a:rPr lang="pt-PT" dirty="0"/>
              <a:t>GROUP BY campo1,campo2</a:t>
            </a:r>
          </a:p>
          <a:p>
            <a:pPr marL="0" indent="0">
              <a:buNone/>
            </a:pPr>
            <a:r>
              <a:rPr lang="pt-PT" dirty="0"/>
              <a:t>Por exemplo: número de clientes por código postal</a:t>
            </a:r>
          </a:p>
          <a:p>
            <a:pPr marL="0" indent="1257300">
              <a:buNone/>
            </a:pPr>
            <a:r>
              <a:rPr lang="pt-PT" dirty="0"/>
              <a:t>SELECT </a:t>
            </a:r>
            <a:r>
              <a:rPr lang="pt-PT" dirty="0" err="1"/>
              <a:t>count</a:t>
            </a:r>
            <a:r>
              <a:rPr lang="pt-PT" dirty="0"/>
              <a:t>(*)</a:t>
            </a:r>
          </a:p>
          <a:p>
            <a:pPr marL="0" indent="1257300">
              <a:buNone/>
            </a:pPr>
            <a:r>
              <a:rPr lang="pt-PT" dirty="0"/>
              <a:t>FROM Clientes</a:t>
            </a:r>
          </a:p>
          <a:p>
            <a:pPr marL="0" indent="1257300">
              <a:buNone/>
            </a:pPr>
            <a:r>
              <a:rPr lang="pt-PT" dirty="0"/>
              <a:t>GROUP BY </a:t>
            </a:r>
            <a:r>
              <a:rPr lang="pt-PT" dirty="0" err="1"/>
              <a:t>CodPostal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4105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HAVING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selecionar grupos</a:t>
            </a:r>
          </a:p>
          <a:p>
            <a:r>
              <a:rPr lang="pt-PT" dirty="0"/>
              <a:t>Equivalente ao WHERE para os registos</a:t>
            </a:r>
          </a:p>
          <a:p>
            <a:r>
              <a:rPr lang="pt-PT" dirty="0"/>
              <a:t>Exemplo:</a:t>
            </a:r>
          </a:p>
          <a:p>
            <a:pPr marL="0" indent="1071563">
              <a:buNone/>
            </a:pPr>
            <a:r>
              <a:rPr lang="pt-PT" dirty="0"/>
              <a:t>SELECT </a:t>
            </a:r>
            <a:r>
              <a:rPr lang="pt-PT" dirty="0" err="1"/>
              <a:t>count</a:t>
            </a:r>
            <a:r>
              <a:rPr lang="pt-PT" dirty="0"/>
              <a:t>(*)</a:t>
            </a:r>
          </a:p>
          <a:p>
            <a:pPr marL="0" indent="1071563">
              <a:buNone/>
            </a:pPr>
            <a:r>
              <a:rPr lang="pt-PT" dirty="0"/>
              <a:t>FROM Clientes</a:t>
            </a:r>
          </a:p>
          <a:p>
            <a:pPr marL="0" indent="1071563">
              <a:buNone/>
            </a:pPr>
            <a:r>
              <a:rPr lang="pt-PT" dirty="0"/>
              <a:t>GROUP BY </a:t>
            </a:r>
            <a:r>
              <a:rPr lang="pt-PT" dirty="0" err="1"/>
              <a:t>CodPostal</a:t>
            </a:r>
            <a:endParaRPr lang="pt-PT" dirty="0"/>
          </a:p>
          <a:p>
            <a:pPr marL="0" indent="1071563">
              <a:buNone/>
            </a:pPr>
            <a:r>
              <a:rPr lang="pt-PT" dirty="0"/>
              <a:t>HAVING </a:t>
            </a:r>
            <a:r>
              <a:rPr lang="pt-PT" dirty="0" err="1"/>
              <a:t>CodPostal</a:t>
            </a:r>
            <a:r>
              <a:rPr lang="pt-PT" dirty="0"/>
              <a:t>=“3500”</a:t>
            </a:r>
          </a:p>
        </p:txBody>
      </p:sp>
    </p:spTree>
    <p:extLst>
      <p:ext uri="{BB962C8B-B14F-4D97-AF65-F5344CB8AC3E}">
        <p14:creationId xmlns:p14="http://schemas.microsoft.com/office/powerpoint/2010/main" val="3764640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40F0-28D7-40A0-97E2-40350579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Copiar registos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4942E-304C-4D9A-BE65-8C78321E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instrução </a:t>
            </a:r>
            <a:r>
              <a:rPr lang="pt-PT" dirty="0" err="1">
                <a:solidFill>
                  <a:srgbClr val="0070C0"/>
                </a:solidFill>
              </a:rPr>
              <a:t>Insert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Into</a:t>
            </a:r>
            <a:r>
              <a:rPr lang="pt-PT" dirty="0">
                <a:solidFill>
                  <a:srgbClr val="0070C0"/>
                </a:solidFill>
              </a:rPr>
              <a:t> tabela </a:t>
            </a:r>
            <a:r>
              <a:rPr lang="pt-PT" dirty="0" err="1">
                <a:solidFill>
                  <a:srgbClr val="0070C0"/>
                </a:solidFill>
              </a:rPr>
              <a:t>Select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permite copiar registos de uma tabela para outra</a:t>
            </a:r>
          </a:p>
          <a:p>
            <a:r>
              <a:rPr lang="pt-PT" dirty="0"/>
              <a:t>Exemplo:</a:t>
            </a:r>
          </a:p>
          <a:p>
            <a:pPr marL="548640" lvl="2" indent="0">
              <a:buNone/>
            </a:pPr>
            <a:r>
              <a:rPr lang="pt-PT" sz="2400" dirty="0" err="1"/>
              <a:t>Insert</a:t>
            </a:r>
            <a:r>
              <a:rPr lang="pt-PT" sz="2400" dirty="0"/>
              <a:t> </a:t>
            </a:r>
            <a:r>
              <a:rPr lang="pt-PT" sz="2400" dirty="0" err="1"/>
              <a:t>into</a:t>
            </a:r>
            <a:r>
              <a:rPr lang="pt-PT" sz="2400" dirty="0"/>
              <a:t> Produtos(</a:t>
            </a:r>
            <a:r>
              <a:rPr lang="pt-PT" sz="2400" dirty="0" err="1"/>
              <a:t>nome,preço</a:t>
            </a:r>
            <a:r>
              <a:rPr lang="pt-PT" sz="2400" dirty="0"/>
              <a:t>)</a:t>
            </a:r>
          </a:p>
          <a:p>
            <a:pPr marL="548640" lvl="2" indent="0">
              <a:buNone/>
            </a:pPr>
            <a:r>
              <a:rPr lang="pt-PT" sz="2400" dirty="0" err="1"/>
              <a:t>Select</a:t>
            </a:r>
            <a:r>
              <a:rPr lang="pt-PT" sz="2400" dirty="0"/>
              <a:t> </a:t>
            </a:r>
            <a:r>
              <a:rPr lang="pt-PT" sz="2400" dirty="0" err="1"/>
              <a:t>nome,preço</a:t>
            </a:r>
            <a:r>
              <a:rPr lang="pt-PT" sz="2400" dirty="0"/>
              <a:t>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produtos_para_venda</a:t>
            </a:r>
            <a:endParaRPr lang="pt-PT" sz="2400" dirty="0"/>
          </a:p>
          <a:p>
            <a:pPr marL="548640" lvl="2" indent="0">
              <a:buNone/>
            </a:pPr>
            <a:r>
              <a:rPr lang="pt-PT" sz="2400" dirty="0" err="1"/>
              <a:t>Where</a:t>
            </a:r>
            <a:r>
              <a:rPr lang="pt-PT" sz="2400" dirty="0"/>
              <a:t> preço&gt;10</a:t>
            </a:r>
          </a:p>
        </p:txBody>
      </p:sp>
    </p:spTree>
    <p:extLst>
      <p:ext uri="{BB962C8B-B14F-4D97-AF65-F5344CB8AC3E}">
        <p14:creationId xmlns:p14="http://schemas.microsoft.com/office/powerpoint/2010/main" val="1060211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40F0-28D7-40A0-97E2-40350579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tabela com dados de outra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4942E-304C-4D9A-BE65-8C78321E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instrução </a:t>
            </a:r>
            <a:r>
              <a:rPr lang="pt-PT" dirty="0" err="1">
                <a:solidFill>
                  <a:srgbClr val="0070C0"/>
                </a:solidFill>
              </a:rPr>
              <a:t>Select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Into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permite copiar registos de uma tabela para outra</a:t>
            </a:r>
          </a:p>
          <a:p>
            <a:r>
              <a:rPr lang="pt-PT" dirty="0"/>
              <a:t>Exemplo:</a:t>
            </a:r>
          </a:p>
          <a:p>
            <a:pPr marL="548640" lvl="2" indent="0">
              <a:buNone/>
            </a:pPr>
            <a:r>
              <a:rPr lang="pt-PT" sz="2400"/>
              <a:t>SELECT * </a:t>
            </a:r>
          </a:p>
          <a:p>
            <a:pPr marL="548640" lvl="2" indent="0">
              <a:buNone/>
            </a:pPr>
            <a:r>
              <a:rPr lang="pt-PT" sz="2400"/>
              <a:t>INTO Produtos2</a:t>
            </a:r>
            <a:endParaRPr lang="pt-PT" sz="2400" dirty="0"/>
          </a:p>
          <a:p>
            <a:pPr marL="548640" lvl="2" indent="0">
              <a:buNone/>
            </a:pPr>
            <a:r>
              <a:rPr lang="pt-PT" sz="2400" dirty="0"/>
              <a:t>FROM Produtos</a:t>
            </a:r>
          </a:p>
        </p:txBody>
      </p:sp>
    </p:spTree>
    <p:extLst>
      <p:ext uri="{BB962C8B-B14F-4D97-AF65-F5344CB8AC3E}">
        <p14:creationId xmlns:p14="http://schemas.microsoft.com/office/powerpoint/2010/main" val="347208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uma tabela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CREATE TABLE </a:t>
            </a:r>
            <a:r>
              <a:rPr lang="pt-PT" dirty="0" err="1"/>
              <a:t>nome_tabela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(</a:t>
            </a:r>
          </a:p>
          <a:p>
            <a:pPr marL="714375" indent="0">
              <a:buNone/>
            </a:pPr>
            <a:r>
              <a:rPr lang="pt-PT" dirty="0"/>
              <a:t>Campo1 </a:t>
            </a:r>
            <a:r>
              <a:rPr lang="pt-PT" dirty="0" err="1"/>
              <a:t>tipo_dados</a:t>
            </a:r>
            <a:r>
              <a:rPr lang="pt-PT" dirty="0"/>
              <a:t> </a:t>
            </a:r>
            <a:r>
              <a:rPr lang="pt-PT" i="1" dirty="0"/>
              <a:t>condição</a:t>
            </a:r>
            <a:r>
              <a:rPr lang="pt-PT" dirty="0"/>
              <a:t>,</a:t>
            </a:r>
          </a:p>
          <a:p>
            <a:pPr marL="714375" indent="0">
              <a:buNone/>
            </a:pPr>
            <a:r>
              <a:rPr lang="pt-PT" dirty="0"/>
              <a:t>Campo2 </a:t>
            </a:r>
            <a:r>
              <a:rPr lang="pt-PT" dirty="0" err="1"/>
              <a:t>tipo_dados</a:t>
            </a:r>
            <a:r>
              <a:rPr lang="pt-PT" dirty="0"/>
              <a:t> </a:t>
            </a:r>
            <a:r>
              <a:rPr lang="pt-PT" i="1" dirty="0"/>
              <a:t>condição</a:t>
            </a:r>
            <a:r>
              <a:rPr lang="pt-PT" dirty="0"/>
              <a:t>,</a:t>
            </a:r>
          </a:p>
          <a:p>
            <a:pPr marL="714375" indent="0">
              <a:buNone/>
            </a:pPr>
            <a:r>
              <a:rPr lang="pt-PT" dirty="0"/>
              <a:t>…</a:t>
            </a:r>
          </a:p>
          <a:p>
            <a:pPr marL="0" indent="0">
              <a:buNone/>
            </a:pP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541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40F0-28D7-40A0-97E2-40350579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Atualizar tabela com dados de outra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4942E-304C-4D9A-BE65-8C78321E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instrução </a:t>
            </a:r>
            <a:r>
              <a:rPr lang="pt-PT" dirty="0" err="1">
                <a:solidFill>
                  <a:srgbClr val="0070C0"/>
                </a:solidFill>
              </a:rPr>
              <a:t>Update</a:t>
            </a:r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/>
              <a:t>permite atualizar registos de uma tabela para outra</a:t>
            </a:r>
          </a:p>
          <a:p>
            <a:r>
              <a:rPr lang="pt-PT" dirty="0"/>
              <a:t>Exemplo:</a:t>
            </a:r>
          </a:p>
          <a:p>
            <a:pPr marL="548640" lvl="2" indent="0">
              <a:buNone/>
            </a:pPr>
            <a:r>
              <a:rPr lang="pt-PT" sz="2400" dirty="0"/>
              <a:t>UPDATE Tabela1</a:t>
            </a:r>
          </a:p>
          <a:p>
            <a:pPr marL="548640" lvl="2" indent="0">
              <a:buNone/>
            </a:pPr>
            <a:r>
              <a:rPr lang="pt-PT" sz="2400" dirty="0"/>
              <a:t>INNER JOIN Tabela2</a:t>
            </a:r>
          </a:p>
          <a:p>
            <a:pPr marL="548640" lvl="2" indent="0">
              <a:buNone/>
            </a:pPr>
            <a:r>
              <a:rPr lang="pt-PT" sz="2400" dirty="0"/>
              <a:t>ON Tabela1.ID=Tabela2.ID2</a:t>
            </a:r>
          </a:p>
          <a:p>
            <a:pPr marL="548640" lvl="2" indent="0">
              <a:buNone/>
            </a:pPr>
            <a:r>
              <a:rPr lang="pt-PT" sz="2400"/>
              <a:t>SET Tabela1.Campo=Tabela2.Campo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90320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</a:t>
            </a:r>
            <a:r>
              <a:rPr lang="pt-PT"/>
              <a:t>- Transações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vezes é necessário realizar várias operações sobre a base de dados e caso uma dessas operações falhe que as alterações realizadas sejam desfeitas</a:t>
            </a:r>
          </a:p>
          <a:p>
            <a:r>
              <a:rPr lang="pt-PT" dirty="0"/>
              <a:t>Para iniciar uma transação utiliza-se:</a:t>
            </a:r>
          </a:p>
          <a:p>
            <a:pPr marL="0" indent="2157413">
              <a:buNone/>
            </a:pPr>
            <a:r>
              <a:rPr lang="pt-PT" dirty="0"/>
              <a:t>BEGIN TRANSACTION</a:t>
            </a:r>
          </a:p>
          <a:p>
            <a:r>
              <a:rPr lang="pt-PT" dirty="0"/>
              <a:t>Caso ocorra um erro deve ser dado o comando:</a:t>
            </a:r>
          </a:p>
          <a:p>
            <a:pPr marL="182563" indent="1974850">
              <a:buNone/>
            </a:pPr>
            <a:r>
              <a:rPr lang="pt-PT" dirty="0"/>
              <a:t>ROLLBACK</a:t>
            </a:r>
          </a:p>
          <a:p>
            <a:pPr marL="285750" indent="-285750"/>
            <a:r>
              <a:rPr lang="pt-PT" dirty="0"/>
              <a:t>No final</a:t>
            </a:r>
          </a:p>
          <a:p>
            <a:pPr marL="0" indent="2157413">
              <a:buNone/>
            </a:pPr>
            <a:r>
              <a:rPr lang="pt-PT"/>
              <a:t>COMMIT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258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uma tabela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Exemplo</a:t>
            </a:r>
            <a:r>
              <a:rPr lang="pt-PT" dirty="0"/>
              <a:t>:</a:t>
            </a:r>
          </a:p>
          <a:p>
            <a:pPr marL="0" indent="714375">
              <a:buNone/>
            </a:pPr>
            <a:r>
              <a:rPr lang="pt-PT" dirty="0"/>
              <a:t>CREATE TABLE alunos</a:t>
            </a:r>
          </a:p>
          <a:p>
            <a:pPr marL="0" indent="714375">
              <a:buNone/>
            </a:pPr>
            <a:r>
              <a:rPr lang="pt-PT" dirty="0"/>
              <a:t>(</a:t>
            </a:r>
          </a:p>
          <a:p>
            <a:pPr marL="1343025" indent="0">
              <a:buNone/>
            </a:pPr>
            <a:r>
              <a:rPr lang="pt-PT" dirty="0" err="1"/>
              <a:t>Nr_processo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null</a:t>
            </a:r>
            <a:r>
              <a:rPr lang="pt-PT" dirty="0"/>
              <a:t>,</a:t>
            </a:r>
          </a:p>
          <a:p>
            <a:pPr marL="1343025" indent="0">
              <a:buNone/>
            </a:pPr>
            <a:r>
              <a:rPr lang="pt-PT" dirty="0"/>
              <a:t>Nome </a:t>
            </a:r>
            <a:r>
              <a:rPr lang="pt-PT" dirty="0" err="1"/>
              <a:t>varchar</a:t>
            </a:r>
            <a:r>
              <a:rPr lang="pt-PT" dirty="0"/>
              <a:t>(50),</a:t>
            </a:r>
          </a:p>
          <a:p>
            <a:pPr marL="1343025" indent="0">
              <a:buNone/>
            </a:pPr>
            <a:r>
              <a:rPr lang="pt-PT" dirty="0" err="1"/>
              <a:t>Data_nascimento</a:t>
            </a:r>
            <a:r>
              <a:rPr lang="pt-PT" dirty="0"/>
              <a:t> Date,</a:t>
            </a:r>
          </a:p>
          <a:p>
            <a:pPr marL="1343025" indent="0">
              <a:buNone/>
            </a:pPr>
            <a:r>
              <a:rPr lang="pt-PT" dirty="0"/>
              <a:t>Foto </a:t>
            </a:r>
            <a:r>
              <a:rPr lang="pt-PT" dirty="0" err="1"/>
              <a:t>Image</a:t>
            </a:r>
            <a:r>
              <a:rPr lang="pt-PT" dirty="0"/>
              <a:t>,</a:t>
            </a:r>
          </a:p>
          <a:p>
            <a:pPr marL="1343025" indent="0">
              <a:buNone/>
            </a:pPr>
            <a:r>
              <a:rPr lang="pt-PT" dirty="0"/>
              <a:t>Estado bit,</a:t>
            </a:r>
          </a:p>
          <a:p>
            <a:pPr marL="1343025" indent="0">
              <a:buNone/>
            </a:pPr>
            <a:r>
              <a:rPr lang="pt-PT" dirty="0"/>
              <a:t>Email </a:t>
            </a:r>
            <a:r>
              <a:rPr lang="pt-PT" dirty="0" err="1"/>
              <a:t>varchar</a:t>
            </a:r>
            <a:r>
              <a:rPr lang="pt-PT" dirty="0"/>
              <a:t>(150) </a:t>
            </a:r>
            <a:r>
              <a:rPr lang="pt-PT" dirty="0" err="1"/>
              <a:t>unique</a:t>
            </a:r>
            <a:r>
              <a:rPr lang="pt-PT" dirty="0"/>
              <a:t>,</a:t>
            </a:r>
          </a:p>
          <a:p>
            <a:pPr marL="1343025" indent="0">
              <a:buNone/>
            </a:pPr>
            <a:r>
              <a:rPr lang="pt-PT" dirty="0"/>
              <a:t>PRIMARY KEY (</a:t>
            </a:r>
            <a:r>
              <a:rPr lang="pt-PT" dirty="0" err="1"/>
              <a:t>nr_processo</a:t>
            </a:r>
            <a:r>
              <a:rPr lang="pt-PT" dirty="0"/>
              <a:t>)</a:t>
            </a:r>
          </a:p>
          <a:p>
            <a:pPr marL="628650" indent="0">
              <a:buNone/>
            </a:pPr>
            <a:r>
              <a:rPr lang="pt-PT" dirty="0"/>
              <a:t>)</a:t>
            </a:r>
          </a:p>
          <a:p>
            <a:pPr marL="1343025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2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Nome dos campos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Existem palavras reservadas (</a:t>
            </a:r>
            <a:r>
              <a:rPr lang="pt-PT" dirty="0" err="1"/>
              <a:t>int</a:t>
            </a:r>
            <a:r>
              <a:rPr lang="pt-PT" dirty="0"/>
              <a:t>, decimal, </a:t>
            </a:r>
            <a:r>
              <a:rPr lang="pt-PT" dirty="0" err="1"/>
              <a:t>asc</a:t>
            </a:r>
            <a:r>
              <a:rPr lang="pt-PT" dirty="0"/>
              <a:t>, </a:t>
            </a:r>
            <a:r>
              <a:rPr lang="pt-PT" dirty="0" err="1"/>
              <a:t>desc</a:t>
            </a:r>
            <a:r>
              <a:rPr lang="pt-PT" dirty="0"/>
              <a:t>)</a:t>
            </a:r>
          </a:p>
          <a:p>
            <a:r>
              <a:rPr lang="pt-PT" dirty="0"/>
              <a:t>Se tiver espaços em branco deve ficar entre [ ]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055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dados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95887"/>
              </p:ext>
            </p:extLst>
          </p:nvPr>
        </p:nvGraphicFramePr>
        <p:xfrm>
          <a:off x="1262063" y="1828800"/>
          <a:ext cx="85947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Tipo</a:t>
                      </a:r>
                      <a:r>
                        <a:rPr lang="pt-PT" baseline="0" dirty="0"/>
                        <a:t> de dados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Número 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i="1" dirty="0" err="1"/>
                        <a:t>Float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Número com casas decimais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i="1" dirty="0"/>
                        <a:t>Decimal(</a:t>
                      </a:r>
                      <a:r>
                        <a:rPr lang="pt-PT" i="1" dirty="0" err="1"/>
                        <a:t>tamanho,d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Número com </a:t>
                      </a:r>
                      <a:r>
                        <a:rPr lang="pt-PT" i="1" dirty="0"/>
                        <a:t>tamanho</a:t>
                      </a:r>
                      <a:r>
                        <a:rPr lang="pt-PT" dirty="0"/>
                        <a:t> dígitos e </a:t>
                      </a:r>
                      <a:r>
                        <a:rPr lang="pt-PT" i="1" dirty="0"/>
                        <a:t>d</a:t>
                      </a:r>
                      <a:r>
                        <a:rPr lang="pt-PT" dirty="0"/>
                        <a:t> casas decimais (guardado como </a:t>
                      </a:r>
                      <a:r>
                        <a:rPr lang="pt-PT" dirty="0" err="1"/>
                        <a:t>string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i="1" dirty="0" err="1"/>
                        <a:t>Varchar</a:t>
                      </a:r>
                      <a:r>
                        <a:rPr lang="pt-PT" i="1" dirty="0"/>
                        <a:t>(tamanho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Texto com número máximo</a:t>
                      </a:r>
                      <a:r>
                        <a:rPr lang="pt-PT" baseline="0" dirty="0"/>
                        <a:t> de letras igual a </a:t>
                      </a:r>
                      <a:r>
                        <a:rPr lang="pt-PT" i="1" dirty="0"/>
                        <a:t>tamanho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0,1 ou </a:t>
                      </a:r>
                      <a:r>
                        <a:rPr lang="pt-PT" dirty="0" err="1"/>
                        <a:t>null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Datetime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 e hora entre 1 de janeiro de 1753 e 31 de dezembro de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 e hora entre 1 de 0001 e</a:t>
                      </a:r>
                      <a:r>
                        <a:rPr lang="pt-PT" baseline="0" dirty="0"/>
                        <a:t> 31 de dezembro de 9999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3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Marcador de Posição de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296952"/>
              </p:ext>
            </p:extLst>
          </p:nvPr>
        </p:nvGraphicFramePr>
        <p:xfrm>
          <a:off x="1262063" y="1828800"/>
          <a:ext cx="859472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Tipo</a:t>
                      </a:r>
                      <a:r>
                        <a:rPr lang="pt-PT" baseline="0" dirty="0"/>
                        <a:t> de dados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Só data entre 1 de janeiro</a:t>
                      </a:r>
                      <a:r>
                        <a:rPr lang="pt-PT" baseline="0" dirty="0"/>
                        <a:t> de 0001 e 31 de dezembro de 9999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Só o tempo (horas, minutos</a:t>
                      </a:r>
                      <a:r>
                        <a:rPr lang="pt-PT" baseline="0" dirty="0"/>
                        <a:t>, segundos, milissegundos)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Timestamp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Preenchido automaticamente pelo SGBD com data e hora sempre que um registo</a:t>
                      </a:r>
                      <a:r>
                        <a:rPr lang="pt-PT" baseline="0" dirty="0"/>
                        <a:t> é criado ou alterado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Image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String</a:t>
                      </a:r>
                      <a:r>
                        <a:rPr lang="pt-PT" dirty="0"/>
                        <a:t> binária com</a:t>
                      </a:r>
                      <a:r>
                        <a:rPr lang="pt-PT" baseline="0" dirty="0"/>
                        <a:t> 2GB no máximo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79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664</TotalTime>
  <Words>1797</Words>
  <Application>Microsoft Office PowerPoint</Application>
  <PresentationFormat>Ecrã Panorâmico</PresentationFormat>
  <Paragraphs>454</Paragraphs>
  <Slides>51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 2</vt:lpstr>
      <vt:lpstr>View</vt:lpstr>
      <vt:lpstr>SISTEMAS DE INFORMAÇÃO</vt:lpstr>
      <vt:lpstr>SQL</vt:lpstr>
      <vt:lpstr>SQL – Criar, alterar e eliminar tabelas</vt:lpstr>
      <vt:lpstr>Criar uma base de dados</vt:lpstr>
      <vt:lpstr>Criar uma tabela</vt:lpstr>
      <vt:lpstr>Criar uma tabela</vt:lpstr>
      <vt:lpstr>Nome dos campos</vt:lpstr>
      <vt:lpstr>Tipos de dados</vt:lpstr>
      <vt:lpstr>Tipos de dados</vt:lpstr>
      <vt:lpstr>Condições/Restrições</vt:lpstr>
      <vt:lpstr>NULL</vt:lpstr>
      <vt:lpstr>Chaves 1</vt:lpstr>
      <vt:lpstr>Chaves 2</vt:lpstr>
      <vt:lpstr>Chaves</vt:lpstr>
      <vt:lpstr>Exemplo 1</vt:lpstr>
      <vt:lpstr>Exemplo 2</vt:lpstr>
      <vt:lpstr>Regras de validação</vt:lpstr>
      <vt:lpstr>Regras de validação</vt:lpstr>
      <vt:lpstr>SQL –Criar índices</vt:lpstr>
      <vt:lpstr>Apagar tabela</vt:lpstr>
      <vt:lpstr>Adicionar, apagar e alterar campos</vt:lpstr>
      <vt:lpstr>SQL – Inserir dados</vt:lpstr>
      <vt:lpstr>SQL – Apagar dados</vt:lpstr>
      <vt:lpstr>Atualizar registos</vt:lpstr>
      <vt:lpstr>SQL - Listar</vt:lpstr>
      <vt:lpstr>SELECT</vt:lpstr>
      <vt:lpstr>SELECT</vt:lpstr>
      <vt:lpstr>Operadores aritméticos</vt:lpstr>
      <vt:lpstr>WHERE</vt:lpstr>
      <vt:lpstr>WHERE</vt:lpstr>
      <vt:lpstr>WHERE</vt:lpstr>
      <vt:lpstr>LIKE</vt:lpstr>
      <vt:lpstr>Ordenar resultados</vt:lpstr>
      <vt:lpstr>TOP</vt:lpstr>
      <vt:lpstr>Funções Agregadoras</vt:lpstr>
      <vt:lpstr>Funções para texto</vt:lpstr>
      <vt:lpstr>Funções para datas</vt:lpstr>
      <vt:lpstr>SUBCONSULTAS</vt:lpstr>
      <vt:lpstr>SUBCONSULTAS</vt:lpstr>
      <vt:lpstr>SUBCONSULTAS</vt:lpstr>
      <vt:lpstr>Consultas com várias tabelas</vt:lpstr>
      <vt:lpstr>JOIN</vt:lpstr>
      <vt:lpstr>JOIN</vt:lpstr>
      <vt:lpstr>SEM JOIN</vt:lpstr>
      <vt:lpstr>UNION</vt:lpstr>
      <vt:lpstr>Agrupar registos</vt:lpstr>
      <vt:lpstr>HAVING</vt:lpstr>
      <vt:lpstr>Copiar registos</vt:lpstr>
      <vt:lpstr>Criar tabela com dados de outra</vt:lpstr>
      <vt:lpstr>Atualizar tabela com dados de outra</vt:lpstr>
      <vt:lpstr>SQL - Transações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Paulo Ferreira</dc:creator>
  <cp:lastModifiedBy>Paulo Ferreira</cp:lastModifiedBy>
  <cp:revision>61</cp:revision>
  <dcterms:created xsi:type="dcterms:W3CDTF">2015-11-03T17:04:02Z</dcterms:created>
  <dcterms:modified xsi:type="dcterms:W3CDTF">2019-01-15T10:13:24Z</dcterms:modified>
</cp:coreProperties>
</file>