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72.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4000"/>
              <a:t>支线</a:t>
            </a:r>
            <a:r>
              <a:rPr lang="en-US" altLang="zh-CN" sz="4000"/>
              <a:t>arceos</a:t>
            </a:r>
            <a:r>
              <a:rPr lang="zh-CN" altLang="en-US" sz="4000"/>
              <a:t>、</a:t>
            </a:r>
            <a:r>
              <a:rPr lang="en-US" altLang="zh-CN" sz="4000"/>
              <a:t>hypervisor</a:t>
            </a:r>
            <a:r>
              <a:rPr lang="zh-CN" altLang="en-US" sz="4000"/>
              <a:t>合并</a:t>
            </a:r>
            <a:r>
              <a:rPr lang="zh-CN" altLang="en-US" sz="4000"/>
              <a:t>到主线</a:t>
            </a:r>
            <a:endParaRPr lang="zh-CN" altLang="en-US" sz="4000"/>
          </a:p>
        </p:txBody>
      </p:sp>
      <p:sp>
        <p:nvSpPr>
          <p:cNvPr id="3" name="副标题 2"/>
          <p:cNvSpPr>
            <a:spLocks noGrp="1"/>
          </p:cNvSpPr>
          <p:nvPr>
            <p:ph type="subTitle" idx="1"/>
            <p:custDataLst>
              <p:tags r:id="rId2"/>
            </p:custDataLst>
          </p:nvPr>
        </p:nvSpPr>
        <p:spPr/>
        <p:txBody>
          <a:bodyPr/>
          <a:p>
            <a:r>
              <a:rPr lang="zh-CN" altLang="en-US"/>
              <a:t>汇报人：陈</a:t>
            </a:r>
            <a:r>
              <a:rPr lang="zh-CN" altLang="en-US"/>
              <a:t>宏</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1034395" cy="683895"/>
          </a:xfrm>
        </p:spPr>
        <p:txBody>
          <a:bodyPr/>
          <a:p>
            <a:r>
              <a:rPr lang="zh-CN" altLang="en-US" sz="2800"/>
              <a:t>升级rust工具链2025-0520：支持starry-next的底层arceos</a:t>
            </a:r>
            <a:endParaRPr lang="zh-CN" altLang="en-US" sz="2800"/>
          </a:p>
        </p:txBody>
      </p:sp>
      <p:sp>
        <p:nvSpPr>
          <p:cNvPr id="3" name="内容占位符 2"/>
          <p:cNvSpPr>
            <a:spLocks noGrp="1"/>
          </p:cNvSpPr>
          <p:nvPr>
            <p:ph idx="1"/>
          </p:nvPr>
        </p:nvSpPr>
        <p:spPr/>
        <p:txBody>
          <a:bodyPr/>
          <a:p>
            <a:pPr algn="l"/>
            <a:r>
              <a:rPr lang="en-US" altLang="zh-CN"/>
              <a:t>修改workflow中的工具配置版本</a:t>
            </a:r>
            <a:endParaRPr lang="en-US" altLang="zh-CN"/>
          </a:p>
          <a:p>
            <a:pPr algn="l"/>
            <a:r>
              <a:rPr lang="en-US" altLang="zh-CN"/>
              <a:t>解决版本更新带来的导致的代码问题</a:t>
            </a:r>
            <a:endParaRPr lang="en-US" altLang="zh-CN"/>
          </a:p>
          <a:p>
            <a:pPr algn="l"/>
            <a:r>
              <a:rPr lang="en-US" altLang="zh-CN"/>
              <a:t>调整unsafe声名</a:t>
            </a:r>
            <a:endParaRPr lang="en-US" altLang="zh-CN"/>
          </a:p>
          <a:p>
            <a:pPr algn="l"/>
            <a:endParaRPr lang="en-US" altLang="zh-CN"/>
          </a:p>
          <a:p>
            <a:pPr marL="0" indent="0" algn="l">
              <a:buNone/>
            </a:pPr>
            <a:endParaRPr lang="en-US" altLang="zh-CN"/>
          </a:p>
        </p:txBody>
      </p:sp>
      <p:pic>
        <p:nvPicPr>
          <p:cNvPr id="5" name="图片 4"/>
          <p:cNvPicPr>
            <a:picLocks noChangeAspect="1"/>
          </p:cNvPicPr>
          <p:nvPr/>
        </p:nvPicPr>
        <p:blipFill>
          <a:blip r:embed="rId1"/>
          <a:stretch>
            <a:fillRect/>
          </a:stretch>
        </p:blipFill>
        <p:spPr>
          <a:xfrm>
            <a:off x="608330" y="3370580"/>
            <a:ext cx="8585200" cy="177800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1034395" cy="683895"/>
          </a:xfrm>
        </p:spPr>
        <p:txBody>
          <a:bodyPr/>
          <a:p>
            <a:r>
              <a:rPr lang="en-US" altLang="zh-CN" sz="2800"/>
              <a:t>Arceos(axmm</a:t>
            </a:r>
            <a:r>
              <a:rPr lang="zh-CN" altLang="en-US" sz="2800"/>
              <a:t>相关部分</a:t>
            </a:r>
            <a:r>
              <a:rPr lang="en-US" altLang="zh-CN" sz="2800"/>
              <a:t>)</a:t>
            </a:r>
            <a:endParaRPr lang="en-US" altLang="zh-CN" sz="2800"/>
          </a:p>
        </p:txBody>
      </p:sp>
      <p:sp>
        <p:nvSpPr>
          <p:cNvPr id="3" name="内容占位符 2"/>
          <p:cNvSpPr>
            <a:spLocks noGrp="1"/>
          </p:cNvSpPr>
          <p:nvPr>
            <p:ph idx="1"/>
          </p:nvPr>
        </p:nvSpPr>
        <p:spPr/>
        <p:txBody>
          <a:bodyPr/>
          <a:p>
            <a:pPr algn="l"/>
            <a:r>
              <a:rPr lang="en-US" altLang="zh-CN"/>
              <a:t>Axmm文档：https://github.com/aluojibuzhu/crate-blog/blob/main/Axmm.md</a:t>
            </a:r>
            <a:endParaRPr lang="en-US" altLang="zh-CN"/>
          </a:p>
          <a:p>
            <a:pPr marL="0" indent="0" algn="l">
              <a:buNone/>
            </a:pPr>
            <a:r>
              <a:rPr lang="en-US" altLang="zh-CN"/>
              <a:t>pr</a:t>
            </a:r>
            <a:r>
              <a:rPr lang="zh-CN" altLang="en-US"/>
              <a:t>划分理念：</a:t>
            </a:r>
            <a:endParaRPr lang="zh-CN" altLang="en-US"/>
          </a:p>
          <a:p>
            <a:pPr marL="0" indent="0" algn="l">
              <a:buNone/>
            </a:pPr>
            <a:r>
              <a:rPr lang="en-US" altLang="zh-CN"/>
              <a:t>1.</a:t>
            </a:r>
            <a:r>
              <a:rPr lang="zh-CN" altLang="en-US"/>
              <a:t>以新增功能</a:t>
            </a:r>
            <a:r>
              <a:rPr lang="zh-CN" altLang="en-US"/>
              <a:t>为单位</a:t>
            </a:r>
            <a:endParaRPr lang="zh-CN" altLang="en-US"/>
          </a:p>
          <a:p>
            <a:pPr marL="0" indent="0" algn="l">
              <a:buNone/>
            </a:pPr>
            <a:r>
              <a:rPr lang="en-US" altLang="zh-CN"/>
              <a:t>2.</a:t>
            </a:r>
            <a:r>
              <a:rPr lang="zh-CN" altLang="en-US"/>
              <a:t>以较小的有交集的修改</a:t>
            </a:r>
            <a:r>
              <a:rPr lang="zh-CN" altLang="en-US"/>
              <a:t>集合为单位</a:t>
            </a:r>
            <a:endParaRPr lang="zh-CN" altLang="en-US"/>
          </a:p>
          <a:p>
            <a:pPr marL="0" indent="0" algn="l">
              <a:buNone/>
            </a:pPr>
            <a:r>
              <a:rPr lang="zh-CN" altLang="en-US"/>
              <a:t>Pr</a:t>
            </a:r>
            <a:r>
              <a:rPr lang="en-US" altLang="zh-CN"/>
              <a:t>1</a:t>
            </a:r>
            <a:r>
              <a:rPr lang="zh-CN" altLang="en-US"/>
              <a:t>--fix:分离开出来的有关axtask内容（已合并）：</a:t>
            </a:r>
            <a:endParaRPr lang="zh-CN" altLang="en-US"/>
          </a:p>
          <a:p>
            <a:pPr marL="0" indent="0" algn="l">
              <a:buNone/>
            </a:pPr>
            <a:r>
              <a:rPr lang="zh-CN" altLang="en-US"/>
              <a:t>https://github.com/arceos-org/arceos/pull/253</a:t>
            </a:r>
            <a:endParaRPr lang="zh-CN" altLang="en-US"/>
          </a:p>
          <a:p>
            <a:pPr marL="0" indent="0" algn="l">
              <a:buNone/>
            </a:pPr>
            <a:endParaRPr lang="zh-CN" altLang="en-US"/>
          </a:p>
          <a:p>
            <a:pPr marL="0" indent="0" algn="l">
              <a:buNone/>
            </a:pPr>
            <a:r>
              <a:rPr lang="zh-CN" altLang="en-US"/>
              <a:t>Pr2--新增特征：遍历指定的地址范围对懒分配的区域,模拟缺页分配每一页，确保整个区域都被映射成功(等待审查中)</a:t>
            </a:r>
            <a:endParaRPr lang="zh-CN" altLang="en-US"/>
          </a:p>
          <a:p>
            <a:pPr marL="0" indent="0" algn="l">
              <a:buNone/>
            </a:pPr>
            <a:r>
              <a:rPr lang="zh-CN" altLang="en-US"/>
              <a:t>https://github.com/arceos-org/arceos/pull/254</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关于用户程序破坏内核页表的问题</a:t>
            </a:r>
            <a:endParaRPr lang="zh-CN" altLang="en-US"/>
          </a:p>
        </p:txBody>
      </p:sp>
      <p:sp>
        <p:nvSpPr>
          <p:cNvPr id="3" name="内容占位符 2"/>
          <p:cNvSpPr>
            <a:spLocks noGrp="1"/>
          </p:cNvSpPr>
          <p:nvPr>
            <p:ph idx="1"/>
          </p:nvPr>
        </p:nvSpPr>
        <p:spPr>
          <a:xfrm>
            <a:off x="608330" y="1490345"/>
            <a:ext cx="4804410" cy="4759325"/>
          </a:xfrm>
        </p:spPr>
        <p:txBody>
          <a:bodyPr/>
          <a:p>
            <a:r>
              <a:rPr lang="zh-CN" altLang="en-US"/>
              <a:t>在x86_64和riscv64上用户态和内核态共用一个页表，创建用户程序的页表时，调用PageTable64::copy_from方法，**浅拷贝**最高级页表项，而低级页表项共用。用户程序退出时，PageTable64触发drop，错误地进入这些浅拷贝过来的页表项对应的次级页表进行回收，造成内核页表被破坏。支线使用的解决方法是添加对应的clear_copy_range函数在drop前先手动清理复制的一级页表。但是该方法不符合RALL理念被上游的page_table_multiarch拒绝合并。</a:t>
            </a:r>
            <a:endParaRPr lang="zh-CN" altLang="en-US"/>
          </a:p>
        </p:txBody>
      </p:sp>
      <p:pic>
        <p:nvPicPr>
          <p:cNvPr id="6" name="图片 5"/>
          <p:cNvPicPr>
            <a:picLocks noChangeAspect="1"/>
          </p:cNvPicPr>
          <p:nvPr/>
        </p:nvPicPr>
        <p:blipFill>
          <a:blip r:embed="rId1"/>
          <a:stretch>
            <a:fillRect/>
          </a:stretch>
        </p:blipFill>
        <p:spPr>
          <a:xfrm>
            <a:off x="5915025" y="1572895"/>
            <a:ext cx="4867910" cy="444817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33420"/>
            <a:ext cx="10969200" cy="705600"/>
          </a:xfrm>
        </p:spPr>
        <p:txBody>
          <a:bodyPr/>
          <a:p>
            <a:r>
              <a:rPr lang="zh-CN" altLang="en-US"/>
              <a:t>解决</a:t>
            </a:r>
            <a:r>
              <a:rPr lang="zh-CN" altLang="en-US"/>
              <a:t>方案</a:t>
            </a:r>
            <a:endParaRPr lang="zh-CN" altLang="en-US"/>
          </a:p>
        </p:txBody>
      </p:sp>
      <p:sp>
        <p:nvSpPr>
          <p:cNvPr id="3" name="内容占位符 2"/>
          <p:cNvSpPr>
            <a:spLocks noGrp="1"/>
          </p:cNvSpPr>
          <p:nvPr>
            <p:ph idx="1"/>
          </p:nvPr>
        </p:nvSpPr>
        <p:spPr>
          <a:xfrm>
            <a:off x="674370" y="838835"/>
            <a:ext cx="10968990" cy="5739130"/>
          </a:xfrm>
        </p:spPr>
        <p:txBody>
          <a:bodyPr>
            <a:noAutofit/>
          </a:bodyPr>
          <a:p>
            <a:pPr marL="0" indent="0">
              <a:buNone/>
            </a:pPr>
            <a:r>
              <a:rPr lang="zh-CN" altLang="en-US" sz="1600"/>
              <a:t>​深拷贝（已证不可行）</a:t>
            </a:r>
            <a:endParaRPr lang="zh-CN" altLang="en-US" sz="1600"/>
          </a:p>
          <a:p>
            <a:pPr marL="0" indent="0">
              <a:buNone/>
            </a:pPr>
            <a:r>
              <a:rPr lang="zh-CN" altLang="en-US" sz="1600"/>
              <a:t>在addsapce中新增字段记录哪些页表的条目是复制过来的</a:t>
            </a:r>
            <a:endParaRPr lang="zh-CN" altLang="en-US" sz="1600"/>
          </a:p>
          <a:p>
            <a:pPr marL="0" indent="0">
              <a:buNone/>
            </a:pPr>
            <a:r>
              <a:rPr lang="zh-CN" altLang="en-US" sz="1600"/>
              <a:t>创建一个数据结构记录复制信息作为copy_from的返回值</a:t>
            </a:r>
            <a:endParaRPr lang="zh-CN" altLang="en-US" sz="1600"/>
          </a:p>
          <a:p>
            <a:pPr marL="0" indent="0">
              <a:buNone/>
            </a:pPr>
            <a:endParaRPr lang="zh-CN" altLang="en-US" sz="1200"/>
          </a:p>
          <a:p>
            <a:pPr marL="0" indent="0">
              <a:buNone/>
            </a:pPr>
            <a:r>
              <a:rPr lang="zh-CN" altLang="en-US" sz="1200"/>
              <a:t>Pr1--针对axmm的一些小fix的整合(暂时关闭，等待”关于用户程序破坏内核页表的问题“解决)：</a:t>
            </a:r>
            <a:endParaRPr lang="zh-CN" altLang="en-US" sz="1200"/>
          </a:p>
          <a:p>
            <a:pPr marL="0" indent="0">
              <a:buNone/>
            </a:pPr>
            <a:r>
              <a:rPr lang="zh-CN" altLang="en-US" sz="1200"/>
              <a:t>fix:AddrSpace::clone_or_err无法通过跳过源区域中的未映射页并尝试为目标区域中的未映射页分配页来处理使用populate=false的分配映射。</a:t>
            </a:r>
            <a:endParaRPr lang="zh-CN" altLang="en-US" sz="1200"/>
          </a:p>
          <a:p>
            <a:pPr marL="0" indent="0">
              <a:buNone/>
            </a:pPr>
            <a:r>
              <a:rPr lang="zh-CN" altLang="en-US" sz="1200"/>
              <a:t>Fix (aspace::clone_or_err)：线性内存不需要复制。</a:t>
            </a:r>
            <a:endParaRPr lang="zh-CN" altLang="en-US" sz="1200"/>
          </a:p>
          <a:p>
            <a:pPr marL="0" indent="0">
              <a:buNone/>
            </a:pPr>
            <a:r>
              <a:rPr lang="zh-CN" altLang="en-US" sz="1200"/>
              <a:t>fix (aspace): AddrSpace添加clear_mappings函数解除外部页映射。（该部分不可用）</a:t>
            </a:r>
            <a:endParaRPr lang="zh-CN" altLang="en-US" sz="1200"/>
          </a:p>
          <a:p>
            <a:pPr marL="0" indent="0">
              <a:buNone/>
            </a:pPr>
            <a:r>
              <a:rPr lang="zh-CN" altLang="en-US" sz="1200"/>
              <a:t>Fix (alloc)：不要将延迟分配的内存映射到零地址。</a:t>
            </a:r>
            <a:endParaRPr lang="zh-CN" altLang="en-US" sz="1200"/>
          </a:p>
          <a:p>
            <a:pPr marL="0" indent="0">
              <a:buNone/>
            </a:pPr>
            <a:r>
              <a:rPr lang="zh-CN" altLang="en-US" sz="1200"/>
              <a:t>fix：不完整的补丁</a:t>
            </a:r>
            <a:endParaRPr lang="zh-CN" altLang="en-US" sz="1200"/>
          </a:p>
          <a:p>
            <a:pPr marL="0" indent="0">
              <a:buNone/>
            </a:pPr>
            <a:r>
              <a:rPr lang="zh-CN" altLang="en-US" sz="1200"/>
              <a:t>Feat (axmm)：恢复常量。</a:t>
            </a:r>
            <a:endParaRPr lang="zh-CN" altLang="en-US" sz="1200"/>
          </a:p>
          <a:p>
            <a:pPr marL="0" indent="0">
              <a:buNone/>
            </a:pPr>
            <a:r>
              <a:rPr lang="zh-CN" altLang="en-US" sz="1200"/>
              <a:t>Feat (lib)：删除new_user_space。</a:t>
            </a:r>
            <a:endParaRPr lang="zh-CN" altLang="en-US" sz="1200"/>
          </a:p>
          <a:p>
            <a:pPr marL="0" indent="0">
              <a:buNone/>
            </a:pPr>
            <a:r>
              <a:rPr lang="zh-CN" altLang="en-US" sz="1200"/>
              <a:t>Doc (axmm)：固定链接。</a:t>
            </a:r>
            <a:endParaRPr lang="zh-CN" altLang="en-US" sz="1200"/>
          </a:p>
          <a:p>
            <a:pPr marL="0" indent="0">
              <a:buNone/>
            </a:pPr>
            <a:r>
              <a:rPr lang="zh-CN" altLang="en-US" sz="1200"/>
              <a:t>Ci：使用patch更新工作流。</a:t>
            </a:r>
            <a:endParaRPr lang="zh-CN" altLang="en-US" sz="1200"/>
          </a:p>
          <a:p>
            <a:pPr marL="0" indent="0">
              <a:buNone/>
            </a:pPr>
            <a:r>
              <a:rPr lang="zh-CN" altLang="en-US" sz="1200"/>
              <a:t>https://github.com/arceos-org/arceos/pull/248</a:t>
            </a:r>
            <a:endParaRPr lang="zh-CN" altLang="en-US" sz="12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4760" y="155010"/>
            <a:ext cx="10969200" cy="705600"/>
          </a:xfrm>
        </p:spPr>
        <p:txBody>
          <a:bodyPr/>
          <a:p>
            <a:r>
              <a:rPr lang="en-US" altLang="zh-CN">
                <a:sym typeface="+mn-ea"/>
              </a:rPr>
              <a:t>Hypervisor</a:t>
            </a:r>
            <a:endParaRPr lang="zh-CN" altLang="en-US"/>
          </a:p>
        </p:txBody>
      </p:sp>
      <p:pic>
        <p:nvPicPr>
          <p:cNvPr id="4" name="内容占位符 3"/>
          <p:cNvPicPr>
            <a:picLocks noChangeAspect="1"/>
          </p:cNvPicPr>
          <p:nvPr>
            <p:ph idx="1"/>
          </p:nvPr>
        </p:nvPicPr>
        <p:blipFill>
          <a:blip r:embed="rId1"/>
          <a:stretch>
            <a:fillRect/>
          </a:stretch>
        </p:blipFill>
        <p:spPr>
          <a:xfrm>
            <a:off x="798830" y="1453515"/>
            <a:ext cx="3536315" cy="1313815"/>
          </a:xfrm>
          <a:prstGeom prst="rect">
            <a:avLst/>
          </a:prstGeom>
        </p:spPr>
      </p:pic>
      <p:sp>
        <p:nvSpPr>
          <p:cNvPr id="5" name="文本框 4"/>
          <p:cNvSpPr txBox="1"/>
          <p:nvPr/>
        </p:nvSpPr>
        <p:spPr>
          <a:xfrm>
            <a:off x="694690" y="2783840"/>
            <a:ext cx="8677910" cy="645160"/>
          </a:xfrm>
          <a:prstGeom prst="rect">
            <a:avLst/>
          </a:prstGeom>
          <a:noFill/>
        </p:spPr>
        <p:txBody>
          <a:bodyPr wrap="square" rtlCol="0">
            <a:spAutoFit/>
          </a:bodyPr>
          <a:p>
            <a:r>
              <a:rPr lang="zh-CN" altLang="en-US"/>
              <a:t>该部分面临一个问题，原有的axhal::arch以及axhal::platform部分内容被提取单独作为crate发布，且发布crate与原部分代码又较大改动只能手动合并，进展较为缓慢。</a:t>
            </a:r>
            <a:endParaRPr lang="zh-CN" altLang="en-US"/>
          </a:p>
        </p:txBody>
      </p:sp>
      <p:sp>
        <p:nvSpPr>
          <p:cNvPr id="7" name="文本框 6"/>
          <p:cNvSpPr txBox="1"/>
          <p:nvPr/>
        </p:nvSpPr>
        <p:spPr>
          <a:xfrm>
            <a:off x="562610" y="4939030"/>
            <a:ext cx="7450455" cy="1198880"/>
          </a:xfrm>
          <a:prstGeom prst="rect">
            <a:avLst/>
          </a:prstGeom>
          <a:noFill/>
        </p:spPr>
        <p:txBody>
          <a:bodyPr wrap="square" rtlCol="0">
            <a:spAutoFit/>
          </a:bodyPr>
          <a:p>
            <a:r>
              <a:rPr lang="zh-CN" altLang="en-US"/>
              <a:t>Pr1--从支持虚拟化的commit中提取axhal::arch相关部分提交到axcpu crate部分（根据comment修改中）</a:t>
            </a:r>
            <a:endParaRPr lang="zh-CN" altLang="en-US"/>
          </a:p>
          <a:p>
            <a:endParaRPr lang="zh-CN" altLang="en-US"/>
          </a:p>
          <a:p>
            <a:r>
              <a:rPr lang="zh-CN" altLang="en-US"/>
              <a:t>https://github.com/arceos-org/axcpu/pull/7</a:t>
            </a:r>
            <a:endParaRPr lang="zh-CN" altLang="en-US"/>
          </a:p>
        </p:txBody>
      </p:sp>
      <p:pic>
        <p:nvPicPr>
          <p:cNvPr id="8" name="图片 7" descr="png"/>
          <p:cNvPicPr>
            <a:picLocks noChangeAspect="1"/>
          </p:cNvPicPr>
          <p:nvPr/>
        </p:nvPicPr>
        <p:blipFill>
          <a:blip r:embed="rId2"/>
          <a:stretch>
            <a:fillRect/>
          </a:stretch>
        </p:blipFill>
        <p:spPr>
          <a:xfrm>
            <a:off x="718820" y="3491230"/>
            <a:ext cx="4847590" cy="1350010"/>
          </a:xfrm>
          <a:prstGeom prst="rect">
            <a:avLst/>
          </a:prstGeom>
        </p:spPr>
      </p:pic>
      <p:sp>
        <p:nvSpPr>
          <p:cNvPr id="9" name="文本框 8"/>
          <p:cNvSpPr txBox="1"/>
          <p:nvPr/>
        </p:nvSpPr>
        <p:spPr>
          <a:xfrm>
            <a:off x="718820" y="864870"/>
            <a:ext cx="6081395" cy="368300"/>
          </a:xfrm>
          <a:prstGeom prst="rect">
            <a:avLst/>
          </a:prstGeom>
          <a:noFill/>
        </p:spPr>
        <p:txBody>
          <a:bodyPr wrap="square" rtlCol="0">
            <a:spAutoFit/>
          </a:bodyPr>
          <a:p>
            <a:r>
              <a:rPr lang="zh-CN" altLang="en-US"/>
              <a:t>对</a:t>
            </a:r>
            <a:r>
              <a:rPr lang="en-US" altLang="zh-CN">
                <a:sym typeface="+mn-ea"/>
              </a:rPr>
              <a:t>Hypervisor</a:t>
            </a:r>
            <a:r>
              <a:rPr lang="zh-CN" altLang="en-US">
                <a:sym typeface="+mn-ea"/>
              </a:rPr>
              <a:t>提交的简单分析，</a:t>
            </a:r>
            <a:r>
              <a:rPr lang="en-US" altLang="zh-CN">
                <a:sym typeface="+mn-ea"/>
              </a:rPr>
              <a:t>Hypervisor</a:t>
            </a:r>
            <a:r>
              <a:rPr lang="zh-CN" altLang="en-US">
                <a:sym typeface="+mn-ea"/>
              </a:rPr>
              <a:t>提交相对</a:t>
            </a:r>
            <a:r>
              <a:rPr lang="zh-CN" altLang="en-US">
                <a:sym typeface="+mn-ea"/>
              </a:rPr>
              <a:t>独立</a:t>
            </a:r>
            <a:endParaRPr lang="zh-CN" altLang="en-US">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后续</a:t>
            </a:r>
            <a:r>
              <a:rPr lang="zh-CN" altLang="en-US"/>
              <a:t>计划</a:t>
            </a:r>
            <a:endParaRPr lang="zh-CN" altLang="en-US"/>
          </a:p>
        </p:txBody>
      </p:sp>
      <p:sp>
        <p:nvSpPr>
          <p:cNvPr id="3" name="内容占位符 2"/>
          <p:cNvSpPr>
            <a:spLocks noGrp="1"/>
          </p:cNvSpPr>
          <p:nvPr>
            <p:ph idx="1"/>
          </p:nvPr>
        </p:nvSpPr>
        <p:spPr/>
        <p:txBody>
          <a:bodyPr/>
          <a:p>
            <a:pPr marL="285750" indent="-285750" algn="l"/>
            <a:r>
              <a:rPr lang="zh-CN" altLang="en-US"/>
              <a:t>完成最近</a:t>
            </a:r>
            <a:r>
              <a:rPr lang="en-US" altLang="zh-CN"/>
              <a:t>arceos</a:t>
            </a:r>
            <a:r>
              <a:rPr lang="zh-CN" altLang="en-US"/>
              <a:t>更新</a:t>
            </a:r>
            <a:r>
              <a:rPr lang="en-US" altLang="zh-CN"/>
              <a:t>axmm</a:t>
            </a:r>
            <a:r>
              <a:rPr lang="zh-CN" altLang="en-US"/>
              <a:t>相关</a:t>
            </a:r>
            <a:r>
              <a:rPr lang="en-US" altLang="zh-CN"/>
              <a:t>comimit</a:t>
            </a:r>
            <a:r>
              <a:rPr lang="zh-CN" altLang="en-US"/>
              <a:t>的</a:t>
            </a:r>
            <a:r>
              <a:rPr lang="zh-CN" altLang="en-US"/>
              <a:t>合并</a:t>
            </a:r>
            <a:endParaRPr lang="zh-CN" altLang="en-US"/>
          </a:p>
          <a:p>
            <a:pPr marL="285750" indent="-285750" algn="l"/>
            <a:r>
              <a:rPr lang="zh-CN" altLang="en-US"/>
              <a:t>尝试解决</a:t>
            </a:r>
            <a:r>
              <a:rPr lang="zh-CN" altLang="en-US">
                <a:sym typeface="+mn-ea"/>
              </a:rPr>
              <a:t>关于用户程序破坏内核页表的问题</a:t>
            </a:r>
            <a:endParaRPr lang="zh-CN" altLang="en-US">
              <a:sym typeface="+mn-ea"/>
            </a:endParaRPr>
          </a:p>
          <a:p>
            <a:pPr marL="285750" indent="-285750" algn="l"/>
            <a:r>
              <a:rPr lang="zh-CN" altLang="en-US">
                <a:sym typeface="+mn-ea"/>
              </a:rPr>
              <a:t>逐步完成</a:t>
            </a:r>
            <a:r>
              <a:rPr lang="en-US" altLang="zh-CN">
                <a:sym typeface="+mn-ea"/>
              </a:rPr>
              <a:t>Hypervisor</a:t>
            </a:r>
            <a:r>
              <a:rPr lang="zh-CN" altLang="en-US">
                <a:sym typeface="+mn-ea"/>
              </a:rPr>
              <a:t>部分的</a:t>
            </a:r>
            <a:r>
              <a:rPr lang="en-US" altLang="zh-CN">
                <a:sym typeface="+mn-ea"/>
              </a:rPr>
              <a:t>commit</a:t>
            </a:r>
            <a:r>
              <a:rPr lang="zh-CN" altLang="en-US">
                <a:sym typeface="+mn-ea"/>
              </a:rPr>
              <a:t>合并</a:t>
            </a:r>
            <a:endParaRPr lang="zh-CN" altLang="en-US"/>
          </a:p>
          <a:p>
            <a:pPr marL="285750" indent="-285750" algn="l"/>
            <a:r>
              <a:rPr lang="zh-CN" altLang="en-US"/>
              <a:t>实习为就业</a:t>
            </a:r>
            <a:r>
              <a:rPr lang="zh-CN" altLang="en-US"/>
              <a:t>做准备</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commondata" val="eyJoZGlkIjoiNGU5YTk2NWU3OTRhNTU0YjZlNWE0ODExMjY4YzM0MTg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1465</Words>
  <Application>WPS 演示</Application>
  <PresentationFormat>宽屏</PresentationFormat>
  <Paragraphs>63</Paragraphs>
  <Slides>7</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宋体</vt:lpstr>
      <vt:lpstr>Wingdings</vt:lpstr>
      <vt:lpstr>Wingdings</vt:lpstr>
      <vt:lpstr>微软雅黑</vt:lpstr>
      <vt:lpstr>Arial Unicode MS</vt:lpstr>
      <vt:lpstr>Calibri</vt:lpstr>
      <vt:lpstr>Open Sans</vt:lpstr>
      <vt:lpstr>Segoe Print</vt:lpstr>
      <vt:lpstr>WPS</vt:lpstr>
      <vt:lpstr>PowerPoint 演示文稿</vt:lpstr>
      <vt:lpstr>PowerPoint 演示文稿</vt:lpstr>
      <vt:lpstr>升级rust工具链2025-0520：支持starry-next的底层arceos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声音断了线</cp:lastModifiedBy>
  <cp:revision>155</cp:revision>
  <dcterms:created xsi:type="dcterms:W3CDTF">2019-06-19T02:08:00Z</dcterms:created>
  <dcterms:modified xsi:type="dcterms:W3CDTF">2025-06-21T14:37:15Z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841D1FAC10184CE79EE279B552EDA9DE_11</vt:lpwstr>
  </property>
</Properties>
</file>