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79" autoAdjust="0"/>
    <p:restoredTop sz="94660"/>
  </p:normalViewPr>
  <p:slideViewPr>
    <p:cSldViewPr snapToGrid="0">
      <p:cViewPr varScale="1">
        <p:scale>
          <a:sx n="48" d="100"/>
          <a:sy n="48" d="100"/>
        </p:scale>
        <p:origin x="4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2E04C-8D82-422C-8C21-A3C14229B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C41B5-C3C1-417E-A486-BE411F301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38D37-0902-4174-B9AC-6220210E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C4754-5A1F-456B-9294-FD5630C6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DA49E-1EC2-4816-AE71-5A97AAB5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6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D31D8-B179-4207-96FF-481DA43E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B70E2-A881-47ED-8C0A-CC3A036A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804A3-51D7-4243-9067-7E0BBB22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00989F-91A0-4B12-B2AA-CE467F35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FAB21-70F9-4408-8729-982C0CEF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8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B2122-5B92-4E66-B355-8AAD1AE2C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3E50A8-D305-4652-80E6-A7ED820A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C1B63-0066-4C8B-B28A-18AA43C9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CE1CA-A7A1-4DE8-8092-895175F7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E717B-793B-46C6-A91C-6FBB3988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9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9C9EE-13E3-45C0-BF01-AD9438E7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1F56A-2D9B-4AD2-BC1A-DA464923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E7E79-4188-4987-A7B8-D0C4758D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9A741-F0C6-4CE3-8EBE-2A334FAE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710E6-3E2C-48E4-80DD-1F1DEDF7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4D3C7-CBB0-4D17-8E9E-2B59BE4C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07D36-486C-45BF-9A6D-F3F1E3C3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81766-79D3-45E1-B054-5B743B65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D5F0D-B071-4CE7-95E4-294F55C9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25568-A643-4E5F-846C-725C3F17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0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62B8E-F2E3-4F26-9CB8-A12048A1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01413-4847-4C7A-B7D7-7A7BBF54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5298-EA35-4093-B034-288992924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C5670-025C-48E7-B100-F883884A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F4B4F-4D3B-4F2D-9871-8373D740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961B47-2EEC-4123-9AE3-228BFFE2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BCAA9-648E-490C-B962-EEAB531F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E19D7-BFC9-4060-83BE-2E3C59DA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21DF6B-FCF7-40D0-B660-9F7657D5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F51FE-1CE5-42A5-AE1A-BFD6464F9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DEA9B8-D83A-4D1D-B520-804A7F07C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34D37E-6AB2-4840-9E0D-5F00D33C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1A7548-1F4D-4C7C-A8CF-78CF07F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23A03B-D426-45A3-ADAC-59A4BB32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DBA5F-AA13-463C-A4F3-16DEFEB4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2C2D1-21CC-4B2E-BF84-D72CDF91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075355-D952-4F97-9757-961666E8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29160D-4D59-4134-90A8-2E04B102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7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68030A-5399-4716-8014-9088ABD9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9CB921-A242-4778-BF95-3D0293B6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78F81D-D9A5-4874-B2E5-7801436C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56BB1-83B7-4C00-8C2B-51D7BAFB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16D03-5D36-4D34-8C4E-AB436CD6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A5D62-A36F-410F-A622-DD7DFEA6F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D7CDF-2280-464E-AFA1-6880FFB2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63207-5E2C-43A8-9FEF-4747CD14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544BB-4CBB-4A09-B0E6-6667A22A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5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AA9F5-C65F-480B-8A0C-74BBFED4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E2F4E6-E07A-49FD-91A6-7D1F9401E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2735D-E712-4F68-9A7A-17AFD959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CAFCF-150B-41E9-B9C5-58638E4C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B9FCB-D4C3-43E6-BEA8-824D8182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027C3-D449-40AC-9668-CE0836A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02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DE8CF-B4AF-45C8-BDA1-BCF13B9E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85CE6-755D-4C72-B277-6FE97ECB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76AA6-BDF2-4B66-AF44-BCBBF5493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0F44-61D0-40C5-8454-5074933D6020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28536-1C1B-449D-860F-A94EB25DC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9F7FA-5511-4EF9-BB47-79B55A355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C231F-760E-4694-9326-DF62CC8F1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3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45663-F4F8-4DCF-834E-71A5F1072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中期考核报告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932C3-5E7A-4CDE-B92C-065FB35C6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大数据</a:t>
            </a:r>
            <a:r>
              <a:rPr lang="en-US" altLang="zh-CN" dirty="0"/>
              <a:t>1</a:t>
            </a:r>
            <a:r>
              <a:rPr lang="zh-CN" altLang="en-US" dirty="0"/>
              <a:t>班    罗宇彤</a:t>
            </a:r>
          </a:p>
        </p:txBody>
      </p:sp>
    </p:spTree>
    <p:extLst>
      <p:ext uri="{BB962C8B-B14F-4D97-AF65-F5344CB8AC3E}">
        <p14:creationId xmlns:p14="http://schemas.microsoft.com/office/powerpoint/2010/main" val="264133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324D8-EDA1-4C00-B74C-15CB133C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46047"/>
          </a:xfrm>
        </p:spPr>
        <p:txBody>
          <a:bodyPr/>
          <a:lstStyle/>
          <a:p>
            <a:r>
              <a:rPr lang="zh-CN" altLang="en-US" dirty="0"/>
              <a:t>对感知机的个人理解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6833A-F09E-4974-925B-59471764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1" y="854253"/>
            <a:ext cx="10812379" cy="6003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每一个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都有一个对应的标签，即其所对应的真实值。以</a:t>
            </a:r>
            <a:r>
              <a:rPr lang="en-US" altLang="zh-CN" sz="20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&gt;1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则对应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，反之对应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为例。</a:t>
            </a:r>
            <a:endParaRPr lang="en-US" altLang="zh-CN" sz="2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感知机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的目的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就是对传入的数据进行分类，判断它对应的是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还是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。因此我的目的就是要找到一个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超平面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，这个平面可以把所有数据划分为两部分，一部分对应的是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，另一部分对应的是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0.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进而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既然是求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平面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，则要先求出它的法向量，设其为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weights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，同时，该平面在空间中不一定过原点，故还要加上偏置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bias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，因此，训练的目的就是得到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weights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bias</a:t>
            </a:r>
            <a:r>
              <a:rPr lang="zh-CN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在获取较为准确的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bias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的过程，我理解为是一个不断拟合的过程。首先，先给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bias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赋初值，再将点带入当前的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平面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方程中，看这个点是在平面的上面还是下面。如果原本应该在下面的点代进方程之后，反馈说它在上面，则说明判断错了，即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bias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的值不对，要进行更新。</a:t>
            </a:r>
          </a:p>
          <a:p>
            <a:pPr marL="0" indent="0">
              <a:buNone/>
            </a:pPr>
            <a:endParaRPr lang="en-US" altLang="zh-CN" sz="20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a typeface="等线" panose="02010600030101010101" pitchFamily="2" charset="-122"/>
                <a:cs typeface="Times New Roman" panose="02020603050405020304" pitchFamily="18" charset="0"/>
              </a:rPr>
              <a:t>同时，在更新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weights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bias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的时候，用到随机梯度下降法（避免数据太多导致遍历太慢）。随机选取一个误分类点，使其梯度下降。求出梯度之后更新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weights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bias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C2B906-02DD-4CBA-8883-B094D578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用到随机梯度下降法，因为避免数值太多导致遍历太慢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3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F5EF7-356C-4637-9EF9-C662568D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对于预测结果与真实值相比准确率不高的想法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C039C-E0CD-4157-9FC5-17B79CFF2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761"/>
            <a:ext cx="10515600" cy="56789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</a:t>
            </a:r>
            <a:r>
              <a:rPr lang="en-US" altLang="zh-CN" dirty="0" err="1"/>
              <a:t>adaboost</a:t>
            </a:r>
            <a:r>
              <a:rPr lang="zh-CN" altLang="en-US" dirty="0"/>
              <a:t>的效果会比使用单层感知机的效果要好，但是在这项任务中效果不明显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猜想原因可能如下：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迭代的次数不够多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因为迭代次数不够多，而原本的学习率相比于适合的值是在一个较大的值上，此时采取梯度下降的方法容易让模型把预测结果都变成同一个类别，若增加迭代次数，可能会使其回到正常值。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959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5C902-9581-4FA0-A549-56CA2B8F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390"/>
            <a:ext cx="10515600" cy="524757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选择出来的特征还不具备代表性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因为在选择之前，进行的缺失值的处理，都是通过填补出现次数最多的值，这样可能会出现较大的误差，猜想使用回归的方法，对每一个缺失的值进行预测之后再填补可能效果会更好，更有助于特征的选择。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45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BE6B9-AD23-4542-91D6-4A461CC5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092"/>
            <a:ext cx="10515600" cy="973344"/>
          </a:xfrm>
        </p:spPr>
        <p:txBody>
          <a:bodyPr/>
          <a:lstStyle/>
          <a:p>
            <a:r>
              <a:rPr lang="zh-CN" altLang="en-US" dirty="0"/>
              <a:t>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B727F-3DE3-407B-946D-295BFE272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436"/>
            <a:ext cx="10515600" cy="5050527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为了对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adaboost</a:t>
            </a: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和集成学习有更深的了解，泛读了一篇论文，论文信息如下：</a:t>
            </a: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文献名：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Emsemble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Methods in Machine Learning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作者：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Thomas </a:t>
            </a:r>
            <a:r>
              <a:rPr lang="en-US" altLang="zh-CN" sz="24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G.Dietterich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会议：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1st International Workshop on Multiple Classifier Systems (MCS 2000)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他引次数：</a:t>
            </a:r>
            <a:r>
              <a:rPr lang="en-US" altLang="zh-CN" sz="24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7180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40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6EB6C-4ED0-4B63-B647-8A6E1E2D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该篇论文的主要内容为：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指出了许多学习算法存在的不足之处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zh-CN" dirty="0"/>
              <a:t>介绍了</a:t>
            </a:r>
            <a:r>
              <a:rPr lang="zh-CN" altLang="en-US" dirty="0"/>
              <a:t>部分</a:t>
            </a:r>
            <a:r>
              <a:rPr lang="zh-CN" altLang="zh-CN" dirty="0"/>
              <a:t>构建集成学习的方法，如</a:t>
            </a:r>
            <a:r>
              <a:rPr lang="en-US" altLang="zh-CN" dirty="0"/>
              <a:t>Bagging, </a:t>
            </a:r>
            <a:r>
              <a:rPr lang="en-US" altLang="zh-CN" dirty="0" err="1"/>
              <a:t>Adaboost</a:t>
            </a:r>
            <a:r>
              <a:rPr lang="zh-CN" altLang="zh-CN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zh-CN" dirty="0"/>
              <a:t>对不同的集成方法进行比较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43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ED90C-98C6-4287-827A-B6F1ABFB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74" y="2432464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424321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27933-047F-4A03-BE7D-1F8A7123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43"/>
            <a:ext cx="10515600" cy="1325563"/>
          </a:xfrm>
        </p:spPr>
        <p:txBody>
          <a:bodyPr/>
          <a:lstStyle/>
          <a:p>
            <a:r>
              <a:rPr lang="zh-CN" altLang="en-US" dirty="0"/>
              <a:t>准备工作：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3EE4E-F567-4F84-8CCE-0ABB41D9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74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一、导入所需要的库</a:t>
            </a:r>
            <a:endParaRPr lang="en-US" altLang="zh-CN" sz="1800" dirty="0"/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pandas as pd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missingno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msno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matplotlib.pyplot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as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sklearn.feature_selection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SelectKBest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f_classif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sklearn.ensemble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AdaBoostClassifier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sklearn.linear_model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import Perceptron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sklearn.preprocessing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StandardScaler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sklearn.model_selection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train_test_split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sklearn.metrics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accuracy_score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sklearn.metrics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classification_report</a:t>
            </a:r>
            <a:endParaRPr lang="en-US" altLang="zh-CN" sz="1800" dirty="0"/>
          </a:p>
          <a:p>
            <a:r>
              <a:rPr lang="zh-CN" altLang="en-US" sz="1800" dirty="0"/>
              <a:t>二、读取数据：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pd.read_csv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读取数据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884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9F0CB-7705-4982-972E-7768DBFF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数据清洗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39CA1-CB00-4B9F-A352-D84DB814D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836"/>
            <a:ext cx="10515600" cy="583005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查看数据信息：</a:t>
            </a:r>
            <a:r>
              <a:rPr lang="zh-CN" altLang="zh-CN" dirty="0"/>
              <a:t>用</a:t>
            </a:r>
            <a:r>
              <a:rPr lang="en-US" altLang="zh-CN" dirty="0"/>
              <a:t>dataframe.info()</a:t>
            </a:r>
            <a:r>
              <a:rPr lang="zh-CN" altLang="zh-CN" dirty="0"/>
              <a:t>查看总体信息</a:t>
            </a:r>
            <a:r>
              <a:rPr lang="zh-CN" altLang="en-US" dirty="0"/>
              <a:t>，如：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检查缺失值：</a:t>
            </a:r>
            <a:r>
              <a:rPr lang="zh-CN" altLang="zh-CN" dirty="0"/>
              <a:t>通过</a:t>
            </a:r>
            <a:r>
              <a:rPr lang="en-US" altLang="zh-CN" dirty="0" err="1"/>
              <a:t>dataframe.isnull</a:t>
            </a:r>
            <a:r>
              <a:rPr lang="en-US" altLang="zh-CN" dirty="0"/>
              <a:t>().sum().</a:t>
            </a:r>
            <a:r>
              <a:rPr lang="en-US" altLang="zh-CN" dirty="0" err="1"/>
              <a:t>sort_values</a:t>
            </a:r>
            <a:r>
              <a:rPr lang="en-US" altLang="zh-CN" dirty="0"/>
              <a:t>(ascending=False)</a:t>
            </a:r>
            <a:r>
              <a:rPr lang="zh-CN" altLang="zh-CN" dirty="0"/>
              <a:t>的方法检查缺失值的情况，同时还使用了</a:t>
            </a:r>
            <a:r>
              <a:rPr lang="en-US" altLang="zh-CN" dirty="0" err="1"/>
              <a:t>missingno</a:t>
            </a:r>
            <a:r>
              <a:rPr lang="zh-CN" altLang="zh-CN" dirty="0"/>
              <a:t>库中的</a:t>
            </a:r>
            <a:r>
              <a:rPr lang="en-US" altLang="zh-CN" dirty="0"/>
              <a:t>matrix()</a:t>
            </a:r>
            <a:r>
              <a:rPr lang="zh-CN" altLang="zh-CN" dirty="0"/>
              <a:t>函数。前者能够反馈具体数值，而后者则以图的形式反映出来，更直观。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777F25-60FE-4F10-A58C-8AF908E9ACC0}"/>
              </a:ext>
            </a:extLst>
          </p:cNvPr>
          <p:cNvPicPr/>
          <p:nvPr/>
        </p:nvPicPr>
        <p:blipFill rotWithShape="1">
          <a:blip r:embed="rId2"/>
          <a:srcRect t="1" b="63716"/>
          <a:stretch/>
        </p:blipFill>
        <p:spPr>
          <a:xfrm>
            <a:off x="1425726" y="1708468"/>
            <a:ext cx="8023074" cy="22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6078F-75BF-474F-8780-1B3C64F05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1"/>
            <a:ext cx="10515600" cy="6745357"/>
          </a:xfrm>
        </p:spPr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填补数据：</a:t>
            </a:r>
            <a:r>
              <a:rPr lang="zh-CN" altLang="zh-CN" dirty="0"/>
              <a:t>先使用</a:t>
            </a:r>
            <a:r>
              <a:rPr lang="en-US" altLang="zh-CN" dirty="0"/>
              <a:t>pandas</a:t>
            </a:r>
            <a:r>
              <a:rPr lang="zh-CN" altLang="zh-CN" dirty="0"/>
              <a:t>中的</a:t>
            </a:r>
            <a:r>
              <a:rPr lang="en-US" altLang="zh-CN" dirty="0"/>
              <a:t>unique()</a:t>
            </a:r>
            <a:r>
              <a:rPr lang="zh-CN" altLang="zh-CN" dirty="0"/>
              <a:t>函数去重，查看各特征下包含的值，若数据不全，则将进行填补。对于缺失情况不是特别严重的特征，就采取用该特征下出现次数最多的数据进行填补，而对于缺失情况比较严重的特征（如</a:t>
            </a:r>
            <a:r>
              <a:rPr lang="en-US" altLang="zh-CN" dirty="0"/>
              <a:t>age</a:t>
            </a:r>
            <a:r>
              <a:rPr lang="zh-CN" altLang="zh-CN" dirty="0"/>
              <a:t>），无论使用均值填充或出现次数最大的数填充，都会有较大的误差，故考虑删除该特征，不进行填补工作。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再次检查数据的缺失情况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5FBFED-E803-4D54-99B2-47E5FBCA33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634" y="2957954"/>
            <a:ext cx="9455592" cy="34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4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A62AF-7F32-462D-B354-D837BB55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特征选择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D0E44-7DCD-4BC5-976F-77C52940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514181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独热编码：</a:t>
            </a:r>
            <a:r>
              <a:rPr lang="zh-CN" altLang="zh-CN" dirty="0"/>
              <a:t>使用</a:t>
            </a:r>
            <a:r>
              <a:rPr lang="en-US" altLang="zh-CN" dirty="0"/>
              <a:t>unique()</a:t>
            </a:r>
            <a:r>
              <a:rPr lang="zh-CN" altLang="zh-CN" dirty="0"/>
              <a:t>查看去重后的数据后，就知道了该列所包含的内容有什么。有些不一定是数字，则要对其进行独热编码。如</a:t>
            </a:r>
            <a:r>
              <a:rPr lang="en-US" altLang="zh-CN" dirty="0"/>
              <a:t>gender</a:t>
            </a:r>
            <a:r>
              <a:rPr lang="zh-CN" altLang="zh-CN" dirty="0"/>
              <a:t>中以</a:t>
            </a:r>
            <a:r>
              <a:rPr lang="en-US" altLang="zh-CN" dirty="0"/>
              <a:t>0</a:t>
            </a:r>
            <a:r>
              <a:rPr lang="zh-CN" altLang="zh-CN" dirty="0"/>
              <a:t>表示</a:t>
            </a:r>
            <a:r>
              <a:rPr lang="en-US" altLang="zh-CN" dirty="0"/>
              <a:t>M,</a:t>
            </a:r>
            <a:r>
              <a:rPr lang="zh-CN" altLang="zh-CN" dirty="0"/>
              <a:t>以</a:t>
            </a:r>
            <a:r>
              <a:rPr lang="en-US" altLang="zh-CN" dirty="0"/>
              <a:t>1</a:t>
            </a:r>
            <a:r>
              <a:rPr lang="zh-CN" altLang="zh-CN" dirty="0"/>
              <a:t>表示</a:t>
            </a:r>
            <a:r>
              <a:rPr lang="en-US" altLang="zh-CN" dirty="0"/>
              <a:t>F</a:t>
            </a:r>
            <a:r>
              <a:rPr lang="zh-CN" altLang="zh-CN" dirty="0"/>
              <a:t>。在后面的特征中，含有字符的，也进行相应的处理。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就整体删除无用特征：</a:t>
            </a:r>
            <a:r>
              <a:rPr lang="zh-CN" altLang="zh-CN" dirty="0"/>
              <a:t>用户的</a:t>
            </a:r>
            <a:r>
              <a:rPr lang="en-US" altLang="zh-CN" dirty="0"/>
              <a:t>id</a:t>
            </a:r>
            <a:r>
              <a:rPr lang="zh-CN" altLang="zh-CN" dirty="0"/>
              <a:t>号码基本上是随机的，对训练模型来说，是无用特征，故先将有关</a:t>
            </a:r>
            <a:r>
              <a:rPr lang="en-US" altLang="zh-CN" dirty="0"/>
              <a:t>id</a:t>
            </a:r>
            <a:r>
              <a:rPr lang="zh-CN" altLang="zh-CN" dirty="0"/>
              <a:t>的特征删除掉，再对剩下的特征进行进一步筛选。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36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B3880-6979-4443-B7DB-19B2641F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留出法划分训练集和测试集：</a:t>
            </a:r>
            <a:r>
              <a:rPr lang="zh-CN" altLang="zh-CN" dirty="0"/>
              <a:t>为了更好地</a:t>
            </a:r>
            <a:r>
              <a:rPr lang="zh-CN" altLang="en-US" dirty="0"/>
              <a:t>筛选特征和</a:t>
            </a:r>
            <a:r>
              <a:rPr lang="zh-CN" altLang="zh-CN" dirty="0"/>
              <a:t>训练模型，将原本的</a:t>
            </a:r>
            <a:r>
              <a:rPr lang="en-US" altLang="zh-CN" dirty="0"/>
              <a:t>train</a:t>
            </a:r>
            <a:r>
              <a:rPr lang="zh-CN" altLang="zh-CN" dirty="0"/>
              <a:t>数据集又进行划分，分别用作训练和测试。</a:t>
            </a:r>
            <a:r>
              <a:rPr lang="zh-CN" altLang="en-US" dirty="0"/>
              <a:t>在接下来更具体地选择特征中是根据划分出来的训练集进行选择。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计算特征得分，筛选特征：</a:t>
            </a:r>
            <a:r>
              <a:rPr lang="zh-CN" altLang="zh-CN" dirty="0"/>
              <a:t>使用了</a:t>
            </a:r>
            <a:r>
              <a:rPr lang="en-US" altLang="zh-CN" dirty="0" err="1"/>
              <a:t>selectkbest</a:t>
            </a:r>
            <a:r>
              <a:rPr lang="zh-CN" altLang="zh-CN" dirty="0"/>
              <a:t>筛选出得分较高的特征，在此基础上再去除得分低的特征，最后把剩下的数据作为训练的数据。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26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D979C-D052-4B38-BF50-506CE05D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57"/>
            <a:ext cx="10515600" cy="50878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补充：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由于不同特征值下的数据可能存在单位或者尺度不同的问题，因此在训练模型的过程中，所占尺度更大的特征可能会占更大的权重，尤其在后面选择模型的时候，采用的是</a:t>
            </a:r>
            <a:r>
              <a:rPr lang="en-US" altLang="zh-CN" dirty="0" err="1"/>
              <a:t>adaboost</a:t>
            </a:r>
            <a:r>
              <a:rPr lang="zh-CN" altLang="zh-CN" dirty="0"/>
              <a:t>进行分类，为了消除各特征之间单位和尺度的差异，故对剩下的特征进行了归一化处理。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65278-0A51-4438-88A1-1A1D179E6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模型选择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32EEB-DAEF-4EF8-9D42-C58E076D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734207" cy="536005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使用了</a:t>
            </a:r>
            <a:r>
              <a:rPr lang="en-US" altLang="zh-CN" dirty="0" err="1"/>
              <a:t>adaboost</a:t>
            </a:r>
            <a:r>
              <a:rPr lang="zh-CN" altLang="zh-CN" dirty="0"/>
              <a:t>算法，其中是以感知机为弱分类器。</a:t>
            </a:r>
            <a:r>
              <a:rPr lang="zh-CN" altLang="en-US" dirty="0"/>
              <a:t>步骤如下：</a:t>
            </a:r>
            <a:endParaRPr lang="en-US" altLang="zh-CN" dirty="0"/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dirty="0"/>
              <a:t>从</a:t>
            </a:r>
            <a:r>
              <a:rPr lang="en-US" altLang="zh-CN" dirty="0" err="1"/>
              <a:t>sklearn.linear_model</a:t>
            </a:r>
            <a:r>
              <a:rPr lang="zh-CN" altLang="zh-CN" dirty="0"/>
              <a:t>导入</a:t>
            </a:r>
            <a:r>
              <a:rPr lang="en-US" altLang="zh-CN" dirty="0"/>
              <a:t>Perceptron</a:t>
            </a:r>
            <a:r>
              <a:rPr lang="zh-CN" altLang="zh-CN" dirty="0"/>
              <a:t>，并创建一个感知机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dirty="0"/>
              <a:t>创建</a:t>
            </a:r>
            <a:r>
              <a:rPr lang="en-US" altLang="zh-CN" dirty="0" err="1"/>
              <a:t>adaboost</a:t>
            </a:r>
            <a:r>
              <a:rPr lang="zh-CN" altLang="zh-CN" dirty="0"/>
              <a:t>分类器，并将感知机以弱分类器传入，同时设置弱分类器的个数及学习率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dirty="0"/>
              <a:t>开始训练：使用</a:t>
            </a:r>
            <a:r>
              <a:rPr lang="en-US" altLang="zh-CN" dirty="0" err="1"/>
              <a:t>adaboost</a:t>
            </a:r>
            <a:r>
              <a:rPr lang="zh-CN" altLang="zh-CN" dirty="0"/>
              <a:t>下的</a:t>
            </a:r>
            <a:r>
              <a:rPr lang="en-US" altLang="zh-CN" dirty="0"/>
              <a:t>fit()</a:t>
            </a:r>
            <a:r>
              <a:rPr lang="zh-CN" altLang="zh-CN" dirty="0"/>
              <a:t>函数，传入训练集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dirty="0"/>
              <a:t>用测试集检验：使用</a:t>
            </a:r>
            <a:r>
              <a:rPr lang="en-US" altLang="zh-CN" dirty="0" err="1"/>
              <a:t>adaboost</a:t>
            </a:r>
            <a:r>
              <a:rPr lang="zh-CN" altLang="zh-CN" dirty="0"/>
              <a:t>下的</a:t>
            </a:r>
            <a:r>
              <a:rPr lang="en-US" altLang="zh-CN" dirty="0"/>
              <a:t>predict()</a:t>
            </a:r>
            <a:r>
              <a:rPr lang="zh-CN" altLang="zh-CN" dirty="0"/>
              <a:t>函数，传入前面分好的测试集，进行测试。</a:t>
            </a:r>
          </a:p>
        </p:txBody>
      </p:sp>
    </p:spTree>
    <p:extLst>
      <p:ext uri="{BB962C8B-B14F-4D97-AF65-F5344CB8AC3E}">
        <p14:creationId xmlns:p14="http://schemas.microsoft.com/office/powerpoint/2010/main" val="208848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C0A1-3354-4A1E-8817-6ED448AB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模型评估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E3B92-80A1-4A6A-B7A1-213CC8510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623"/>
            <a:ext cx="10515600" cy="5469122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classification_report</a:t>
            </a:r>
            <a:r>
              <a:rPr lang="en-US" altLang="zh-CN" dirty="0"/>
              <a:t>()</a:t>
            </a:r>
            <a:r>
              <a:rPr lang="zh-CN" altLang="zh-CN" dirty="0"/>
              <a:t>对训练结果进行评估</a:t>
            </a:r>
            <a:r>
              <a:rPr lang="zh-CN" altLang="en-US" dirty="0"/>
              <a:t>。通过反馈的每一个类别的精确率，召回率分析模型的训练结果。</a:t>
            </a:r>
            <a:endParaRPr lang="en-US" altLang="zh-CN" dirty="0"/>
          </a:p>
          <a:p>
            <a:r>
              <a:rPr lang="zh-CN" altLang="en-US" dirty="0"/>
              <a:t>以某一次运行得到的数据为例：</a:t>
            </a:r>
            <a:r>
              <a:rPr lang="zh-CN" altLang="zh-CN" dirty="0"/>
              <a:t>在具有</a:t>
            </a:r>
            <a:r>
              <a:rPr lang="en-US" altLang="zh-CN" dirty="0"/>
              <a:t>15000</a:t>
            </a:r>
            <a:r>
              <a:rPr lang="zh-CN" altLang="zh-CN" dirty="0"/>
              <a:t>组数据的数据集中，预测出来为</a:t>
            </a:r>
            <a:r>
              <a:rPr lang="en-US" altLang="zh-CN" dirty="0"/>
              <a:t>0</a:t>
            </a:r>
            <a:r>
              <a:rPr lang="zh-CN" altLang="zh-CN" dirty="0"/>
              <a:t>的有</a:t>
            </a:r>
            <a:r>
              <a:rPr lang="en-US" altLang="zh-CN" dirty="0"/>
              <a:t>4596</a:t>
            </a:r>
            <a:r>
              <a:rPr lang="zh-CN" altLang="zh-CN" dirty="0"/>
              <a:t>份，但是精确率却只有</a:t>
            </a:r>
            <a:r>
              <a:rPr lang="en-US" altLang="zh-CN" dirty="0"/>
              <a:t>0.45</a:t>
            </a:r>
            <a:r>
              <a:rPr lang="zh-CN" altLang="zh-CN" dirty="0"/>
              <a:t>，召回率只有</a:t>
            </a:r>
            <a:r>
              <a:rPr lang="en-US" altLang="zh-CN" dirty="0"/>
              <a:t>0.14</a:t>
            </a:r>
            <a:r>
              <a:rPr lang="zh-CN" altLang="zh-CN" dirty="0"/>
              <a:t>，而</a:t>
            </a:r>
            <a:r>
              <a:rPr lang="en-US" altLang="zh-CN" dirty="0"/>
              <a:t>1</a:t>
            </a:r>
            <a:r>
              <a:rPr lang="zh-CN" altLang="zh-CN" dirty="0"/>
              <a:t>的召回率和精确率都相对较高，说明预测出来的结果中，预测为</a:t>
            </a:r>
            <a:r>
              <a:rPr lang="en-US" altLang="zh-CN" dirty="0"/>
              <a:t>1</a:t>
            </a:r>
            <a:r>
              <a:rPr lang="zh-CN" altLang="zh-CN" dirty="0"/>
              <a:t>的占比比较大。</a:t>
            </a:r>
            <a:r>
              <a:rPr lang="zh-CN" altLang="en-US" dirty="0"/>
              <a:t>因此，整体的准确率不高，为</a:t>
            </a:r>
            <a:r>
              <a:rPr lang="en-US" altLang="zh-CN" dirty="0"/>
              <a:t>0.68.</a:t>
            </a:r>
          </a:p>
          <a:p>
            <a:r>
              <a:rPr lang="zh-CN" altLang="en-US" dirty="0"/>
              <a:t>多次运行之后，得到的结果同样有这样的偏向。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193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1370</Words>
  <Application>Microsoft Office PowerPoint</Application>
  <PresentationFormat>宽屏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中期考核报告</vt:lpstr>
      <vt:lpstr>准备工作：</vt:lpstr>
      <vt:lpstr>数据清洗</vt:lpstr>
      <vt:lpstr>PowerPoint 演示文稿</vt:lpstr>
      <vt:lpstr>特征选择</vt:lpstr>
      <vt:lpstr>PowerPoint 演示文稿</vt:lpstr>
      <vt:lpstr>PowerPoint 演示文稿</vt:lpstr>
      <vt:lpstr>模型选择</vt:lpstr>
      <vt:lpstr>模型评估</vt:lpstr>
      <vt:lpstr>对感知机的个人理解</vt:lpstr>
      <vt:lpstr>对于预测结果与真实值相比准确率不高的想法</vt:lpstr>
      <vt:lpstr>PowerPoint 演示文稿</vt:lpstr>
      <vt:lpstr>资料</vt:lpstr>
      <vt:lpstr>PowerPoint 演示文稿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关于考核任务</dc:title>
  <dc:creator>罗 宇彤</dc:creator>
  <cp:lastModifiedBy>罗 宇彤</cp:lastModifiedBy>
  <cp:revision>10</cp:revision>
  <dcterms:created xsi:type="dcterms:W3CDTF">2021-04-17T02:06:38Z</dcterms:created>
  <dcterms:modified xsi:type="dcterms:W3CDTF">2021-04-17T03:44:39Z</dcterms:modified>
</cp:coreProperties>
</file>