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4291000" cx="7913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slide" Target="slides/slide85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68287" y="685800"/>
            <a:ext cx="63214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6" name="Shape 32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6" name="Shape 37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9" name="Shape 46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9" name="Shape 57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9" name="Shape 59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5" name="Shape 61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3" name="Shape 62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1" name="Shape 63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9" name="Shape 63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7" name="Shape 64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5" name="Shape 65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1" name="Shape 67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9" name="Shape 70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7" name="Shape 71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5" name="Shape 72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7" name="Shape 75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5" name="Shape 76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Shape 7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3" name="Shape 79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5" name="Shape 825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3" name="Shape 833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7" name="Shape 85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5" name="Shape 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Shape 86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Shape 87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Shape 887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8" name="Shape 8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Shape 8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268287" y="685800"/>
            <a:ext cx="6321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Relationship Id="rId3" Type="http://schemas.openxmlformats.org/officeDocument/2006/relationships/image" Target="../media/image00.gif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lide de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8" name="Shape 88"/>
          <p:cNvSpPr/>
          <p:nvPr/>
        </p:nvSpPr>
        <p:spPr>
          <a:xfrm>
            <a:off x="1580579" y="129281"/>
            <a:ext cx="633310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caelum.com.br/apostila-html-css-javascript/anuncios/alura_2x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61100" y="3441650"/>
            <a:ext cx="1224135" cy="5508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valit.com.br/fw-uploads/0df68964d7f69a99cae07c24f4190c45.gif"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19" y="57273"/>
            <a:ext cx="1368151" cy="694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757044" y="201290"/>
            <a:ext cx="1872207" cy="1368151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5829051" y="273297"/>
            <a:ext cx="1728191" cy="1224135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508571" y="201290"/>
            <a:ext cx="4045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pt-BR" sz="1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</a:p>
        </p:txBody>
      </p:sp>
      <p:sp>
        <p:nvSpPr>
          <p:cNvPr id="94" name="Shape 94"/>
          <p:cNvSpPr/>
          <p:nvPr/>
        </p:nvSpPr>
        <p:spPr>
          <a:xfrm rot="10800000">
            <a:off x="0" y="3657674"/>
            <a:ext cx="4172868" cy="504056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593527" y="1332995"/>
            <a:ext cx="6726634" cy="919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187053" y="2431574"/>
            <a:ext cx="5539582" cy="10965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ctr">
              <a:spcBef>
                <a:spcPts val="460"/>
              </a:spcBef>
              <a:buClr>
                <a:srgbClr val="888888"/>
              </a:buClr>
              <a:buFont typeface="Arial"/>
              <a:buNone/>
              <a:defRPr b="0" i="0" sz="2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7" name="Shape 13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 rot="5400000">
            <a:off x="2540909" y="-1143987"/>
            <a:ext cx="2831870" cy="7122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 rot="5400000">
            <a:off x="4797080" y="1112183"/>
            <a:ext cx="3661267" cy="17805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 rot="5400000">
            <a:off x="1169972" y="-602448"/>
            <a:ext cx="3661267" cy="52098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625127" y="2757374"/>
            <a:ext cx="6726634" cy="8522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25127" y="1818714"/>
            <a:ext cx="6726634" cy="93865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260"/>
              </a:spcBef>
              <a:buClr>
                <a:srgbClr val="888888"/>
              </a:buClr>
              <a:buFont typeface="Arial"/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20"/>
              </a:spcBef>
              <a:buClr>
                <a:srgbClr val="888888"/>
              </a:buClr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95685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022792" y="1001237"/>
            <a:ext cx="3495211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5573" lvl="0" marL="281624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884" lvl="1" marL="61018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7845" lvl="2" marL="93874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394" lvl="3" marL="1314244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5892" lvl="4" marL="1689743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3090" lvl="5" marL="2065241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7589" lvl="6" marL="2440739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4787" lvl="7" marL="2816238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9285" lvl="8" marL="319173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95684" y="960512"/>
            <a:ext cx="3496587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95684" y="1360808"/>
            <a:ext cx="3496587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020044" y="960512"/>
            <a:ext cx="3497959" cy="4002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1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020044" y="1360808"/>
            <a:ext cx="3497959" cy="2472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54623" lvl="0" marL="281624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0285" lvl="1" marL="61018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4195" lvl="2" marL="938746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094" lvl="3" marL="1314244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592" lvl="4" marL="1689743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790" lvl="5" marL="2065241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289" lvl="6" marL="2440739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7487" lvl="7" marL="2816238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1985" lvl="8" marL="3191736" marR="0" rtl="0" algn="l">
              <a:spcBef>
                <a:spcPts val="2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95686" y="170846"/>
            <a:ext cx="2603548" cy="7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094032" y="170845"/>
            <a:ext cx="4423971" cy="3662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395686" y="897934"/>
            <a:ext cx="2603548" cy="29351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551137" y="3003708"/>
            <a:ext cx="4748213" cy="3546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551137" y="383410"/>
            <a:ext cx="4748213" cy="257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460"/>
              </a:spcBef>
              <a:buClr>
                <a:schemeClr val="dk1"/>
              </a:buClr>
              <a:buFont typeface="Arial"/>
              <a:buNone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551137" y="3358314"/>
            <a:ext cx="4748213" cy="5035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2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16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140"/>
              </a:spcBef>
              <a:buClr>
                <a:schemeClr val="dk1"/>
              </a:buClr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95685" y="171839"/>
            <a:ext cx="7122319" cy="715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95685" y="1001237"/>
            <a:ext cx="7122319" cy="2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6523" lvl="0" marL="281624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5834" lvl="1" marL="610185" marR="0" rtl="0" algn="l">
              <a:spcBef>
                <a:spcPts val="4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445" lvl="2" marL="938746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5044" lvl="3" marL="1314244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542" lvl="4" marL="1689743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6740" lvl="5" marL="2065241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239" lvl="6" marL="2440739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8437" lvl="7" marL="2816238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92935" lvl="8" marL="3191736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395685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703843" y="3977133"/>
            <a:ext cx="2506000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98" lvl="1" marL="375498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696" lvl="2" marL="75099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5" lvl="3" marL="1126495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3" lvl="4" marL="1501993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591" lvl="5" marL="1877492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89" lvl="6" marL="2252990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288" lvl="7" marL="2628489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786" lvl="8" marL="3003987" marR="0" rtl="0" algn="l">
              <a:spcBef>
                <a:spcPts val="0"/>
              </a:spcBef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5671476" y="3977133"/>
            <a:ext cx="1846526" cy="228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7550" lIns="75100" rIns="75100" tIns="3755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9.png"/><Relationship Id="rId4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9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7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7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7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7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7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7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7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7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7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9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7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7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07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0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01.png"/><Relationship Id="rId4" Type="http://schemas.openxmlformats.org/officeDocument/2006/relationships/image" Target="../media/image04.jpg"/><Relationship Id="rId5" Type="http://schemas.openxmlformats.org/officeDocument/2006/relationships/image" Target="../media/image0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0" y="345306"/>
            <a:ext cx="6476999" cy="13233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</a:t>
            </a: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da Integração</a:t>
            </a:r>
          </a:p>
        </p:txBody>
      </p:sp>
      <p:sp>
        <p:nvSpPr>
          <p:cNvPr id="160" name="Shape 160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Shape 163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0" y="201284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 integração</a:t>
            </a:r>
          </a:p>
        </p:txBody>
      </p:sp>
      <p:pic>
        <p:nvPicPr>
          <p:cNvPr descr="https://www.caelum.com.br/apostila-html-css-javascript/anuncios/alura_2x.png"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249" name="Shape 249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250" name="Shape 250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 integração</a:t>
            </a:r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1289417"/>
            <a:ext cx="4320000" cy="17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 integração</a:t>
            </a:r>
          </a:p>
        </p:txBody>
      </p:sp>
      <p:sp>
        <p:nvSpPr>
          <p:cNvPr id="264" name="Shape 264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880999"/>
            <a:ext cx="4320000" cy="2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da integração</a:t>
            </a:r>
          </a:p>
        </p:txBody>
      </p:sp>
      <p:pic>
        <p:nvPicPr>
          <p:cNvPr id="271" name="Shape 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843" y="984637"/>
            <a:ext cx="4320000" cy="2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0" y="201283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Desenvolver o termo de abertura do projeto</a:t>
            </a:r>
          </a:p>
        </p:txBody>
      </p:sp>
      <p:pic>
        <p:nvPicPr>
          <p:cNvPr descr="https://www.caelum.com.br/apostila-html-css-javascript/anuncios/alura_2x.png" id="277" name="Shape 2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281" name="Shape 281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282" name="Shape 282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Shape 283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60000" cy="14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/>
          <p:nvPr/>
        </p:nvSpPr>
        <p:spPr>
          <a:xfrm>
            <a:off x="572468" y="2577555"/>
            <a:ext cx="4320000" cy="13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o termo de abertura do projeto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desenvolver um documento que formalmente autoriza a existência de um projeto e dá ao gerente de projetos a autoridade necessária para aplicar recursos organizacionais às atividades do projeto – de acordo com o PMBOK®.</a:t>
            </a:r>
          </a:p>
        </p:txBody>
      </p:sp>
      <p:sp>
        <p:nvSpPr>
          <p:cNvPr id="291" name="Shape 291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297" name="Shape 297"/>
          <p:cNvSpPr/>
          <p:nvPr/>
        </p:nvSpPr>
        <p:spPr>
          <a:xfrm>
            <a:off x="716843" y="885505"/>
            <a:ext cx="6480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Declaração do trabalho do projeto ou Especificação 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do trabalho do projeto (EPT)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Descrição do trabalho a ser construída pelo cliente, seja interno ou externo;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 ser, por exemplo, um detalhamento técnico daquilo que deverá ser construído. Pode ser elaborado um projeto técnico, também, para a criação deste documento;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documento pode servir como um escopo preliminar, pois apresentará as etapas do projeto. </a:t>
            </a:r>
          </a:p>
        </p:txBody>
      </p:sp>
      <p:pic>
        <p:nvPicPr>
          <p:cNvPr id="298" name="Shape 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05" name="Shape 305"/>
          <p:cNvSpPr/>
          <p:nvPr/>
        </p:nvSpPr>
        <p:spPr>
          <a:xfrm>
            <a:off x="716843" y="885505"/>
            <a:ext cx="6480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Justificativa de negócios para o projeto. Alguns dos itens que compõe o business case são: investimentos, oportunidades, riscos, e demais informações que justifiquem a importância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um documento criado antes do projeto e, em termos gerais, nos apresenta custos e benefícios relacionados ao esforço;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case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possível encontrar análises de viabilidade. Este pode inclusive, vir a se tornar um plano de negócios.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13" name="Shape 313"/>
          <p:cNvSpPr/>
          <p:nvPr/>
        </p:nvSpPr>
        <p:spPr>
          <a:xfrm>
            <a:off x="716843" y="885505"/>
            <a:ext cx="6480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Acordos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Contratos, nível de serviço acordado e documentos relacionados ao projeto.</a:t>
            </a: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21" name="Shape 321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Ambiente onde a empresa está: economia, cultura organizacional, etc.;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questões que fogem ao controle da equipe do projeto – podem ser fatores internos ou externos;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Condições de mercado podem ser entendidas como fatores ambientais externos, e, não raro, podemos tais fatores podem ser classificados como restrições em projetos.</a:t>
            </a: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0" y="201289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</a:p>
        </p:txBody>
      </p:sp>
      <p:pic>
        <p:nvPicPr>
          <p:cNvPr descr="https://www.caelum.com.br/apostila-html-css-javascript/anuncios/alura_2x.png"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175" name="Shape 17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Shape 17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Shape 177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329" name="Shape 329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Padrões de gerenciamento de projetos, base de conhecimento, políticas e procedimentos;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informações que a organização possui e que podem contribuir no gerenciamento do projeto;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Outros exemplos de ativos de processos são modelos,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templates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documentos padrão da organização.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337" name="Shape 337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Consultores, pessoas com experiência em determinada área, clientes e patrocinadores, profissionais sêniores internos à organização, consultores de mercado; e o próprio PMO pode ser consultado, assim como outros departamentos na empresa.</a:t>
            </a:r>
          </a:p>
        </p:txBody>
      </p:sp>
      <p:pic>
        <p:nvPicPr>
          <p:cNvPr id="338" name="Shape 3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345" name="Shape 345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facilitação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 técnica que possa ajudar a criar o termo de abertura do projeto, tal como uma reunião de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possível que tenhamos que resolver conflitos e utilizar ainda técnicas ágeis como a famosa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stand-up meeting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353" name="Shape 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Shape 354"/>
          <p:cNvGrpSpPr/>
          <p:nvPr/>
        </p:nvGrpSpPr>
        <p:grpSpPr>
          <a:xfrm>
            <a:off x="716843" y="777296"/>
            <a:ext cx="6479967" cy="2861892"/>
            <a:chOff x="268222" y="1453313"/>
            <a:chExt cx="8631900" cy="3154991"/>
          </a:xfrm>
        </p:grpSpPr>
        <p:sp>
          <p:nvSpPr>
            <p:cNvPr id="355" name="Shape 355"/>
            <p:cNvSpPr txBox="1"/>
            <p:nvPr/>
          </p:nvSpPr>
          <p:spPr>
            <a:xfrm>
              <a:off x="268222" y="1453313"/>
              <a:ext cx="8631900" cy="26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597358" y="1454851"/>
              <a:ext cx="1842300" cy="1228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52628" l="-2080" r="2079" t="-1269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3439514" y="2694384"/>
              <a:ext cx="4363500" cy="1844100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1" i="1" lang="pt-BR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Brainstorming</a:t>
              </a:r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r>
                <a:rPr b="0" i="0" lang="pt-BR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Conhecido também como “tempestade de ideias”, é uma técnica de dinâmica de grupo, na qual todos os membros devem contribuir com ideias, independente da viabilidade delas, de modo a obter o maior número possível de ideias, visões, propostas e possibilidades. Posteriormente, tais ideias serão filtradas. O objetivo desta técnica é explorar a potencialidade criativa do grupo de forma livre e sem pré-conceitos.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286160" y="2535768"/>
              <a:ext cx="626700" cy="627000"/>
            </a:xfrm>
            <a:prstGeom prst="halfFrame">
              <a:avLst>
                <a:gd fmla="val 25770" name="adj1"/>
                <a:gd fmla="val 2577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 rot="5400000">
              <a:off x="7306507" y="2535918"/>
              <a:ext cx="627000" cy="626700"/>
            </a:xfrm>
            <a:prstGeom prst="halfFrame">
              <a:avLst>
                <a:gd fmla="val 25770" name="adj1"/>
                <a:gd fmla="val 2577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 rot="-5400000">
              <a:off x="3286010" y="3981455"/>
              <a:ext cx="627000" cy="626700"/>
            </a:xfrm>
            <a:prstGeom prst="halfFrame">
              <a:avLst>
                <a:gd fmla="val 25770" name="adj1"/>
                <a:gd fmla="val 2577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 rot="10800000">
              <a:off x="7306657" y="3981303"/>
              <a:ext cx="626700" cy="627000"/>
            </a:xfrm>
            <a:prstGeom prst="halfFrame">
              <a:avLst>
                <a:gd fmla="val 25770" name="adj1"/>
                <a:gd fmla="val 25770" name="adj2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Shape 36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Shape 369"/>
          <p:cNvGrpSpPr/>
          <p:nvPr/>
        </p:nvGrpSpPr>
        <p:grpSpPr>
          <a:xfrm>
            <a:off x="1796843" y="1227474"/>
            <a:ext cx="4320005" cy="1836000"/>
            <a:chOff x="0" y="0"/>
            <a:chExt cx="4320005" cy="1836000"/>
          </a:xfrm>
        </p:grpSpPr>
        <p:sp>
          <p:nvSpPr>
            <p:cNvPr id="370" name="Shape 370"/>
            <p:cNvSpPr/>
            <p:nvPr/>
          </p:nvSpPr>
          <p:spPr>
            <a:xfrm>
              <a:off x="0" y="0"/>
              <a:ext cx="4320000" cy="1836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1047605" y="0"/>
              <a:ext cx="3272400" cy="18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1"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Stand up meeting</a:t>
              </a: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lt1"/>
                </a:buClr>
                <a:buSzPct val="100000"/>
                <a:buFont typeface="Calibri"/>
                <a:buChar char="•"/>
              </a:pPr>
              <a:r>
                <a:rPr b="0" i="0" lang="pt-B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Técnica de reunião ágil na qual os membros da equipe ficam de pé, durante todo o encontro, de modo que o desconforto, por estar de pé, torne a reunião mais rápida e objetiva.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183606" y="251885"/>
              <a:ext cx="864000" cy="1332300"/>
            </a:xfrm>
            <a:prstGeom prst="roundRect">
              <a:avLst>
                <a:gd fmla="val 10000" name="adj"/>
              </a:avLst>
            </a:prstGeom>
            <a:blipFill rotWithShape="1">
              <a:blip r:embed="rId4">
                <a:alphaModFix/>
              </a:blip>
              <a:stretch>
                <a:fillRect b="9849" l="-38129" r="-41487" t="18279"/>
              </a:stretch>
            </a:blip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Shape 373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379" name="Shape 379"/>
          <p:cNvSpPr/>
          <p:nvPr/>
        </p:nvSpPr>
        <p:spPr>
          <a:xfrm>
            <a:off x="690437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 (TAP)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 que apresenta o projeto a partir do planejamento de alto nível;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Contém premissas, restrições, riscos, escopo do projeto e do produto, custos preliminares, justificativa, objetivos e outras informações que possam ser relevantes – como a designação do gerente de projetos e a atribuição preliminar dos recursos humanos;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TAP não pode ser substituído por um contrato com cliente;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690437" y="2416115"/>
            <a:ext cx="432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projetos não elabora o TAP, uma vez que é este documento que o designa para tal função. O TAP deve ser elaborado pelo patrocinador ou pelo responsável por autorizar o projeto e, por este, deve ser assinado.</a:t>
            </a:r>
          </a:p>
        </p:txBody>
      </p:sp>
      <p:sp>
        <p:nvSpPr>
          <p:cNvPr id="382" name="Shape 38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o termo de abertura do projeto</a:t>
            </a:r>
          </a:p>
        </p:txBody>
      </p:sp>
      <p:sp>
        <p:nvSpPr>
          <p:cNvPr id="388" name="Shape 388"/>
          <p:cNvSpPr/>
          <p:nvPr/>
        </p:nvSpPr>
        <p:spPr>
          <a:xfrm>
            <a:off x="716843" y="974794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desenvolver um documento que formalmente autoriza a existência de um projeto e dá ao gerente de projetos a autoridade necessária para aplicar recursos organizacionais às atividades do projeto – de acordo com o PMBOK®.</a:t>
            </a:r>
          </a:p>
        </p:txBody>
      </p:sp>
      <p:pic>
        <p:nvPicPr>
          <p:cNvPr id="389" name="Shape 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577555"/>
            <a:ext cx="1152000" cy="13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Iniciação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0" y="201282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Desenvolver plano de gerenciamento do projeto</a:t>
            </a:r>
          </a:p>
        </p:txBody>
      </p:sp>
      <p:pic>
        <p:nvPicPr>
          <p:cNvPr descr="https://www.caelum.com.br/apostila-html-css-javascript/anuncios/alura_2x.png" id="396" name="Shape 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Shape 397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401" name="Shape 401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408" name="Shape 408"/>
          <p:cNvSpPr/>
          <p:nvPr/>
        </p:nvSpPr>
        <p:spPr>
          <a:xfrm>
            <a:off x="572468" y="2577555"/>
            <a:ext cx="4320000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o plano de gerenciamento do projeto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definir, preparar, coordenar todos os planos auxiliares e integrá-los a um plano de gerenciamento de projeto abrangente – de acordo com o PMBOK®.</a:t>
            </a:r>
          </a:p>
        </p:txBody>
      </p:sp>
      <p:pic>
        <p:nvPicPr>
          <p:cNvPr id="409" name="Shape 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1032737"/>
            <a:ext cx="5760000" cy="14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416" name="Shape 416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conter as informações de alto nível do projeto, pode ser utilizado como ponto de partida para o planejamento inicial através de todo o grupo de processos de iniciação.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3" name="Shape 183"/>
          <p:cNvSpPr/>
          <p:nvPr/>
        </p:nvSpPr>
        <p:spPr>
          <a:xfrm>
            <a:off x="1292548" y="1281409"/>
            <a:ext cx="4392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24" name="Shape 424"/>
          <p:cNvSpPr/>
          <p:nvPr/>
        </p:nvSpPr>
        <p:spPr>
          <a:xfrm>
            <a:off x="716843" y="885505"/>
            <a:ext cx="64800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de outros processos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planos auxiliares e as linhas de base geradas nos demais processos de planejamento, que comporão o plano de gerenciamento do projeto, uma vez reunidos;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Falamos, em geral, que um plano de projeto possui 16 componentes – além do planejamento de todas as áreas de conhecimento, temos também as linhas de base do escopo, cronograma e custos.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Somam-se os planos de configurações e o plano </a:t>
            </a:r>
          </a:p>
          <a:p>
            <a:pPr indent="-7198" lvl="1" marL="37549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de gerenciamento de mudanças.</a:t>
            </a:r>
          </a:p>
        </p:txBody>
      </p:sp>
      <p:pic>
        <p:nvPicPr>
          <p:cNvPr id="425" name="Shape 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Shape 42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32" name="Shape 432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Relações com clientes, fornecedores, governo, políticas de qualidade, administração e outros;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forma como a empresa está organizada;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Questões externas ao negócio.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Shape 434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440" name="Shape 440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Modelos, políticas, padrões e procedimentos de projetos e trabalho;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Lições aprendidas, coletadas em projetos anteriores na organização;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e procedimentos internos já registrados.</a:t>
            </a:r>
          </a:p>
        </p:txBody>
      </p:sp>
      <p:pic>
        <p:nvPicPr>
          <p:cNvPr id="441" name="Shape 4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Shape 44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448" name="Shape 448"/>
          <p:cNvSpPr/>
          <p:nvPr/>
        </p:nvSpPr>
        <p:spPr>
          <a:xfrm>
            <a:off x="716843" y="885505"/>
            <a:ext cx="6480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Direcionada para o desenvolvimento do plano;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Aqui, a opinião especializada vai dizer como poderão ser selecionados os processos de gerenciamento de projetos;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Ajudará a responder às perguntas: “Será que será preciso trabalhar com este ou com aquele processo?” e “Como gerir o esforço de planejamento?”</a:t>
            </a: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456" name="Shape 456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facilitação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Brainstorming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reuniões e outras que possam ajudar a desenvolver o plano;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objetivo é que a aplicação destas técnicas permita que a estrutura do projeto seja determinada para, então, iniciar o trabalho de planejamento de todos os processos de planejamento apontados para o projeto em questão.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464" name="Shape 464"/>
          <p:cNvSpPr/>
          <p:nvPr/>
        </p:nvSpPr>
        <p:spPr>
          <a:xfrm>
            <a:off x="690437" y="885505"/>
            <a:ext cx="64800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do escopo – declaração de escopo, EAP e seu dicionário;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cronograma – cronograma aprovado;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dos custos – orçamento aprovado;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Planos de gerenciamento das áreas de conhecimento;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Planos de gerenciamento de mudanças e configurações;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Fases que o projeto terá e seu ciclo de vida;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documental ou revisões do </a:t>
            </a:r>
          </a:p>
          <a:p>
            <a:pPr indent="-7198" lvl="1" marL="37549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documento – inclusive configurações; e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Decisões e ajustes necessários para o gerenciamento do </a:t>
            </a:r>
          </a:p>
          <a:p>
            <a:pPr indent="-7198" lvl="1" marL="37549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projeto.</a:t>
            </a:r>
          </a:p>
        </p:txBody>
      </p:sp>
      <p:pic>
        <p:nvPicPr>
          <p:cNvPr id="465" name="Shape 465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Shape 46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 </a:t>
            </a:r>
            <a:r>
              <a:rPr b="1" i="1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versus</a:t>
            </a: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Plano de projeto</a:t>
            </a:r>
          </a:p>
        </p:txBody>
      </p:sp>
      <p:grpSp>
        <p:nvGrpSpPr>
          <p:cNvPr id="472" name="Shape 472"/>
          <p:cNvGrpSpPr/>
          <p:nvPr/>
        </p:nvGrpSpPr>
        <p:grpSpPr>
          <a:xfrm>
            <a:off x="716843" y="885505"/>
            <a:ext cx="6480000" cy="2484865"/>
            <a:chOff x="716843" y="885505"/>
            <a:chExt cx="6480000" cy="2484865"/>
          </a:xfrm>
        </p:grpSpPr>
        <p:sp>
          <p:nvSpPr>
            <p:cNvPr id="473" name="Shape 473"/>
            <p:cNvSpPr/>
            <p:nvPr/>
          </p:nvSpPr>
          <p:spPr>
            <a:xfrm>
              <a:off x="716843" y="885505"/>
              <a:ext cx="64800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 plano de gerenciamento do projeto, assim como o planejamento das áreas de conhecimento e seus respectivos planos, são diferentes dos documentos de projeto. </a:t>
              </a:r>
            </a:p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Por meio do </a:t>
              </a:r>
              <a:r>
                <a:rPr b="1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planejamento chegamos ao desenvolvimento de vários documentos, mas eles não precisam estar necessariamente dentro dos planos 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 gerenciamento.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716843" y="2200671"/>
              <a:ext cx="4318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Alguns exemplos de </a:t>
              </a:r>
              <a:r>
                <a:rPr b="1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documentos do projeto que não constam no plano de gerenciamento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são: </a:t>
              </a:r>
              <a:r>
                <a:rPr b="1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atributos das atividades, acordos, métricas de qualidade, registro dos riscos, calendários do projeto, propostas de fornecedores</a:t>
              </a: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entre outros.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Desenvolver o plano de gerenciamento do projeto </a:t>
            </a:r>
          </a:p>
        </p:txBody>
      </p:sp>
      <p:sp>
        <p:nvSpPr>
          <p:cNvPr id="480" name="Shape 480"/>
          <p:cNvSpPr/>
          <p:nvPr/>
        </p:nvSpPr>
        <p:spPr>
          <a:xfrm>
            <a:off x="716843" y="885505"/>
            <a:ext cx="64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definir, preparar, coordenar todos os planos auxiliares e integrá-los a um plano de gerenciamento de projeto abrangente – de acordo com o PMBOK®.</a:t>
            </a:r>
          </a:p>
        </p:txBody>
      </p:sp>
      <p:sp>
        <p:nvSpPr>
          <p:cNvPr id="481" name="Shape 481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121761"/>
            <a:ext cx="1660200" cy="20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/>
        </p:nvSpPr>
        <p:spPr>
          <a:xfrm>
            <a:off x="0" y="201281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Orientar e gerenciar o trabalho do projeto</a:t>
            </a:r>
          </a:p>
        </p:txBody>
      </p:sp>
      <p:pic>
        <p:nvPicPr>
          <p:cNvPr descr="https://www.caelum.com.br/apostila-html-css-javascript/anuncios/alura_2x.png" id="488" name="Shape 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492" name="Shape 492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493" name="Shape 493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Shape 494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500" name="Shape 500"/>
          <p:cNvSpPr/>
          <p:nvPr/>
        </p:nvSpPr>
        <p:spPr>
          <a:xfrm>
            <a:off x="572468" y="2577555"/>
            <a:ext cx="4320000" cy="11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Orientar e gerenciar o trabalho do projeto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liderança e realização do trabalho definido no plano de gerenciamento do projeto e de implementação das mudanças aprovadas para atingir os objetivos planejados – de acordo com o PMBOK®.</a:t>
            </a:r>
          </a:p>
        </p:txBody>
      </p:sp>
      <p:sp>
        <p:nvSpPr>
          <p:cNvPr id="501" name="Shape 501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60000" cy="14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89" name="Shape 189"/>
          <p:cNvSpPr/>
          <p:nvPr/>
        </p:nvSpPr>
        <p:spPr>
          <a:xfrm>
            <a:off x="1292548" y="1281409"/>
            <a:ext cx="43926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508" name="Shape 508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 a execução do projeto, pois é o registro de todo o planejamento do projeto e indicação de documentos de projeto – inclusive de como construir o próprio plano de gerenciamento do projeto.</a:t>
            </a:r>
          </a:p>
        </p:txBody>
      </p:sp>
      <p:pic>
        <p:nvPicPr>
          <p:cNvPr id="509" name="Shape 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Shape 51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16" name="Shape 516"/>
          <p:cNvSpPr/>
          <p:nvPr/>
        </p:nvSpPr>
        <p:spPr>
          <a:xfrm>
            <a:off x="716843" y="885505"/>
            <a:ext cx="6480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aprovadas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aprovadas no projeto e que devem ser implementadas;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 solicitação de mudança deve ser gerida por meio da realização do controle integrado de mudanças, que então se torna uma solicitação aprovada e deve ser implementada no projeto por meio do processo de orientação e gerenciamento do trabalho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considerar que solicitações de mudanças podem ser ações corretivas, preventivas ou reparos de defeitos.</a:t>
            </a:r>
          </a:p>
        </p:txBody>
      </p:sp>
      <p:pic>
        <p:nvPicPr>
          <p:cNvPr id="517" name="Shape 5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Shape 51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grpSp>
        <p:nvGrpSpPr>
          <p:cNvPr id="526" name="Shape 526"/>
          <p:cNvGrpSpPr/>
          <p:nvPr/>
        </p:nvGrpSpPr>
        <p:grpSpPr>
          <a:xfrm>
            <a:off x="716843" y="885494"/>
            <a:ext cx="6480000" cy="2556199"/>
            <a:chOff x="685427" y="885505"/>
            <a:chExt cx="6480000" cy="2893920"/>
          </a:xfrm>
        </p:grpSpPr>
        <p:sp>
          <p:nvSpPr>
            <p:cNvPr id="527" name="Shape 527"/>
            <p:cNvSpPr/>
            <p:nvPr/>
          </p:nvSpPr>
          <p:spPr>
            <a:xfrm>
              <a:off x="685427" y="885505"/>
              <a:ext cx="64800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Fatores ambientais da empresa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Estrutura da organização e sua cultura, além de diversos fatores ambientais internos e externos;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Neste processo, é crucial saber entender os fatores ambientais da organização, tais como sua cultura e os fatores que envolvem o negócio e o projeto, uma vez que é dentro da organização que o projeto será gerido;</a:t>
              </a:r>
            </a:p>
          </p:txBody>
        </p:sp>
        <p:sp>
          <p:nvSpPr>
            <p:cNvPr id="528" name="Shape 528"/>
            <p:cNvSpPr/>
            <p:nvPr/>
          </p:nvSpPr>
          <p:spPr>
            <a:xfrm>
              <a:off x="685427" y="2394325"/>
              <a:ext cx="43200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Sistemas de informações de gerenciamento de projetos – ferramentas variadas para o gerenciamento de projetos que já sejam utilizadas dentro da organização – devem ser consideradas nos fatores ambientais.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534" name="Shape 534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que possam ser utilizadas na gestão do projeto de caráter informacional, como	 requisitos de comunicação da empresa, procedimentos registrados, arquivos, base de dados de conhecimento e instruções de trabalho.</a:t>
            </a:r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542" name="Shape 542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gerente de projetos é o especialista em Gestão de Projetos e precisa de especialistas em áreas diversas;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Durante a execução o gerente de projetos frequentemente irá buscar apoio de especialistas para garantir o bom andamento do trabalho – sejam eles especialistas em projetos ou em áreas técnicas (internos e externos à organização).</a:t>
            </a:r>
          </a:p>
        </p:txBody>
      </p:sp>
      <p:pic>
        <p:nvPicPr>
          <p:cNvPr id="543" name="Shape 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550" name="Shape 550"/>
          <p:cNvSpPr/>
          <p:nvPr/>
        </p:nvSpPr>
        <p:spPr>
          <a:xfrm>
            <a:off x="716843" y="885505"/>
            <a:ext cx="6480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informações do gerenciamento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é um fator ambiental da organização e, como tal, deve ser considerado como uma restrição, por exemplo;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Reunião de softwares e sistemas de gestão de trabalho, horas e informações dentro da organização e que podem ser utilizados na gestão do projeto.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de acompanhamento, orientação, tira-dúvidas e para eliminar impedimentos do projeto.</a:t>
            </a: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sp>
        <p:nvSpPr>
          <p:cNvPr id="558" name="Shape 558"/>
          <p:cNvSpPr/>
          <p:nvPr/>
        </p:nvSpPr>
        <p:spPr>
          <a:xfrm>
            <a:off x="690437" y="885505"/>
            <a:ext cx="64800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Produto ou serviços planejados no escopo e que são o objetivo do projeto. O que o projeto se propôs a gerar por meio do esforço coletivo que o mesmo proporcionou;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entregas nos ajudam a medir o andamento do projeto e seu sucesso (ou insucesso);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São definidas no início do projeto, mas dependendo da abordagem de gestão escolhida podem ser estabelecidas de forma progressiva.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Shape 56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566" name="Shape 566"/>
          <p:cNvSpPr/>
          <p:nvPr/>
        </p:nvSpPr>
        <p:spPr>
          <a:xfrm>
            <a:off x="690437" y="885505"/>
            <a:ext cx="6480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das atividades do projeto, solicitações de mudança, desempenho de custos, etc.;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Estas informações podem ser dados sobre o andamento do projeto – como atividades em atraso, medições, solicitações de mudança, entre outras que forneçam um status  do projeto no tempo.</a:t>
            </a: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pic>
        <p:nvPicPr>
          <p:cNvPr id="574" name="Shape 574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sp>
        <p:nvSpPr>
          <p:cNvPr id="576" name="Shape 576"/>
          <p:cNvSpPr/>
          <p:nvPr/>
        </p:nvSpPr>
        <p:spPr>
          <a:xfrm>
            <a:off x="690437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 nos planos auxiliares e linhas de base e que devem ser registradas.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Modificações nos documentos do projeto – como requisitos, registros do projeto, registro de riscos e registro de partes interessadas – e que devem ser registradas.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Orientar e gerenciar o trabalho do projeto</a:t>
            </a:r>
          </a:p>
        </p:txBody>
      </p:sp>
      <p:sp>
        <p:nvSpPr>
          <p:cNvPr id="582" name="Shape 582"/>
          <p:cNvSpPr/>
          <p:nvPr/>
        </p:nvSpPr>
        <p:spPr>
          <a:xfrm>
            <a:off x="716843" y="885505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liderança e realização do trabalho definido no plano de gerenciamento do projeto e de implementação das mudanças aprovadas para atingir os objetivos planejados – de acordo com o PMBOK®.</a:t>
            </a:r>
          </a:p>
        </p:txBody>
      </p:sp>
      <p:sp>
        <p:nvSpPr>
          <p:cNvPr id="583" name="Shape 583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001490"/>
            <a:ext cx="1635300" cy="18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195" name="Shape 195"/>
          <p:cNvSpPr/>
          <p:nvPr/>
        </p:nvSpPr>
        <p:spPr>
          <a:xfrm>
            <a:off x="1292548" y="1281409"/>
            <a:ext cx="4392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/>
        </p:nvSpPr>
        <p:spPr>
          <a:xfrm>
            <a:off x="0" y="201281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Monitorar e controlar o trabalho do projeto</a:t>
            </a:r>
          </a:p>
        </p:txBody>
      </p:sp>
      <p:pic>
        <p:nvPicPr>
          <p:cNvPr descr="https://www.caelum.com.br/apostila-html-css-javascript/anuncios/alura_2x.png" id="590" name="Shape 5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Shape 592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594" name="Shape 594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595" name="Shape 59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6" name="Shape 59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602" name="Shape 602"/>
          <p:cNvSpPr/>
          <p:nvPr/>
        </p:nvSpPr>
        <p:spPr>
          <a:xfrm>
            <a:off x="572468" y="2577555"/>
            <a:ext cx="4320000" cy="11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Monitorar e controlar o trabalho do projeto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acompanhamento, análise e registro do progresso para atender aos objetivos de desempenho definidos no plano de gerenciamento do projeto – de acordo com o PMBOK®.</a:t>
            </a:r>
          </a:p>
        </p:txBody>
      </p:sp>
      <p:sp>
        <p:nvSpPr>
          <p:cNvPr id="603" name="Shape 603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604" name="Shape 6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849362"/>
            <a:ext cx="5760000" cy="1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610" name="Shape 610"/>
          <p:cNvSpPr/>
          <p:nvPr/>
        </p:nvSpPr>
        <p:spPr>
          <a:xfrm>
            <a:off x="716843" y="885505"/>
            <a:ext cx="6480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projeto deve ter planos e planos auxiliares, que dirão, inclusive, como o processo de monitoramento e controle do trabalho do projeto deve ser executado.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Previsões do cronograma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Obtidas pelo progresso em relação à linha de base do tempo. Para projetos que utilizam o valor agregado os valores obtidos de EPT, VPR e IDP são muito utilizadas.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18" name="Shape 618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Previsões de custo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Obtidas pelo progresso em relação à linha de base dos custos. Para projetos que utilizam o valor agregado os valores obtidos de VC, IDC e EPT são muito utilizados.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validadas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validadas e implementadas durante a execução do projeto, advindas do controle da qualidade do projeto. </a:t>
            </a:r>
          </a:p>
        </p:txBody>
      </p:sp>
      <p:pic>
        <p:nvPicPr>
          <p:cNvPr id="619" name="Shape 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626" name="Shape 626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das atividades, oriundas de outros processos de controle, e que são integradas no monitoramento e controle do trabalho do projeto – que de certa forma, é o processo que integra todos os processos de controle.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Padrões governamentais, tolerância a riscos das partes interessadas, sistema de informações de gerenciamento de projetos e ainda outras.</a:t>
            </a:r>
          </a:p>
        </p:txBody>
      </p:sp>
      <p:pic>
        <p:nvPicPr>
          <p:cNvPr id="627" name="Shape 6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Shape 62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pic>
        <p:nvPicPr>
          <p:cNvPr id="634" name="Shape 6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/>
          <p:nvPr/>
        </p:nvSpPr>
        <p:spPr>
          <a:xfrm>
            <a:off x="716843" y="885505"/>
            <a:ext cx="648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relacionados ao controle do projeto, como procedimentos de controle financeiro e de mudanças.</a:t>
            </a:r>
          </a:p>
        </p:txBody>
      </p:sp>
      <p:sp>
        <p:nvSpPr>
          <p:cNvPr id="636" name="Shape 63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642" name="Shape 642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Empregada para avaliar informações relacionadas ao desempenho do projeto. Especialistas de internos à equipe ou à organização, ou mesmo externos à ela, podem ser convocados – contanto que não contradigam ativos de processos organizacionais, como procedimentos de controle, por exemplo.</a:t>
            </a:r>
          </a:p>
        </p:txBody>
      </p:sp>
      <p:pic>
        <p:nvPicPr>
          <p:cNvPr id="643" name="Shape 6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Shape 644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650" name="Shape 650"/>
          <p:cNvSpPr/>
          <p:nvPr/>
        </p:nvSpPr>
        <p:spPr>
          <a:xfrm>
            <a:off x="716843" y="885505"/>
            <a:ext cx="64800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 de agrupamento;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de regressão, causal e de causa-raiz;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 de previsão (por exemplo, séries temporais, criação de cenários, simulação, etc. );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de modos e efeitos de falha (FMEA) e análise da árvore de falhas (FTA);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de reservas, de tendências e de variação; e 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Gerenciamento do valor agregado (GVA).</a:t>
            </a:r>
          </a:p>
        </p:txBody>
      </p:sp>
      <p:pic>
        <p:nvPicPr>
          <p:cNvPr id="651" name="Shape 6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Shape 65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658" name="Shape 658"/>
          <p:cNvSpPr/>
          <p:nvPr/>
        </p:nvSpPr>
        <p:spPr>
          <a:xfrm>
            <a:off x="716843" y="885505"/>
            <a:ext cx="648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Sistemas de Informações em gerenciamento de projetos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a partir dos sistemas de informações que obtemos as ferramentas necessárias para aplicação deste processo.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Shape 66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666" name="Shape 666"/>
          <p:cNvSpPr/>
          <p:nvPr/>
        </p:nvSpPr>
        <p:spPr>
          <a:xfrm>
            <a:off x="716843" y="885505"/>
            <a:ext cx="64800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presenciais, virtuais, formais ou informais;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contar como membros da equipe, patrocinador e demais partes interessadas envolvidas no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exemplos são grupos de usuários e reuniões de revisão;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importante sempre buscar reuniões produtivas onde, sendo possível, as saídas destas reuniões sejam decisões e não mais reuniões.</a:t>
            </a: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0" y="201285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</a:p>
        </p:txBody>
      </p:sp>
      <p:pic>
        <p:nvPicPr>
          <p:cNvPr descr="https://www.caelum.com.br/apostila-html-css-javascript/anuncios/alura_2x.png"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grpSp>
        <p:nvGrpSpPr>
          <p:cNvPr id="204" name="Shape 204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205" name="Shape 20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Shape 20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Shape 207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674" name="Shape 674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Shape 675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grpSp>
        <p:nvGrpSpPr>
          <p:cNvPr id="676" name="Shape 676"/>
          <p:cNvGrpSpPr/>
          <p:nvPr/>
        </p:nvGrpSpPr>
        <p:grpSpPr>
          <a:xfrm>
            <a:off x="690437" y="885505"/>
            <a:ext cx="6480000" cy="2542621"/>
            <a:chOff x="690437" y="885505"/>
            <a:chExt cx="6480000" cy="2542621"/>
          </a:xfrm>
        </p:grpSpPr>
        <p:sp>
          <p:nvSpPr>
            <p:cNvPr id="677" name="Shape 677"/>
            <p:cNvSpPr/>
            <p:nvPr/>
          </p:nvSpPr>
          <p:spPr>
            <a:xfrm>
              <a:off x="690437" y="885505"/>
              <a:ext cx="6480000" cy="15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Solicitações de mudança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Ações preventivas, ações corretivas e reparos de defeitos.</a:t>
              </a:r>
            </a:p>
            <a:p>
              <a:pPr indent="-285750" lvl="0" marL="2857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1" i="0" lang="pt-BR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Relatórios de desempenho do trabalho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Andamento do trabalho do projeto e recomendações;</a:t>
              </a:r>
            </a:p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Ajudam a tomar decisões, promover ações, gerar conscientização para o projeto; 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90437" y="2258427"/>
              <a:ext cx="4320000" cy="1169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292948" lvl="1" marL="66124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/>
                <a:buChar char="•"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Incluem relatórios de acompanhamento do projeto, como relatórios de status, memorandos, justificativas, notas informativas, recomendações e atualizações.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684" name="Shape 684"/>
          <p:cNvSpPr/>
          <p:nvPr/>
        </p:nvSpPr>
        <p:spPr>
          <a:xfrm>
            <a:off x="690437" y="885505"/>
            <a:ext cx="6480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Atualização dos planos auxiliares e das linhas de base.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Previsões de cronograma e custos, relatórios de desempenho do trabalho, e registro das questões são alguns dos documentos atualizados neste processo.</a:t>
            </a:r>
          </a:p>
        </p:txBody>
      </p:sp>
      <p:pic>
        <p:nvPicPr>
          <p:cNvPr id="685" name="Shape 685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Monitorar e controlar o trabalho do projeto</a:t>
            </a:r>
          </a:p>
        </p:txBody>
      </p:sp>
      <p:sp>
        <p:nvSpPr>
          <p:cNvPr id="692" name="Shape 692"/>
          <p:cNvSpPr/>
          <p:nvPr/>
        </p:nvSpPr>
        <p:spPr>
          <a:xfrm>
            <a:off x="716843" y="885505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acompanhamento, análise e registro do progresso para atender aos objetivos de desempenho definidos no plano de gerenciamento do projeto – de acordo com o PMBOK®.</a:t>
            </a:r>
          </a:p>
        </p:txBody>
      </p:sp>
      <p:sp>
        <p:nvSpPr>
          <p:cNvPr id="693" name="Shape 693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694" name="Shape 6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217514"/>
            <a:ext cx="3222900" cy="16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/>
        </p:nvSpPr>
        <p:spPr>
          <a:xfrm>
            <a:off x="0" y="201280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o controle integrado de mudanças</a:t>
            </a:r>
          </a:p>
        </p:txBody>
      </p:sp>
      <p:pic>
        <p:nvPicPr>
          <p:cNvPr descr="https://www.caelum.com.br/apostila-html-css-javascript/anuncios/alura_2x.png" id="700" name="Shape 7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Shape 701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704" name="Shape 704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705" name="Shape 70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" name="Shape 70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712" name="Shape 712"/>
          <p:cNvSpPr/>
          <p:nvPr/>
        </p:nvSpPr>
        <p:spPr>
          <a:xfrm>
            <a:off x="572468" y="2577555"/>
            <a:ext cx="4320000" cy="1385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o controle integrado de mudanças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revisar todas as solicitações de mudança, aprovar e gerenciar mudanças feitas nas entregas, ativos de processos organizacionais, documentos do projeto e no plano de gerenciamento do projeto e comunicar a disposição dos mesmos – de acordo com o PMBOK®.</a:t>
            </a:r>
          </a:p>
        </p:txBody>
      </p:sp>
      <p:sp>
        <p:nvSpPr>
          <p:cNvPr id="713" name="Shape 713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714" name="Shape 7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21370"/>
            <a:ext cx="5760000" cy="1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720" name="Shape 720"/>
          <p:cNvSpPr/>
          <p:nvPr/>
        </p:nvSpPr>
        <p:spPr>
          <a:xfrm>
            <a:off x="716843" y="885505"/>
            <a:ext cx="6480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Incluindo todos seus planos auxiliares.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Incluindo os famosos “RAPs” (relatórios de acompanhamento do projeto).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728" name="Shape 728"/>
          <p:cNvSpPr/>
          <p:nvPr/>
        </p:nvSpPr>
        <p:spPr>
          <a:xfrm>
            <a:off x="716843" y="885505"/>
            <a:ext cx="6480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Além das ações preventivas, corretivas e reparos, podemos alterar entregas e também processos;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Qualquer parte envolvida com o projeto pode solicitar uma mudança;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ser saídas de outros processos de execução e/ou monitoramento e controle.</a:t>
            </a:r>
          </a:p>
        </p:txBody>
      </p:sp>
      <p:pic>
        <p:nvPicPr>
          <p:cNvPr id="729" name="Shape 7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736" name="Shape 736"/>
          <p:cNvSpPr/>
          <p:nvPr/>
        </p:nvSpPr>
        <p:spPr>
          <a:xfrm>
            <a:off x="716843" y="885505"/>
            <a:ext cx="64800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informações de gerenciamento de projetos é um exemplo.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visto no processo anterior, aqui vamos ter procedimentos de controle de mudanças, aprovação de mudanças, base de dados para medição de processos, entre outros.</a:t>
            </a:r>
          </a:p>
        </p:txBody>
      </p:sp>
      <p:pic>
        <p:nvPicPr>
          <p:cNvPr id="737" name="Shape 7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Shape 73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744" name="Shape 744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Pessoas que tenham alto conhecimento nas áreas de interesse das mudanças e que possam fazer parte de um comitê de controle de mudanças – essas pessoas proferirão a decisão conjunta quanto a aprovação de mudanças solicitadas.</a:t>
            </a: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752" name="Shape 752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 contexto, seria o comitê de controle de mudanças (CCM). Este comitê pode ser formada a partir de critérios previamente estabelecidos no plano de gerenciamento de projetos.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de controle de mudança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 solicitações de mudanças e controle de mudanças, documentos padrão e que de alguma forma ajudem o CCM a tomar decisões.</a:t>
            </a:r>
          </a:p>
        </p:txBody>
      </p:sp>
      <p:pic>
        <p:nvPicPr>
          <p:cNvPr id="753" name="Shape 7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Shape 754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13" name="Shape 213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integração?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2228826" y="1250864"/>
            <a:ext cx="3456033" cy="1789184"/>
            <a:chOff x="2228843" y="1727963"/>
            <a:chExt cx="3456033" cy="1789184"/>
          </a:xfrm>
        </p:grpSpPr>
        <p:sp>
          <p:nvSpPr>
            <p:cNvPr id="215" name="Shape 215"/>
            <p:cNvSpPr/>
            <p:nvPr/>
          </p:nvSpPr>
          <p:spPr>
            <a:xfrm>
              <a:off x="2228877" y="1727963"/>
              <a:ext cx="3456000" cy="963900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1498" y="0"/>
                    <a:pt x="3347" y="0"/>
                  </a:cubicBezTo>
                  <a:lnTo>
                    <a:pt x="116652" y="0"/>
                  </a:lnTo>
                  <a:cubicBezTo>
                    <a:pt x="118501" y="0"/>
                    <a:pt x="120000" y="5372"/>
                    <a:pt x="120000" y="12000"/>
                  </a:cubicBezTo>
                  <a:lnTo>
                    <a:pt x="120000" y="107999"/>
                  </a:lnTo>
                  <a:cubicBezTo>
                    <a:pt x="120000" y="114627"/>
                    <a:pt x="118501" y="120000"/>
                    <a:pt x="116652" y="120000"/>
                  </a:cubicBezTo>
                  <a:lnTo>
                    <a:pt x="3347" y="120000"/>
                  </a:lnTo>
                  <a:cubicBezTo>
                    <a:pt x="1498" y="120000"/>
                    <a:pt x="0" y="114627"/>
                    <a:pt x="0" y="107999"/>
                  </a:cubicBezTo>
                  <a:lnTo>
                    <a:pt x="0" y="12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51075" lIns="58700" rIns="58700" tIns="51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Unificação, consolidação, comunicação e realização de ações integradoras essenciais para a execução controlada do projeto até a sua conclusão, a fim de gerenciar com sucesso as expectativas das partes interessadas, e atender aos requisitos.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2228843" y="2921948"/>
              <a:ext cx="3456000" cy="595200"/>
            </a:xfrm>
            <a:custGeom>
              <a:pathLst>
                <a:path extrusionOk="0" h="120000" w="120000">
                  <a:moveTo>
                    <a:pt x="0" y="12000"/>
                  </a:moveTo>
                  <a:cubicBezTo>
                    <a:pt x="0" y="5372"/>
                    <a:pt x="925" y="0"/>
                    <a:pt x="2067" y="0"/>
                  </a:cubicBezTo>
                  <a:lnTo>
                    <a:pt x="117932" y="0"/>
                  </a:lnTo>
                  <a:cubicBezTo>
                    <a:pt x="119074" y="0"/>
                    <a:pt x="120000" y="5372"/>
                    <a:pt x="120000" y="12000"/>
                  </a:cubicBezTo>
                  <a:lnTo>
                    <a:pt x="120000" y="108000"/>
                  </a:lnTo>
                  <a:cubicBezTo>
                    <a:pt x="120000" y="114627"/>
                    <a:pt x="119074" y="120000"/>
                    <a:pt x="117932" y="120000"/>
                  </a:cubicBezTo>
                  <a:lnTo>
                    <a:pt x="2067" y="120000"/>
                  </a:lnTo>
                  <a:cubicBezTo>
                    <a:pt x="925" y="120000"/>
                    <a:pt x="0" y="114627"/>
                    <a:pt x="0" y="108000"/>
                  </a:cubicBezTo>
                  <a:lnTo>
                    <a:pt x="0" y="12000"/>
                  </a:lnTo>
                  <a:close/>
                </a:path>
              </a:pathLst>
            </a:cu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40275" lIns="47900" rIns="47900" tIns="40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É a área de conhecimento que faz as interfaces necessárias entre as demais áreas de conhecimento.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Shape 761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sp>
        <p:nvSpPr>
          <p:cNvPr id="762" name="Shape 762"/>
          <p:cNvSpPr/>
          <p:nvPr/>
        </p:nvSpPr>
        <p:spPr>
          <a:xfrm>
            <a:off x="716843" y="806677"/>
            <a:ext cx="64800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 aprovadas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 solicitação que reuniu o CCM ou que foi submetida ao controle integrado de mudanças precisa ser aprovada ou rejeitada. Estas mudanças serão implementadas pelo processo Orientar e gerenciar o trabalho do projeto.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mudanças</a:t>
            </a:r>
          </a:p>
          <a:p>
            <a:pPr indent="-292948" lvl="1" marL="661248" marR="0" rtl="0" algn="just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Planilha de controle de mudanças que aponta quais são as mudanças, onde impactarão, qual escopo da mudança, status da mudança e todas as informações necessárias para controlar as mudanças.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768" name="Shape 768"/>
          <p:cNvSpPr/>
          <p:nvPr/>
        </p:nvSpPr>
        <p:spPr>
          <a:xfrm>
            <a:off x="690437" y="885505"/>
            <a:ext cx="6480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planos auxiliares e linhas de base.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gerados a partir dos planos de gerenciamento e especificados como sendo sujeitos ao processo formal de controle de mudanças.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Shape 77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o controle integrado de mudanças</a:t>
            </a:r>
          </a:p>
        </p:txBody>
      </p:sp>
      <p:sp>
        <p:nvSpPr>
          <p:cNvPr id="776" name="Shape 776"/>
          <p:cNvSpPr/>
          <p:nvPr/>
        </p:nvSpPr>
        <p:spPr>
          <a:xfrm>
            <a:off x="716843" y="885505"/>
            <a:ext cx="64800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revisar todas as solicitações de mudança, aprovar e gerenciar mudanças feitas nas entregas, ativos de processos organizacionais, documentos do projeto e no plano de gerenciamento do projeto e comunicar a disposição dos mesmos – de acordo com o PMBOK®.</a:t>
            </a:r>
          </a:p>
        </p:txBody>
      </p:sp>
      <p:sp>
        <p:nvSpPr>
          <p:cNvPr id="777" name="Shape 777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</a:p>
        </p:txBody>
      </p:sp>
      <p:pic>
        <p:nvPicPr>
          <p:cNvPr id="778" name="Shape 7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145506"/>
            <a:ext cx="1855200" cy="185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/>
        </p:nvSpPr>
        <p:spPr>
          <a:xfrm>
            <a:off x="0" y="201279"/>
            <a:ext cx="5757000" cy="13860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Encerrar o projeto ou fase</a:t>
            </a:r>
          </a:p>
        </p:txBody>
      </p:sp>
      <p:pic>
        <p:nvPicPr>
          <p:cNvPr descr="https://www.caelum.com.br/apostila-html-css-javascript/anuncios/alura_2x.png" id="784" name="Shape 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Shape 786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2804716" y="2334353"/>
            <a:ext cx="5109000" cy="338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Módulo 4 – Gerenciamento da Integração</a:t>
            </a:r>
          </a:p>
        </p:txBody>
      </p:sp>
      <p:grpSp>
        <p:nvGrpSpPr>
          <p:cNvPr id="788" name="Shape 788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789" name="Shape 789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Shape 790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</a:p>
        </p:txBody>
      </p:sp>
      <p:sp>
        <p:nvSpPr>
          <p:cNvPr id="796" name="Shape 796"/>
          <p:cNvSpPr/>
          <p:nvPr/>
        </p:nvSpPr>
        <p:spPr>
          <a:xfrm>
            <a:off x="572468" y="2577555"/>
            <a:ext cx="4320000" cy="9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o projeto ou fase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todas as atividades de todos os grupos de processos de gerenciamento do projeto, para encerrar formalmente o projeto ou a fase – de acordo com o PMBOK®. </a:t>
            </a:r>
          </a:p>
        </p:txBody>
      </p:sp>
      <p:sp>
        <p:nvSpPr>
          <p:cNvPr id="797" name="Shape 797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  <p:pic>
        <p:nvPicPr>
          <p:cNvPr id="798" name="Shape 7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844" y="993378"/>
            <a:ext cx="5760000" cy="14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</a:p>
        </p:txBody>
      </p:sp>
      <p:sp>
        <p:nvSpPr>
          <p:cNvPr id="804" name="Shape 804"/>
          <p:cNvSpPr/>
          <p:nvPr/>
        </p:nvSpPr>
        <p:spPr>
          <a:xfrm>
            <a:off x="716843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plano de gerenciamento do projeto são encontradas orientações para que cada fase ou o projeto seja encerrado. Lembra que é no plano de gerenciamento do projeto que apontamos o ciclo de vida do projeto?</a:t>
            </a:r>
          </a:p>
        </p:txBody>
      </p: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812" name="Shape 812"/>
          <p:cNvSpPr/>
          <p:nvPr/>
        </p:nvSpPr>
        <p:spPr>
          <a:xfrm>
            <a:off x="716843" y="885505"/>
            <a:ext cx="64800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Entregas aceitas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entregas aceitas são uma entrada, pois, é após o controle de qualidade e a verificação das entregas terem sido feitas que temos os aceites das mesmas e o encaminhamento para encerramento da fase ou do projeto;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 entregas aceitas, não há encerramento (a não ser que os patrocinadores decidam cancelar o projeto, por exemplo).</a:t>
            </a:r>
          </a:p>
        </p:txBody>
      </p:sp>
      <p:pic>
        <p:nvPicPr>
          <p:cNvPr id="813" name="Shape 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Shape 814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</a:p>
        </p:txBody>
      </p:sp>
      <p:sp>
        <p:nvSpPr>
          <p:cNvPr id="820" name="Shape 820"/>
          <p:cNvSpPr/>
          <p:nvPr/>
        </p:nvSpPr>
        <p:spPr>
          <a:xfrm>
            <a:off x="716843" y="885505"/>
            <a:ext cx="648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Requisitos de encerramento, informações, base de conhecimento, entre outros.</a:t>
            </a:r>
          </a:p>
        </p:txBody>
      </p:sp>
      <p:pic>
        <p:nvPicPr>
          <p:cNvPr id="821" name="Shape 8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297633"/>
            <a:ext cx="804900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</a:p>
        </p:txBody>
      </p:sp>
      <p:sp>
        <p:nvSpPr>
          <p:cNvPr id="828" name="Shape 828"/>
          <p:cNvSpPr/>
          <p:nvPr/>
        </p:nvSpPr>
        <p:spPr>
          <a:xfrm>
            <a:off x="716843" y="885505"/>
            <a:ext cx="64800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Conversar com quem sabe encerrar administrativamente o projeto, por exemplo;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 conversar com gerentes mais sêniores, diretores, coordenadores e ainda outros.</a:t>
            </a: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regressão e análise de tendências.</a:t>
            </a:r>
          </a:p>
        </p:txBody>
      </p:sp>
      <p:pic>
        <p:nvPicPr>
          <p:cNvPr id="829" name="Shape 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Shape 830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</a:p>
        </p:txBody>
      </p:sp>
      <p:sp>
        <p:nvSpPr>
          <p:cNvPr id="836" name="Shape 836"/>
          <p:cNvSpPr/>
          <p:nvPr/>
        </p:nvSpPr>
        <p:spPr>
          <a:xfrm>
            <a:off x="716843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Reunir-se com a equipe para coletar lições aprendidas, com o cliente ou com outras áreas da empresa para transferir o produto, com as partes interessadas para encerrar o projeto formalmente, entre outras;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 toda reunião necessária para encerrar administrativamente o projeto.</a:t>
            </a:r>
          </a:p>
        </p:txBody>
      </p:sp>
      <p:pic>
        <p:nvPicPr>
          <p:cNvPr id="837" name="Shape 8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3153617"/>
            <a:ext cx="809700" cy="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Shape 838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22" name="Shape 222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que a integração é importante?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1798328" y="1065666"/>
            <a:ext cx="4316880" cy="2519999"/>
            <a:chOff x="1485" y="0"/>
            <a:chExt cx="4316880" cy="2520000"/>
          </a:xfrm>
        </p:grpSpPr>
        <p:sp>
          <p:nvSpPr>
            <p:cNvPr id="224" name="Shape 224"/>
            <p:cNvSpPr/>
            <p:nvPr/>
          </p:nvSpPr>
          <p:spPr>
            <a:xfrm>
              <a:off x="1485" y="0"/>
              <a:ext cx="1991100" cy="2520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59806" y="58321"/>
              <a:ext cx="1874700" cy="24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 diversas situações é necessário integrar os processos de áreas distintas para obter os melhores resultados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2327265" y="0"/>
              <a:ext cx="1991100" cy="2520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2385586" y="58321"/>
              <a:ext cx="1874700" cy="24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Contém os elementos de coordenação dos diversos planos de projetos</a:t>
              </a:r>
            </a:p>
          </p:txBody>
        </p:sp>
      </p:grpSp>
      <p:sp>
        <p:nvSpPr>
          <p:cNvPr id="228" name="Shape 228"/>
          <p:cNvSpPr/>
          <p:nvPr/>
        </p:nvSpPr>
        <p:spPr>
          <a:xfrm>
            <a:off x="428452" y="3729682"/>
            <a:ext cx="463200" cy="343200"/>
          </a:xfrm>
          <a:prstGeom prst="rightArrow">
            <a:avLst>
              <a:gd fmla="val 50000" name="adj1"/>
              <a:gd fmla="val 57108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39999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</a:p>
        </p:txBody>
      </p:sp>
      <p:pic>
        <p:nvPicPr>
          <p:cNvPr id="844" name="Shape 844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Shape 845"/>
          <p:cNvSpPr/>
          <p:nvPr/>
        </p:nvSpPr>
        <p:spPr>
          <a:xfrm>
            <a:off x="690437" y="885505"/>
            <a:ext cx="64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Transição do produto, serviço ou resultado final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 equipe de projetos para a equipe de operações ou da equipe de projetos para o cliente, por exemplo;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conhecido como 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handover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46" name="Shape 846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</a:p>
        </p:txBody>
      </p:sp>
      <p:sp>
        <p:nvSpPr>
          <p:cNvPr id="852" name="Shape 852"/>
          <p:cNvSpPr/>
          <p:nvPr/>
        </p:nvSpPr>
        <p:spPr>
          <a:xfrm>
            <a:off x="690437" y="885505"/>
            <a:ext cx="6480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dos ativos de processos organizacionais</a:t>
            </a:r>
          </a:p>
          <a:p>
            <a:pPr indent="-292948" lvl="1" marL="66124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Arquivos de projetos, documentos do projeto e lições aprendidas – o que deu certo, errado, o que pode ser melhorado no futuro e demais lições aprendidas precisam ser transferidas para a organização – são alguns dos documentos atualizados no processo Encerrar o projeto ou fase.</a:t>
            </a: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 b="22249" l="0" r="0" t="6713"/>
          <a:stretch/>
        </p:blipFill>
        <p:spPr>
          <a:xfrm>
            <a:off x="690437" y="3173935"/>
            <a:ext cx="972000" cy="9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Shape 854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/>
        </p:nvSpPr>
        <p:spPr>
          <a:xfrm>
            <a:off x="1" y="273297"/>
            <a:ext cx="79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Encerrar o projeto ou fase</a:t>
            </a:r>
          </a:p>
        </p:txBody>
      </p:sp>
      <p:sp>
        <p:nvSpPr>
          <p:cNvPr id="860" name="Shape 860"/>
          <p:cNvSpPr/>
          <p:nvPr/>
        </p:nvSpPr>
        <p:spPr>
          <a:xfrm>
            <a:off x="716843" y="885505"/>
            <a:ext cx="6480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finalização de todas as atividades de todos os grupos de processos de gerenciamento do projeto, para encerrar formalmente o projeto ou a fase – de acordo com o PMBOK®.</a:t>
            </a:r>
          </a:p>
        </p:txBody>
      </p:sp>
      <p:sp>
        <p:nvSpPr>
          <p:cNvPr id="861" name="Shape 861"/>
          <p:cNvSpPr/>
          <p:nvPr/>
        </p:nvSpPr>
        <p:spPr>
          <a:xfrm>
            <a:off x="6549132" y="686785"/>
            <a:ext cx="1364700" cy="297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Encerramento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843" y="2217514"/>
            <a:ext cx="1581900" cy="14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/>
        </p:nvSpPr>
        <p:spPr>
          <a:xfrm>
            <a:off x="0" y="345302"/>
            <a:ext cx="6476999" cy="1324799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Fim do Módulo 4</a:t>
            </a:r>
          </a:p>
        </p:txBody>
      </p:sp>
      <p:sp>
        <p:nvSpPr>
          <p:cNvPr id="869" name="Shape 869"/>
          <p:cNvSpPr/>
          <p:nvPr/>
        </p:nvSpPr>
        <p:spPr>
          <a:xfrm>
            <a:off x="1649718" y="1688196"/>
            <a:ext cx="6261000" cy="7920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Shape 870"/>
          <p:cNvSpPr txBox="1"/>
          <p:nvPr/>
        </p:nvSpPr>
        <p:spPr>
          <a:xfrm>
            <a:off x="1865742" y="1938308"/>
            <a:ext cx="604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25000"/>
              <a:buFont typeface="Calibri"/>
              <a:buNone/>
            </a:pPr>
            <a:r>
              <a:rPr b="1" i="0" lang="pt-BR" sz="1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pic>
        <p:nvPicPr>
          <p:cNvPr descr="https://www.caelum.com.br/apostila-html-css-javascript/anuncios/alura_2x.png" id="871" name="Shape 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2" name="Shape 872"/>
          <p:cNvGrpSpPr/>
          <p:nvPr/>
        </p:nvGrpSpPr>
        <p:grpSpPr>
          <a:xfrm>
            <a:off x="3" y="1796255"/>
            <a:ext cx="2732645" cy="576125"/>
            <a:chOff x="-150191" y="1834342"/>
            <a:chExt cx="7482598" cy="1702500"/>
          </a:xfrm>
        </p:grpSpPr>
        <p:pic>
          <p:nvPicPr>
            <p:cNvPr id="873" name="Shape 873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4" name="Shape 874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 txBox="1"/>
          <p:nvPr/>
        </p:nvSpPr>
        <p:spPr>
          <a:xfrm>
            <a:off x="2808311" y="417314"/>
            <a:ext cx="5109000" cy="584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0" y="1952999"/>
            <a:ext cx="4817400" cy="11079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Professor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 Expert</a:t>
            </a:r>
          </a:p>
        </p:txBody>
      </p:sp>
      <p:pic>
        <p:nvPicPr>
          <p:cNvPr descr="https://www.caelum.com.br/apostila-html-css-javascript/anuncios/alura_2x.png" id="882" name="Shape 8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3" name="Shape 883"/>
          <p:cNvGrpSpPr/>
          <p:nvPr/>
        </p:nvGrpSpPr>
        <p:grpSpPr>
          <a:xfrm>
            <a:off x="76775" y="421717"/>
            <a:ext cx="2732645" cy="576125"/>
            <a:chOff x="-150191" y="1834342"/>
            <a:chExt cx="7482598" cy="1702500"/>
          </a:xfrm>
        </p:grpSpPr>
        <p:pic>
          <p:nvPicPr>
            <p:cNvPr id="884" name="Shape 884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Shape 885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/>
        </p:nvSpPr>
        <p:spPr>
          <a:xfrm>
            <a:off x="2808311" y="417314"/>
            <a:ext cx="5109000" cy="5847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0" y="1713458"/>
            <a:ext cx="4817400" cy="1631099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099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Revisores 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Daniela Gomes dos Santos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CAPM®, SSYB™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Guilherme Calabria Etcheverry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25000"/>
              <a:buFont typeface="Calibri"/>
              <a:buNone/>
            </a:pPr>
            <a:r>
              <a:rPr b="0" i="0" lang="pt-BR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PMP®, PRINCE2 Practitioner</a:t>
            </a:r>
          </a:p>
        </p:txBody>
      </p:sp>
      <p:pic>
        <p:nvPicPr>
          <p:cNvPr descr="https://www.caelum.com.br/apostila-html-css-javascript/anuncios/alura_2x.png" id="893" name="Shape 8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43" y="3466853"/>
            <a:ext cx="1224000" cy="55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4" name="Shape 894"/>
          <p:cNvGrpSpPr/>
          <p:nvPr/>
        </p:nvGrpSpPr>
        <p:grpSpPr>
          <a:xfrm>
            <a:off x="76775" y="421717"/>
            <a:ext cx="2732645" cy="576125"/>
            <a:chOff x="-150191" y="1834342"/>
            <a:chExt cx="7482598" cy="1702500"/>
          </a:xfrm>
        </p:grpSpPr>
        <p:pic>
          <p:nvPicPr>
            <p:cNvPr id="895" name="Shape 895"/>
            <p:cNvPicPr preferRelativeResize="0"/>
            <p:nvPr/>
          </p:nvPicPr>
          <p:blipFill rotWithShape="1">
            <a:blip r:embed="rId4">
              <a:alphaModFix/>
            </a:blip>
            <a:srcRect b="58667" l="0" r="49018" t="1451"/>
            <a:stretch/>
          </p:blipFill>
          <p:spPr>
            <a:xfrm>
              <a:off x="3593207" y="1857476"/>
              <a:ext cx="3739200" cy="165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6" name="Shape 896"/>
            <p:cNvPicPr preferRelativeResize="0"/>
            <p:nvPr/>
          </p:nvPicPr>
          <p:blipFill rotWithShape="1">
            <a:blip r:embed="rId5">
              <a:alphaModFix/>
            </a:blip>
            <a:srcRect b="336" l="48087" r="907" t="58670"/>
            <a:stretch/>
          </p:blipFill>
          <p:spPr>
            <a:xfrm>
              <a:off x="-150191" y="1834342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 rot="-1663517">
            <a:off x="5977706" y="3412463"/>
            <a:ext cx="1709466" cy="461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1" i="0" lang="pt-B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</a:p>
        </p:txBody>
      </p:sp>
      <p:sp>
        <p:nvSpPr>
          <p:cNvPr id="234" name="Shape 234"/>
          <p:cNvSpPr/>
          <p:nvPr/>
        </p:nvSpPr>
        <p:spPr>
          <a:xfrm>
            <a:off x="12443" y="273297"/>
            <a:ext cx="78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que a integração é importante?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798328" y="1065666"/>
            <a:ext cx="4316880" cy="2519999"/>
            <a:chOff x="1485" y="0"/>
            <a:chExt cx="4316880" cy="2520000"/>
          </a:xfrm>
        </p:grpSpPr>
        <p:sp>
          <p:nvSpPr>
            <p:cNvPr id="236" name="Shape 236"/>
            <p:cNvSpPr/>
            <p:nvPr/>
          </p:nvSpPr>
          <p:spPr>
            <a:xfrm>
              <a:off x="1485" y="0"/>
              <a:ext cx="1991100" cy="2520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59806" y="58321"/>
              <a:ext cx="1874700" cy="24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Contém os elementos que darão subsídios para análises de impacto que se fizerem necessárias ao longo do projeto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2327265" y="0"/>
              <a:ext cx="1991100" cy="25200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39999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2385586" y="58321"/>
              <a:ext cx="1874700" cy="24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rIns="45700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pt-BR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Contém elementos para o controle de alterações em projetos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