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4291000" cx="7913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59C85AD-FE54-46A5-80C8-80329EC2B6CE}">
  <a:tblStyle styleId="{559C85AD-FE54-46A5-80C8-80329EC2B6C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" name="Shape 87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" name="Shape 93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" name="Shape 9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3" name="Shape 9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Shape 9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Relationship Id="rId3" Type="http://schemas.openxmlformats.org/officeDocument/2006/relationships/image" Target="../media/image01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1580579" y="129281"/>
            <a:ext cx="633310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4C004C">
                  <a:alpha val="9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1100" y="3441650"/>
            <a:ext cx="1224135" cy="550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alit.com.br/fw-uploads/0df68964d7f69a99cae07c24f4190c45.gif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9" y="57273"/>
            <a:ext cx="1368151" cy="694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757044" y="201290"/>
            <a:ext cx="1872207" cy="1368151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ACACA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829051" y="273297"/>
            <a:ext cx="1728191" cy="1224135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08571" y="201290"/>
            <a:ext cx="4045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para o Exame  ITIL® Foundation</a:t>
            </a:r>
          </a:p>
        </p:txBody>
      </p:sp>
      <p:sp>
        <p:nvSpPr>
          <p:cNvPr id="94" name="Shape 94"/>
          <p:cNvSpPr/>
          <p:nvPr/>
        </p:nvSpPr>
        <p:spPr>
          <a:xfrm rot="10800000">
            <a:off x="0" y="3657674"/>
            <a:ext cx="417286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76923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593527" y="1332995"/>
            <a:ext cx="6726634" cy="919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87053" y="2431574"/>
            <a:ext cx="5539582" cy="1096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20"/>
              </a:spcBef>
              <a:buClr>
                <a:srgbClr val="888888"/>
              </a:buClr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ctr">
              <a:spcBef>
                <a:spcPts val="460"/>
              </a:spcBef>
              <a:buClr>
                <a:srgbClr val="888888"/>
              </a:buClr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7.png"/><Relationship Id="rId4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7.png"/><Relationship Id="rId4" Type="http://schemas.openxmlformats.org/officeDocument/2006/relationships/image" Target="../media/image2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0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0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0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0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0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0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5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0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0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0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0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0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0" y="345304"/>
            <a:ext cx="6477124" cy="132343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</a:p>
        </p:txBody>
      </p:sp>
      <p:sp>
        <p:nvSpPr>
          <p:cNvPr id="160" name="Shape 16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71" name="Shape 271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</a:p>
        </p:txBody>
      </p:sp>
      <p:grpSp>
        <p:nvGrpSpPr>
          <p:cNvPr id="272" name="Shape 272"/>
          <p:cNvGrpSpPr/>
          <p:nvPr/>
        </p:nvGrpSpPr>
        <p:grpSpPr>
          <a:xfrm>
            <a:off x="814367" y="1456938"/>
            <a:ext cx="6284951" cy="1377135"/>
            <a:chOff x="97523" y="463560"/>
            <a:chExt cx="6284951" cy="1377135"/>
          </a:xfrm>
        </p:grpSpPr>
        <p:sp>
          <p:nvSpPr>
            <p:cNvPr id="273" name="Shape 273"/>
            <p:cNvSpPr/>
            <p:nvPr/>
          </p:nvSpPr>
          <p:spPr>
            <a:xfrm>
              <a:off x="97523" y="463560"/>
              <a:ext cx="5832000" cy="297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97523" y="463560"/>
              <a:ext cx="5832000" cy="297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 Geral do Projeto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97523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917244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737611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557331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3377700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4197419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017787" y="760695"/>
              <a:ext cx="1364688" cy="1080000"/>
            </a:xfrm>
            <a:prstGeom prst="chevron">
              <a:avLst>
                <a:gd fmla="val 70610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97523" y="868695"/>
              <a:ext cx="5907816" cy="863999"/>
            </a:xfrm>
            <a:prstGeom prst="rect">
              <a:avLst/>
            </a:prstGeom>
            <a:solidFill>
              <a:srgbClr val="EEECE0"/>
            </a:soli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97523" y="868695"/>
              <a:ext cx="5907816" cy="86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rIns="27925" tIns="27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Representa o efeito da incerteza no projeto como um todo;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Não se restringe à soma dos riscos individuais do projeto, mas inclui todas as fontes de incerteza no projeto;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Representa a exposição das partes interessadas às implicações das variações no resultado do projeto.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89" name="Shape 289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214588" y="1155993"/>
            <a:ext cx="6908446" cy="2195049"/>
            <a:chOff x="2160" y="18599"/>
            <a:chExt cx="6908446" cy="2195049"/>
          </a:xfrm>
        </p:grpSpPr>
        <p:sp>
          <p:nvSpPr>
            <p:cNvPr id="291" name="Shape 291"/>
            <p:cNvSpPr/>
            <p:nvPr/>
          </p:nvSpPr>
          <p:spPr>
            <a:xfrm>
              <a:off x="2160" y="18599"/>
              <a:ext cx="2106233" cy="777600"/>
            </a:xfrm>
            <a:prstGeom prst="rect">
              <a:avLst/>
            </a:prstGeom>
            <a:gradFill>
              <a:gsLst>
                <a:gs pos="0">
                  <a:srgbClr val="275488"/>
                </a:gs>
                <a:gs pos="80000">
                  <a:srgbClr val="346EB2"/>
                </a:gs>
                <a:gs pos="100000">
                  <a:srgbClr val="336EB5"/>
                </a:gs>
              </a:gsLst>
              <a:lin ang="16200000" scaled="0"/>
            </a:gradFill>
            <a:ln cap="flat" cmpd="sng" w="9525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2160" y="18599"/>
              <a:ext cx="2106233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Apetite a riscos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2160" y="796199"/>
              <a:ext cx="2106233" cy="1417449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2160" y="796199"/>
              <a:ext cx="2106233" cy="1417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rIns="78225" tIns="58650">
              <a:noAutofit/>
            </a:bodyPr>
            <a:lstStyle/>
            <a:p>
              <a:pPr indent="-5715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Grau de incerteza que uma entidade está disposta a aceitar, na expectativa de uma recompensa;</a:t>
              </a:r>
            </a:p>
            <a:p>
              <a:pPr indent="-57150" lvl="1" marL="57150" marR="0" rtl="0" algn="just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risco pode ser aceito, desde que a recompensa seja maior que seu impacto no projeto.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2403266" y="18599"/>
              <a:ext cx="2106233" cy="777600"/>
            </a:xfrm>
            <a:prstGeom prst="rect">
              <a:avLst/>
            </a:prstGeom>
            <a:gradFill>
              <a:gsLst>
                <a:gs pos="0">
                  <a:srgbClr val="476897"/>
                </a:gs>
                <a:gs pos="80000">
                  <a:srgbClr val="5F88C5"/>
                </a:gs>
                <a:gs pos="100000">
                  <a:srgbClr val="5D89C9"/>
                </a:gs>
              </a:gsLst>
              <a:lin ang="16200000" scaled="0"/>
            </a:gradFill>
            <a:ln cap="flat" cmpd="sng" w="9525">
              <a:solidFill>
                <a:srgbClr val="6F90C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2403266" y="18599"/>
              <a:ext cx="2106233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Tolerância a riscos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2403266" y="796199"/>
              <a:ext cx="2106233" cy="1417449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2403266" y="796199"/>
              <a:ext cx="2106233" cy="1417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rIns="78225" tIns="58650">
              <a:noAutofit/>
            </a:bodyPr>
            <a:lstStyle/>
            <a:p>
              <a:pPr indent="-5715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Grau, quantidade ou volume de risco que uma organização ou um indivíduo está disposto a tolerar;</a:t>
              </a:r>
            </a:p>
            <a:p>
              <a:pPr indent="-57150" lvl="1" marL="57150" marR="0" rtl="0" algn="just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risco pode ser “suportado” pela organização até certo grau ou quantidade.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4804373" y="18599"/>
              <a:ext cx="2106233" cy="777600"/>
            </a:xfrm>
            <a:prstGeom prst="rect">
              <a:avLst/>
            </a:prstGeom>
            <a:gradFill>
              <a:gsLst>
                <a:gs pos="0">
                  <a:srgbClr val="6E819F"/>
                </a:gs>
                <a:gs pos="80000">
                  <a:srgbClr val="90AAD2"/>
                </a:gs>
                <a:gs pos="100000">
                  <a:srgbClr val="90ABD4"/>
                </a:gs>
              </a:gsLst>
              <a:lin ang="16200000" scaled="0"/>
            </a:gradFill>
            <a:ln cap="flat" cmpd="sng" w="9525">
              <a:solidFill>
                <a:srgbClr val="9EB2D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4804373" y="18599"/>
              <a:ext cx="2106233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rIns="78225" tIns="44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Limite de riscos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4804373" y="796199"/>
              <a:ext cx="2106233" cy="1417449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4804373" y="796199"/>
              <a:ext cx="2106233" cy="1417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rIns="78225" tIns="58650">
              <a:noAutofit/>
            </a:bodyPr>
            <a:lstStyle/>
            <a:p>
              <a:pPr indent="-5715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Medidas, ao longo do nível de incerteza ou nível de impacto, no qual uma parte interessada pode ter um interesse específico;</a:t>
              </a:r>
            </a:p>
            <a:p>
              <a:pPr indent="-57150" lvl="1" marL="57150" marR="0" rtl="0" algn="just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organização aceitará o risco abaixo daquele limite e não tolerará o risco acima daquele limite.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308" name="Shape 308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</a:p>
        </p:txBody>
      </p:sp>
      <p:grpSp>
        <p:nvGrpSpPr>
          <p:cNvPr id="309" name="Shape 309"/>
          <p:cNvGrpSpPr/>
          <p:nvPr/>
        </p:nvGrpSpPr>
        <p:grpSpPr>
          <a:xfrm>
            <a:off x="1645372" y="1157545"/>
            <a:ext cx="4622941" cy="2494482"/>
            <a:chOff x="1989398" y="20150"/>
            <a:chExt cx="4622941" cy="2494482"/>
          </a:xfrm>
        </p:grpSpPr>
        <p:sp>
          <p:nvSpPr>
            <p:cNvPr id="310" name="Shape 310"/>
            <p:cNvSpPr/>
            <p:nvPr/>
          </p:nvSpPr>
          <p:spPr>
            <a:xfrm>
              <a:off x="2405463" y="436108"/>
              <a:ext cx="4021959" cy="2078524"/>
            </a:xfrm>
            <a:prstGeom prst="rect">
              <a:avLst/>
            </a:prstGeom>
            <a:solidFill>
              <a:srgbClr val="C0CCE1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525659" y="679195"/>
              <a:ext cx="1867667" cy="1778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2525659" y="679195"/>
              <a:ext cx="1867667" cy="1778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950" lIns="20950" rIns="20950" tIns="2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positivos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t/>
              </a:r>
              <a:endParaRPr sz="11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Oportunidades;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Caso se concretizem, podem gerar valor para o projeto.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4434935" y="679195"/>
              <a:ext cx="1867667" cy="1778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4434935" y="679195"/>
              <a:ext cx="1867667" cy="1778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950" lIns="20950" rIns="20950" tIns="2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negativos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t/>
              </a:r>
              <a:endParaRPr sz="11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Ameaças;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Caso se concretizem, podem gerar perdas para o projeto. 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1989398" y="20150"/>
              <a:ext cx="785900" cy="785900"/>
            </a:xfrm>
            <a:prstGeom prst="plus">
              <a:avLst>
                <a:gd fmla="val 32810" name="adj"/>
              </a:avLst>
            </a:prstGeom>
            <a:gradFill>
              <a:gsLst>
                <a:gs pos="0">
                  <a:srgbClr val="2D5C97">
                    <a:alpha val="89803"/>
                  </a:srgbClr>
                </a:gs>
                <a:gs pos="80000">
                  <a:srgbClr val="3C7AC5">
                    <a:alpha val="89803"/>
                  </a:srgbClr>
                </a:gs>
                <a:gs pos="100000">
                  <a:srgbClr val="397BC9">
                    <a:alpha val="89803"/>
                  </a:srgbClr>
                </a:gs>
              </a:gsLst>
              <a:lin ang="16200000" scaled="0"/>
            </a:gradFill>
            <a:ln cap="flat" cmpd="sng" w="9525">
              <a:solidFill>
                <a:schemeClr val="accent1">
                  <a:alpha val="89803"/>
                </a:scheme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872669" y="302780"/>
              <a:ext cx="739670" cy="253478"/>
            </a:xfrm>
            <a:prstGeom prst="rect">
              <a:avLst/>
            </a:prstGeom>
            <a:gradFill>
              <a:gsLst>
                <a:gs pos="0">
                  <a:srgbClr val="2D5C97">
                    <a:alpha val="49803"/>
                  </a:srgbClr>
                </a:gs>
                <a:gs pos="80000">
                  <a:srgbClr val="3C7AC5">
                    <a:alpha val="49803"/>
                  </a:srgbClr>
                </a:gs>
                <a:gs pos="100000">
                  <a:srgbClr val="397BC9">
                    <a:alpha val="49803"/>
                  </a:srgbClr>
                </a:gs>
              </a:gsLst>
              <a:lin ang="16200000" scaled="0"/>
            </a:gradFill>
            <a:ln cap="flat" cmpd="sng" w="9525">
              <a:solidFill>
                <a:schemeClr val="accent1">
                  <a:alpha val="49803"/>
                </a:scheme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7" name="Shape 317"/>
            <p:cNvCxnSpPr/>
            <p:nvPr/>
          </p:nvCxnSpPr>
          <p:spPr>
            <a:xfrm>
              <a:off x="4416442" y="682997"/>
              <a:ext cx="461" cy="1698306"/>
            </a:xfrm>
            <a:prstGeom prst="straightConnector1">
              <a:avLst/>
            </a:prstGeom>
            <a:noFill/>
            <a:ln cap="flat" cmpd="sng" w="9525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323" name="Shape 32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</a:p>
        </p:txBody>
      </p:sp>
      <p:grpSp>
        <p:nvGrpSpPr>
          <p:cNvPr id="324" name="Shape 324"/>
          <p:cNvGrpSpPr/>
          <p:nvPr/>
        </p:nvGrpSpPr>
        <p:grpSpPr>
          <a:xfrm>
            <a:off x="963008" y="1036746"/>
            <a:ext cx="5987671" cy="2728079"/>
            <a:chOff x="0" y="36861"/>
            <a:chExt cx="5987671" cy="2728079"/>
          </a:xfrm>
        </p:grpSpPr>
        <p:sp>
          <p:nvSpPr>
            <p:cNvPr id="325" name="Shape 325"/>
            <p:cNvSpPr/>
            <p:nvPr/>
          </p:nvSpPr>
          <p:spPr>
            <a:xfrm>
              <a:off x="0" y="391102"/>
              <a:ext cx="5987671" cy="944999"/>
            </a:xfrm>
            <a:prstGeom prst="rect">
              <a:avLst/>
            </a:prstGeom>
            <a:solidFill>
              <a:srgbClr val="EEECE0">
                <a:alpha val="89803"/>
              </a:srgbClr>
            </a:soli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0" y="391102"/>
              <a:ext cx="5987671" cy="944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464700" rIns="464700" tIns="499850">
              <a:noAutofit/>
            </a:bodyPr>
            <a:lstStyle/>
            <a:p>
              <a:pPr indent="-57150" lvl="1" marL="57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São os riscos resultantes da implementação de uma resposta;</a:t>
              </a:r>
            </a:p>
            <a:p>
              <a:pPr indent="-57150" lvl="1" marL="57150" marR="0" rtl="0" algn="l">
                <a:lnSpc>
                  <a:spcPct val="10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partir da tratativa de um risco, novos riscos podem ser gerados.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299383" y="36861"/>
              <a:ext cx="4191368" cy="7084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333967" y="71446"/>
              <a:ext cx="4122199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8400" rIns="15840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Riscos secundários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1819941"/>
              <a:ext cx="5987671" cy="944999"/>
            </a:xfrm>
            <a:prstGeom prst="rect">
              <a:avLst/>
            </a:prstGeom>
            <a:solidFill>
              <a:srgbClr val="EEECE0">
                <a:alpha val="89803"/>
              </a:srgbClr>
            </a:solidFill>
            <a:ln cap="flat" cmpd="sng" w="9525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0" y="1819941"/>
              <a:ext cx="5987671" cy="944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464700" rIns="464700" tIns="499850">
              <a:noAutofit/>
            </a:bodyPr>
            <a:lstStyle/>
            <a:p>
              <a:pPr indent="-57150" lvl="1" marL="57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São as “sobras” dos riscos iniciais, após a adoção das respostas planejadas;</a:t>
              </a:r>
            </a:p>
            <a:p>
              <a:pPr indent="-57150" lvl="1" marL="57150" marR="0" rtl="0" algn="l">
                <a:lnSpc>
                  <a:spcPct val="10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Podem, também, ser os resíduos dos riscos que foram deliberadamente aceitos.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299383" y="1465701"/>
              <a:ext cx="4191368" cy="7084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333967" y="1500287"/>
              <a:ext cx="4122199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8400" rIns="15840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Riscos residuais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0" y="20127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riscos</a:t>
            </a:r>
          </a:p>
        </p:txBody>
      </p:sp>
      <p:pic>
        <p:nvPicPr>
          <p:cNvPr descr="https://www.caelum.com.br/apostila-html-css-javascript/anuncios/alura_2x.png"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43" name="Shape 343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Shape 344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riscos</a:t>
            </a:r>
          </a:p>
        </p:txBody>
      </p:sp>
      <p:sp>
        <p:nvSpPr>
          <p:cNvPr id="350" name="Shape 350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938187"/>
            <a:ext cx="6480000" cy="27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riscos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1281409"/>
            <a:ext cx="6480000" cy="2266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0" y="201277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riscos</a:t>
            </a:r>
          </a:p>
        </p:txBody>
      </p:sp>
      <p:pic>
        <p:nvPicPr>
          <p:cNvPr descr="https://www.caelum.com.br/apostila-html-css-javascript/anuncios/alura_2x.png"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367" name="Shape 367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68" name="Shape 368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Shape 369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375" name="Shape 375"/>
          <p:cNvSpPr/>
          <p:nvPr/>
        </p:nvSpPr>
        <p:spPr>
          <a:xfrm>
            <a:off x="572468" y="2577555"/>
            <a:ext cx="475252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riscos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definição de como conduzir as atividades de gerenciamento dos riscos de um projeto – de acordo com o PMBOK®.</a:t>
            </a:r>
          </a:p>
        </p:txBody>
      </p:sp>
      <p:sp>
        <p:nvSpPr>
          <p:cNvPr id="376" name="Shape 37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21370"/>
            <a:ext cx="5759999" cy="15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383" name="Shape 383"/>
          <p:cNvSpPr/>
          <p:nvPr/>
        </p:nvSpPr>
        <p:spPr>
          <a:xfrm>
            <a:off x="716843" y="885505"/>
            <a:ext cx="6480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Linhas de base do escopo, tempo e custos e processos de risco apontados para 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preliminares ou de alto nível, informações a respeito de restrições, premissas e partes interessadas.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interessadas que podem afetar o projeto positiva e/ou negativamente, seus interesses e necessidades.</a:t>
            </a: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</a:p>
        </p:txBody>
      </p:sp>
      <p:pic>
        <p:nvPicPr>
          <p:cNvPr descr="https://www.caelum.com.br/apostila-html-css-javascript/anuncios/alura_2x.pn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Shape 17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91" name="Shape 391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Apetite e tolerância ao risco, ambiente interno e externo.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Procedimentos de gerenciamento de riscos, documentos e padrões, papéis e responsabilidades, níveis de autoridade para tomada de decisões, e lições aprendidas.</a:t>
            </a:r>
          </a:p>
        </p:txBody>
      </p:sp>
      <p:pic>
        <p:nvPicPr>
          <p:cNvPr id="392" name="Shape 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399" name="Shape 399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Similares às análises dos fatores ambientais.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Especialistas em gerenciamento de riscos, gerentes sêniores e partes interessadas.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determinação do plano, seus componentes e processos de gerenciamento de riscos.</a:t>
            </a:r>
          </a:p>
        </p:txBody>
      </p:sp>
      <p:pic>
        <p:nvPicPr>
          <p:cNvPr id="400" name="Shape 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690437" y="885505"/>
            <a:ext cx="648000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Metodologia, que inclui as abordagens e ferramentas que podem ser utilizadas no gerenciamento de riscos no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Papéis e responsabilidades, frente às atividades de gerenciamento dos riscos;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Categorias de riscos, que podem ser abordadas através da EAR – estrutura analítica de riscos – que categoriza os riscos de acordo com o trabalho do projeto e entregáveis;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 de probabilidade e impacto dos riscos, que fornecerão a base para futuros cálculos;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Matriz de probabilidade e impacto;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Tolerâncias/limites das partes interessadas.</a:t>
            </a:r>
          </a:p>
        </p:txBody>
      </p:sp>
      <p:sp>
        <p:nvSpPr>
          <p:cNvPr id="409" name="Shape 40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pSp>
        <p:nvGrpSpPr>
          <p:cNvPr id="417" name="Shape 417"/>
          <p:cNvGrpSpPr/>
          <p:nvPr/>
        </p:nvGrpSpPr>
        <p:grpSpPr>
          <a:xfrm>
            <a:off x="1752031" y="850449"/>
            <a:ext cx="4938476" cy="3166176"/>
            <a:chOff x="1323579" y="1086"/>
            <a:chExt cx="4938476" cy="3166176"/>
          </a:xfrm>
        </p:grpSpPr>
        <p:sp>
          <p:nvSpPr>
            <p:cNvPr id="418" name="Shape 418"/>
            <p:cNvSpPr/>
            <p:nvPr/>
          </p:nvSpPr>
          <p:spPr>
            <a:xfrm>
              <a:off x="5071430" y="841545"/>
              <a:ext cx="161375" cy="169679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9" name="Shape 419"/>
            <p:cNvSpPr/>
            <p:nvPr/>
          </p:nvSpPr>
          <p:spPr>
            <a:xfrm>
              <a:off x="5071430" y="841545"/>
              <a:ext cx="161375" cy="123164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0" name="Shape 420"/>
            <p:cNvSpPr/>
            <p:nvPr/>
          </p:nvSpPr>
          <p:spPr>
            <a:xfrm>
              <a:off x="5071430" y="841545"/>
              <a:ext cx="161375" cy="7665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1" name="Shape 421"/>
            <p:cNvSpPr/>
            <p:nvPr/>
          </p:nvSpPr>
          <p:spPr>
            <a:xfrm>
              <a:off x="5071430" y="841545"/>
              <a:ext cx="161375" cy="30135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2" name="Shape 422"/>
            <p:cNvSpPr/>
            <p:nvPr/>
          </p:nvSpPr>
          <p:spPr>
            <a:xfrm>
              <a:off x="3681633" y="328653"/>
              <a:ext cx="1820132" cy="13757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3" name="Shape 423"/>
            <p:cNvSpPr/>
            <p:nvPr/>
          </p:nvSpPr>
          <p:spPr>
            <a:xfrm>
              <a:off x="3858007" y="841545"/>
              <a:ext cx="161375" cy="169679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4" name="Shape 424"/>
            <p:cNvSpPr/>
            <p:nvPr/>
          </p:nvSpPr>
          <p:spPr>
            <a:xfrm>
              <a:off x="3858007" y="841545"/>
              <a:ext cx="161375" cy="123164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Shape 425"/>
            <p:cNvSpPr/>
            <p:nvPr/>
          </p:nvSpPr>
          <p:spPr>
            <a:xfrm>
              <a:off x="3858007" y="841545"/>
              <a:ext cx="161375" cy="7665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Shape 426"/>
            <p:cNvSpPr/>
            <p:nvPr/>
          </p:nvSpPr>
          <p:spPr>
            <a:xfrm>
              <a:off x="3858007" y="841545"/>
              <a:ext cx="161375" cy="30135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7" name="Shape 427"/>
            <p:cNvSpPr/>
            <p:nvPr/>
          </p:nvSpPr>
          <p:spPr>
            <a:xfrm>
              <a:off x="3681633" y="328653"/>
              <a:ext cx="606710" cy="13757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8" name="Shape 428"/>
            <p:cNvSpPr/>
            <p:nvPr/>
          </p:nvSpPr>
          <p:spPr>
            <a:xfrm>
              <a:off x="2644585" y="841545"/>
              <a:ext cx="161375" cy="21619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9" name="Shape 429"/>
            <p:cNvSpPr/>
            <p:nvPr/>
          </p:nvSpPr>
          <p:spPr>
            <a:xfrm>
              <a:off x="2644585" y="841545"/>
              <a:ext cx="161375" cy="169679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0" name="Shape 430"/>
            <p:cNvSpPr/>
            <p:nvPr/>
          </p:nvSpPr>
          <p:spPr>
            <a:xfrm>
              <a:off x="2644585" y="841545"/>
              <a:ext cx="161375" cy="123164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1" name="Shape 431"/>
            <p:cNvSpPr/>
            <p:nvPr/>
          </p:nvSpPr>
          <p:spPr>
            <a:xfrm>
              <a:off x="2644585" y="841545"/>
              <a:ext cx="161375" cy="7665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2" name="Shape 432"/>
            <p:cNvSpPr/>
            <p:nvPr/>
          </p:nvSpPr>
          <p:spPr>
            <a:xfrm>
              <a:off x="2644585" y="841545"/>
              <a:ext cx="161375" cy="30135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3" name="Shape 433"/>
            <p:cNvSpPr/>
            <p:nvPr/>
          </p:nvSpPr>
          <p:spPr>
            <a:xfrm>
              <a:off x="3074924" y="328653"/>
              <a:ext cx="606710" cy="13757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4" name="Shape 434"/>
            <p:cNvSpPr/>
            <p:nvPr/>
          </p:nvSpPr>
          <p:spPr>
            <a:xfrm>
              <a:off x="1431163" y="841545"/>
              <a:ext cx="161375" cy="21619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5" name="Shape 435"/>
            <p:cNvSpPr/>
            <p:nvPr/>
          </p:nvSpPr>
          <p:spPr>
            <a:xfrm>
              <a:off x="1431163" y="841545"/>
              <a:ext cx="161375" cy="169679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6" name="Shape 436"/>
            <p:cNvSpPr/>
            <p:nvPr/>
          </p:nvSpPr>
          <p:spPr>
            <a:xfrm>
              <a:off x="1431163" y="841545"/>
              <a:ext cx="161375" cy="123164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7" name="Shape 437"/>
            <p:cNvSpPr/>
            <p:nvPr/>
          </p:nvSpPr>
          <p:spPr>
            <a:xfrm>
              <a:off x="1431163" y="841545"/>
              <a:ext cx="161375" cy="7665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8" name="Shape 438"/>
            <p:cNvSpPr/>
            <p:nvPr/>
          </p:nvSpPr>
          <p:spPr>
            <a:xfrm>
              <a:off x="1431163" y="841545"/>
              <a:ext cx="161375" cy="30135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9" name="Shape 439"/>
            <p:cNvSpPr/>
            <p:nvPr/>
          </p:nvSpPr>
          <p:spPr>
            <a:xfrm>
              <a:off x="1861501" y="328653"/>
              <a:ext cx="1820132" cy="13757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40" name="Shape 440"/>
            <p:cNvSpPr/>
            <p:nvPr/>
          </p:nvSpPr>
          <p:spPr>
            <a:xfrm>
              <a:off x="3247223" y="1086"/>
              <a:ext cx="868822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3247223" y="1086"/>
              <a:ext cx="868822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Projeto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1323579" y="466231"/>
              <a:ext cx="1075843" cy="37531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 txBox="1"/>
            <p:nvPr/>
          </p:nvSpPr>
          <p:spPr>
            <a:xfrm>
              <a:off x="1323579" y="466231"/>
              <a:ext cx="1075843" cy="37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Técnico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92541" y="979124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1592541" y="979124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1.1. Requisitos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92541" y="1444266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 txBox="1"/>
            <p:nvPr/>
          </p:nvSpPr>
          <p:spPr>
            <a:xfrm>
              <a:off x="1592541" y="1444266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1.2. Tecnologia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92541" y="1909410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 txBox="1"/>
            <p:nvPr/>
          </p:nvSpPr>
          <p:spPr>
            <a:xfrm>
              <a:off x="1592541" y="1909410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1.3. Complexidade interfaces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92541" y="2374553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 txBox="1"/>
            <p:nvPr/>
          </p:nvSpPr>
          <p:spPr>
            <a:xfrm>
              <a:off x="1592541" y="2374553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1.4. Desempenho e confiabilidade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1592541" y="2839698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1592541" y="2839698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1.5. Qualidade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2537000" y="466231"/>
              <a:ext cx="1075843" cy="37531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 txBox="1"/>
            <p:nvPr/>
          </p:nvSpPr>
          <p:spPr>
            <a:xfrm>
              <a:off x="2537000" y="466231"/>
              <a:ext cx="1075843" cy="37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Externo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2805963" y="979124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 txBox="1"/>
            <p:nvPr/>
          </p:nvSpPr>
          <p:spPr>
            <a:xfrm>
              <a:off x="2805963" y="979124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2.1. Subcontratados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2805963" y="1444266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 txBox="1"/>
            <p:nvPr/>
          </p:nvSpPr>
          <p:spPr>
            <a:xfrm>
              <a:off x="2805963" y="1444266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2.2. Regulador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2805963" y="1909410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2805963" y="1909410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2.3. Mercado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2805963" y="2374553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 txBox="1"/>
            <p:nvPr/>
          </p:nvSpPr>
          <p:spPr>
            <a:xfrm>
              <a:off x="2805963" y="2374553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2.4. Cliente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x="2805963" y="2839698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 txBox="1"/>
            <p:nvPr/>
          </p:nvSpPr>
          <p:spPr>
            <a:xfrm>
              <a:off x="2805963" y="2839698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2.5. Condições climáticas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3750423" y="466231"/>
              <a:ext cx="1075843" cy="37531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 txBox="1"/>
            <p:nvPr/>
          </p:nvSpPr>
          <p:spPr>
            <a:xfrm>
              <a:off x="3750423" y="466231"/>
              <a:ext cx="1075843" cy="37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Organizacional</a:t>
              </a:r>
            </a:p>
          </p:txBody>
        </p:sp>
        <p:sp>
          <p:nvSpPr>
            <p:cNvPr id="468" name="Shape 468"/>
            <p:cNvSpPr/>
            <p:nvPr/>
          </p:nvSpPr>
          <p:spPr>
            <a:xfrm>
              <a:off x="4019383" y="979124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 txBox="1"/>
            <p:nvPr/>
          </p:nvSpPr>
          <p:spPr>
            <a:xfrm>
              <a:off x="4019383" y="979124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3.1. Dependências do projeto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4019383" y="1444266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 txBox="1"/>
            <p:nvPr/>
          </p:nvSpPr>
          <p:spPr>
            <a:xfrm>
              <a:off x="4019383" y="1444266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3.2. Recursos</a:t>
              </a:r>
            </a:p>
          </p:txBody>
        </p:sp>
        <p:sp>
          <p:nvSpPr>
            <p:cNvPr id="472" name="Shape 472"/>
            <p:cNvSpPr/>
            <p:nvPr/>
          </p:nvSpPr>
          <p:spPr>
            <a:xfrm>
              <a:off x="4019383" y="1909410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4019383" y="1909410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3.3. Financiamento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4019383" y="2374553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4019383" y="2374553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3.4. Priorização</a:t>
              </a:r>
            </a:p>
          </p:txBody>
        </p:sp>
        <p:sp>
          <p:nvSpPr>
            <p:cNvPr id="476" name="Shape 476"/>
            <p:cNvSpPr/>
            <p:nvPr/>
          </p:nvSpPr>
          <p:spPr>
            <a:xfrm>
              <a:off x="4963844" y="466231"/>
              <a:ext cx="1075843" cy="37531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4963844" y="466231"/>
              <a:ext cx="1075843" cy="37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Gerenciamento de Projetos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5232805" y="979124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 txBox="1"/>
            <p:nvPr/>
          </p:nvSpPr>
          <p:spPr>
            <a:xfrm>
              <a:off x="5232805" y="979124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4.1. Estimativa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5232805" y="1444266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 txBox="1"/>
            <p:nvPr/>
          </p:nvSpPr>
          <p:spPr>
            <a:xfrm>
              <a:off x="5232805" y="1444266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4.2. Planejamento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5232805" y="1909410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5232805" y="1909410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4.3. Controle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5232805" y="2374553"/>
              <a:ext cx="1029251" cy="3275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 txBox="1"/>
            <p:nvPr/>
          </p:nvSpPr>
          <p:spPr>
            <a:xfrm>
              <a:off x="5232805" y="2374553"/>
              <a:ext cx="1029251" cy="327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4.4. Comunicação</a:t>
              </a:r>
            </a:p>
          </p:txBody>
        </p:sp>
      </p:grpSp>
      <p:sp>
        <p:nvSpPr>
          <p:cNvPr id="486" name="Shape 486"/>
          <p:cNvSpPr/>
          <p:nvPr/>
        </p:nvSpPr>
        <p:spPr>
          <a:xfrm>
            <a:off x="212428" y="777354"/>
            <a:ext cx="31639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 – Estrutura Analítica de Riscos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87" y="849362"/>
            <a:ext cx="6408712" cy="244827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4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riscos</a:t>
            </a:r>
          </a:p>
        </p:txBody>
      </p:sp>
      <p:sp>
        <p:nvSpPr>
          <p:cNvPr id="500" name="Shape 500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definição de como conduzir as atividades de gerenciamento dos riscos de um projeto – de acordo com o PMBOK®.</a:t>
            </a:r>
          </a:p>
        </p:txBody>
      </p:sp>
      <p:sp>
        <p:nvSpPr>
          <p:cNvPr id="501" name="Shape 50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502" name="Shape 5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475" y="2649561"/>
            <a:ext cx="1901351" cy="133985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/>
        </p:nvSpPr>
        <p:spPr>
          <a:xfrm>
            <a:off x="0" y="201276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Identificar os riscos</a:t>
            </a:r>
          </a:p>
        </p:txBody>
      </p:sp>
      <p:pic>
        <p:nvPicPr>
          <p:cNvPr descr="https://www.caelum.com.br/apostila-html-css-javascript/anuncios/alura_2x.png" id="508" name="Shape 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512" name="Shape 512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Shape 514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520" name="Shape 520"/>
          <p:cNvSpPr/>
          <p:nvPr/>
        </p:nvSpPr>
        <p:spPr>
          <a:xfrm>
            <a:off x="572468" y="2937593"/>
            <a:ext cx="46805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os riscos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determinação dos riscos que podem afetar o projeto e de documentação de suas características – de acordo com o PMBOK®.</a:t>
            </a:r>
          </a:p>
        </p:txBody>
      </p:sp>
      <p:sp>
        <p:nvSpPr>
          <p:cNvPr id="521" name="Shape 52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21370"/>
            <a:ext cx="5759999" cy="1933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528" name="Shape 528"/>
          <p:cNvSpPr/>
          <p:nvPr/>
        </p:nvSpPr>
        <p:spPr>
          <a:xfrm>
            <a:off x="716843" y="885505"/>
            <a:ext cx="64800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Atribuições de papéis e responsabilidades e categorias dos riscos (EAR).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custos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e controles para identificar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cronograma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Expectativas de prazo e cronograma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 qualidade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Medidas e métricas da qualidade.</a:t>
            </a: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36" name="Shape 536"/>
          <p:cNvSpPr/>
          <p:nvPr/>
        </p:nvSpPr>
        <p:spPr>
          <a:xfrm>
            <a:off x="716843" y="885505"/>
            <a:ext cx="6480000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recursos humanos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os recursos humanos devem ser identificados, mobilizados, gerenciados e liberados.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Premissas e estrutura analítica do projeto (EAP).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Estimativas de custos das atividades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quantitativa do custo provável para concluir as atividades.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Estimativas de duração das atividades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Provisões de tempo para a atividade ou projeto.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3" name="Shape 183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44" name="Shape 544"/>
          <p:cNvSpPr/>
          <p:nvPr/>
        </p:nvSpPr>
        <p:spPr>
          <a:xfrm>
            <a:off x="716843" y="885505"/>
            <a:ext cx="6480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as partes interessadas serão utilizadas na solicitação de entradas para identificação dos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do projeto, cronograma do projeto, diagrama de rede do cronograma, registro das questões, lista de verificação da qualidade.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Devem refletir a complexidade e o nível de detalhe consistentes com o valor e o risco associado.</a:t>
            </a:r>
          </a:p>
        </p:txBody>
      </p:sp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52" name="Shape 552"/>
          <p:cNvSpPr/>
          <p:nvPr/>
        </p:nvSpPr>
        <p:spPr>
          <a:xfrm>
            <a:off x="716843" y="885505"/>
            <a:ext cx="6480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Estudos acadêmicos,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estudos de setor.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Controles organizacionais e de processo do projeto, arquivos  do projeto e lições aprendidas.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560" name="Shape 560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Revisões de documentação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Revisão dos documentos relacionados nas entradas do processo.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coleta de informações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Levantamento de  informações a partir de técnicas como: análise da causa-raiz, entrevistas,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brainstorming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Técnica Delphi.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listas de verificação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Verificação de pontos específicos com base em projetos passados e sobressalentes.</a:t>
            </a:r>
          </a:p>
        </p:txBody>
      </p:sp>
      <p:pic>
        <p:nvPicPr>
          <p:cNvPr id="561" name="Shape 5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Shape 56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68" name="Shape 5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Shape 569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premissas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Validação das premissas. Por exemplo, se é uma premissa ter 100 mil reais de orçamento, verificar se o dinheiro estará disponível.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diagramas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Diagramas de causa e efeito, diagrama de influência e digrama de sistemas (ou fluxogramas).</a:t>
            </a:r>
          </a:p>
        </p:txBody>
      </p:sp>
      <p:sp>
        <p:nvSpPr>
          <p:cNvPr id="570" name="Shape 57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76" name="Shape 5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pSp>
        <p:nvGrpSpPr>
          <p:cNvPr id="578" name="Shape 578"/>
          <p:cNvGrpSpPr/>
          <p:nvPr/>
        </p:nvGrpSpPr>
        <p:grpSpPr>
          <a:xfrm>
            <a:off x="2048892" y="1270236"/>
            <a:ext cx="4680000" cy="2315430"/>
            <a:chOff x="2199160" y="993378"/>
            <a:chExt cx="4680000" cy="2315430"/>
          </a:xfrm>
        </p:grpSpPr>
        <p:sp>
          <p:nvSpPr>
            <p:cNvPr id="579" name="Shape 579"/>
            <p:cNvSpPr/>
            <p:nvPr/>
          </p:nvSpPr>
          <p:spPr>
            <a:xfrm>
              <a:off x="2199160" y="993378"/>
              <a:ext cx="1727828" cy="945178"/>
            </a:xfrm>
            <a:prstGeom prst="ellipse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Estimativas do projeto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5151332" y="993378"/>
              <a:ext cx="1727828" cy="945178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Condições do risco</a:t>
              </a:r>
            </a:p>
          </p:txBody>
        </p:sp>
        <p:sp>
          <p:nvSpPr>
            <p:cNvPr id="581" name="Shape 581"/>
            <p:cNvSpPr/>
            <p:nvPr/>
          </p:nvSpPr>
          <p:spPr>
            <a:xfrm>
              <a:off x="2338501" y="2459524"/>
              <a:ext cx="1449146" cy="84928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Atividades do projeto</a:t>
              </a:r>
            </a:p>
          </p:txBody>
        </p:sp>
        <p:sp>
          <p:nvSpPr>
            <p:cNvPr id="582" name="Shape 582"/>
            <p:cNvSpPr/>
            <p:nvPr/>
          </p:nvSpPr>
          <p:spPr>
            <a:xfrm>
              <a:off x="5290673" y="2459524"/>
              <a:ext cx="1449146" cy="84928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Entregas</a:t>
              </a:r>
            </a:p>
          </p:txBody>
        </p:sp>
        <p:cxnSp>
          <p:nvCxnSpPr>
            <p:cNvPr id="583" name="Shape 583"/>
            <p:cNvCxnSpPr/>
            <p:nvPr/>
          </p:nvCxnSpPr>
          <p:spPr>
            <a:xfrm rot="10800000">
              <a:off x="3926989" y="1465966"/>
              <a:ext cx="1224343" cy="0"/>
            </a:xfrm>
            <a:prstGeom prst="straightConnector1">
              <a:avLst/>
            </a:prstGeom>
            <a:noFill/>
            <a:ln cap="flat" cmpd="sng" w="12700">
              <a:solidFill>
                <a:srgbClr val="538C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84" name="Shape 584"/>
            <p:cNvCxnSpPr>
              <a:stCxn id="579" idx="4"/>
              <a:endCxn id="581" idx="0"/>
            </p:cNvCxnSpPr>
            <p:nvPr/>
          </p:nvCxnSpPr>
          <p:spPr>
            <a:xfrm>
              <a:off x="3063075" y="1938556"/>
              <a:ext cx="0" cy="521100"/>
            </a:xfrm>
            <a:prstGeom prst="straightConnector1">
              <a:avLst/>
            </a:prstGeom>
            <a:noFill/>
            <a:ln cap="flat" cmpd="sng" w="12700">
              <a:solidFill>
                <a:srgbClr val="538C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85" name="Shape 585"/>
            <p:cNvCxnSpPr>
              <a:stCxn id="581" idx="3"/>
              <a:endCxn id="582" idx="1"/>
            </p:cNvCxnSpPr>
            <p:nvPr/>
          </p:nvCxnSpPr>
          <p:spPr>
            <a:xfrm>
              <a:off x="3787647" y="2884166"/>
              <a:ext cx="1503000" cy="0"/>
            </a:xfrm>
            <a:prstGeom prst="straightConnector1">
              <a:avLst/>
            </a:prstGeom>
            <a:noFill/>
            <a:ln cap="flat" cmpd="sng" w="12700">
              <a:solidFill>
                <a:srgbClr val="538C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86" name="Shape 586"/>
            <p:cNvCxnSpPr>
              <a:stCxn id="580" idx="4"/>
            </p:cNvCxnSpPr>
            <p:nvPr/>
          </p:nvCxnSpPr>
          <p:spPr>
            <a:xfrm>
              <a:off x="6015246" y="1938556"/>
              <a:ext cx="0" cy="521100"/>
            </a:xfrm>
            <a:prstGeom prst="straightConnector1">
              <a:avLst/>
            </a:prstGeom>
            <a:noFill/>
            <a:ln cap="flat" cmpd="sng" w="12700">
              <a:solidFill>
                <a:srgbClr val="538C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587" name="Shape 587"/>
          <p:cNvSpPr/>
          <p:nvPr/>
        </p:nvSpPr>
        <p:spPr>
          <a:xfrm>
            <a:off x="356443" y="849362"/>
            <a:ext cx="18965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influência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93" name="Shape 5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Shape 594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forças, fraquezas, oportunidades e ameaças – SWOT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Exame do projeto nos âmbitos interno (forças e fraquezas) e externo (oportunidades e ameaças), a fim de aumentar a abrangência dos riscos identificados.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Especialistas com experiência relevante em projetos ou áreas de negócios semelhantes, para auxiliar na identificação de possíveis riscos, com base em experiências anteriores.</a:t>
            </a:r>
          </a:p>
        </p:txBody>
      </p:sp>
      <p:sp>
        <p:nvSpPr>
          <p:cNvPr id="595" name="Shape 59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01" name="Shape 6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pSp>
        <p:nvGrpSpPr>
          <p:cNvPr id="603" name="Shape 603"/>
          <p:cNvGrpSpPr/>
          <p:nvPr/>
        </p:nvGrpSpPr>
        <p:grpSpPr>
          <a:xfrm>
            <a:off x="2012628" y="993378"/>
            <a:ext cx="3960214" cy="2804313"/>
            <a:chOff x="2869210" y="1711550"/>
            <a:chExt cx="3394946" cy="2730518"/>
          </a:xfrm>
        </p:grpSpPr>
        <p:sp>
          <p:nvSpPr>
            <p:cNvPr id="604" name="Shape 604"/>
            <p:cNvSpPr/>
            <p:nvPr/>
          </p:nvSpPr>
          <p:spPr>
            <a:xfrm>
              <a:off x="3701712" y="3400076"/>
              <a:ext cx="1275905" cy="104199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Forças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3701712" y="2347448"/>
              <a:ext cx="1275905" cy="104199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Oportunidades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4988251" y="3400076"/>
              <a:ext cx="1275905" cy="104199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Ameaças</a:t>
              </a:r>
            </a:p>
          </p:txBody>
        </p:sp>
        <p:sp>
          <p:nvSpPr>
            <p:cNvPr id="607" name="Shape 607"/>
            <p:cNvSpPr/>
            <p:nvPr/>
          </p:nvSpPr>
          <p:spPr>
            <a:xfrm>
              <a:off x="4988251" y="2347448"/>
              <a:ext cx="1275905" cy="104199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Fraquezas</a:t>
              </a:r>
            </a:p>
          </p:txBody>
        </p:sp>
        <p:sp>
          <p:nvSpPr>
            <p:cNvPr id="608" name="Shape 608"/>
            <p:cNvSpPr txBox="1"/>
            <p:nvPr/>
          </p:nvSpPr>
          <p:spPr>
            <a:xfrm>
              <a:off x="3701712" y="2020330"/>
              <a:ext cx="1265271" cy="2547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Ajuda</a:t>
              </a:r>
            </a:p>
          </p:txBody>
        </p:sp>
        <p:sp>
          <p:nvSpPr>
            <p:cNvPr id="609" name="Shape 609"/>
            <p:cNvSpPr txBox="1"/>
            <p:nvPr/>
          </p:nvSpPr>
          <p:spPr>
            <a:xfrm>
              <a:off x="4988251" y="2020330"/>
              <a:ext cx="1265273" cy="2547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Atrapalha</a:t>
              </a:r>
            </a:p>
          </p:txBody>
        </p:sp>
        <p:sp>
          <p:nvSpPr>
            <p:cNvPr id="610" name="Shape 610"/>
            <p:cNvSpPr txBox="1"/>
            <p:nvPr/>
          </p:nvSpPr>
          <p:spPr>
            <a:xfrm rot="-5400000">
              <a:off x="2917761" y="2716732"/>
              <a:ext cx="1041991" cy="3034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Interna</a:t>
              </a:r>
            </a:p>
          </p:txBody>
        </p:sp>
        <p:sp>
          <p:nvSpPr>
            <p:cNvPr id="611" name="Shape 611"/>
            <p:cNvSpPr txBox="1"/>
            <p:nvPr/>
          </p:nvSpPr>
          <p:spPr>
            <a:xfrm rot="-5400000">
              <a:off x="2917761" y="3769362"/>
              <a:ext cx="1041991" cy="303421"/>
            </a:xfrm>
            <a:prstGeom prst="rect">
              <a:avLst/>
            </a:prstGeom>
            <a:solidFill>
              <a:srgbClr val="BCE9F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Externa</a:t>
              </a:r>
            </a:p>
          </p:txBody>
        </p:sp>
        <p:sp>
          <p:nvSpPr>
            <p:cNvPr id="612" name="Shape 612"/>
            <p:cNvSpPr txBox="1"/>
            <p:nvPr/>
          </p:nvSpPr>
          <p:spPr>
            <a:xfrm>
              <a:off x="3701712" y="1711550"/>
              <a:ext cx="2551810" cy="254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Na conquista do objetivo</a:t>
              </a:r>
            </a:p>
          </p:txBody>
        </p:sp>
        <p:sp>
          <p:nvSpPr>
            <p:cNvPr id="613" name="Shape 613"/>
            <p:cNvSpPr txBox="1"/>
            <p:nvPr/>
          </p:nvSpPr>
          <p:spPr>
            <a:xfrm rot="-5400000">
              <a:off x="1973611" y="3243047"/>
              <a:ext cx="2094621" cy="303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Origem do fator</a:t>
              </a:r>
            </a:p>
          </p:txBody>
        </p:sp>
      </p:grpSp>
      <p:sp>
        <p:nvSpPr>
          <p:cNvPr id="614" name="Shape 614"/>
          <p:cNvSpPr/>
          <p:nvPr/>
        </p:nvSpPr>
        <p:spPr>
          <a:xfrm>
            <a:off x="428452" y="921370"/>
            <a:ext cx="12207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SWOT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sp>
        <p:nvSpPr>
          <p:cNvPr id="620" name="Shape 620"/>
          <p:cNvSpPr/>
          <p:nvPr/>
        </p:nvSpPr>
        <p:spPr>
          <a:xfrm>
            <a:off x="690437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Eventos de risco, gatilhos que podem acionar os riscos, categoria de acordo com a EAR, causas, responsáveis, respostas possíveis, informações relacionadas e relevantes de acordo com os objetivos do projeto.</a:t>
            </a:r>
          </a:p>
        </p:txBody>
      </p:sp>
      <p:pic>
        <p:nvPicPr>
          <p:cNvPr id="621" name="Shape 621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Shape 62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os riscos</a:t>
            </a:r>
          </a:p>
        </p:txBody>
      </p:sp>
      <p:sp>
        <p:nvSpPr>
          <p:cNvPr id="628" name="Shape 628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determinação dos riscos que podem afetar o projeto e de documentação de suas características – de acordo com o PMBOK®.</a:t>
            </a:r>
          </a:p>
        </p:txBody>
      </p:sp>
      <p:sp>
        <p:nvSpPr>
          <p:cNvPr id="629" name="Shape 62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83" y="2433538"/>
            <a:ext cx="1461328" cy="1501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/>
        </p:nvSpPr>
        <p:spPr>
          <a:xfrm>
            <a:off x="0" y="201272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Realizar a análise qualitativa dos riscos</a:t>
            </a:r>
          </a:p>
        </p:txBody>
      </p:sp>
      <p:pic>
        <p:nvPicPr>
          <p:cNvPr descr="https://www.caelum.com.br/apostila-html-css-javascript/anuncios/alura_2x.png" id="636" name="Shape 6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641" name="Shape 64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2" name="Shape 64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9" name="Shape 189"/>
          <p:cNvSpPr/>
          <p:nvPr/>
        </p:nvSpPr>
        <p:spPr>
          <a:xfrm>
            <a:off x="1292548" y="1281409"/>
            <a:ext cx="439248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648" name="Shape 648"/>
          <p:cNvSpPr/>
          <p:nvPr/>
        </p:nvSpPr>
        <p:spPr>
          <a:xfrm>
            <a:off x="572468" y="2577555"/>
            <a:ext cx="4824535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análise qualitativa dos riscos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priorização de riscos para análise ou ação adicional através da avaliação e combinação de sua probabilidade de ocorrência e impacto – de acordo com o PMBOK®.</a:t>
            </a:r>
          </a:p>
        </p:txBody>
      </p:sp>
      <p:sp>
        <p:nvSpPr>
          <p:cNvPr id="649" name="Shape 64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650" name="Shape 6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37287"/>
            <a:ext cx="5759999" cy="15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656" name="Shape 656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Probabilidade e impacto, matriz de P&amp;I  e papéis e responsabilidades no gerenciamento dos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Verificação da EAP a fim de identificar os riscos embutidos nos pacotes de trabalho.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 os riscos identificados até dado momento no projeto.</a:t>
            </a:r>
          </a:p>
        </p:txBody>
      </p:sp>
      <p:pic>
        <p:nvPicPr>
          <p:cNvPr id="657" name="Shape 6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Shape 65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664" name="Shape 664"/>
          <p:cNvSpPr/>
          <p:nvPr/>
        </p:nvSpPr>
        <p:spPr>
          <a:xfrm>
            <a:off x="716843" y="885505"/>
            <a:ext cx="6480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Bancos de dados de riscos e estudos do setor feitos por especialistas em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de projetos semelhantes concluídos.</a:t>
            </a:r>
          </a:p>
        </p:txBody>
      </p:sp>
      <p:pic>
        <p:nvPicPr>
          <p:cNvPr id="665" name="Shape 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Shape 66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672" name="Shape 672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de probabilidade e impacto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 subjetiva de análise, realizada por meio da matriz de P&amp;I;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classificação dos riscos é feita através da equação ER = P*I 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Matriz de probabilidade e impacto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Aplicação da matriz aos riscos avaliados.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de qualidade dos dados sobre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Será que podemos confiar nos dados que temos para fazer um julgamento mais próximo do real/correto?</a:t>
            </a:r>
          </a:p>
        </p:txBody>
      </p:sp>
      <p:pic>
        <p:nvPicPr>
          <p:cNvPr id="673" name="Shape 6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Shape 67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80" name="Shape 6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Shape 681"/>
          <p:cNvSpPr/>
          <p:nvPr/>
        </p:nvSpPr>
        <p:spPr>
          <a:xfrm>
            <a:off x="716843" y="885505"/>
            <a:ext cx="6480000" cy="178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Categorização de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Utilização de uma técnica de organização, como a EAR.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da urgência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Realizada por meio da equação ER= P*I*U 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Obtida através de oficinas de riscos ou entrevistas.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690" name="Shape 6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843" y="1569440"/>
            <a:ext cx="7200000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/>
          <p:nvPr/>
        </p:nvSpPr>
        <p:spPr>
          <a:xfrm>
            <a:off x="500460" y="993378"/>
            <a:ext cx="27551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probabilidade e impacto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Shape 698"/>
          <p:cNvSpPr/>
          <p:nvPr/>
        </p:nvSpPr>
        <p:spPr>
          <a:xfrm>
            <a:off x="716483" y="806677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matriz de probabilidade e impacto, por exemplo, é um documento do projeto que vai ser atualizado, assim como o registro de riscos e ainda outros relacionados.</a:t>
            </a:r>
          </a:p>
        </p:txBody>
      </p:sp>
      <p:sp>
        <p:nvSpPr>
          <p:cNvPr id="699" name="Shape 69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análise qualitativa dos riscos</a:t>
            </a:r>
          </a:p>
        </p:txBody>
      </p:sp>
      <p:sp>
        <p:nvSpPr>
          <p:cNvPr id="705" name="Shape 705"/>
          <p:cNvSpPr/>
          <p:nvPr/>
        </p:nvSpPr>
        <p:spPr>
          <a:xfrm>
            <a:off x="716843" y="885505"/>
            <a:ext cx="6480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priorização de riscos para análise ou ação adicional através da avaliação e combinação de sua probabilidade de ocorrência e impacto – de acordo com o PMBOK®.</a:t>
            </a:r>
          </a:p>
        </p:txBody>
      </p:sp>
      <p:sp>
        <p:nvSpPr>
          <p:cNvPr id="706" name="Shape 70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707" name="Shape 7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475" y="2505546"/>
            <a:ext cx="2024789" cy="14268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/>
        </p:nvSpPr>
        <p:spPr>
          <a:xfrm>
            <a:off x="0" y="201271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Realizar a análise quantitativa dos riscos</a:t>
            </a:r>
          </a:p>
        </p:txBody>
      </p:sp>
      <p:pic>
        <p:nvPicPr>
          <p:cNvPr descr="https://www.caelum.com.br/apostila-html-css-javascript/anuncios/alura_2x.png" id="713" name="Shape 7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Shape 71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717" name="Shape 717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718" name="Shape 718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Shape 719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725" name="Shape 725"/>
          <p:cNvSpPr/>
          <p:nvPr/>
        </p:nvSpPr>
        <p:spPr>
          <a:xfrm>
            <a:off x="572468" y="2577555"/>
            <a:ext cx="482453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análise quantitativa dos riscos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analisar numericamente o efeito dos riscos identificados nos objetivos gerais do projeto – de acordo com o PMBOK®.</a:t>
            </a:r>
          </a:p>
        </p:txBody>
      </p:sp>
      <p:sp>
        <p:nvSpPr>
          <p:cNvPr id="726" name="Shape 72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727" name="Shape 7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37287"/>
            <a:ext cx="5759999" cy="15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95" name="Shape 195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733" name="Shape 733"/>
          <p:cNvSpPr/>
          <p:nvPr/>
        </p:nvSpPr>
        <p:spPr>
          <a:xfrm>
            <a:off x="716843" y="885505"/>
            <a:ext cx="6480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define os riscos que serão quantitativamente analisados? 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custos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geralmente significam custos…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cronograma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e também prazos.</a:t>
            </a:r>
          </a:p>
        </p:txBody>
      </p:sp>
      <p:pic>
        <p:nvPicPr>
          <p:cNvPr id="734" name="Shape 7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Shape 73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741" name="Shape 741"/>
          <p:cNvSpPr/>
          <p:nvPr/>
        </p:nvSpPr>
        <p:spPr>
          <a:xfrm>
            <a:off x="716843" y="885505"/>
            <a:ext cx="6480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identificados e registrados até o momento.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Estudos do setor de projetos semelhantes e bancos de dados de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projetos anteriores semelhantes.</a:t>
            </a:r>
          </a:p>
        </p:txBody>
      </p:sp>
      <p:pic>
        <p:nvPicPr>
          <p:cNvPr id="742" name="Shape 7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749" name="Shape 749"/>
          <p:cNvSpPr/>
          <p:nvPr/>
        </p:nvSpPr>
        <p:spPr>
          <a:xfrm>
            <a:off x="716843" y="885505"/>
            <a:ext cx="6480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coleta e apresentação de dados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Entrevistas e distribuições de probabilidade (beta ou triangular, por exemplo).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modelagem e análise quantitativa de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sensibilidade, análise do valor monetário esperado (VME) e técnicas de modelagem e simulação (como a técnica de Monte Carlo, por exemplo).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Utilizada para identificar os impactos potenciais, avaliar probabilidades e interpretar dados.</a:t>
            </a:r>
          </a:p>
        </p:txBody>
      </p:sp>
      <p:pic>
        <p:nvPicPr>
          <p:cNvPr id="750" name="Shape 7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Shape 75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757" name="Shape 7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Shape 75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aphicFrame>
        <p:nvGraphicFramePr>
          <p:cNvPr id="759" name="Shape 759"/>
          <p:cNvGraphicFramePr/>
          <p:nvPr/>
        </p:nvGraphicFramePr>
        <p:xfrm>
          <a:off x="599099" y="1425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{559C85AD-FE54-46A5-80C8-80329EC2B6CE}</a:tableStyleId>
              </a:tblPr>
              <a:tblGrid>
                <a:gridCol w="1667525"/>
                <a:gridCol w="1667525"/>
                <a:gridCol w="1667525"/>
                <a:gridCol w="1667525"/>
              </a:tblGrid>
              <a:tr h="31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Elemento da EAP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Baixo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Mais provável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Alto</a:t>
                      </a:r>
                    </a:p>
                  </a:txBody>
                  <a:tcPr marT="45725" marB="45725" marR="91450" marL="91450" anchor="ctr"/>
                </a:tc>
              </a:tr>
              <a:tr h="31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Projetar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$ 4M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$ 6M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$ 10M</a:t>
                      </a:r>
                    </a:p>
                  </a:txBody>
                  <a:tcPr marT="45725" marB="45725" marR="91450" marL="91450" anchor="ctr"/>
                </a:tc>
              </a:tr>
              <a:tr h="31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Construir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</a:t>
                      </a:r>
                      <a:r>
                        <a:rPr lang="pt-BR" sz="1100" cap="none"/>
                        <a:t> 16M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$ 20M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$ 35M</a:t>
                      </a:r>
                    </a:p>
                  </a:txBody>
                  <a:tcPr marT="45725" marB="45725" marR="91450" marL="91450" anchor="ctr"/>
                </a:tc>
              </a:tr>
              <a:tr h="31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Teste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$ 11M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$ 15M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100" cap="none"/>
                        <a:t>$ 23M</a:t>
                      </a:r>
                    </a:p>
                  </a:txBody>
                  <a:tcPr marT="45725" marB="45725" marR="91450" marL="91450" anchor="ctr"/>
                </a:tc>
              </a:tr>
              <a:tr h="31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100" cap="none"/>
                        <a:t>Total do Projeto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100" cap="none"/>
                        <a:t>$ 31M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100" cap="none"/>
                        <a:t>$ 41M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100" cap="none"/>
                        <a:t>$ 68M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60" name="Shape 760"/>
          <p:cNvSpPr txBox="1"/>
          <p:nvPr/>
        </p:nvSpPr>
        <p:spPr>
          <a:xfrm>
            <a:off x="1391188" y="3009601"/>
            <a:ext cx="5878023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Entrevistar as partes interessadas relevantes ajuda a determinar as estimativas de três pontos para cada elemento da EAP, para distribuição triangular, beta ou outras.</a:t>
            </a:r>
          </a:p>
        </p:txBody>
      </p:sp>
      <p:sp>
        <p:nvSpPr>
          <p:cNvPr id="761" name="Shape 761"/>
          <p:cNvSpPr/>
          <p:nvPr/>
        </p:nvSpPr>
        <p:spPr>
          <a:xfrm>
            <a:off x="212428" y="921370"/>
            <a:ext cx="68407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Faixas de estimativas de custos do projeto coletadas durante a entrevista sobre riscos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Shape 76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769" name="Shape 7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483" y="705345"/>
            <a:ext cx="5399999" cy="338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Shape 7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3147" y="3441650"/>
            <a:ext cx="1106626" cy="711703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Shape 771"/>
          <p:cNvSpPr/>
          <p:nvPr/>
        </p:nvSpPr>
        <p:spPr>
          <a:xfrm>
            <a:off x="5829051" y="1353417"/>
            <a:ext cx="20162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do VME através da árvore de decisão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777" name="Shape 7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Shape 77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779" name="Shape 7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555" y="1065386"/>
            <a:ext cx="5616623" cy="3114812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Shape 780"/>
          <p:cNvSpPr/>
          <p:nvPr/>
        </p:nvSpPr>
        <p:spPr>
          <a:xfrm>
            <a:off x="140419" y="777354"/>
            <a:ext cx="3147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da Simulação de Monte Carlo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786" name="Shape 786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Shape 787"/>
          <p:cNvSpPr/>
          <p:nvPr/>
        </p:nvSpPr>
        <p:spPr>
          <a:xfrm>
            <a:off x="716483" y="806677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 com relacionamento entre os riscos e as análises correspondentes, novos riscos, novos valores e prazos encontrados, priorização dos riscos e outros.</a:t>
            </a:r>
          </a:p>
        </p:txBody>
      </p:sp>
      <p:sp>
        <p:nvSpPr>
          <p:cNvPr id="788" name="Shape 78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análise quantitativa dos riscos</a:t>
            </a:r>
          </a:p>
        </p:txBody>
      </p:sp>
      <p:sp>
        <p:nvSpPr>
          <p:cNvPr id="794" name="Shape 794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analisar numericamente o efeito dos riscos identificados nos objetivos gerais do projeto – de acordo com o PMBOK®.</a:t>
            </a:r>
          </a:p>
        </p:txBody>
      </p:sp>
      <p:sp>
        <p:nvSpPr>
          <p:cNvPr id="795" name="Shape 79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796" name="Shape 7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91" y="2505546"/>
            <a:ext cx="1922133" cy="135750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/>
        </p:nvSpPr>
        <p:spPr>
          <a:xfrm>
            <a:off x="0" y="201271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as respostas aos riscos</a:t>
            </a:r>
          </a:p>
        </p:txBody>
      </p:sp>
      <p:pic>
        <p:nvPicPr>
          <p:cNvPr descr="https://www.caelum.com.br/apostila-html-css-javascript/anuncios/alura_2x.png" id="802" name="Shape 8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Shape 803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806" name="Shape 80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807" name="Shape 80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8" name="Shape 80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814" name="Shape 814"/>
          <p:cNvSpPr/>
          <p:nvPr/>
        </p:nvSpPr>
        <p:spPr>
          <a:xfrm>
            <a:off x="572468" y="2577555"/>
            <a:ext cx="4824535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as respostas aos riscos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desenvolvimento de opções e ações para aumentar as oportunidades e reduzir as ameaças aos objetivos do projeto – de acordo com o PMBOK®.</a:t>
            </a:r>
          </a:p>
        </p:txBody>
      </p:sp>
      <p:sp>
        <p:nvSpPr>
          <p:cNvPr id="815" name="Shape 81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816" name="Shape 8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37287"/>
            <a:ext cx="5759999" cy="15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0" y="201285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 importantes</a:t>
            </a:r>
          </a:p>
        </p:txBody>
      </p:sp>
      <p:pic>
        <p:nvPicPr>
          <p:cNvPr descr="https://www.caelum.com.br/apostila-html-css-javascript/anuncios/alura_2x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Shape 20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822" name="Shape 822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forma de lidar com os riscos é descrita neste plano, bem como os limites para riscos altos, médios e baixos. Portanto, os riscos qualificados para análise e planejamento de respostas devem ser selecionados por meio dos limites estabelecidos.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riscos priorizados devem ser mantidos no registro dos riscos e, inclusive, algumas respostas iniciais podem já ter sido apresentadas.</a:t>
            </a:r>
          </a:p>
        </p:txBody>
      </p:sp>
      <p:pic>
        <p:nvPicPr>
          <p:cNvPr id="823" name="Shape 8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Shape 82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830" name="Shape 830"/>
          <p:cNvSpPr/>
          <p:nvPr/>
        </p:nvSpPr>
        <p:spPr>
          <a:xfrm>
            <a:off x="716843" y="885505"/>
            <a:ext cx="64800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Estratégias para riscos negativos ou ameaças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Prevenir, transferir, mitigar ou aceitar.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Estratégias para riscos positivos ou oportunidades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Explorar, compartilhar, melhorar ou aceitar.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Estratégias de respostas de contingência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Planos de contingência, reservas de contingência e planos de emergência em geral.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Fornecida por especialistas, auxiliam em relação às ações a serem adotadas para um risco específico e definido.</a:t>
            </a:r>
          </a:p>
        </p:txBody>
      </p:sp>
      <p:pic>
        <p:nvPicPr>
          <p:cNvPr id="831" name="Shape 8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Shape 83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838" name="Shape 8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Shape 83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pSp>
        <p:nvGrpSpPr>
          <p:cNvPr id="840" name="Shape 840"/>
          <p:cNvGrpSpPr/>
          <p:nvPr/>
        </p:nvGrpSpPr>
        <p:grpSpPr>
          <a:xfrm>
            <a:off x="1956593" y="1083890"/>
            <a:ext cx="4000500" cy="2717800"/>
            <a:chOff x="0" y="0"/>
            <a:chExt cx="4000500" cy="2717800"/>
          </a:xfrm>
        </p:grpSpPr>
        <p:sp>
          <p:nvSpPr>
            <p:cNvPr id="841" name="Shape 841"/>
            <p:cNvSpPr/>
            <p:nvPr/>
          </p:nvSpPr>
          <p:spPr>
            <a:xfrm rot="-5400000">
              <a:off x="320675" y="-320675"/>
              <a:ext cx="1358899" cy="200025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8A2725"/>
                </a:gs>
                <a:gs pos="80000">
                  <a:srgbClr val="B63430"/>
                </a:gs>
                <a:gs pos="100000">
                  <a:srgbClr val="BA332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 txBox="1"/>
            <p:nvPr/>
          </p:nvSpPr>
          <p:spPr>
            <a:xfrm>
              <a:off x="0" y="0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Prevenir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Eliminar a causa do risco.</a:t>
              </a:r>
            </a:p>
          </p:txBody>
        </p:sp>
        <p:sp>
          <p:nvSpPr>
            <p:cNvPr id="843" name="Shape 843"/>
            <p:cNvSpPr/>
            <p:nvPr/>
          </p:nvSpPr>
          <p:spPr>
            <a:xfrm>
              <a:off x="2000250" y="0"/>
              <a:ext cx="2000250" cy="1358899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953B39"/>
                </a:gs>
                <a:gs pos="80000">
                  <a:srgbClr val="C34E4B"/>
                </a:gs>
                <a:gs pos="100000">
                  <a:srgbClr val="C74D4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 txBox="1"/>
            <p:nvPr/>
          </p:nvSpPr>
          <p:spPr>
            <a:xfrm>
              <a:off x="2000250" y="0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Reduzir a probabilidade ou o impacto do risco.</a:t>
              </a:r>
            </a:p>
          </p:txBody>
        </p:sp>
        <p:sp>
          <p:nvSpPr>
            <p:cNvPr id="845" name="Shape 845"/>
            <p:cNvSpPr/>
            <p:nvPr/>
          </p:nvSpPr>
          <p:spPr>
            <a:xfrm rot="10800000">
              <a:off x="0" y="1358900"/>
              <a:ext cx="2000250" cy="1358899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9B5653"/>
                </a:gs>
                <a:gs pos="80000">
                  <a:srgbClr val="CB706E"/>
                </a:gs>
                <a:gs pos="100000">
                  <a:srgbClr val="CE706D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0" y="1698624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Aceitar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Elaborar planos de contingência para o risco.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 rot="5400000">
              <a:off x="2320924" y="1038223"/>
              <a:ext cx="1358899" cy="200025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A26E6C"/>
                </a:gs>
                <a:gs pos="80000">
                  <a:srgbClr val="D6908E"/>
                </a:gs>
                <a:gs pos="100000">
                  <a:srgbClr val="D88F8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 txBox="1"/>
            <p:nvPr/>
          </p:nvSpPr>
          <p:spPr>
            <a:xfrm>
              <a:off x="2000250" y="1698624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Transferir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Passar a responsabilidade do risco para um terceiro.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1400174" y="1019175"/>
              <a:ext cx="1200150" cy="6794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C9595"/>
                </a:gs>
                <a:gs pos="80000">
                  <a:srgbClr val="E2C4C4"/>
                </a:gs>
                <a:gs pos="100000">
                  <a:srgbClr val="E4C4C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 txBox="1"/>
            <p:nvPr/>
          </p:nvSpPr>
          <p:spPr>
            <a:xfrm>
              <a:off x="1433341" y="1052342"/>
              <a:ext cx="1133814" cy="613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AMEAÇAS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856" name="Shape 8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Shape 85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pSp>
        <p:nvGrpSpPr>
          <p:cNvPr id="858" name="Shape 858"/>
          <p:cNvGrpSpPr/>
          <p:nvPr/>
        </p:nvGrpSpPr>
        <p:grpSpPr>
          <a:xfrm>
            <a:off x="1956593" y="1083890"/>
            <a:ext cx="4000500" cy="2717800"/>
            <a:chOff x="0" y="0"/>
            <a:chExt cx="4000500" cy="2717800"/>
          </a:xfrm>
        </p:grpSpPr>
        <p:sp>
          <p:nvSpPr>
            <p:cNvPr id="859" name="Shape 859"/>
            <p:cNvSpPr/>
            <p:nvPr/>
          </p:nvSpPr>
          <p:spPr>
            <a:xfrm rot="-5400000">
              <a:off x="320675" y="-320675"/>
              <a:ext cx="1358899" cy="200025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6A842F"/>
                </a:gs>
                <a:gs pos="80000">
                  <a:srgbClr val="8BAF3D"/>
                </a:gs>
                <a:gs pos="100000">
                  <a:srgbClr val="8DB23B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 txBox="1"/>
            <p:nvPr/>
          </p:nvSpPr>
          <p:spPr>
            <a:xfrm>
              <a:off x="0" y="0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Garantir que a oportunidade se concretize.</a:t>
              </a:r>
            </a:p>
          </p:txBody>
        </p:sp>
        <p:sp>
          <p:nvSpPr>
            <p:cNvPr id="861" name="Shape 861"/>
            <p:cNvSpPr/>
            <p:nvPr/>
          </p:nvSpPr>
          <p:spPr>
            <a:xfrm>
              <a:off x="2000250" y="0"/>
              <a:ext cx="2000250" cy="1358899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748E43"/>
                </a:gs>
                <a:gs pos="80000">
                  <a:srgbClr val="99BC58"/>
                </a:gs>
                <a:gs pos="100000">
                  <a:srgbClr val="9BBE5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 txBox="1"/>
            <p:nvPr/>
          </p:nvSpPr>
          <p:spPr>
            <a:xfrm>
              <a:off x="2000250" y="0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Melhorar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Aumentar a probabilidade ou o impacto da oportunidade.</a:t>
              </a:r>
            </a:p>
          </p:txBody>
        </p:sp>
        <p:sp>
          <p:nvSpPr>
            <p:cNvPr id="863" name="Shape 863"/>
            <p:cNvSpPr/>
            <p:nvPr/>
          </p:nvSpPr>
          <p:spPr>
            <a:xfrm rot="10800000">
              <a:off x="0" y="1358900"/>
              <a:ext cx="2000250" cy="1358899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809759"/>
                </a:gs>
                <a:gs pos="80000">
                  <a:srgbClr val="A9C676"/>
                </a:gs>
                <a:gs pos="100000">
                  <a:srgbClr val="AAC876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 txBox="1"/>
            <p:nvPr/>
          </p:nvSpPr>
          <p:spPr>
            <a:xfrm>
              <a:off x="0" y="1698624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Aceitar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Aproveitar a oportunidade caso ela se concretize.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 rot="5400000">
              <a:off x="2320924" y="1038223"/>
              <a:ext cx="1358899" cy="200025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8D9E70"/>
                </a:gs>
                <a:gs pos="80000">
                  <a:srgbClr val="B9D193"/>
                </a:gs>
                <a:gs pos="100000">
                  <a:srgbClr val="BAD39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 txBox="1"/>
            <p:nvPr/>
          </p:nvSpPr>
          <p:spPr>
            <a:xfrm>
              <a:off x="2000250" y="1698624"/>
              <a:ext cx="2000250" cy="101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Compartilhar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Dividir a responsabilidade da oportunidade com um terceiro.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1400174" y="1019175"/>
              <a:ext cx="1200150" cy="6794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2AA96"/>
                </a:gs>
                <a:gs pos="80000">
                  <a:srgbClr val="D5DFC6"/>
                </a:gs>
                <a:gs pos="100000">
                  <a:srgbClr val="D6E1C6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 txBox="1"/>
            <p:nvPr/>
          </p:nvSpPr>
          <p:spPr>
            <a:xfrm>
              <a:off x="1433341" y="1052342"/>
              <a:ext cx="1133814" cy="613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OPORTUNIDADES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874" name="Shape 874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Shape 875"/>
          <p:cNvSpPr/>
          <p:nvPr/>
        </p:nvSpPr>
        <p:spPr>
          <a:xfrm>
            <a:off x="716483" y="806677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Inclusive nos planos auxiliares e linhas de base que o compõe;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Estratégias e respostas aos riscos podem afetar diversos dos planos de gerenciamento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de riscos, planos de contingência, registro das premissas, documentação técnica, riscos residuais e secundários, solicitações de mudanças, entre outros.</a:t>
            </a:r>
          </a:p>
        </p:txBody>
      </p:sp>
      <p:sp>
        <p:nvSpPr>
          <p:cNvPr id="876" name="Shape 87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as respostas aos riscos</a:t>
            </a:r>
          </a:p>
        </p:txBody>
      </p:sp>
      <p:sp>
        <p:nvSpPr>
          <p:cNvPr id="882" name="Shape 882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desenvolvimento de opções e ações para aumentar as oportunidades e reduzir as ameaças aos objetivos do projeto – de acordo com o PMBOK®.</a:t>
            </a:r>
          </a:p>
        </p:txBody>
      </p:sp>
      <p:sp>
        <p:nvSpPr>
          <p:cNvPr id="883" name="Shape 88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884" name="Shape 884"/>
          <p:cNvPicPr preferRelativeResize="0"/>
          <p:nvPr/>
        </p:nvPicPr>
        <p:blipFill rotWithShape="1">
          <a:blip r:embed="rId3">
            <a:alphaModFix/>
          </a:blip>
          <a:srcRect b="2125" l="3645" r="2023" t="3712"/>
          <a:stretch/>
        </p:blipFill>
        <p:spPr>
          <a:xfrm>
            <a:off x="572468" y="2398428"/>
            <a:ext cx="1553946" cy="154727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/>
        </p:nvSpPr>
        <p:spPr>
          <a:xfrm>
            <a:off x="0" y="201271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Controlar os riscos</a:t>
            </a:r>
          </a:p>
        </p:txBody>
      </p:sp>
      <p:pic>
        <p:nvPicPr>
          <p:cNvPr descr="https://www.caelum.com.br/apostila-html-css-javascript/anuncios/alura_2x.png" id="890" name="Shape 8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Shape 891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893" name="Shape 893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11 – Gerenciamento dos Riscos</a:t>
            </a:r>
          </a:p>
        </p:txBody>
      </p:sp>
      <p:grpSp>
        <p:nvGrpSpPr>
          <p:cNvPr id="894" name="Shape 89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895" name="Shape 89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6" name="Shape 89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902" name="Shape 902"/>
          <p:cNvSpPr/>
          <p:nvPr/>
        </p:nvSpPr>
        <p:spPr>
          <a:xfrm>
            <a:off x="572468" y="2577555"/>
            <a:ext cx="468052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os riscos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implementação dos planos de resposta aos riscos, acompanhamento dos riscos identificados, monitoramento dos riscos residuais, identificação de novos riscos e avaliação da eficácia do processo de riscos durante todo o projeto – de acordo com o PMBOK®.</a:t>
            </a:r>
          </a:p>
        </p:txBody>
      </p:sp>
      <p:sp>
        <p:nvSpPr>
          <p:cNvPr id="903" name="Shape 90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904" name="Shape 9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37288"/>
            <a:ext cx="5759999" cy="15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910" name="Shape 910"/>
          <p:cNvSpPr/>
          <p:nvPr/>
        </p:nvSpPr>
        <p:spPr>
          <a:xfrm>
            <a:off x="716843" y="885505"/>
            <a:ext cx="6480000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Inclui linhas de base e planos auxiliares de gerenciamento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Contendo as respostas aos riscos registradas.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de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 de atividades em termos de entregas, tempo e custos.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de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Índices como IDC, IDP e outros relacionados a desempenho, podem ter um grande impacto no que tange ao controle dos riscos.</a:t>
            </a:r>
          </a:p>
        </p:txBody>
      </p:sp>
      <p:pic>
        <p:nvPicPr>
          <p:cNvPr id="911" name="Shape 9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Shape 91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918" name="Shape 918"/>
          <p:cNvSpPr/>
          <p:nvPr/>
        </p:nvSpPr>
        <p:spPr>
          <a:xfrm>
            <a:off x="716843" y="885505"/>
            <a:ext cx="6480000" cy="178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Reavaliação de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Manutenção do registro dos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Auditorias de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Voltadas para os processos de gerenciamento de riscos.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Análises de variação e tendências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Acompanhamento de tendências para monitorar riscos e gatilhos, por meio de técnicas como a análise do valor agregado, por exemplo.</a:t>
            </a:r>
          </a:p>
        </p:txBody>
      </p:sp>
      <p:pic>
        <p:nvPicPr>
          <p:cNvPr id="919" name="Shape 9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Shape 92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13" name="Shape 21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risco?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1508572" y="1319410"/>
            <a:ext cx="4636148" cy="898102"/>
            <a:chOff x="579518" y="894466"/>
            <a:chExt cx="4636148" cy="898102"/>
          </a:xfrm>
        </p:grpSpPr>
        <p:sp>
          <p:nvSpPr>
            <p:cNvPr id="215" name="Shape 215"/>
            <p:cNvSpPr/>
            <p:nvPr/>
          </p:nvSpPr>
          <p:spPr>
            <a:xfrm>
              <a:off x="579518" y="894466"/>
              <a:ext cx="4636148" cy="89810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605822" y="920771"/>
              <a:ext cx="4583539" cy="845492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Evento ou condição incerta que, se ocorrer, provocará um efeito positivo ou negativo em um ou mais objetivos do projeto, tais como escopo, cronograma, custo e qualidade. </a:t>
              </a:r>
            </a:p>
          </p:txBody>
        </p:sp>
      </p:grpSp>
      <p:grpSp>
        <p:nvGrpSpPr>
          <p:cNvPr id="217" name="Shape 217"/>
          <p:cNvGrpSpPr/>
          <p:nvPr/>
        </p:nvGrpSpPr>
        <p:grpSpPr>
          <a:xfrm>
            <a:off x="1508572" y="2615555"/>
            <a:ext cx="4636148" cy="898102"/>
            <a:chOff x="579518" y="1930739"/>
            <a:chExt cx="4636148" cy="898102"/>
          </a:xfrm>
        </p:grpSpPr>
        <p:sp>
          <p:nvSpPr>
            <p:cNvPr id="218" name="Shape 218"/>
            <p:cNvSpPr/>
            <p:nvPr/>
          </p:nvSpPr>
          <p:spPr>
            <a:xfrm>
              <a:off x="579518" y="1930739"/>
              <a:ext cx="4636148" cy="89810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605822" y="1957043"/>
              <a:ext cx="4583539" cy="845492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Um risco pode ter uma ou mais causas e, se ocorrer, pode ter um ou mais impactos. Uma causa pode ser um requisito, premissa, restrição ou condição potencial que crie a possibilidade de resultados negativos ou positivos.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926" name="Shape 9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Shape 927"/>
          <p:cNvSpPr/>
          <p:nvPr/>
        </p:nvSpPr>
        <p:spPr>
          <a:xfrm>
            <a:off x="716843" y="885505"/>
            <a:ext cx="6480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Medição de desempenho técnico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Comparação entre as realizações técnicas reais e o cronograma de realizações técnicas, por meio de medidas como ponderação, prazo das transações, capacidade de armazenamento, entre outras.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reservas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avaliar se, em dado momento do projeto, ainda é necessário manter reservas, por exemplo.</a:t>
            </a:r>
          </a:p>
        </p:txBody>
      </p:sp>
      <p:sp>
        <p:nvSpPr>
          <p:cNvPr id="928" name="Shape 92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934" name="Shape 9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Shape 935"/>
          <p:cNvSpPr/>
          <p:nvPr/>
        </p:nvSpPr>
        <p:spPr>
          <a:xfrm>
            <a:off x="716843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 periódicas de andamento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Discussões frequentes sobre riscos aumentam a probabilidade de identificação de riscos e oportunidades.</a:t>
            </a:r>
          </a:p>
        </p:txBody>
      </p:sp>
      <p:sp>
        <p:nvSpPr>
          <p:cNvPr id="936" name="Shape 93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942" name="Shape 942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Shape 943"/>
          <p:cNvSpPr/>
          <p:nvPr/>
        </p:nvSpPr>
        <p:spPr>
          <a:xfrm>
            <a:off x="716843" y="806677"/>
            <a:ext cx="6480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Suporte ao processo decisório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resultar em ações corretivas e/ou preventivas recomendadas.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Inclusive planos auxiliares e linhas de base que o compõe.</a:t>
            </a:r>
          </a:p>
        </p:txBody>
      </p:sp>
      <p:sp>
        <p:nvSpPr>
          <p:cNvPr id="944" name="Shape 94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950" name="Shape 950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Shape 951"/>
          <p:cNvSpPr/>
          <p:nvPr/>
        </p:nvSpPr>
        <p:spPr>
          <a:xfrm>
            <a:off x="716843" y="806677"/>
            <a:ext cx="6480000" cy="2154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principal documento atualizado é o registro dos riscos, que recebe informações sobre reavaliação dos riscos, auditoria dos riscos, revisões periódicas dos riscos, resultados reais dos riscos e das respostas a eles aplicadas.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do plano de gerenciamento dos riscos, EAR e lições aprendidas são alguns dos ativos atualizados neste processo.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os riscos</a:t>
            </a:r>
          </a:p>
        </p:txBody>
      </p:sp>
      <p:sp>
        <p:nvSpPr>
          <p:cNvPr id="958" name="Shape 958"/>
          <p:cNvSpPr/>
          <p:nvPr/>
        </p:nvSpPr>
        <p:spPr>
          <a:xfrm>
            <a:off x="716843" y="885505"/>
            <a:ext cx="64800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implementação dos planos de resposta aos riscos, acompanhamento dos riscos identificados, monitoramento dos riscos residuais, identificação de novos riscos e avaliação da eficácia do processo de riscos durante todo o projeto – de acordo com o PMBOK®.</a:t>
            </a:r>
          </a:p>
        </p:txBody>
      </p:sp>
      <p:sp>
        <p:nvSpPr>
          <p:cNvPr id="959" name="Shape 95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960" name="Shape 9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60" y="2577553"/>
            <a:ext cx="2003305" cy="133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/>
          <p:nvPr/>
        </p:nvSpPr>
        <p:spPr>
          <a:xfrm>
            <a:off x="0" y="345294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Fim do Módulo 11</a:t>
            </a:r>
          </a:p>
        </p:txBody>
      </p:sp>
      <p:sp>
        <p:nvSpPr>
          <p:cNvPr id="967" name="Shape 967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Shape 968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969" name="Shape 9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0" name="Shape 970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971" name="Shape 97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Shape 97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25" name="Shape 225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</a:p>
        </p:txBody>
      </p:sp>
      <p:grpSp>
        <p:nvGrpSpPr>
          <p:cNvPr id="226" name="Shape 226"/>
          <p:cNvGrpSpPr/>
          <p:nvPr/>
        </p:nvGrpSpPr>
        <p:grpSpPr>
          <a:xfrm>
            <a:off x="1510020" y="993592"/>
            <a:ext cx="4893646" cy="2447841"/>
            <a:chOff x="514816" y="214"/>
            <a:chExt cx="4893646" cy="2447841"/>
          </a:xfrm>
        </p:grpSpPr>
        <p:sp>
          <p:nvSpPr>
            <p:cNvPr id="227" name="Shape 227"/>
            <p:cNvSpPr/>
            <p:nvPr/>
          </p:nvSpPr>
          <p:spPr>
            <a:xfrm>
              <a:off x="1330423" y="408017"/>
              <a:ext cx="1529263" cy="1020018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1575105" y="408017"/>
              <a:ext cx="1284581" cy="102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0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Origina-se no campo das incertezas.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1330423" y="1428037"/>
              <a:ext cx="1529263" cy="1020018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1575105" y="1428037"/>
              <a:ext cx="1284581" cy="102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0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Pode ser mensurado, através de probabilidades associadas, por exemplo.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514816" y="214"/>
              <a:ext cx="1019508" cy="1019508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664120" y="149518"/>
              <a:ext cx="720900" cy="7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Risco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3879198" y="408017"/>
              <a:ext cx="1529263" cy="1020018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4123880" y="408017"/>
              <a:ext cx="1284581" cy="102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0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Situação em que não se pode prever o resultado de uma ação ou seu efeito.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3879198" y="1428037"/>
              <a:ext cx="1529263" cy="1020018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4123880" y="1428037"/>
              <a:ext cx="1284581" cy="102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0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Não podem ser associadas probabilidades conhecidas.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3063590" y="214"/>
              <a:ext cx="1019508" cy="1019508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3212893" y="149518"/>
              <a:ext cx="720900" cy="7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Incerteza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44" name="Shape 244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</a:p>
        </p:txBody>
      </p:sp>
      <p:grpSp>
        <p:nvGrpSpPr>
          <p:cNvPr id="245" name="Shape 245"/>
          <p:cNvGrpSpPr/>
          <p:nvPr/>
        </p:nvGrpSpPr>
        <p:grpSpPr>
          <a:xfrm>
            <a:off x="828248" y="849362"/>
            <a:ext cx="6257189" cy="2330528"/>
            <a:chOff x="3752" y="0"/>
            <a:chExt cx="6257189" cy="2330528"/>
          </a:xfrm>
        </p:grpSpPr>
        <p:sp>
          <p:nvSpPr>
            <p:cNvPr id="246" name="Shape 246"/>
            <p:cNvSpPr/>
            <p:nvPr/>
          </p:nvSpPr>
          <p:spPr>
            <a:xfrm>
              <a:off x="3752" y="645081"/>
              <a:ext cx="3052286" cy="359091"/>
            </a:xfrm>
            <a:prstGeom prst="rect">
              <a:avLst/>
            </a:prstGeom>
            <a:gradFill>
              <a:gsLst>
                <a:gs pos="0">
                  <a:srgbClr val="275488"/>
                </a:gs>
                <a:gs pos="80000">
                  <a:srgbClr val="346EB2"/>
                </a:gs>
                <a:gs pos="100000">
                  <a:srgbClr val="336EB5"/>
                </a:gs>
              </a:gsLst>
              <a:lin ang="16200000" scaled="0"/>
            </a:gradFill>
            <a:ln cap="flat" cmpd="sng" w="9525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752" y="779941"/>
              <a:ext cx="224232" cy="22423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3752" y="0"/>
              <a:ext cx="3052286" cy="64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3752" y="0"/>
              <a:ext cx="3052286" cy="64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rIns="20950" tIns="13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Conhecidos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3752" y="1302620"/>
              <a:ext cx="224225" cy="2242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17412" y="1153396"/>
              <a:ext cx="2838627" cy="52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217412" y="1153396"/>
              <a:ext cx="2838627" cy="52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Foram previamente identificados e analisados, portanto, podem ter respostas planejadas;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3752" y="1832563"/>
              <a:ext cx="224225" cy="2242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87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17412" y="1728190"/>
              <a:ext cx="2838627" cy="537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217412" y="1728190"/>
              <a:ext cx="2838627" cy="537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conhecidos, que não podem ser gerenciados de forma proativa, devem ter uma reserva de contingência atrelada.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3208655" y="645081"/>
              <a:ext cx="3052286" cy="359091"/>
            </a:xfrm>
            <a:prstGeom prst="rect">
              <a:avLst/>
            </a:prstGeom>
            <a:gradFill>
              <a:gsLst>
                <a:gs pos="0">
                  <a:srgbClr val="6E819F"/>
                </a:gs>
                <a:gs pos="80000">
                  <a:srgbClr val="90AAD2"/>
                </a:gs>
                <a:gs pos="100000">
                  <a:srgbClr val="90ABD4"/>
                </a:gs>
              </a:gsLst>
              <a:lin ang="16200000" scaled="0"/>
            </a:gradFill>
            <a:ln cap="flat" cmpd="sng" w="9525">
              <a:solidFill>
                <a:srgbClr val="9EB2D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3208655" y="779941"/>
              <a:ext cx="224232" cy="22423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9EB2D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3208655" y="0"/>
              <a:ext cx="3052286" cy="64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3208655" y="0"/>
              <a:ext cx="3052286" cy="64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rIns="20950" tIns="13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desconhecidos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3208655" y="1302620"/>
              <a:ext cx="224225" cy="2242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7F9BC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422314" y="1153396"/>
              <a:ext cx="2838627" cy="52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3422314" y="1153396"/>
              <a:ext cx="2838627" cy="52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Não podem ser gerenciados de forma proativa e, desta forma, podem ter uma reserva gerencial;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3208655" y="1865125"/>
              <a:ext cx="224225" cy="2242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9EB2D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422314" y="1728190"/>
              <a:ext cx="2838627" cy="602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3422314" y="1728190"/>
              <a:ext cx="2838627" cy="602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Um risco negativo do projeto que já ocorreu também é considerado uma questão de projeto (problema).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