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4291000" cx="7913675"/>
  <p:notesSz cx="6858000" cy="9144000"/>
  <p:embeddedFontLst>
    <p:embeddedFont>
      <p:font typeface="Tahoma"/>
      <p:regular r:id="rId98"/>
      <p:bold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014FC4F-04CC-4B14-B767-D374BA6ADFCA}">
  <a:tblStyle styleId="{B014FC4F-04CC-4B14-B767-D374BA6ADFC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Tahoma-bold.fntdata"/><Relationship Id="rId10" Type="http://schemas.openxmlformats.org/officeDocument/2006/relationships/slide" Target="slides/slide4.xml"/><Relationship Id="rId98"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4" name="Shape 24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53" name="Shape 25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5" name="Shape 26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2" name="Shape 27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9" name="Shape 27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85" name="Shape 28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7" name="Shape 29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5" name="Shape 30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13" name="Shape 31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1" name="Shape 32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9" name="Shape 32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37" name="Shape 33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45" name="Shape 34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55" name="Shape 35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63" name="Shape 36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75" name="Shape 37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82" name="Shape 38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90" name="Shape 39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98" name="Shape 39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06" name="Shape 40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0" name="Shape 18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14" name="Shape 41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22" name="Shape 42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30" name="Shape 43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38" name="Shape 43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46" name="Shape 44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54" name="Shape 45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73" name="Shape 47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91" name="Shape 49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499" name="Shape 49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09" name="Shape 50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17" name="Shape 51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25" name="Shape 52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33" name="Shape 53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41" name="Shape 54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49" name="Shape 54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57" name="Shape 55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69" name="Shape 56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77" name="Shape 57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85" name="Shape 58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593" name="Shape 59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01" name="Shape 60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7" name="Shape 607"/>
        <p:cNvGrpSpPr/>
        <p:nvPr/>
      </p:nvGrpSpPr>
      <p:grpSpPr>
        <a:xfrm>
          <a:off x="0" y="0"/>
          <a:ext cx="0" cy="0"/>
          <a:chOff x="0" y="0"/>
          <a:chExt cx="0" cy="0"/>
        </a:xfrm>
      </p:grpSpPr>
      <p:sp>
        <p:nvSpPr>
          <p:cNvPr id="608" name="Shape 6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09" name="Shape 60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17" name="Shape 61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25" name="Shape 62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33" name="Shape 63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41" name="Shape 64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49" name="Shape 64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57" name="Shape 65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66" name="Shape 66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74" name="Shape 67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86" name="Shape 68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94" name="Shape 69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0" name="Shape 700"/>
        <p:cNvGrpSpPr/>
        <p:nvPr/>
      </p:nvGrpSpPr>
      <p:grpSpPr>
        <a:xfrm>
          <a:off x="0" y="0"/>
          <a:ext cx="0" cy="0"/>
          <a:chOff x="0" y="0"/>
          <a:chExt cx="0" cy="0"/>
        </a:xfrm>
      </p:grpSpPr>
      <p:sp>
        <p:nvSpPr>
          <p:cNvPr id="701" name="Shape 7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02" name="Shape 70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10" name="Shape 71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8" name="Shape 718"/>
        <p:cNvGrpSpPr/>
        <p:nvPr/>
      </p:nvGrpSpPr>
      <p:grpSpPr>
        <a:xfrm>
          <a:off x="0" y="0"/>
          <a:ext cx="0" cy="0"/>
          <a:chOff x="0" y="0"/>
          <a:chExt cx="0" cy="0"/>
        </a:xfrm>
      </p:grpSpPr>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20" name="Shape 72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28" name="Shape 72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4" name="Shape 764"/>
        <p:cNvGrpSpPr/>
        <p:nvPr/>
      </p:nvGrpSpPr>
      <p:grpSpPr>
        <a:xfrm>
          <a:off x="0" y="0"/>
          <a:ext cx="0" cy="0"/>
          <a:chOff x="0" y="0"/>
          <a:chExt cx="0" cy="0"/>
        </a:xfrm>
      </p:grpSpPr>
      <p:sp>
        <p:nvSpPr>
          <p:cNvPr id="765" name="Shape 7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66" name="Shape 766"/>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74" name="Shape 774"/>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0" name="Shape 780"/>
        <p:cNvGrpSpPr/>
        <p:nvPr/>
      </p:nvGrpSpPr>
      <p:grpSpPr>
        <a:xfrm>
          <a:off x="0" y="0"/>
          <a:ext cx="0" cy="0"/>
          <a:chOff x="0" y="0"/>
          <a:chExt cx="0" cy="0"/>
        </a:xfrm>
      </p:grpSpPr>
      <p:sp>
        <p:nvSpPr>
          <p:cNvPr id="781" name="Shape 7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82" name="Shape 782"/>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793" name="Shape 79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01" name="Shape 80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1" name="Shape 811"/>
        <p:cNvGrpSpPr/>
        <p:nvPr/>
      </p:nvGrpSpPr>
      <p:grpSpPr>
        <a:xfrm>
          <a:off x="0" y="0"/>
          <a:ext cx="0" cy="0"/>
          <a:chOff x="0" y="0"/>
          <a:chExt cx="0" cy="0"/>
        </a:xfrm>
      </p:grpSpPr>
      <p:sp>
        <p:nvSpPr>
          <p:cNvPr id="812" name="Shape 8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13" name="Shape 81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21" name="Shape 82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7" name="Shape 827"/>
        <p:cNvGrpSpPr/>
        <p:nvPr/>
      </p:nvGrpSpPr>
      <p:grpSpPr>
        <a:xfrm>
          <a:off x="0" y="0"/>
          <a:ext cx="0" cy="0"/>
          <a:chOff x="0" y="0"/>
          <a:chExt cx="0" cy="0"/>
        </a:xfrm>
      </p:grpSpPr>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29" name="Shape 82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37" name="Shape 83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47" name="Shape 84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3" name="Shape 853"/>
        <p:cNvGrpSpPr/>
        <p:nvPr/>
      </p:nvGrpSpPr>
      <p:grpSpPr>
        <a:xfrm>
          <a:off x="0" y="0"/>
          <a:ext cx="0" cy="0"/>
          <a:chOff x="0" y="0"/>
          <a:chExt cx="0" cy="0"/>
        </a:xfrm>
      </p:grpSpPr>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55" name="Shape 85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1" name="Shape 861"/>
        <p:cNvGrpSpPr/>
        <p:nvPr/>
      </p:nvGrpSpPr>
      <p:grpSpPr>
        <a:xfrm>
          <a:off x="0" y="0"/>
          <a:ext cx="0" cy="0"/>
          <a:chOff x="0" y="0"/>
          <a:chExt cx="0" cy="0"/>
        </a:xfrm>
      </p:grpSpPr>
      <p:sp>
        <p:nvSpPr>
          <p:cNvPr id="862" name="Shape 8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63" name="Shape 86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9" name="Shape 869"/>
        <p:cNvGrpSpPr/>
        <p:nvPr/>
      </p:nvGrpSpPr>
      <p:grpSpPr>
        <a:xfrm>
          <a:off x="0" y="0"/>
          <a:ext cx="0" cy="0"/>
          <a:chOff x="0" y="0"/>
          <a:chExt cx="0" cy="0"/>
        </a:xfrm>
      </p:grpSpPr>
      <p:sp>
        <p:nvSpPr>
          <p:cNvPr id="870" name="Shape 8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71" name="Shape 87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79" name="Shape 87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5" name="Shape 885"/>
        <p:cNvGrpSpPr/>
        <p:nvPr/>
      </p:nvGrpSpPr>
      <p:grpSpPr>
        <a:xfrm>
          <a:off x="0" y="0"/>
          <a:ext cx="0" cy="0"/>
          <a:chOff x="0" y="0"/>
          <a:chExt cx="0" cy="0"/>
        </a:xfrm>
      </p:grpSpPr>
      <p:sp>
        <p:nvSpPr>
          <p:cNvPr id="886" name="Shape 8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87" name="Shape 88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3" name="Shape 893"/>
        <p:cNvGrpSpPr/>
        <p:nvPr/>
      </p:nvGrpSpPr>
      <p:grpSpPr>
        <a:xfrm>
          <a:off x="0" y="0"/>
          <a:ext cx="0" cy="0"/>
          <a:chOff x="0" y="0"/>
          <a:chExt cx="0" cy="0"/>
        </a:xfrm>
      </p:grpSpPr>
      <p:sp>
        <p:nvSpPr>
          <p:cNvPr id="894" name="Shape 8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895" name="Shape 89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07" name="Shape 90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3" name="Shape 913"/>
        <p:cNvGrpSpPr/>
        <p:nvPr/>
      </p:nvGrpSpPr>
      <p:grpSpPr>
        <a:xfrm>
          <a:off x="0" y="0"/>
          <a:ext cx="0" cy="0"/>
          <a:chOff x="0" y="0"/>
          <a:chExt cx="0" cy="0"/>
        </a:xfrm>
      </p:grpSpPr>
      <p:sp>
        <p:nvSpPr>
          <p:cNvPr id="914" name="Shape 9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15" name="Shape 91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1" name="Shape 921"/>
        <p:cNvGrpSpPr/>
        <p:nvPr/>
      </p:nvGrpSpPr>
      <p:grpSpPr>
        <a:xfrm>
          <a:off x="0" y="0"/>
          <a:ext cx="0" cy="0"/>
          <a:chOff x="0" y="0"/>
          <a:chExt cx="0" cy="0"/>
        </a:xfrm>
      </p:grpSpPr>
      <p:sp>
        <p:nvSpPr>
          <p:cNvPr id="922" name="Shape 9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23" name="Shape 92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9" name="Shape 929"/>
        <p:cNvGrpSpPr/>
        <p:nvPr/>
      </p:nvGrpSpPr>
      <p:grpSpPr>
        <a:xfrm>
          <a:off x="0" y="0"/>
          <a:ext cx="0" cy="0"/>
          <a:chOff x="0" y="0"/>
          <a:chExt cx="0" cy="0"/>
        </a:xfrm>
      </p:grpSpPr>
      <p:sp>
        <p:nvSpPr>
          <p:cNvPr id="930" name="Shape 9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31" name="Shape 93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39" name="Shape 939"/>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5" name="Shape 945"/>
        <p:cNvGrpSpPr/>
        <p:nvPr/>
      </p:nvGrpSpPr>
      <p:grpSpPr>
        <a:xfrm>
          <a:off x="0" y="0"/>
          <a:ext cx="0" cy="0"/>
          <a:chOff x="0" y="0"/>
          <a:chExt cx="0" cy="0"/>
        </a:xfrm>
      </p:grpSpPr>
      <p:sp>
        <p:nvSpPr>
          <p:cNvPr id="946" name="Shape 9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47" name="Shape 947"/>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3" name="Shape 953"/>
        <p:cNvGrpSpPr/>
        <p:nvPr/>
      </p:nvGrpSpPr>
      <p:grpSpPr>
        <a:xfrm>
          <a:off x="0" y="0"/>
          <a:ext cx="0" cy="0"/>
          <a:chOff x="0" y="0"/>
          <a:chExt cx="0" cy="0"/>
        </a:xfrm>
      </p:grpSpPr>
      <p:sp>
        <p:nvSpPr>
          <p:cNvPr id="954" name="Shape 9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55" name="Shape 955"/>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1" name="Shape 961"/>
        <p:cNvGrpSpPr/>
        <p:nvPr/>
      </p:nvGrpSpPr>
      <p:grpSpPr>
        <a:xfrm>
          <a:off x="0" y="0"/>
          <a:ext cx="0" cy="0"/>
          <a:chOff x="0" y="0"/>
          <a:chExt cx="0" cy="0"/>
        </a:xfrm>
      </p:grpSpPr>
      <p:sp>
        <p:nvSpPr>
          <p:cNvPr id="962" name="Shape 9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63" name="Shape 96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33" name="Shape 233"/>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71" name="Shape 971"/>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7" name="Shape 977"/>
        <p:cNvGrpSpPr/>
        <p:nvPr/>
      </p:nvGrpSpPr>
      <p:grpSpPr>
        <a:xfrm>
          <a:off x="0" y="0"/>
          <a:ext cx="0" cy="0"/>
          <a:chOff x="0" y="0"/>
          <a:chExt cx="0" cy="0"/>
        </a:xfrm>
      </p:grpSpPr>
      <p:sp>
        <p:nvSpPr>
          <p:cNvPr id="978" name="Shape 978"/>
          <p:cNvSpPr/>
          <p:nvPr>
            <p:ph idx="2" type="sldImg"/>
          </p:nvPr>
        </p:nvSpPr>
        <p:spPr>
          <a:xfrm>
            <a:off x="268287" y="685800"/>
            <a:ext cx="63213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79" name="Shape 97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80" name="Shape 98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0.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15" name="Shape 15"/>
        <p:cNvGrpSpPr/>
        <p:nvPr/>
      </p:nvGrpSpPr>
      <p:grpSpPr>
        <a:xfrm>
          <a:off x="0" y="0"/>
          <a:ext cx="0" cy="0"/>
          <a:chOff x="0" y="0"/>
          <a:chExt cx="0" cy="0"/>
        </a:xfrm>
      </p:grpSpPr>
      <p:sp>
        <p:nvSpPr>
          <p:cNvPr id="16" name="Shape 16"/>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72" name="Shape 72"/>
        <p:cNvGrpSpPr/>
        <p:nvPr/>
      </p:nvGrpSpPr>
      <p:grpSpPr>
        <a:xfrm>
          <a:off x="0" y="0"/>
          <a:ext cx="0" cy="0"/>
          <a:chOff x="0" y="0"/>
          <a:chExt cx="0" cy="0"/>
        </a:xfrm>
      </p:grpSpPr>
      <p:sp>
        <p:nvSpPr>
          <p:cNvPr id="73" name="Shape 73"/>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8" name="Shape 78"/>
        <p:cNvGrpSpPr/>
        <p:nvPr/>
      </p:nvGrpSpPr>
      <p:grpSpPr>
        <a:xfrm>
          <a:off x="0" y="0"/>
          <a:ext cx="0" cy="0"/>
          <a:chOff x="0" y="0"/>
          <a:chExt cx="0" cy="0"/>
        </a:xfrm>
      </p:grpSpPr>
      <p:sp>
        <p:nvSpPr>
          <p:cNvPr id="79" name="Shape 79"/>
          <p:cNvSpPr txBox="1"/>
          <p:nvPr>
            <p:ph type="title"/>
          </p:nvPr>
        </p:nvSpPr>
        <p:spPr>
          <a:xfrm rot="5400000">
            <a:off x="4797080" y="1112183"/>
            <a:ext cx="3661267" cy="178057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de título">
    <p:spTree>
      <p:nvGrpSpPr>
        <p:cNvPr id="86" name="Shape 86"/>
        <p:cNvGrpSpPr/>
        <p:nvPr/>
      </p:nvGrpSpPr>
      <p:grpSpPr>
        <a:xfrm>
          <a:off x="0" y="0"/>
          <a:ext cx="0" cy="0"/>
          <a:chOff x="0" y="0"/>
          <a:chExt cx="0" cy="0"/>
        </a:xfrm>
      </p:grpSpPr>
      <p:sp>
        <p:nvSpPr>
          <p:cNvPr id="87" name="Shape 8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
        <p:nvSpPr>
          <p:cNvPr id="88" name="Shape 88"/>
          <p:cNvSpPr/>
          <p:nvPr/>
        </p:nvSpPr>
        <p:spPr>
          <a:xfrm>
            <a:off x="1580579" y="129281"/>
            <a:ext cx="6333108" cy="504056"/>
          </a:xfrm>
          <a:prstGeom prst="rect">
            <a:avLst/>
          </a:prstGeom>
          <a:gradFill>
            <a:gsLst>
              <a:gs pos="0">
                <a:srgbClr val="CAC5D3">
                  <a:alpha val="0"/>
                </a:srgbClr>
              </a:gs>
              <a:gs pos="100000">
                <a:srgbClr val="4C004C">
                  <a:alpha val="93725"/>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pic>
        <p:nvPicPr>
          <p:cNvPr descr="https://www.caelum.com.br/apostila-html-css-javascript/anuncios/alura_2x.png" id="89" name="Shape 89"/>
          <p:cNvPicPr preferRelativeResize="0"/>
          <p:nvPr/>
        </p:nvPicPr>
        <p:blipFill rotWithShape="1">
          <a:blip r:embed="rId2">
            <a:alphaModFix/>
          </a:blip>
          <a:srcRect b="0" l="0" r="0" t="0"/>
          <a:stretch/>
        </p:blipFill>
        <p:spPr>
          <a:xfrm>
            <a:off x="6261100" y="3441650"/>
            <a:ext cx="1224135" cy="550861"/>
          </a:xfrm>
          <a:prstGeom prst="rect">
            <a:avLst/>
          </a:prstGeom>
          <a:noFill/>
          <a:ln>
            <a:noFill/>
          </a:ln>
        </p:spPr>
      </p:pic>
      <p:pic>
        <p:nvPicPr>
          <p:cNvPr descr="http://www.valit.com.br/fw-uploads/0df68964d7f69a99cae07c24f4190c45.gif" id="90" name="Shape 90"/>
          <p:cNvPicPr preferRelativeResize="0"/>
          <p:nvPr/>
        </p:nvPicPr>
        <p:blipFill rotWithShape="1">
          <a:blip r:embed="rId3">
            <a:alphaModFix/>
          </a:blip>
          <a:srcRect b="0" l="0" r="0" t="0"/>
          <a:stretch/>
        </p:blipFill>
        <p:spPr>
          <a:xfrm>
            <a:off x="140419" y="57273"/>
            <a:ext cx="1368151" cy="694765"/>
          </a:xfrm>
          <a:prstGeom prst="rect">
            <a:avLst/>
          </a:prstGeom>
          <a:noFill/>
          <a:ln>
            <a:noFill/>
          </a:ln>
        </p:spPr>
      </p:pic>
      <p:sp>
        <p:nvSpPr>
          <p:cNvPr id="91" name="Shape 91"/>
          <p:cNvSpPr/>
          <p:nvPr/>
        </p:nvSpPr>
        <p:spPr>
          <a:xfrm>
            <a:off x="5757044" y="201290"/>
            <a:ext cx="1872207" cy="1368151"/>
          </a:xfrm>
          <a:prstGeom prst="rect">
            <a:avLst/>
          </a:prstGeom>
          <a:gradFill>
            <a:gsLst>
              <a:gs pos="0">
                <a:schemeClr val="dk1"/>
              </a:gs>
              <a:gs pos="50000">
                <a:srgbClr val="CACACA"/>
              </a:gs>
              <a:gs pos="100000">
                <a:schemeClr val="dk1"/>
              </a:gs>
            </a:gsLst>
            <a:lin ang="0" scaled="0"/>
          </a:gra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2" name="Shape 92"/>
          <p:cNvSpPr/>
          <p:nvPr/>
        </p:nvSpPr>
        <p:spPr>
          <a:xfrm>
            <a:off x="5829051" y="273297"/>
            <a:ext cx="1728191" cy="1224135"/>
          </a:xfrm>
          <a:prstGeom prst="rect">
            <a:avLst/>
          </a:prstGeom>
          <a:gradFill>
            <a:gsLst>
              <a:gs pos="0">
                <a:srgbClr val="7C7C7C"/>
              </a:gs>
              <a:gs pos="50000">
                <a:srgbClr val="B4B4B4"/>
              </a:gs>
              <a:gs pos="100000">
                <a:srgbClr val="D8D8D8"/>
              </a:gs>
            </a:gsLst>
            <a:path path="circle">
              <a:fillToRect b="50%" l="50%" r="50%" t="50%"/>
            </a:path>
            <a:tileRect/>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3" name="Shape 93"/>
          <p:cNvSpPr txBox="1"/>
          <p:nvPr/>
        </p:nvSpPr>
        <p:spPr>
          <a:xfrm>
            <a:off x="1508571" y="201290"/>
            <a:ext cx="404518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1600">
                <a:solidFill>
                  <a:srgbClr val="0C0C0C"/>
                </a:solidFill>
                <a:latin typeface="Calibri"/>
                <a:ea typeface="Calibri"/>
                <a:cs typeface="Calibri"/>
                <a:sym typeface="Calibri"/>
              </a:rPr>
              <a:t>Preparatório para o Exame  ITIL® Foundation</a:t>
            </a:r>
          </a:p>
        </p:txBody>
      </p:sp>
      <p:sp>
        <p:nvSpPr>
          <p:cNvPr id="94" name="Shape 94"/>
          <p:cNvSpPr/>
          <p:nvPr/>
        </p:nvSpPr>
        <p:spPr>
          <a:xfrm rot="10800000">
            <a:off x="0" y="3657674"/>
            <a:ext cx="4172868" cy="504056"/>
          </a:xfrm>
          <a:prstGeom prst="rect">
            <a:avLst/>
          </a:prstGeom>
          <a:gradFill>
            <a:gsLst>
              <a:gs pos="0">
                <a:srgbClr val="CAC5D3">
                  <a:alpha val="0"/>
                </a:srgbClr>
              </a:gs>
              <a:gs pos="100000">
                <a:srgbClr val="76923C"/>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95" name="Shape 95"/>
        <p:cNvGrpSpPr/>
        <p:nvPr/>
      </p:nvGrpSpPr>
      <p:grpSpPr>
        <a:xfrm>
          <a:off x="0" y="0"/>
          <a:ext cx="0" cy="0"/>
          <a:chOff x="0" y="0"/>
          <a:chExt cx="0" cy="0"/>
        </a:xfrm>
      </p:grpSpPr>
      <p:sp>
        <p:nvSpPr>
          <p:cNvPr id="96" name="Shape 96"/>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98" name="Shape 98"/>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101" name="Shape 101"/>
        <p:cNvGrpSpPr/>
        <p:nvPr/>
      </p:nvGrpSpPr>
      <p:grpSpPr>
        <a:xfrm>
          <a:off x="0" y="0"/>
          <a:ext cx="0" cy="0"/>
          <a:chOff x="0" y="0"/>
          <a:chExt cx="0" cy="0"/>
        </a:xfrm>
      </p:grpSpPr>
      <p:sp>
        <p:nvSpPr>
          <p:cNvPr id="102" name="Shape 10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104" name="Shape 104"/>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107" name="Shape 107"/>
        <p:cNvGrpSpPr/>
        <p:nvPr/>
      </p:nvGrpSpPr>
      <p:grpSpPr>
        <a:xfrm>
          <a:off x="0" y="0"/>
          <a:ext cx="0" cy="0"/>
          <a:chOff x="0" y="0"/>
          <a:chExt cx="0" cy="0"/>
        </a:xfrm>
      </p:grpSpPr>
      <p:sp>
        <p:nvSpPr>
          <p:cNvPr id="108" name="Shape 108"/>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0" name="Shape 11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1" name="Shape 11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2" name="Shape 11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3" name="Shape 11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114" name="Shape 114"/>
        <p:cNvGrpSpPr/>
        <p:nvPr/>
      </p:nvGrpSpPr>
      <p:grpSpPr>
        <a:xfrm>
          <a:off x="0" y="0"/>
          <a:ext cx="0" cy="0"/>
          <a:chOff x="0" y="0"/>
          <a:chExt cx="0" cy="0"/>
        </a:xfrm>
      </p:grpSpPr>
      <p:sp>
        <p:nvSpPr>
          <p:cNvPr id="115" name="Shape 115"/>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6" name="Shape 11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7" name="Shape 11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18" name="Shape 11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9" name="Shape 11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20" name="Shape 120"/>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1" name="Shape 121"/>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2" name="Shape 122"/>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123" name="Shape 123"/>
        <p:cNvGrpSpPr/>
        <p:nvPr/>
      </p:nvGrpSpPr>
      <p:grpSpPr>
        <a:xfrm>
          <a:off x="0" y="0"/>
          <a:ext cx="0" cy="0"/>
          <a:chOff x="0" y="0"/>
          <a:chExt cx="0" cy="0"/>
        </a:xfrm>
      </p:grpSpPr>
      <p:sp>
        <p:nvSpPr>
          <p:cNvPr id="124" name="Shape 124"/>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5" name="Shape 12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128" name="Shape 128"/>
        <p:cNvGrpSpPr/>
        <p:nvPr/>
      </p:nvGrpSpPr>
      <p:grpSpPr>
        <a:xfrm>
          <a:off x="0" y="0"/>
          <a:ext cx="0" cy="0"/>
          <a:chOff x="0" y="0"/>
          <a:chExt cx="0" cy="0"/>
        </a:xfrm>
      </p:grpSpPr>
      <p:sp>
        <p:nvSpPr>
          <p:cNvPr id="129" name="Shape 12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0" name="Shape 13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31" name="Shape 13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2" name="Shape 132"/>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3" name="Shape 133"/>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4" name="Shape 134"/>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9" name="Shape 19"/>
        <p:cNvGrpSpPr/>
        <p:nvPr/>
      </p:nvGrpSpPr>
      <p:grpSpPr>
        <a:xfrm>
          <a:off x="0" y="0"/>
          <a:ext cx="0" cy="0"/>
          <a:chOff x="0" y="0"/>
          <a:chExt cx="0" cy="0"/>
        </a:xfrm>
      </p:grpSpPr>
      <p:sp>
        <p:nvSpPr>
          <p:cNvPr id="20" name="Shape 20"/>
          <p:cNvSpPr txBox="1"/>
          <p:nvPr>
            <p:ph type="ctrTitle"/>
          </p:nvPr>
        </p:nvSpPr>
        <p:spPr>
          <a:xfrm>
            <a:off x="593527" y="1332995"/>
            <a:ext cx="6726634" cy="919786"/>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subTitle"/>
          </p:nvPr>
        </p:nvSpPr>
        <p:spPr>
          <a:xfrm>
            <a:off x="1187053" y="2431574"/>
            <a:ext cx="5539582" cy="1096592"/>
          </a:xfrm>
          <a:prstGeom prst="rect">
            <a:avLst/>
          </a:prstGeom>
          <a:noFill/>
          <a:ln>
            <a:noFill/>
          </a:ln>
        </p:spPr>
        <p:txBody>
          <a:bodyPr anchorCtr="0" anchor="t" bIns="91425" lIns="91425" rIns="91425" tIns="91425"/>
          <a:lstStyle>
            <a:lvl1pPr indent="0" lvl="0" marL="0" marR="0" rtl="0" algn="ctr">
              <a:spcBef>
                <a:spcPts val="520"/>
              </a:spcBef>
              <a:buClr>
                <a:srgbClr val="888888"/>
              </a:buClr>
              <a:buFont typeface="Arial"/>
              <a:buNone/>
              <a:defRPr b="0" i="0" sz="2600" u="none" cap="none" strike="noStrike">
                <a:solidFill>
                  <a:srgbClr val="888888"/>
                </a:solidFill>
                <a:latin typeface="Calibri"/>
                <a:ea typeface="Calibri"/>
                <a:cs typeface="Calibri"/>
                <a:sym typeface="Calibri"/>
              </a:defRPr>
            </a:lvl1pPr>
            <a:lvl2pPr indent="-7198" lvl="1" marL="375498" marR="0" rtl="0" algn="ctr">
              <a:spcBef>
                <a:spcPts val="460"/>
              </a:spcBef>
              <a:buClr>
                <a:srgbClr val="888888"/>
              </a:buClr>
              <a:buFont typeface="Arial"/>
              <a:buNone/>
              <a:defRPr b="0" i="0" sz="2300" u="none" cap="none" strike="noStrike">
                <a:solidFill>
                  <a:srgbClr val="888888"/>
                </a:solidFill>
                <a:latin typeface="Calibri"/>
                <a:ea typeface="Calibri"/>
                <a:cs typeface="Calibri"/>
                <a:sym typeface="Calibri"/>
              </a:defRPr>
            </a:lvl2pPr>
            <a:lvl3pPr indent="-1696" lvl="2" marL="750997"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3pPr>
            <a:lvl4pPr indent="-8895" lvl="3" marL="1126495"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3393" lvl="4" marL="1501993"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10591" lvl="5" marL="1877492"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5089" lvl="6" marL="2252990"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12288" lvl="7" marL="2628489"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6786" lvl="8" marL="3003987"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2" name="Shape 2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135" name="Shape 135"/>
        <p:cNvGrpSpPr/>
        <p:nvPr/>
      </p:nvGrpSpPr>
      <p:grpSpPr>
        <a:xfrm>
          <a:off x="0" y="0"/>
          <a:ext cx="0" cy="0"/>
          <a:chOff x="0" y="0"/>
          <a:chExt cx="0" cy="0"/>
        </a:xfrm>
      </p:grpSpPr>
      <p:sp>
        <p:nvSpPr>
          <p:cNvPr id="136" name="Shape 13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7" name="Shape 13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38" name="Shape 13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9" name="Shape 139"/>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0" name="Shape 140"/>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1" name="Shape 141"/>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142" name="Shape 142"/>
        <p:cNvGrpSpPr/>
        <p:nvPr/>
      </p:nvGrpSpPr>
      <p:grpSpPr>
        <a:xfrm>
          <a:off x="0" y="0"/>
          <a:ext cx="0" cy="0"/>
          <a:chOff x="0" y="0"/>
          <a:chExt cx="0" cy="0"/>
        </a:xfrm>
      </p:grpSpPr>
      <p:sp>
        <p:nvSpPr>
          <p:cNvPr id="143" name="Shape 143"/>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4" name="Shape 14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45" name="Shape 14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148" name="Shape 148"/>
        <p:cNvGrpSpPr/>
        <p:nvPr/>
      </p:nvGrpSpPr>
      <p:grpSpPr>
        <a:xfrm>
          <a:off x="0" y="0"/>
          <a:ext cx="0" cy="0"/>
          <a:chOff x="0" y="0"/>
          <a:chExt cx="0" cy="0"/>
        </a:xfrm>
      </p:grpSpPr>
      <p:sp>
        <p:nvSpPr>
          <p:cNvPr id="149" name="Shape 149"/>
          <p:cNvSpPr txBox="1"/>
          <p:nvPr>
            <p:ph type="title"/>
          </p:nvPr>
        </p:nvSpPr>
        <p:spPr>
          <a:xfrm rot="5400000">
            <a:off x="4797080" y="1112183"/>
            <a:ext cx="3661267" cy="17805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0" name="Shape 15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51" name="Shape 15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2" name="Shape 15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3" name="Shape 15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5" name="Shape 25"/>
        <p:cNvGrpSpPr/>
        <p:nvPr/>
      </p:nvGrpSpPr>
      <p:grpSpPr>
        <a:xfrm>
          <a:off x="0" y="0"/>
          <a:ext cx="0" cy="0"/>
          <a:chOff x="0" y="0"/>
          <a:chExt cx="0" cy="0"/>
        </a:xfrm>
      </p:grpSpPr>
      <p:sp>
        <p:nvSpPr>
          <p:cNvPr id="26" name="Shape 26"/>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31" name="Shape 31"/>
        <p:cNvGrpSpPr/>
        <p:nvPr/>
      </p:nvGrpSpPr>
      <p:grpSpPr>
        <a:xfrm>
          <a:off x="0" y="0"/>
          <a:ext cx="0" cy="0"/>
          <a:chOff x="0" y="0"/>
          <a:chExt cx="0" cy="0"/>
        </a:xfrm>
      </p:grpSpPr>
      <p:sp>
        <p:nvSpPr>
          <p:cNvPr id="32" name="Shape 3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7" name="Shape 37"/>
        <p:cNvGrpSpPr/>
        <p:nvPr/>
      </p:nvGrpSpPr>
      <p:grpSpPr>
        <a:xfrm>
          <a:off x="0" y="0"/>
          <a:ext cx="0" cy="0"/>
          <a:chOff x="0" y="0"/>
          <a:chExt cx="0" cy="0"/>
        </a:xfrm>
      </p:grpSpPr>
      <p:sp>
        <p:nvSpPr>
          <p:cNvPr id="38" name="Shape 38"/>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53" name="Shape 53"/>
        <p:cNvGrpSpPr/>
        <p:nvPr/>
      </p:nvGrpSpPr>
      <p:grpSpPr>
        <a:xfrm>
          <a:off x="0" y="0"/>
          <a:ext cx="0" cy="0"/>
          <a:chOff x="0" y="0"/>
          <a:chExt cx="0" cy="0"/>
        </a:xfrm>
      </p:grpSpPr>
      <p:sp>
        <p:nvSpPr>
          <p:cNvPr id="54" name="Shape 54"/>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8" name="Shape 58"/>
        <p:cNvGrpSpPr/>
        <p:nvPr/>
      </p:nvGrpSpPr>
      <p:grpSpPr>
        <a:xfrm>
          <a:off x="0" y="0"/>
          <a:ext cx="0" cy="0"/>
          <a:chOff x="0" y="0"/>
          <a:chExt cx="0" cy="0"/>
        </a:xfrm>
      </p:grpSpPr>
      <p:sp>
        <p:nvSpPr>
          <p:cNvPr id="59" name="Shape 5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5" name="Shape 65"/>
        <p:cNvGrpSpPr/>
        <p:nvPr/>
      </p:nvGrpSpPr>
      <p:grpSpPr>
        <a:xfrm>
          <a:off x="0" y="0"/>
          <a:ext cx="0" cy="0"/>
          <a:chOff x="0" y="0"/>
          <a:chExt cx="0" cy="0"/>
        </a:xfrm>
      </p:grpSpPr>
      <p:sp>
        <p:nvSpPr>
          <p:cNvPr id="66" name="Shape 6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0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0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0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0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0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0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0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0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0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0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0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0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0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0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0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0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0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0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0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0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0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17.png"/><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2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0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0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0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0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0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1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05.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image" Target="../media/image05.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image" Target="../media/image05.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image" Target="../media/image05.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image" Target="../media/image0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0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 Id="rId3"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 Id="rId3" Type="http://schemas.openxmlformats.org/officeDocument/2006/relationships/image" Target="../media/image1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 Id="rId3" Type="http://schemas.openxmlformats.org/officeDocument/2006/relationships/image" Target="../media/image1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05.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05.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 Id="rId3" Type="http://schemas.openxmlformats.org/officeDocument/2006/relationships/image" Target="../media/image05.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 Id="rId3" Type="http://schemas.openxmlformats.org/officeDocument/2006/relationships/image" Target="../media/image0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1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 Id="rId3" Type="http://schemas.openxmlformats.org/officeDocument/2006/relationships/image" Target="../media/image1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 Id="rId3" Type="http://schemas.openxmlformats.org/officeDocument/2006/relationships/image" Target="../media/image20.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nvSpPr>
        <p:spPr>
          <a:xfrm>
            <a:off x="0" y="345306"/>
            <a:ext cx="6476999" cy="13233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Módulo 5</a:t>
            </a: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Gerenciamento do Escopo</a:t>
            </a:r>
          </a:p>
        </p:txBody>
      </p:sp>
      <p:sp>
        <p:nvSpPr>
          <p:cNvPr id="160" name="Shape 160"/>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61" name="Shape 161"/>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162" name="Shape 162"/>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grpSp>
        <p:nvGrpSpPr>
          <p:cNvPr id="163" name="Shape 163"/>
          <p:cNvGrpSpPr/>
          <p:nvPr/>
        </p:nvGrpSpPr>
        <p:grpSpPr>
          <a:xfrm>
            <a:off x="3" y="1796255"/>
            <a:ext cx="2732645" cy="576125"/>
            <a:chOff x="-150191" y="1834342"/>
            <a:chExt cx="7482598" cy="1702500"/>
          </a:xfrm>
        </p:grpSpPr>
        <p:pic>
          <p:nvPicPr>
            <p:cNvPr id="164" name="Shape 164"/>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165" name="Shape 165"/>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47" name="Shape 247"/>
          <p:cNvSpPr/>
          <p:nvPr/>
        </p:nvSpPr>
        <p:spPr>
          <a:xfrm>
            <a:off x="12443" y="273297"/>
            <a:ext cx="78891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Terminologias da área de conhecimento de Escopo</a:t>
            </a:r>
          </a:p>
        </p:txBody>
      </p:sp>
      <p:grpSp>
        <p:nvGrpSpPr>
          <p:cNvPr id="248" name="Shape 248"/>
          <p:cNvGrpSpPr/>
          <p:nvPr/>
        </p:nvGrpSpPr>
        <p:grpSpPr>
          <a:xfrm>
            <a:off x="1796843" y="885507"/>
            <a:ext cx="4320000" cy="2520000"/>
            <a:chOff x="0" y="67534"/>
            <a:chExt cx="4320000" cy="2520000"/>
          </a:xfrm>
        </p:grpSpPr>
        <p:sp>
          <p:nvSpPr>
            <p:cNvPr id="249" name="Shape 249"/>
            <p:cNvSpPr/>
            <p:nvPr/>
          </p:nvSpPr>
          <p:spPr>
            <a:xfrm>
              <a:off x="0" y="67534"/>
              <a:ext cx="4320000" cy="2520000"/>
            </a:xfrm>
            <a:prstGeom prst="rect">
              <a:avLst/>
            </a:prstGeom>
            <a:gradFill>
              <a:gsLst>
                <a:gs pos="0">
                  <a:srgbClr val="275488"/>
                </a:gs>
                <a:gs pos="80000">
                  <a:srgbClr val="346EB2"/>
                </a:gs>
                <a:gs pos="100000">
                  <a:srgbClr val="336EB5"/>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50" name="Shape 250"/>
            <p:cNvSpPr txBox="1"/>
            <p:nvPr/>
          </p:nvSpPr>
          <p:spPr>
            <a:xfrm>
              <a:off x="0" y="67534"/>
              <a:ext cx="4320000" cy="2520000"/>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lang="pt-BR" sz="1100" cap="small">
                  <a:solidFill>
                    <a:schemeClr val="lt1"/>
                  </a:solidFill>
                  <a:latin typeface="Tahoma"/>
                  <a:ea typeface="Tahoma"/>
                  <a:cs typeface="Tahoma"/>
                  <a:sym typeface="Tahoma"/>
                </a:rPr>
                <a:t>Requisito</a:t>
              </a:r>
            </a:p>
            <a:p>
              <a:pPr indent="0" lvl="0" marL="0" marR="0" rtl="0" algn="ctr">
                <a:lnSpc>
                  <a:spcPct val="90000"/>
                </a:lnSpc>
                <a:spcBef>
                  <a:spcPts val="385"/>
                </a:spcBef>
                <a:spcAft>
                  <a:spcPts val="0"/>
                </a:spcAft>
                <a:buSzPct val="25000"/>
                <a:buNone/>
              </a:pPr>
              <a:r>
                <a:rPr lang="pt-BR" sz="1100" cap="small">
                  <a:solidFill>
                    <a:schemeClr val="lt1"/>
                  </a:solidFill>
                  <a:latin typeface="Tahoma"/>
                  <a:ea typeface="Tahoma"/>
                  <a:cs typeface="Tahoma"/>
                  <a:sym typeface="Tahoma"/>
                </a:rPr>
                <a:t>De acordo com o PMBOK®, “um requisito é uma condição cuja presença em um produto, serviço ou resultado é exigida para satisfazer um contrato ou outra especificação formalmente imposta.” </a:t>
              </a:r>
            </a:p>
            <a:p>
              <a:pPr indent="0" lvl="0" marL="0" marR="0" rtl="0" algn="ctr">
                <a:lnSpc>
                  <a:spcPct val="90000"/>
                </a:lnSpc>
                <a:spcBef>
                  <a:spcPts val="385"/>
                </a:spcBef>
                <a:spcAft>
                  <a:spcPts val="0"/>
                </a:spcAft>
                <a:buSzPct val="25000"/>
                <a:buNone/>
              </a:pPr>
              <a:r>
                <a:rPr lang="pt-BR" sz="1100" cap="small">
                  <a:solidFill>
                    <a:schemeClr val="lt1"/>
                  </a:solidFill>
                  <a:latin typeface="Tahoma"/>
                  <a:ea typeface="Tahoma"/>
                  <a:cs typeface="Tahoma"/>
                  <a:sym typeface="Tahoma"/>
                </a:rPr>
                <a:t>Além disso, requisitos podem ser legais, ligados ao produto, às entregas, aos resultados a serem entregues ou até mesmo ligados a como o gerente de projeto deve trabalhar o projeto – utilizar determinada técnica em funçaõ de ativos de processos organizacionais.</a:t>
              </a: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nvSpPr>
        <p:spPr>
          <a:xfrm>
            <a:off x="0" y="201283"/>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Visão geral dos processos de gerenciamento do escopo</a:t>
            </a:r>
          </a:p>
        </p:txBody>
      </p:sp>
      <p:pic>
        <p:nvPicPr>
          <p:cNvPr descr="https://www.caelum.com.br/apostila-html-css-javascript/anuncios/alura_2x.png" id="256" name="Shape 256"/>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257" name="Shape 257"/>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58" name="Shape 258"/>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259" name="Shape 259"/>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5 – Gerenciamento do Escopo</a:t>
            </a:r>
          </a:p>
        </p:txBody>
      </p:sp>
      <p:grpSp>
        <p:nvGrpSpPr>
          <p:cNvPr id="260" name="Shape 260"/>
          <p:cNvGrpSpPr/>
          <p:nvPr/>
        </p:nvGrpSpPr>
        <p:grpSpPr>
          <a:xfrm>
            <a:off x="3" y="1796255"/>
            <a:ext cx="2732645" cy="576125"/>
            <a:chOff x="-150191" y="1834342"/>
            <a:chExt cx="7482598" cy="1702500"/>
          </a:xfrm>
        </p:grpSpPr>
        <p:pic>
          <p:nvPicPr>
            <p:cNvPr id="261" name="Shape 261"/>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262" name="Shape 262"/>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do escopo</a:t>
            </a:r>
          </a:p>
        </p:txBody>
      </p:sp>
      <p:sp>
        <p:nvSpPr>
          <p:cNvPr id="268" name="Shape 268"/>
          <p:cNvSpPr/>
          <p:nvPr/>
        </p:nvSpPr>
        <p:spPr>
          <a:xfrm>
            <a:off x="428452" y="3729682"/>
            <a:ext cx="463200" cy="343200"/>
          </a:xfrm>
          <a:prstGeom prst="rightArrow">
            <a:avLst>
              <a:gd fmla="val 50000" name="adj1"/>
              <a:gd fmla="val 57108" name="adj2"/>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pic>
        <p:nvPicPr>
          <p:cNvPr id="269" name="Shape 269"/>
          <p:cNvPicPr preferRelativeResize="0"/>
          <p:nvPr/>
        </p:nvPicPr>
        <p:blipFill rotWithShape="1">
          <a:blip r:embed="rId3">
            <a:alphaModFix/>
          </a:blip>
          <a:srcRect b="0" l="0" r="0" t="0"/>
          <a:stretch/>
        </p:blipFill>
        <p:spPr>
          <a:xfrm>
            <a:off x="1796843" y="1027366"/>
            <a:ext cx="4320000" cy="2990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do escopo</a:t>
            </a:r>
          </a:p>
        </p:txBody>
      </p:sp>
      <p:sp>
        <p:nvSpPr>
          <p:cNvPr id="275" name="Shape 275"/>
          <p:cNvSpPr/>
          <p:nvPr/>
        </p:nvSpPr>
        <p:spPr>
          <a:xfrm>
            <a:off x="428452" y="3729682"/>
            <a:ext cx="463200" cy="343200"/>
          </a:xfrm>
          <a:prstGeom prst="rightArrow">
            <a:avLst>
              <a:gd fmla="val 50000" name="adj1"/>
              <a:gd fmla="val 57108" name="adj2"/>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pic>
        <p:nvPicPr>
          <p:cNvPr id="276" name="Shape 276"/>
          <p:cNvPicPr preferRelativeResize="0"/>
          <p:nvPr/>
        </p:nvPicPr>
        <p:blipFill rotWithShape="1">
          <a:blip r:embed="rId3">
            <a:alphaModFix/>
          </a:blip>
          <a:srcRect b="0" l="0" r="0" t="0"/>
          <a:stretch/>
        </p:blipFill>
        <p:spPr>
          <a:xfrm>
            <a:off x="1796843" y="1212708"/>
            <a:ext cx="4320000" cy="186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do escopo</a:t>
            </a:r>
          </a:p>
        </p:txBody>
      </p:sp>
      <p:pic>
        <p:nvPicPr>
          <p:cNvPr id="282" name="Shape 282"/>
          <p:cNvPicPr preferRelativeResize="0"/>
          <p:nvPr/>
        </p:nvPicPr>
        <p:blipFill rotWithShape="1">
          <a:blip r:embed="rId3">
            <a:alphaModFix/>
          </a:blip>
          <a:srcRect b="0" l="0" r="0" t="0"/>
          <a:stretch/>
        </p:blipFill>
        <p:spPr>
          <a:xfrm>
            <a:off x="1796843" y="1014641"/>
            <a:ext cx="4320000" cy="2261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nvSpPr>
        <p:spPr>
          <a:xfrm>
            <a:off x="0" y="201282"/>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Planejar o gerenciamento do escopo</a:t>
            </a:r>
          </a:p>
        </p:txBody>
      </p:sp>
      <p:pic>
        <p:nvPicPr>
          <p:cNvPr descr="https://www.caelum.com.br/apostila-html-css-javascript/anuncios/alura_2x.png" id="288" name="Shape 288"/>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289" name="Shape 289"/>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90" name="Shape 290"/>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291" name="Shape 291"/>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5 – Gerenciamento do Escopo</a:t>
            </a:r>
          </a:p>
        </p:txBody>
      </p:sp>
      <p:grpSp>
        <p:nvGrpSpPr>
          <p:cNvPr id="292" name="Shape 292"/>
          <p:cNvGrpSpPr/>
          <p:nvPr/>
        </p:nvGrpSpPr>
        <p:grpSpPr>
          <a:xfrm>
            <a:off x="3" y="1796255"/>
            <a:ext cx="2732645" cy="576125"/>
            <a:chOff x="-150191" y="1834342"/>
            <a:chExt cx="7482598" cy="1702500"/>
          </a:xfrm>
        </p:grpSpPr>
        <p:pic>
          <p:nvPicPr>
            <p:cNvPr id="293" name="Shape 293"/>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294" name="Shape 294"/>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300" name="Shape 300"/>
          <p:cNvSpPr/>
          <p:nvPr/>
        </p:nvSpPr>
        <p:spPr>
          <a:xfrm>
            <a:off x="572468" y="2577555"/>
            <a:ext cx="4320000" cy="9539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Planejar o gerenciamento do escopo </a:t>
            </a:r>
            <a:r>
              <a:rPr b="0" i="0" lang="pt-BR" sz="1400" u="none" cap="none" strike="noStrike">
                <a:solidFill>
                  <a:srgbClr val="000000"/>
                </a:solidFill>
                <a:latin typeface="Calibri"/>
                <a:ea typeface="Calibri"/>
                <a:cs typeface="Calibri"/>
                <a:sym typeface="Calibri"/>
              </a:rPr>
              <a:t>é o processo de criação de um plano de gerenciamento do escopo do projeto que documenta como tal escopo será definido, validado e controlado – de acordo com o PMBOK®.</a:t>
            </a:r>
          </a:p>
        </p:txBody>
      </p:sp>
      <p:sp>
        <p:nvSpPr>
          <p:cNvPr id="301" name="Shape 30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302" name="Shape 302"/>
          <p:cNvPicPr preferRelativeResize="0"/>
          <p:nvPr/>
        </p:nvPicPr>
        <p:blipFill rotWithShape="1">
          <a:blip r:embed="rId3">
            <a:alphaModFix/>
          </a:blip>
          <a:srcRect b="0" l="0" r="0" t="0"/>
          <a:stretch/>
        </p:blipFill>
        <p:spPr>
          <a:xfrm>
            <a:off x="1076844" y="993378"/>
            <a:ext cx="5760000" cy="1472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308" name="Shape 308"/>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Aqui teremos definidos os processos de gerenciamento de escopo que iremos utilizar. Dependendo da fase do projeto, ele pode já conter o plano de gerenciamento do escopo do projeto.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Termo de abertura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escopo preliminar já deve ter sido apresentado, por meio do TAP.</a:t>
            </a:r>
          </a:p>
        </p:txBody>
      </p:sp>
      <p:pic>
        <p:nvPicPr>
          <p:cNvPr id="309" name="Shape 309"/>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310" name="Shape 31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316" name="Shape 316"/>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Cultura da empresa, fatores internos e externos ao negócio.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Informações históricas, padrões, documentos e bases para o trabalho de gestão de projetos.</a:t>
            </a:r>
          </a:p>
        </p:txBody>
      </p:sp>
      <p:pic>
        <p:nvPicPr>
          <p:cNvPr id="317" name="Shape 317"/>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318" name="Shape 31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324" name="Shape 324"/>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Opinião especializada</a:t>
            </a:r>
          </a:p>
          <a:p>
            <a:pPr indent="-292948" lvl="1" marL="661248" marR="0" rtl="0" algn="just">
              <a:lnSpc>
                <a:spcPct val="100000"/>
              </a:lnSpc>
              <a:spcBef>
                <a:spcPts val="0"/>
              </a:spcBef>
              <a:spcAft>
                <a:spcPts val="0"/>
              </a:spcAft>
              <a:buClr>
                <a:srgbClr val="000000"/>
              </a:buClr>
              <a:buSzPct val="100000"/>
              <a:buFont typeface="Arial"/>
              <a:buChar char="•"/>
            </a:pPr>
            <a:r>
              <a:rPr b="0" i="1" lang="pt-BR" sz="1400" u="none" cap="none" strike="noStrike">
                <a:solidFill>
                  <a:srgbClr val="000000"/>
                </a:solidFill>
                <a:latin typeface="Calibri"/>
                <a:ea typeface="Calibri"/>
                <a:cs typeface="Calibri"/>
                <a:sym typeface="Calibri"/>
              </a:rPr>
              <a:t>Experts</a:t>
            </a:r>
            <a:r>
              <a:rPr b="0" i="0" lang="pt-BR" sz="1400" u="none" cap="none" strike="noStrike">
                <a:solidFill>
                  <a:srgbClr val="000000"/>
                </a:solidFill>
                <a:latin typeface="Calibri"/>
                <a:ea typeface="Calibri"/>
                <a:cs typeface="Calibri"/>
                <a:sym typeface="Calibri"/>
              </a:rPr>
              <a:t> em escopo, tanto do produto como do projeto – mantendo o foco no planejamento. Afinal de contas, como vamos tratar os processos de escopo? Quando e como vamos aplicar os processos e quais entradas, ferramentas e técnicas e quais saídas devemos considerar? Os especialistas em escopo poderão ajudar a responder tais questões.</a:t>
            </a:r>
          </a:p>
        </p:txBody>
      </p:sp>
      <p:pic>
        <p:nvPicPr>
          <p:cNvPr id="325" name="Shape 325"/>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326" name="Shape 32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9" name="Shape 169"/>
        <p:cNvGrpSpPr/>
        <p:nvPr/>
      </p:nvGrpSpPr>
      <p:grpSpPr>
        <a:xfrm>
          <a:off x="0" y="0"/>
          <a:ext cx="0" cy="0"/>
          <a:chOff x="0" y="0"/>
          <a:chExt cx="0" cy="0"/>
        </a:xfrm>
      </p:grpSpPr>
      <p:sp>
        <p:nvSpPr>
          <p:cNvPr id="170" name="Shape 170"/>
          <p:cNvSpPr txBox="1"/>
          <p:nvPr/>
        </p:nvSpPr>
        <p:spPr>
          <a:xfrm>
            <a:off x="0" y="201289"/>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Avisos Importantes</a:t>
            </a:r>
          </a:p>
        </p:txBody>
      </p:sp>
      <p:pic>
        <p:nvPicPr>
          <p:cNvPr descr="https://www.caelum.com.br/apostila-html-css-javascript/anuncios/alura_2x.png" id="171" name="Shape 171"/>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172" name="Shape 172"/>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73" name="Shape 173"/>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174" name="Shape 174"/>
          <p:cNvGrpSpPr/>
          <p:nvPr/>
        </p:nvGrpSpPr>
        <p:grpSpPr>
          <a:xfrm>
            <a:off x="3" y="1796255"/>
            <a:ext cx="2732645" cy="576125"/>
            <a:chOff x="-150191" y="1834342"/>
            <a:chExt cx="7482598" cy="1702500"/>
          </a:xfrm>
        </p:grpSpPr>
        <p:pic>
          <p:nvPicPr>
            <p:cNvPr id="175" name="Shape 175"/>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176" name="Shape 176"/>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
        <p:nvSpPr>
          <p:cNvPr id="177" name="Shape 177"/>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5 – Gerenciamento do Escopo</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332" name="Shape 332"/>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Reuniões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Diversas técnicas de produtividade em reuniões, estilos de reunião e ainda outras devem ser aplicadas para reunir as opiniões especializadas em planejamento, escopo de produto, escopo do projeto e ainda outros tópicos relacionados.</a:t>
            </a:r>
          </a:p>
        </p:txBody>
      </p:sp>
      <p:pic>
        <p:nvPicPr>
          <p:cNvPr id="333" name="Shape 333"/>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334" name="Shape 33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sp>
        <p:nvSpPr>
          <p:cNvPr id="340" name="Shape 340"/>
          <p:cNvSpPr/>
          <p:nvPr/>
        </p:nvSpPr>
        <p:spPr>
          <a:xfrm>
            <a:off x="690437" y="885505"/>
            <a:ext cx="6480000" cy="18774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escopo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Apresenta como será feita a definição, o desenvolvimento, o monitoramento, a validação e o controle do escopo;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Faz parte dos 16 planos auxiliares, que são as informações que compõe o plano de gerenciamento de projeto. Isto não significa que você precisa ter um mega plano – tudo vai depender do porte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 curso é um caso de projeto simples que não conta com um documento de gerenciamento de escopo, por exemplo.</a:t>
            </a:r>
          </a:p>
        </p:txBody>
      </p:sp>
      <p:pic>
        <p:nvPicPr>
          <p:cNvPr id="341" name="Shape 341"/>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342" name="Shape 34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348" name="Shape 348"/>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349" name="Shape 34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350" name="Shape 350"/>
          <p:cNvGrpSpPr/>
          <p:nvPr/>
        </p:nvGrpSpPr>
        <p:grpSpPr>
          <a:xfrm>
            <a:off x="690437" y="885505"/>
            <a:ext cx="6480000" cy="2303679"/>
            <a:chOff x="690437" y="885505"/>
            <a:chExt cx="6480000" cy="2303679"/>
          </a:xfrm>
        </p:grpSpPr>
        <p:sp>
          <p:nvSpPr>
            <p:cNvPr id="351" name="Shape 351"/>
            <p:cNvSpPr/>
            <p:nvPr/>
          </p:nvSpPr>
          <p:spPr>
            <a:xfrm>
              <a:off x="690437"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Como serão coletados os requisitos, como serão acompanhadas as mudanças nos requisitos, como será realizada a rastreabilidade, documentação e gerenciamento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Podemos considerar como que serão tomadas decisões, como vamos rastrear os requisitos do projeto e do produto e ainda mais. Requisitos e sua boa definição (ou indefinição) são o calcanhar de Aquiles de qualquer projeto;</a:t>
              </a:r>
            </a:p>
          </p:txBody>
        </p:sp>
        <p:sp>
          <p:nvSpPr>
            <p:cNvPr id="352" name="Shape 352"/>
            <p:cNvSpPr/>
            <p:nvPr/>
          </p:nvSpPr>
          <p:spPr>
            <a:xfrm>
              <a:off x="690437" y="2450585"/>
              <a:ext cx="4320000" cy="738600"/>
            </a:xfrm>
            <a:prstGeom prst="rect">
              <a:avLst/>
            </a:prstGeom>
            <a:noFill/>
            <a:ln>
              <a:noFill/>
            </a:ln>
          </p:spPr>
          <p:txBody>
            <a:bodyPr anchorCtr="0" anchor="t" bIns="45700" lIns="91425" rIns="91425" tIns="45700">
              <a:noAutofit/>
            </a:bodyPr>
            <a:lstStyle/>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maior parte dos projetos falha porque seus requisitos não foram corretamente identificados.</a:t>
              </a: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Planejar o gerenciamento do escopo</a:t>
            </a:r>
          </a:p>
        </p:txBody>
      </p:sp>
      <p:sp>
        <p:nvSpPr>
          <p:cNvPr id="358" name="Shape 358"/>
          <p:cNvSpPr/>
          <p:nvPr/>
        </p:nvSpPr>
        <p:spPr>
          <a:xfrm>
            <a:off x="716843" y="885505"/>
            <a:ext cx="6480000" cy="7386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criação de um plano de gerenciamento do escopo do projeto que documenta como tal escopo será definido, validado e controlado – de acordo com o PMBOK®.</a:t>
            </a:r>
          </a:p>
        </p:txBody>
      </p:sp>
      <p:sp>
        <p:nvSpPr>
          <p:cNvPr id="359" name="Shape 35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360" name="Shape 360"/>
          <p:cNvPicPr preferRelativeResize="0"/>
          <p:nvPr/>
        </p:nvPicPr>
        <p:blipFill rotWithShape="1">
          <a:blip r:embed="rId3">
            <a:alphaModFix/>
          </a:blip>
          <a:srcRect b="0" l="0" r="0" t="0"/>
          <a:stretch/>
        </p:blipFill>
        <p:spPr>
          <a:xfrm>
            <a:off x="716843" y="2361530"/>
            <a:ext cx="2274000" cy="1606199"/>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nvSpPr>
        <p:spPr>
          <a:xfrm>
            <a:off x="0" y="201281"/>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Coletar os requisitos</a:t>
            </a:r>
          </a:p>
        </p:txBody>
      </p:sp>
      <p:pic>
        <p:nvPicPr>
          <p:cNvPr descr="https://www.caelum.com.br/apostila-html-css-javascript/anuncios/alura_2x.png" id="366" name="Shape 366"/>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367" name="Shape 367"/>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368" name="Shape 368"/>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369" name="Shape 369"/>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5 – Gerenciamento do Escopo</a:t>
            </a:r>
          </a:p>
        </p:txBody>
      </p:sp>
      <p:grpSp>
        <p:nvGrpSpPr>
          <p:cNvPr id="370" name="Shape 370"/>
          <p:cNvGrpSpPr/>
          <p:nvPr/>
        </p:nvGrpSpPr>
        <p:grpSpPr>
          <a:xfrm>
            <a:off x="3" y="1796255"/>
            <a:ext cx="2732645" cy="576125"/>
            <a:chOff x="-150191" y="1834342"/>
            <a:chExt cx="7482598" cy="1702500"/>
          </a:xfrm>
        </p:grpSpPr>
        <p:pic>
          <p:nvPicPr>
            <p:cNvPr id="371" name="Shape 371"/>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372" name="Shape 372"/>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p:nvPr/>
        </p:nvSpPr>
        <p:spPr>
          <a:xfrm>
            <a:off x="1" y="273297"/>
            <a:ext cx="7913700" cy="646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Mas, quando começar a trabalhar com a coleta </a:t>
            </a:r>
          </a:p>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dos requisitos?</a:t>
            </a:r>
          </a:p>
        </p:txBody>
      </p:sp>
      <p:sp>
        <p:nvSpPr>
          <p:cNvPr id="378" name="Shape 37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379" name="Shape 379"/>
          <p:cNvSpPr/>
          <p:nvPr/>
        </p:nvSpPr>
        <p:spPr>
          <a:xfrm rot="-193773">
            <a:off x="696876" y="1482945"/>
            <a:ext cx="4659500" cy="1993959"/>
          </a:xfrm>
          <a:prstGeom prst="ellipse">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Você deve começar a coletar os requisitos logo após identificar as partes interessadas, pois, assim, garante que essas partes terão seus requisitos tratados ao longo do planejamento do projeto!</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385" name="Shape 385"/>
          <p:cNvSpPr/>
          <p:nvPr/>
        </p:nvSpPr>
        <p:spPr>
          <a:xfrm>
            <a:off x="572468" y="2577555"/>
            <a:ext cx="4320000" cy="11696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Coletar os requisitos </a:t>
            </a:r>
            <a:r>
              <a:rPr b="0" i="0" lang="pt-BR" sz="1400" u="none" cap="none" strike="noStrike">
                <a:solidFill>
                  <a:srgbClr val="000000"/>
                </a:solidFill>
                <a:latin typeface="Calibri"/>
                <a:ea typeface="Calibri"/>
                <a:cs typeface="Calibri"/>
                <a:sym typeface="Calibri"/>
              </a:rPr>
              <a:t>é o processo de determinar, documentar e gerenciar as necessidades e requisitos das partes interessadas a fim de atender aos objetivos do projeto – de acordo com o PMBOK®.</a:t>
            </a:r>
          </a:p>
          <a:p>
            <a:pPr indent="0" lvl="0" marL="0" marR="0" rtl="0" algn="just">
              <a:lnSpc>
                <a:spcPct val="100000"/>
              </a:lnSpc>
              <a:spcBef>
                <a:spcPts val="0"/>
              </a:spcBef>
              <a:spcAft>
                <a:spcPts val="0"/>
              </a:spcAft>
              <a:buClr>
                <a:schemeClr val="dk1"/>
              </a:buClr>
              <a:buFont typeface="Calibri"/>
              <a:buNone/>
            </a:pPr>
            <a:r>
              <a:t/>
            </a:r>
            <a:endParaRPr b="1" i="0" sz="1400" u="none" cap="none" strike="noStrike">
              <a:solidFill>
                <a:srgbClr val="000000"/>
              </a:solidFill>
              <a:latin typeface="Calibri"/>
              <a:ea typeface="Calibri"/>
              <a:cs typeface="Calibri"/>
              <a:sym typeface="Calibri"/>
            </a:endParaRPr>
          </a:p>
        </p:txBody>
      </p:sp>
      <p:sp>
        <p:nvSpPr>
          <p:cNvPr id="386" name="Shape 38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387" name="Shape 387"/>
          <p:cNvPicPr preferRelativeResize="0"/>
          <p:nvPr/>
        </p:nvPicPr>
        <p:blipFill rotWithShape="1">
          <a:blip r:embed="rId3">
            <a:alphaModFix/>
          </a:blip>
          <a:srcRect b="0" l="0" r="0" t="0"/>
          <a:stretch/>
        </p:blipFill>
        <p:spPr>
          <a:xfrm>
            <a:off x="1076844" y="921370"/>
            <a:ext cx="5760000" cy="1715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393" name="Shape 393"/>
          <p:cNvSpPr/>
          <p:nvPr/>
        </p:nvSpPr>
        <p:spPr>
          <a:xfrm>
            <a:off x="716843" y="885505"/>
            <a:ext cx="6480000" cy="19389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escopo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Não se esqueça que o plano de gerenciamento de escopo vai dizer como você vai trabalhar com os processos de gerenciamento de escopo que escolheu utilizar em seu projeto.</a:t>
            </a:r>
          </a:p>
          <a:p>
            <a:pPr indent="-285750" lvl="0" marL="285750" marR="0" rtl="0" algn="just">
              <a:spcBef>
                <a:spcPts val="0"/>
              </a:spcBef>
              <a:buClr>
                <a:srgbClr val="000000"/>
              </a:buClr>
              <a:buSzPct val="100000"/>
              <a:buFont typeface="Arial"/>
              <a:buChar char="•"/>
            </a:pPr>
            <a:r>
              <a:rPr b="1" lang="pt-BR" sz="1800">
                <a:solidFill>
                  <a:srgbClr val="000000"/>
                </a:solidFill>
                <a:latin typeface="Calibri"/>
                <a:ea typeface="Calibri"/>
                <a:cs typeface="Calibri"/>
                <a:sym typeface="Calibri"/>
              </a:rPr>
              <a:t>Plano de gerenciamento dos requisitos</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Como serão coletados os requisitos? O plano de gerenciamento de requisitos deve apontar como serão coletados os requisitos, que tipos de requisitos devem ser coletados, como devem ser geridos e assim por diante.</a:t>
            </a:r>
          </a:p>
        </p:txBody>
      </p:sp>
      <p:pic>
        <p:nvPicPr>
          <p:cNvPr id="394" name="Shape 394"/>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395" name="Shape 39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401" name="Shape 401"/>
          <p:cNvSpPr/>
          <p:nvPr/>
        </p:nvSpPr>
        <p:spPr>
          <a:xfrm>
            <a:off x="716843" y="885505"/>
            <a:ext cx="6480000" cy="21543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das partes interessadas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Como as partes interessadas serão engajadas na coleta dos requisitos? É fundamental considerar o plano de gerenciamento das partes interessadas para saber, inclusive, que tipos de documentos de gestão de partes interessadas – como matriz de influência – poderão ser utilizados e considerados na coleta dos requisitos e até mesmo em sua negociação.</a:t>
            </a:r>
          </a:p>
          <a:p>
            <a:pPr indent="-285750" lvl="0" marL="285750" marR="0" rtl="0" algn="just">
              <a:spcBef>
                <a:spcPts val="0"/>
              </a:spcBef>
              <a:buClr>
                <a:srgbClr val="000000"/>
              </a:buClr>
              <a:buSzPct val="100000"/>
              <a:buFont typeface="Arial"/>
              <a:buChar char="•"/>
            </a:pPr>
            <a:r>
              <a:rPr b="1" lang="pt-BR" sz="1800">
                <a:solidFill>
                  <a:srgbClr val="000000"/>
                </a:solidFill>
                <a:latin typeface="Calibri"/>
                <a:ea typeface="Calibri"/>
                <a:cs typeface="Calibri"/>
                <a:sym typeface="Calibri"/>
              </a:rPr>
              <a:t>Termo de abertura do projeto</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Apresentação dos requisitos e escopo preliminar, assim como critérios de sucesso, indicadores e ainda outras informações de alto nível.</a:t>
            </a:r>
          </a:p>
        </p:txBody>
      </p:sp>
      <p:pic>
        <p:nvPicPr>
          <p:cNvPr id="402" name="Shape 402"/>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403" name="Shape 40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409" name="Shape 409"/>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Registro das partes interessadas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Partes que podem vir a colaborar na coleta dos requisitos, sua posição frente ao projeto e até mesmo uma relação de requisitos preliminares por parte ou indicação de relacionamento da parte interessada com o escopo do produto ou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Idealmente, o utilizaremos para construir uma das principais saídas deste processo: a matriz de rastreabilidade dos requisitos. </a:t>
            </a:r>
          </a:p>
        </p:txBody>
      </p:sp>
      <p:pic>
        <p:nvPicPr>
          <p:cNvPr id="410" name="Shape 410"/>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411" name="Shape 41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3" name="Shape 183"/>
          <p:cNvSpPr/>
          <p:nvPr/>
        </p:nvSpPr>
        <p:spPr>
          <a:xfrm>
            <a:off x="1292548" y="1281409"/>
            <a:ext cx="4392600" cy="138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Apresenta este curso:</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Professor</a:t>
            </a:r>
          </a:p>
          <a:p>
            <a:pPr indent="0" lvl="0" marL="0" marR="0" rtl="0" algn="l">
              <a:lnSpc>
                <a:spcPct val="100000"/>
              </a:lnSpc>
              <a:spcBef>
                <a:spcPts val="0"/>
              </a:spcBef>
              <a:spcAft>
                <a:spcPts val="0"/>
              </a:spcAft>
              <a:buClr>
                <a:srgbClr val="1F497D"/>
              </a:buClr>
              <a:buSzPct val="25000"/>
              <a:buFont typeface="Calibri"/>
              <a:buNone/>
            </a:pPr>
            <a:r>
              <a:rPr b="1" i="0" lang="pt-BR" sz="2400" u="none" cap="none" strike="noStrike">
                <a:solidFill>
                  <a:srgbClr val="1F497D"/>
                </a:solidFill>
                <a:latin typeface="Calibri"/>
                <a:ea typeface="Calibri"/>
                <a:cs typeface="Calibri"/>
                <a:sym typeface="Calibri"/>
              </a:rPr>
              <a:t>Frederico de Azevedo Aranha </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Gerente de Projetos, Esp., PMP®, ITIL® Expert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417" name="Shape 417"/>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Entrevistas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Entrevistar as partes interessadas em busca de requisitos é uma das formas mais simples e eficazes de se reunir requisitos. Via de regra, são feitas entrevistas individuais.</a:t>
            </a:r>
          </a:p>
        </p:txBody>
      </p:sp>
      <p:pic>
        <p:nvPicPr>
          <p:cNvPr id="418" name="Shape 418"/>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19" name="Shape 41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425" name="Shape 425"/>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Grupos de discussão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 ser grupos de reunião, de discussão, voltados por área ou conjunto de entregas;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Devem ser reunidos grupos de pessoas que dominam as áreas relacionadas ou que tenham influência – como patrocinadores e alta direção. Estes grupos devem ter um relator ou uma forma de registro.</a:t>
            </a:r>
          </a:p>
        </p:txBody>
      </p:sp>
      <p:pic>
        <p:nvPicPr>
          <p:cNvPr id="426" name="Shape 426"/>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27" name="Shape 42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433" name="Shape 433"/>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Oficinas facilitadas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Apresentam objetivamente requisitos e o que precisa ser discutido;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Ao contrário dos grupos de discussões, que são mais abertos, as oficinas são mais direcionadas;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Técnicas de tomada de decisão em grupo podem ser aplicadas às oficinas;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Você pode encontrar na sua prova menção a “QFD” ou “JAD”. Ambas são técnicas de oficinas.</a:t>
            </a:r>
          </a:p>
        </p:txBody>
      </p:sp>
      <p:pic>
        <p:nvPicPr>
          <p:cNvPr id="434" name="Shape 434"/>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35" name="Shape 43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441" name="Shape 441"/>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 de criatividade em grupo</a:t>
            </a:r>
          </a:p>
          <a:p>
            <a:pPr indent="-292948" lvl="1" marL="661248" marR="0" rtl="0" algn="just">
              <a:lnSpc>
                <a:spcPct val="100000"/>
              </a:lnSpc>
              <a:spcBef>
                <a:spcPts val="0"/>
              </a:spcBef>
              <a:spcAft>
                <a:spcPts val="0"/>
              </a:spcAft>
              <a:buClr>
                <a:srgbClr val="000000"/>
              </a:buClr>
              <a:buSzPct val="100000"/>
              <a:buFont typeface="Arial"/>
              <a:buChar char="•"/>
            </a:pPr>
            <a:r>
              <a:rPr b="0" i="1" lang="pt-BR" sz="1400" u="none" cap="none" strike="noStrike">
                <a:solidFill>
                  <a:srgbClr val="000000"/>
                </a:solidFill>
                <a:latin typeface="Calibri"/>
                <a:ea typeface="Calibri"/>
                <a:cs typeface="Calibri"/>
                <a:sym typeface="Calibri"/>
              </a:rPr>
              <a:t>Brainstorming</a:t>
            </a:r>
            <a:r>
              <a:rPr b="0" i="0" lang="pt-BR" sz="1400" u="none" cap="none" strike="noStrike">
                <a:solidFill>
                  <a:srgbClr val="000000"/>
                </a:solidFill>
                <a:latin typeface="Calibri"/>
                <a:ea typeface="Calibri"/>
                <a:cs typeface="Calibri"/>
                <a:sym typeface="Calibri"/>
              </a:rPr>
              <a:t>;</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Técnica de grupo nominal (ou votação em grupo);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Mapas mentais;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Diagrama de afinidades; e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Análise de decisão envolvendo critérios múltiplos (votação em grupo por pontos).</a:t>
            </a:r>
          </a:p>
        </p:txBody>
      </p:sp>
      <p:pic>
        <p:nvPicPr>
          <p:cNvPr id="442" name="Shape 442"/>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43" name="Shape 44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449" name="Shape 449"/>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Técnicas de tomada de decisão em grupo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Podemos utilizar para decidir questões quando discutindo ou em reuniões;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PMBOK® cita quatro métodos: unanimidade, maioria, pluralidade e ditadura.</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Questionários e pesquisas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possível enviar para as partes interessadas questionários e pesquisas para coletar requisitos.</a:t>
            </a:r>
          </a:p>
        </p:txBody>
      </p:sp>
      <p:pic>
        <p:nvPicPr>
          <p:cNvPr id="450" name="Shape 450"/>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51" name="Shape 45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457" name="Shape 45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458" name="Shape 458"/>
          <p:cNvGrpSpPr/>
          <p:nvPr/>
        </p:nvGrpSpPr>
        <p:grpSpPr>
          <a:xfrm>
            <a:off x="1796843" y="849383"/>
            <a:ext cx="4320007" cy="2180645"/>
            <a:chOff x="1149641" y="891616"/>
            <a:chExt cx="4320007" cy="2274111"/>
          </a:xfrm>
        </p:grpSpPr>
        <p:sp>
          <p:nvSpPr>
            <p:cNvPr id="459" name="Shape 459"/>
            <p:cNvSpPr/>
            <p:nvPr/>
          </p:nvSpPr>
          <p:spPr>
            <a:xfrm>
              <a:off x="1149641" y="891616"/>
              <a:ext cx="4320000" cy="2871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34275" lIns="68575" rIns="68575" tIns="34275">
              <a:noAutofit/>
            </a:bodyPr>
            <a:lstStyle/>
            <a:p>
              <a:pPr indent="0" lvl="0" marL="139700" marR="0" rtl="0" algn="ctr">
                <a:lnSpc>
                  <a:spcPct val="100000"/>
                </a:lnSpc>
                <a:spcBef>
                  <a:spcPts val="0"/>
                </a:spcBef>
                <a:spcAft>
                  <a:spcPts val="0"/>
                </a:spcAft>
                <a:buClr>
                  <a:srgbClr val="000000"/>
                </a:buClr>
                <a:buSzPct val="25000"/>
                <a:buFont typeface="Calibri"/>
                <a:buNone/>
              </a:pPr>
              <a:r>
                <a:rPr b="1" i="0" lang="pt-BR" sz="1400" u="none" cap="none" strike="noStrike">
                  <a:solidFill>
                    <a:srgbClr val="FFFFFF"/>
                  </a:solidFill>
                  <a:latin typeface="Calibri"/>
                  <a:ea typeface="Calibri"/>
                  <a:cs typeface="Calibri"/>
                  <a:sym typeface="Calibri"/>
                </a:rPr>
                <a:t>Técnicas de tomada de decisão em grupo</a:t>
              </a:r>
            </a:p>
          </p:txBody>
        </p:sp>
        <p:grpSp>
          <p:nvGrpSpPr>
            <p:cNvPr id="460" name="Shape 460"/>
            <p:cNvGrpSpPr/>
            <p:nvPr/>
          </p:nvGrpSpPr>
          <p:grpSpPr>
            <a:xfrm>
              <a:off x="1149662" y="1330327"/>
              <a:ext cx="4319986" cy="1835400"/>
              <a:chOff x="21" y="5607"/>
              <a:chExt cx="4319986" cy="1835400"/>
            </a:xfrm>
          </p:grpSpPr>
          <p:sp>
            <p:nvSpPr>
              <p:cNvPr id="461" name="Shape 461"/>
              <p:cNvSpPr/>
              <p:nvPr/>
            </p:nvSpPr>
            <p:spPr>
              <a:xfrm>
                <a:off x="20" y="5606"/>
                <a:ext cx="2018700" cy="288000"/>
              </a:xfrm>
              <a:prstGeom prst="rect">
                <a:avLst/>
              </a:prstGeom>
              <a:gradFill>
                <a:gsLst>
                  <a:gs pos="0">
                    <a:srgbClr val="1D446D"/>
                  </a:gs>
                  <a:gs pos="80000">
                    <a:srgbClr val="275990"/>
                  </a:gs>
                  <a:gs pos="100000">
                    <a:srgbClr val="255A93"/>
                  </a:gs>
                </a:gsLst>
                <a:lin ang="16200038" scaled="0"/>
              </a:gradFill>
              <a:ln cap="flat" cmpd="sng" w="9525">
                <a:solidFill>
                  <a:srgbClr val="365E89"/>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462" name="Shape 462"/>
              <p:cNvSpPr txBox="1"/>
              <p:nvPr/>
            </p:nvSpPr>
            <p:spPr>
              <a:xfrm>
                <a:off x="20" y="5606"/>
                <a:ext cx="2018700" cy="288000"/>
              </a:xfrm>
              <a:prstGeom prst="rect">
                <a:avLst/>
              </a:prstGeom>
              <a:noFill/>
              <a:ln>
                <a:noFill/>
              </a:ln>
            </p:spPr>
            <p:txBody>
              <a:bodyPr anchorCtr="0" anchor="ctr" bIns="48750" lIns="85325" rIns="85325" tIns="487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Unanimidade</a:t>
                </a:r>
              </a:p>
            </p:txBody>
          </p:sp>
          <p:sp>
            <p:nvSpPr>
              <p:cNvPr id="463" name="Shape 463"/>
              <p:cNvSpPr/>
              <p:nvPr/>
            </p:nvSpPr>
            <p:spPr>
              <a:xfrm>
                <a:off x="20" y="293607"/>
                <a:ext cx="2018700" cy="1547400"/>
              </a:xfrm>
              <a:prstGeom prst="rect">
                <a:avLst/>
              </a:prstGeom>
              <a:solidFill>
                <a:srgbClr val="B7C6DE">
                  <a:alpha val="89800"/>
                </a:srgbClr>
              </a:solidFill>
              <a:ln cap="flat" cmpd="sng" w="9525">
                <a:solidFill>
                  <a:srgbClr val="B7C6DE">
                    <a:alpha val="89800"/>
                  </a:srgbClr>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464" name="Shape 464"/>
              <p:cNvSpPr txBox="1"/>
              <p:nvPr/>
            </p:nvSpPr>
            <p:spPr>
              <a:xfrm>
                <a:off x="20" y="293607"/>
                <a:ext cx="2018700" cy="1547400"/>
              </a:xfrm>
              <a:prstGeom prst="rect">
                <a:avLst/>
              </a:prstGeom>
              <a:noFill/>
              <a:ln>
                <a:noFill/>
              </a:ln>
            </p:spPr>
            <p:txBody>
              <a:bodyPr anchorCtr="0" anchor="t" bIns="96000" lIns="64000" rIns="85325" tIns="64000">
                <a:noAutofit/>
              </a:bodyPr>
              <a:lstStyle/>
              <a:p>
                <a:pPr indent="-114300" lvl="1" marL="114300" marR="0" rtl="0" algn="l">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Decisão alcançada quando todos concordam com um único curso de ação;</a:t>
                </a:r>
              </a:p>
              <a:p>
                <a:pPr indent="-114300" lvl="1" marL="114300" marR="0" rtl="0" algn="l">
                  <a:lnSpc>
                    <a:spcPct val="90000"/>
                  </a:lnSpc>
                  <a:spcBef>
                    <a:spcPts val="18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Uma maneira de alcançar a unanimidade é através da Técnica Delphi.</a:t>
                </a:r>
              </a:p>
            </p:txBody>
          </p:sp>
          <p:sp>
            <p:nvSpPr>
              <p:cNvPr id="465" name="Shape 465"/>
              <p:cNvSpPr/>
              <p:nvPr/>
            </p:nvSpPr>
            <p:spPr>
              <a:xfrm>
                <a:off x="2301307" y="5606"/>
                <a:ext cx="2018700" cy="288000"/>
              </a:xfrm>
              <a:prstGeom prst="rect">
                <a:avLst/>
              </a:prstGeom>
              <a:gradFill>
                <a:gsLst>
                  <a:gs pos="0">
                    <a:srgbClr val="848FA5"/>
                  </a:gs>
                  <a:gs pos="80000">
                    <a:srgbClr val="ACBDDA"/>
                  </a:gs>
                  <a:gs pos="100000">
                    <a:srgbClr val="ACBEDC"/>
                  </a:gs>
                </a:gsLst>
                <a:lin ang="16200038" scaled="0"/>
              </a:gradFill>
              <a:ln cap="flat" cmpd="sng" w="9525">
                <a:solidFill>
                  <a:srgbClr val="B9C6DD"/>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466" name="Shape 466"/>
              <p:cNvSpPr txBox="1"/>
              <p:nvPr/>
            </p:nvSpPr>
            <p:spPr>
              <a:xfrm>
                <a:off x="2301307" y="5606"/>
                <a:ext cx="2018700" cy="288000"/>
              </a:xfrm>
              <a:prstGeom prst="rect">
                <a:avLst/>
              </a:prstGeom>
              <a:noFill/>
              <a:ln>
                <a:noFill/>
              </a:ln>
            </p:spPr>
            <p:txBody>
              <a:bodyPr anchorCtr="0" anchor="ctr" bIns="48750" lIns="85325" rIns="85325" tIns="487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Maioria </a:t>
                </a:r>
              </a:p>
            </p:txBody>
          </p:sp>
          <p:sp>
            <p:nvSpPr>
              <p:cNvPr id="467" name="Shape 467"/>
              <p:cNvSpPr/>
              <p:nvPr/>
            </p:nvSpPr>
            <p:spPr>
              <a:xfrm>
                <a:off x="2301307" y="293607"/>
                <a:ext cx="2018700" cy="1547400"/>
              </a:xfrm>
              <a:prstGeom prst="rect">
                <a:avLst/>
              </a:prstGeom>
              <a:solidFill>
                <a:srgbClr val="B7C6DE">
                  <a:alpha val="89800"/>
                </a:srgbClr>
              </a:solidFill>
              <a:ln cap="flat" cmpd="sng" w="9525">
                <a:solidFill>
                  <a:srgbClr val="B7C6DE">
                    <a:alpha val="89800"/>
                  </a:srgbClr>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468" name="Shape 468"/>
              <p:cNvSpPr txBox="1"/>
              <p:nvPr/>
            </p:nvSpPr>
            <p:spPr>
              <a:xfrm>
                <a:off x="2301307" y="293607"/>
                <a:ext cx="2018700" cy="1547400"/>
              </a:xfrm>
              <a:prstGeom prst="rect">
                <a:avLst/>
              </a:prstGeom>
              <a:noFill/>
              <a:ln>
                <a:noFill/>
              </a:ln>
            </p:spPr>
            <p:txBody>
              <a:bodyPr anchorCtr="0" anchor="t" bIns="96000" lIns="64000" rIns="85325" tIns="64000">
                <a:noAutofit/>
              </a:bodyPr>
              <a:lstStyle/>
              <a:p>
                <a:pPr indent="-114300" lvl="1" marL="114300" marR="0" rtl="0" algn="l">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Decisão alcançada com o apoio de mais de 50% dos membros do grupo;</a:t>
                </a:r>
              </a:p>
              <a:p>
                <a:pPr indent="-114300" lvl="1" marL="114300" marR="0" rtl="0" algn="l">
                  <a:lnSpc>
                    <a:spcPct val="90000"/>
                  </a:lnSpc>
                  <a:spcBef>
                    <a:spcPts val="18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Mais facilmente alcançada quando o número de participantes é ímpar, pois não existe chance de empate.</a:t>
                </a:r>
              </a:p>
            </p:txBody>
          </p:sp>
        </p:grpSp>
      </p:grpSp>
      <p:pic>
        <p:nvPicPr>
          <p:cNvPr id="469" name="Shape 469"/>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70" name="Shape 470"/>
          <p:cNvSpPr/>
          <p:nvPr/>
        </p:nvSpPr>
        <p:spPr>
          <a:xfrm>
            <a:off x="4839401" y="3386980"/>
            <a:ext cx="463200" cy="343200"/>
          </a:xfrm>
          <a:prstGeom prst="rightArrow">
            <a:avLst>
              <a:gd fmla="val 50000" name="adj1"/>
              <a:gd fmla="val 57108" name="adj2"/>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476" name="Shape 476"/>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77" name="Shape 47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478" name="Shape 478"/>
          <p:cNvGrpSpPr/>
          <p:nvPr/>
        </p:nvGrpSpPr>
        <p:grpSpPr>
          <a:xfrm>
            <a:off x="1796844" y="890276"/>
            <a:ext cx="4320007" cy="2045105"/>
            <a:chOff x="908844" y="643164"/>
            <a:chExt cx="4320007" cy="2208537"/>
          </a:xfrm>
        </p:grpSpPr>
        <p:grpSp>
          <p:nvGrpSpPr>
            <p:cNvPr id="479" name="Shape 479"/>
            <p:cNvGrpSpPr/>
            <p:nvPr/>
          </p:nvGrpSpPr>
          <p:grpSpPr>
            <a:xfrm>
              <a:off x="908865" y="1026501"/>
              <a:ext cx="4319986" cy="1825199"/>
              <a:chOff x="21" y="10390"/>
              <a:chExt cx="4319986" cy="1825199"/>
            </a:xfrm>
          </p:grpSpPr>
          <p:sp>
            <p:nvSpPr>
              <p:cNvPr id="480" name="Shape 480"/>
              <p:cNvSpPr/>
              <p:nvPr/>
            </p:nvSpPr>
            <p:spPr>
              <a:xfrm>
                <a:off x="20" y="10390"/>
                <a:ext cx="2018700" cy="288000"/>
              </a:xfrm>
              <a:prstGeom prst="rect">
                <a:avLst/>
              </a:prstGeom>
              <a:gradFill>
                <a:gsLst>
                  <a:gs pos="0">
                    <a:srgbClr val="1D446D"/>
                  </a:gs>
                  <a:gs pos="80000">
                    <a:srgbClr val="275990"/>
                  </a:gs>
                  <a:gs pos="100000">
                    <a:srgbClr val="255A93"/>
                  </a:gs>
                </a:gsLst>
                <a:lin ang="16200038" scaled="0"/>
              </a:gradFill>
              <a:ln cap="flat" cmpd="sng" w="9525">
                <a:solidFill>
                  <a:srgbClr val="365E89"/>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481" name="Shape 481"/>
              <p:cNvSpPr txBox="1"/>
              <p:nvPr/>
            </p:nvSpPr>
            <p:spPr>
              <a:xfrm>
                <a:off x="20" y="10390"/>
                <a:ext cx="2018700" cy="288000"/>
              </a:xfrm>
              <a:prstGeom prst="rect">
                <a:avLst/>
              </a:prstGeom>
              <a:noFill/>
              <a:ln>
                <a:noFill/>
              </a:ln>
            </p:spPr>
            <p:txBody>
              <a:bodyPr anchorCtr="0" anchor="ctr" bIns="48750" lIns="85325" rIns="85325" tIns="487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Pluralidade</a:t>
                </a:r>
              </a:p>
            </p:txBody>
          </p:sp>
          <p:sp>
            <p:nvSpPr>
              <p:cNvPr id="482" name="Shape 482"/>
              <p:cNvSpPr/>
              <p:nvPr/>
            </p:nvSpPr>
            <p:spPr>
              <a:xfrm>
                <a:off x="20" y="298389"/>
                <a:ext cx="2018700" cy="1537199"/>
              </a:xfrm>
              <a:prstGeom prst="rect">
                <a:avLst/>
              </a:prstGeom>
              <a:solidFill>
                <a:srgbClr val="B7C6DE">
                  <a:alpha val="89800"/>
                </a:srgbClr>
              </a:solidFill>
              <a:ln cap="flat" cmpd="sng" w="9525">
                <a:solidFill>
                  <a:srgbClr val="B7C6DE">
                    <a:alpha val="89800"/>
                  </a:srgbClr>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483" name="Shape 483"/>
              <p:cNvSpPr txBox="1"/>
              <p:nvPr/>
            </p:nvSpPr>
            <p:spPr>
              <a:xfrm>
                <a:off x="20" y="298389"/>
                <a:ext cx="2018700" cy="1537199"/>
              </a:xfrm>
              <a:prstGeom prst="rect">
                <a:avLst/>
              </a:prstGeom>
              <a:noFill/>
              <a:ln>
                <a:noFill/>
              </a:ln>
            </p:spPr>
            <p:txBody>
              <a:bodyPr anchorCtr="0" anchor="t" bIns="96000" lIns="64000" rIns="85325" tIns="64000">
                <a:noAutofit/>
              </a:bodyPr>
              <a:lstStyle/>
              <a:p>
                <a:pPr indent="-114300" lvl="1" marL="114300" marR="0" rtl="0" algn="l">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Decisão é tomada pelo maior bloco do grupo, mesmo que a maioria não seja alcançada;</a:t>
                </a:r>
              </a:p>
              <a:p>
                <a:pPr indent="-114300" lvl="1" marL="114300" marR="0" rtl="0" algn="l">
                  <a:lnSpc>
                    <a:spcPct val="90000"/>
                  </a:lnSpc>
                  <a:spcBef>
                    <a:spcPts val="18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Geralmente usado quando o número de opções nomeadas for maior que duas.</a:t>
                </a:r>
              </a:p>
            </p:txBody>
          </p:sp>
          <p:sp>
            <p:nvSpPr>
              <p:cNvPr id="484" name="Shape 484"/>
              <p:cNvSpPr/>
              <p:nvPr/>
            </p:nvSpPr>
            <p:spPr>
              <a:xfrm>
                <a:off x="2301307" y="10390"/>
                <a:ext cx="2018700" cy="288000"/>
              </a:xfrm>
              <a:prstGeom prst="rect">
                <a:avLst/>
              </a:prstGeom>
              <a:gradFill>
                <a:gsLst>
                  <a:gs pos="0">
                    <a:srgbClr val="848FA5"/>
                  </a:gs>
                  <a:gs pos="80000">
                    <a:srgbClr val="ACBDDA"/>
                  </a:gs>
                  <a:gs pos="100000">
                    <a:srgbClr val="ACBEDC"/>
                  </a:gs>
                </a:gsLst>
                <a:lin ang="16200038" scaled="0"/>
              </a:gradFill>
              <a:ln cap="flat" cmpd="sng" w="9525">
                <a:solidFill>
                  <a:srgbClr val="B9C6DD"/>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485" name="Shape 485"/>
              <p:cNvSpPr txBox="1"/>
              <p:nvPr/>
            </p:nvSpPr>
            <p:spPr>
              <a:xfrm>
                <a:off x="2301307" y="10390"/>
                <a:ext cx="2018700" cy="288000"/>
              </a:xfrm>
              <a:prstGeom prst="rect">
                <a:avLst/>
              </a:prstGeom>
              <a:noFill/>
              <a:ln>
                <a:noFill/>
              </a:ln>
            </p:spPr>
            <p:txBody>
              <a:bodyPr anchorCtr="0" anchor="ctr" bIns="48750" lIns="85325" rIns="85325" tIns="487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Ditadura</a:t>
                </a:r>
              </a:p>
            </p:txBody>
          </p:sp>
          <p:sp>
            <p:nvSpPr>
              <p:cNvPr id="486" name="Shape 486"/>
              <p:cNvSpPr/>
              <p:nvPr/>
            </p:nvSpPr>
            <p:spPr>
              <a:xfrm>
                <a:off x="2301307" y="298389"/>
                <a:ext cx="2018700" cy="1537199"/>
              </a:xfrm>
              <a:prstGeom prst="rect">
                <a:avLst/>
              </a:prstGeom>
              <a:solidFill>
                <a:srgbClr val="B7C6DE">
                  <a:alpha val="89800"/>
                </a:srgbClr>
              </a:solidFill>
              <a:ln cap="flat" cmpd="sng" w="9525">
                <a:solidFill>
                  <a:srgbClr val="B7C6DE">
                    <a:alpha val="89800"/>
                  </a:srgbClr>
                </a:solidFill>
                <a:prstDash val="solid"/>
                <a:round/>
                <a:headEnd len="med" w="med" type="none"/>
                <a:tailEnd len="med" w="med" type="none"/>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487" name="Shape 487"/>
              <p:cNvSpPr txBox="1"/>
              <p:nvPr/>
            </p:nvSpPr>
            <p:spPr>
              <a:xfrm>
                <a:off x="2301307" y="298389"/>
                <a:ext cx="2018700" cy="1537199"/>
              </a:xfrm>
              <a:prstGeom prst="rect">
                <a:avLst/>
              </a:prstGeom>
              <a:noFill/>
              <a:ln>
                <a:noFill/>
              </a:ln>
            </p:spPr>
            <p:txBody>
              <a:bodyPr anchorCtr="0" anchor="t" bIns="96000" lIns="64000" rIns="85325" tIns="64000">
                <a:noAutofit/>
              </a:bodyPr>
              <a:lstStyle/>
              <a:p>
                <a:pPr indent="-114300" lvl="1" marL="114300" marR="0" rtl="0" algn="l">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Apenas um indivíduo decide pelo grupo.</a:t>
                </a:r>
              </a:p>
            </p:txBody>
          </p:sp>
        </p:grpSp>
        <p:sp>
          <p:nvSpPr>
            <p:cNvPr id="488" name="Shape 488"/>
            <p:cNvSpPr/>
            <p:nvPr/>
          </p:nvSpPr>
          <p:spPr>
            <a:xfrm>
              <a:off x="908844" y="643164"/>
              <a:ext cx="4320000" cy="2871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34275" lIns="68575" rIns="68575" tIns="34275">
              <a:noAutofit/>
            </a:bodyPr>
            <a:lstStyle/>
            <a:p>
              <a:pPr indent="0" lvl="0" marL="139700" marR="0" rtl="0" algn="ctr">
                <a:lnSpc>
                  <a:spcPct val="100000"/>
                </a:lnSpc>
                <a:spcBef>
                  <a:spcPts val="0"/>
                </a:spcBef>
                <a:spcAft>
                  <a:spcPts val="0"/>
                </a:spcAft>
                <a:buClr>
                  <a:srgbClr val="000000"/>
                </a:buClr>
                <a:buSzPct val="25000"/>
                <a:buFont typeface="Calibri"/>
                <a:buNone/>
              </a:pPr>
              <a:r>
                <a:rPr b="1" i="0" lang="pt-BR" sz="1400" u="none" cap="none" strike="noStrike">
                  <a:solidFill>
                    <a:srgbClr val="FFFFFF"/>
                  </a:solidFill>
                  <a:latin typeface="Calibri"/>
                  <a:ea typeface="Calibri"/>
                  <a:cs typeface="Calibri"/>
                  <a:sym typeface="Calibri"/>
                </a:rPr>
                <a:t>Técnicas de tomada de decisão em grupo</a:t>
              </a: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sp>
        <p:nvSpPr>
          <p:cNvPr id="493" name="Shape 49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494" name="Shape 494"/>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Observação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Observar um processo produtivo ou o dia-a-dia de um profissional, por exemplo, pode ser uma forma de coletar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Imagine que o resultado de um projeto seja um processo. Uma boa forma de coletar os requisitos do projeto seria observar como determinado profissional executa as tarefas.</a:t>
            </a:r>
          </a:p>
        </p:txBody>
      </p:sp>
      <p:pic>
        <p:nvPicPr>
          <p:cNvPr id="495" name="Shape 495"/>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496" name="Shape 49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502" name="Shape 502"/>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503" name="Shape 50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504" name="Shape 504"/>
          <p:cNvGrpSpPr/>
          <p:nvPr/>
        </p:nvGrpSpPr>
        <p:grpSpPr>
          <a:xfrm>
            <a:off x="716843" y="885465"/>
            <a:ext cx="6480000" cy="2411909"/>
            <a:chOff x="685427" y="885505"/>
            <a:chExt cx="6480000" cy="2257074"/>
          </a:xfrm>
        </p:grpSpPr>
        <p:sp>
          <p:nvSpPr>
            <p:cNvPr id="505" name="Shape 505"/>
            <p:cNvSpPr/>
            <p:nvPr/>
          </p:nvSpPr>
          <p:spPr>
            <a:xfrm>
              <a:off x="685427"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Protótipos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Entregar as telas de um sistema pode ser uma forma de mapear as necessidades das partes interessadas;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Ao oferecer o protótipo, a parte interessada vai “sentir falta” de algo, assim apontando um requisito ainda não mapeado no projeto.</a:t>
              </a:r>
            </a:p>
            <a:p>
              <a:pPr indent="-285750" lvl="0" marL="285750" marR="0" rtl="0" algn="just">
                <a:lnSpc>
                  <a:spcPct val="100000"/>
                </a:lnSpc>
                <a:spcBef>
                  <a:spcPts val="0"/>
                </a:spcBef>
                <a:spcAft>
                  <a:spcPts val="0"/>
                </a:spcAft>
                <a:buClr>
                  <a:srgbClr val="000000"/>
                </a:buClr>
                <a:buSzPct val="100000"/>
                <a:buFont typeface="Arial"/>
                <a:buChar char="•"/>
              </a:pPr>
              <a:r>
                <a:rPr b="1" i="1" lang="pt-BR" sz="1800" u="none" cap="none" strike="noStrike">
                  <a:solidFill>
                    <a:srgbClr val="000000"/>
                  </a:solidFill>
                  <a:latin typeface="Calibri"/>
                  <a:ea typeface="Calibri"/>
                  <a:cs typeface="Calibri"/>
                  <a:sym typeface="Calibri"/>
                </a:rPr>
                <a:t>Benchmarking</a:t>
              </a:r>
            </a:p>
          </p:txBody>
        </p:sp>
        <p:sp>
          <p:nvSpPr>
            <p:cNvPr id="506" name="Shape 506"/>
            <p:cNvSpPr/>
            <p:nvPr/>
          </p:nvSpPr>
          <p:spPr>
            <a:xfrm>
              <a:off x="685427" y="2188580"/>
              <a:ext cx="4320000" cy="954000"/>
            </a:xfrm>
            <a:prstGeom prst="rect">
              <a:avLst/>
            </a:prstGeom>
            <a:noFill/>
            <a:ln>
              <a:noFill/>
            </a:ln>
          </p:spPr>
          <p:txBody>
            <a:bodyPr anchorCtr="0" anchor="t" bIns="45700" lIns="91425" rIns="91425" tIns="45700">
              <a:noAutofit/>
            </a:bodyPr>
            <a:lstStyle/>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Analisar outros projetos na organização ou no mercado para buscar práticas e experiências que apontem requisitos ainda não mapeados.</a:t>
              </a: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512" name="Shape 512"/>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513" name="Shape 51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514" name="Shape 514"/>
          <p:cNvSpPr/>
          <p:nvPr/>
        </p:nvSpPr>
        <p:spPr>
          <a:xfrm>
            <a:off x="716843" y="885505"/>
            <a:ext cx="6480000" cy="800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Diagramas de contexto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Oferecem uma visão gráfica do funcionamento do sistema ou do projeto. É um exemplo de modelo de escopo.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9" name="Shape 189"/>
          <p:cNvSpPr/>
          <p:nvPr/>
        </p:nvSpPr>
        <p:spPr>
          <a:xfrm>
            <a:off x="1292548" y="1281409"/>
            <a:ext cx="4392600" cy="12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Marcas Registradas:</a:t>
            </a:r>
            <a:br>
              <a:rPr b="1" i="0" lang="pt-BR" sz="24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PMP ®, CAPM ®, PMI® e PMBOK® são marcas registradas do PMI®.</a:t>
            </a:r>
            <a:br>
              <a:rPr b="0" i="0" lang="pt-BR" sz="18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ITIL® é uma marca registrada Axelos®.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520" name="Shape 520"/>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521" name="Shape 52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522" name="Shape 522"/>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documentos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Ler documentos para buscar requisitos que estejam mapeadas ou tenham sido mapeados antes do projeto começar ou até mesmo durante a execução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 ser e-mails, planos de negócio, justificativas de negócio, processos existentes, documentos ligados ao produto (de dentro e de fora da organização, em caso de </a:t>
            </a:r>
            <a:r>
              <a:rPr b="0" i="1" lang="pt-BR" sz="1400" u="none" cap="none" strike="noStrike">
                <a:solidFill>
                  <a:srgbClr val="000000"/>
                </a:solidFill>
                <a:latin typeface="Calibri"/>
                <a:ea typeface="Calibri"/>
                <a:cs typeface="Calibri"/>
                <a:sym typeface="Calibri"/>
              </a:rPr>
              <a:t>benchmarking</a:t>
            </a:r>
            <a:r>
              <a:rPr b="0" i="0" lang="pt-BR" sz="1400" u="none" cap="none" strike="noStrike">
                <a:solidFill>
                  <a:srgbClr val="000000"/>
                </a:solidFill>
                <a:latin typeface="Calibri"/>
                <a:ea typeface="Calibri"/>
                <a:cs typeface="Calibri"/>
                <a:sym typeface="Calibri"/>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sp>
        <p:nvSpPr>
          <p:cNvPr id="528" name="Shape 528"/>
          <p:cNvSpPr/>
          <p:nvPr/>
        </p:nvSpPr>
        <p:spPr>
          <a:xfrm>
            <a:off x="690437"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Documentação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Descreve como cada requisito vai alcançar os resultados necessários para que o projeto ou negócio seja um sucesso;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Estes requisitos devem ser claros, fáceis de serem entendidos, rastreáveis, bem como aceitos e entendidos por todas as partes interessadas;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Requisitos podem ser regras de negócios, requisitos de produto, requisitos de projeto, requisitos de entrega e ainda outros.</a:t>
            </a:r>
          </a:p>
        </p:txBody>
      </p:sp>
      <p:pic>
        <p:nvPicPr>
          <p:cNvPr id="529" name="Shape 529"/>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530" name="Shape 53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536" name="Shape 536"/>
          <p:cNvSpPr/>
          <p:nvPr/>
        </p:nvSpPr>
        <p:spPr>
          <a:xfrm>
            <a:off x="690437"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Matriz de rastreabilidade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Vincula os requisitos desde sua origem, descrição, relacionamento entre requisitos, solicitante e até mesmo vínculo do requisito com alguma entrega na EAP. </a:t>
            </a:r>
          </a:p>
        </p:txBody>
      </p:sp>
      <p:pic>
        <p:nvPicPr>
          <p:cNvPr id="537" name="Shape 537"/>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538" name="Shape 53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graphicFrame>
        <p:nvGraphicFramePr>
          <p:cNvPr id="543" name="Shape 543"/>
          <p:cNvGraphicFramePr/>
          <p:nvPr/>
        </p:nvGraphicFramePr>
        <p:xfrm>
          <a:off x="716843" y="1065386"/>
          <a:ext cx="3000000" cy="3000000"/>
        </p:xfrm>
        <a:graphic>
          <a:graphicData uri="http://schemas.openxmlformats.org/drawingml/2006/table">
            <a:tbl>
              <a:tblPr bandRow="1" firstRow="1">
                <a:noFill/>
                <a:tableStyleId>{B014FC4F-04CC-4B14-B767-D374BA6ADFCA}</a:tableStyleId>
              </a:tblPr>
              <a:tblGrid>
                <a:gridCol w="449425"/>
                <a:gridCol w="648875"/>
                <a:gridCol w="768825"/>
                <a:gridCol w="921700"/>
                <a:gridCol w="615925"/>
                <a:gridCol w="768825"/>
                <a:gridCol w="768825"/>
                <a:gridCol w="937650"/>
                <a:gridCol w="599975"/>
              </a:tblGrid>
              <a:tr h="213050">
                <a:tc gridSpan="9">
                  <a:txBody>
                    <a:bodyPr>
                      <a:noAutofit/>
                    </a:bodyPr>
                    <a:lstStyle/>
                    <a:p>
                      <a:pPr indent="0" lvl="0" marL="0" marR="0" rtl="0" algn="ctr">
                        <a:spcBef>
                          <a:spcPts val="0"/>
                        </a:spcBef>
                        <a:buSzPct val="25000"/>
                        <a:buNone/>
                      </a:pPr>
                      <a:r>
                        <a:rPr lang="pt-BR" sz="1000" u="none" cap="none" strike="noStrike">
                          <a:latin typeface="Calibri"/>
                          <a:ea typeface="Calibri"/>
                          <a:cs typeface="Calibri"/>
                          <a:sym typeface="Calibri"/>
                        </a:rPr>
                        <a:t>Matriz de rastreabilidade dos requisitos</a:t>
                      </a:r>
                    </a:p>
                  </a:txBody>
                  <a:tcPr marT="45725" marB="45725" marR="91450" marL="91450" anchor="ctr"/>
                </a:tc>
                <a:tc hMerge="1"/>
                <a:tc hMerge="1"/>
                <a:tc hMerge="1"/>
                <a:tc hMerge="1"/>
                <a:tc hMerge="1"/>
                <a:tc hMerge="1"/>
                <a:tc hMerge="1"/>
                <a:tc hMerge="1"/>
              </a:tr>
              <a:tr h="213050">
                <a:tc gridSpan="9">
                  <a:txBody>
                    <a:bodyPr>
                      <a:noAutofit/>
                    </a:bodyPr>
                    <a:lstStyle/>
                    <a:p>
                      <a:pPr indent="0" lvl="0" marL="0" marR="0" rtl="0" algn="l">
                        <a:spcBef>
                          <a:spcPts val="0"/>
                        </a:spcBef>
                        <a:buSzPct val="25000"/>
                        <a:buNone/>
                      </a:pPr>
                      <a:r>
                        <a:rPr lang="pt-BR" sz="1000" u="none" cap="none" strike="noStrike">
                          <a:latin typeface="Calibri"/>
                          <a:ea typeface="Calibri"/>
                          <a:cs typeface="Calibri"/>
                          <a:sym typeface="Calibri"/>
                        </a:rPr>
                        <a:t>Nome do projeto:</a:t>
                      </a:r>
                    </a:p>
                  </a:txBody>
                  <a:tcPr marT="45725" marB="45725" marR="91450" marL="91450"/>
                </a:tc>
                <a:tc hMerge="1"/>
                <a:tc hMerge="1"/>
                <a:tc hMerge="1"/>
                <a:tc hMerge="1"/>
                <a:tc hMerge="1"/>
                <a:tc hMerge="1"/>
                <a:tc hMerge="1"/>
                <a:tc hMerge="1"/>
              </a:tr>
              <a:tr h="213050">
                <a:tc gridSpan="9">
                  <a:txBody>
                    <a:bodyPr>
                      <a:noAutofit/>
                    </a:bodyPr>
                    <a:lstStyle/>
                    <a:p>
                      <a:pPr indent="0" lvl="0" marL="0" marR="0" rtl="0" algn="l">
                        <a:spcBef>
                          <a:spcPts val="0"/>
                        </a:spcBef>
                        <a:buSzPct val="25000"/>
                        <a:buNone/>
                      </a:pPr>
                      <a:r>
                        <a:rPr lang="pt-BR" sz="1000">
                          <a:latin typeface="Calibri"/>
                          <a:ea typeface="Calibri"/>
                          <a:cs typeface="Calibri"/>
                          <a:sym typeface="Calibri"/>
                        </a:rPr>
                        <a:t>Centro de custo:</a:t>
                      </a:r>
                    </a:p>
                  </a:txBody>
                  <a:tcPr marT="45725" marB="45725" marR="91450" marL="91450"/>
                </a:tc>
                <a:tc hMerge="1"/>
                <a:tc hMerge="1"/>
                <a:tc hMerge="1"/>
                <a:tc hMerge="1"/>
                <a:tc hMerge="1"/>
                <a:tc hMerge="1"/>
                <a:tc hMerge="1"/>
                <a:tc hMerge="1"/>
              </a:tr>
              <a:tr h="213050">
                <a:tc gridSpan="9">
                  <a:txBody>
                    <a:bodyPr>
                      <a:noAutofit/>
                    </a:bodyPr>
                    <a:lstStyle/>
                    <a:p>
                      <a:pPr indent="0" lvl="0" marL="0" marR="0" rtl="0" algn="l">
                        <a:spcBef>
                          <a:spcPts val="0"/>
                        </a:spcBef>
                        <a:buSzPct val="25000"/>
                        <a:buNone/>
                      </a:pPr>
                      <a:r>
                        <a:rPr lang="pt-BR" sz="1000">
                          <a:latin typeface="Calibri"/>
                          <a:ea typeface="Calibri"/>
                          <a:cs typeface="Calibri"/>
                          <a:sym typeface="Calibri"/>
                        </a:rPr>
                        <a:t>Descrição</a:t>
                      </a:r>
                      <a:r>
                        <a:rPr lang="pt-BR" sz="1000">
                          <a:latin typeface="Calibri"/>
                          <a:ea typeface="Calibri"/>
                          <a:cs typeface="Calibri"/>
                          <a:sym typeface="Calibri"/>
                        </a:rPr>
                        <a:t> do projeto:</a:t>
                      </a:r>
                    </a:p>
                  </a:txBody>
                  <a:tcPr marT="45725" marB="45725" marR="91450" marL="91450"/>
                </a:tc>
                <a:tc hMerge="1"/>
                <a:tc hMerge="1"/>
                <a:tc hMerge="1"/>
                <a:tc hMerge="1"/>
                <a:tc hMerge="1"/>
                <a:tc hMerge="1"/>
                <a:tc hMerge="1"/>
                <a:tc hMerge="1"/>
              </a:tr>
              <a:tr h="399475">
                <a:tc>
                  <a:txBody>
                    <a:bodyPr>
                      <a:noAutofit/>
                    </a:bodyPr>
                    <a:lstStyle/>
                    <a:p>
                      <a:pPr indent="0" lvl="0" marL="0" marR="0" rtl="0" algn="ctr">
                        <a:spcBef>
                          <a:spcPts val="0"/>
                        </a:spcBef>
                        <a:buSzPct val="25000"/>
                        <a:buNone/>
                      </a:pPr>
                      <a:r>
                        <a:rPr lang="pt-BR" sz="800">
                          <a:latin typeface="Calibri"/>
                          <a:ea typeface="Calibri"/>
                          <a:cs typeface="Calibri"/>
                          <a:sym typeface="Calibri"/>
                        </a:rPr>
                        <a:t>ID</a:t>
                      </a:r>
                    </a:p>
                  </a:txBody>
                  <a:tcPr marT="45725" marB="45725" marR="91450" marL="91450" anchor="ctr"/>
                </a:tc>
                <a:tc>
                  <a:txBody>
                    <a:bodyPr>
                      <a:noAutofit/>
                    </a:bodyPr>
                    <a:lstStyle/>
                    <a:p>
                      <a:pPr indent="0" lvl="0" marL="0" marR="0" rtl="0" algn="ctr">
                        <a:spcBef>
                          <a:spcPts val="0"/>
                        </a:spcBef>
                        <a:buSzPct val="25000"/>
                        <a:buNone/>
                      </a:pPr>
                      <a:r>
                        <a:rPr lang="pt-BR" sz="800">
                          <a:latin typeface="Calibri"/>
                          <a:ea typeface="Calibri"/>
                          <a:cs typeface="Calibri"/>
                          <a:sym typeface="Calibri"/>
                        </a:rPr>
                        <a:t>ID associado</a:t>
                      </a:r>
                    </a:p>
                  </a:txBody>
                  <a:tcPr marT="45725" marB="45725" marR="91450" marL="91450" anchor="ctr"/>
                </a:tc>
                <a:tc>
                  <a:txBody>
                    <a:bodyPr>
                      <a:noAutofit/>
                    </a:bodyPr>
                    <a:lstStyle/>
                    <a:p>
                      <a:pPr indent="0" lvl="0" marL="0" marR="0" rtl="0" algn="ctr">
                        <a:spcBef>
                          <a:spcPts val="0"/>
                        </a:spcBef>
                        <a:buSzPct val="25000"/>
                        <a:buNone/>
                      </a:pPr>
                      <a:r>
                        <a:rPr lang="pt-BR" sz="800">
                          <a:latin typeface="Calibri"/>
                          <a:ea typeface="Calibri"/>
                          <a:cs typeface="Calibri"/>
                          <a:sym typeface="Calibri"/>
                        </a:rPr>
                        <a:t>Descrição</a:t>
                      </a:r>
                      <a:r>
                        <a:rPr lang="pt-BR" sz="800">
                          <a:latin typeface="Calibri"/>
                          <a:ea typeface="Calibri"/>
                          <a:cs typeface="Calibri"/>
                          <a:sym typeface="Calibri"/>
                        </a:rPr>
                        <a:t> dos requisitos</a:t>
                      </a:r>
                    </a:p>
                  </a:txBody>
                  <a:tcPr marT="45725" marB="45725" marR="91450" marL="91450" anchor="ctr"/>
                </a:tc>
                <a:tc>
                  <a:txBody>
                    <a:bodyPr>
                      <a:noAutofit/>
                    </a:bodyPr>
                    <a:lstStyle/>
                    <a:p>
                      <a:pPr indent="0" lvl="0" marL="0" marR="0" rtl="0" algn="ctr">
                        <a:spcBef>
                          <a:spcPts val="0"/>
                        </a:spcBef>
                        <a:buSzPct val="25000"/>
                        <a:buNone/>
                      </a:pPr>
                      <a:r>
                        <a:rPr lang="pt-BR" sz="800">
                          <a:latin typeface="Calibri"/>
                          <a:ea typeface="Calibri"/>
                          <a:cs typeface="Calibri"/>
                          <a:sym typeface="Calibri"/>
                        </a:rPr>
                        <a:t>Necessidades do negócio</a:t>
                      </a:r>
                    </a:p>
                  </a:txBody>
                  <a:tcPr marT="45725" marB="45725" marR="91450" marL="91450" anchor="ctr"/>
                </a:tc>
                <a:tc>
                  <a:txBody>
                    <a:bodyPr>
                      <a:noAutofit/>
                    </a:bodyPr>
                    <a:lstStyle/>
                    <a:p>
                      <a:pPr indent="0" lvl="0" marL="0" marR="0" rtl="0" algn="ctr">
                        <a:spcBef>
                          <a:spcPts val="0"/>
                        </a:spcBef>
                        <a:buSzPct val="25000"/>
                        <a:buNone/>
                      </a:pPr>
                      <a:r>
                        <a:rPr lang="pt-BR" sz="800">
                          <a:latin typeface="Calibri"/>
                          <a:ea typeface="Calibri"/>
                          <a:cs typeface="Calibri"/>
                          <a:sym typeface="Calibri"/>
                        </a:rPr>
                        <a:t>Objetivos</a:t>
                      </a:r>
                      <a:r>
                        <a:rPr lang="pt-BR" sz="800">
                          <a:latin typeface="Calibri"/>
                          <a:ea typeface="Calibri"/>
                          <a:cs typeface="Calibri"/>
                          <a:sym typeface="Calibri"/>
                        </a:rPr>
                        <a:t> do projeto</a:t>
                      </a:r>
                    </a:p>
                  </a:txBody>
                  <a:tcPr marT="45725" marB="45725" marR="91450" marL="91450" anchor="ctr"/>
                </a:tc>
                <a:tc>
                  <a:txBody>
                    <a:bodyPr>
                      <a:noAutofit/>
                    </a:bodyPr>
                    <a:lstStyle/>
                    <a:p>
                      <a:pPr indent="0" lvl="0" marL="0" marR="0" rtl="0" algn="ctr">
                        <a:spcBef>
                          <a:spcPts val="0"/>
                        </a:spcBef>
                        <a:buSzPct val="25000"/>
                        <a:buNone/>
                      </a:pPr>
                      <a:r>
                        <a:rPr lang="pt-BR" sz="800">
                          <a:latin typeface="Calibri"/>
                          <a:ea typeface="Calibri"/>
                          <a:cs typeface="Calibri"/>
                          <a:sym typeface="Calibri"/>
                        </a:rPr>
                        <a:t>Entregas da EAP</a:t>
                      </a:r>
                    </a:p>
                  </a:txBody>
                  <a:tcPr marT="45725" marB="45725" marR="91450" marL="91450" anchor="ctr"/>
                </a:tc>
                <a:tc>
                  <a:txBody>
                    <a:bodyPr>
                      <a:noAutofit/>
                    </a:bodyPr>
                    <a:lstStyle/>
                    <a:p>
                      <a:pPr indent="0" lvl="0" marL="0" marR="0" rtl="0" algn="ctr">
                        <a:spcBef>
                          <a:spcPts val="0"/>
                        </a:spcBef>
                        <a:buSzPct val="25000"/>
                        <a:buNone/>
                      </a:pPr>
                      <a:r>
                        <a:rPr lang="pt-BR" sz="800">
                          <a:latin typeface="Calibri"/>
                          <a:ea typeface="Calibri"/>
                          <a:cs typeface="Calibri"/>
                          <a:sym typeface="Calibri"/>
                        </a:rPr>
                        <a:t>Design do produto</a:t>
                      </a:r>
                    </a:p>
                  </a:txBody>
                  <a:tcPr marT="45725" marB="45725" marR="91450" marL="91450" anchor="ctr"/>
                </a:tc>
                <a:tc>
                  <a:txBody>
                    <a:bodyPr>
                      <a:noAutofit/>
                    </a:bodyPr>
                    <a:lstStyle/>
                    <a:p>
                      <a:pPr indent="0" lvl="0" marL="0" marR="0" rtl="0" algn="ctr">
                        <a:spcBef>
                          <a:spcPts val="0"/>
                        </a:spcBef>
                        <a:buSzPct val="25000"/>
                        <a:buNone/>
                      </a:pPr>
                      <a:r>
                        <a:rPr lang="pt-BR" sz="800">
                          <a:latin typeface="Calibri"/>
                          <a:ea typeface="Calibri"/>
                          <a:cs typeface="Calibri"/>
                          <a:sym typeface="Calibri"/>
                        </a:rPr>
                        <a:t>Desenvolvimento</a:t>
                      </a:r>
                      <a:r>
                        <a:rPr lang="pt-BR" sz="800">
                          <a:latin typeface="Calibri"/>
                          <a:ea typeface="Calibri"/>
                          <a:cs typeface="Calibri"/>
                          <a:sym typeface="Calibri"/>
                        </a:rPr>
                        <a:t> do produto</a:t>
                      </a:r>
                    </a:p>
                  </a:txBody>
                  <a:tcPr marT="45725" marB="45725" marR="91450" marL="91450" anchor="ctr"/>
                </a:tc>
                <a:tc>
                  <a:txBody>
                    <a:bodyPr>
                      <a:noAutofit/>
                    </a:bodyPr>
                    <a:lstStyle/>
                    <a:p>
                      <a:pPr indent="0" lvl="0" marL="0" marR="0" rtl="0" algn="ctr">
                        <a:spcBef>
                          <a:spcPts val="0"/>
                        </a:spcBef>
                        <a:buSzPct val="25000"/>
                        <a:buNone/>
                      </a:pPr>
                      <a:r>
                        <a:rPr lang="pt-BR" sz="800">
                          <a:latin typeface="Calibri"/>
                          <a:ea typeface="Calibri"/>
                          <a:cs typeface="Calibri"/>
                          <a:sym typeface="Calibri"/>
                        </a:rPr>
                        <a:t>Casos de teste</a:t>
                      </a:r>
                    </a:p>
                  </a:txBody>
                  <a:tcPr marT="45725" marB="45725" marR="91450" marL="91450" anchor="ctr"/>
                </a:tc>
              </a:tr>
              <a:tr h="213050">
                <a:tc rowSpan="2">
                  <a:txBody>
                    <a:bodyPr>
                      <a:noAutofit/>
                    </a:bodyPr>
                    <a:lstStyle/>
                    <a:p>
                      <a:pPr indent="0" lvl="0" marL="0" marR="0" rtl="0" algn="ctr">
                        <a:spcBef>
                          <a:spcPts val="0"/>
                        </a:spcBef>
                        <a:buSzPct val="25000"/>
                        <a:buNone/>
                      </a:pPr>
                      <a:r>
                        <a:rPr lang="pt-BR" sz="1000">
                          <a:latin typeface="Calibri"/>
                          <a:ea typeface="Calibri"/>
                          <a:cs typeface="Calibri"/>
                          <a:sym typeface="Calibri"/>
                        </a:rPr>
                        <a:t>001</a:t>
                      </a:r>
                    </a:p>
                  </a:txBody>
                  <a:tcPr marT="45725" marB="45725" marR="91450" marL="91450" anchor="ctr"/>
                </a:tc>
                <a:tc>
                  <a:txBody>
                    <a:bodyPr>
                      <a:noAutofit/>
                    </a:bodyPr>
                    <a:lstStyle/>
                    <a:p>
                      <a:pPr indent="0" lvl="0" marL="0" marR="0" rtl="0" algn="ctr">
                        <a:spcBef>
                          <a:spcPts val="0"/>
                        </a:spcBef>
                        <a:buSzPct val="25000"/>
                        <a:buNone/>
                      </a:pPr>
                      <a:r>
                        <a:rPr lang="pt-BR" sz="1000">
                          <a:latin typeface="Calibri"/>
                          <a:ea typeface="Calibri"/>
                          <a:cs typeface="Calibri"/>
                          <a:sym typeface="Calibri"/>
                        </a:rPr>
                        <a:t>1.0</a:t>
                      </a: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r>
              <a:tr h="213050">
                <a:tc vMerge="1"/>
                <a:tc>
                  <a:txBody>
                    <a:bodyPr>
                      <a:noAutofit/>
                    </a:bodyPr>
                    <a:lstStyle/>
                    <a:p>
                      <a:pPr indent="0" lvl="0" marL="0" marR="0" rtl="0" algn="ctr">
                        <a:spcBef>
                          <a:spcPts val="0"/>
                        </a:spcBef>
                        <a:buSzPct val="25000"/>
                        <a:buNone/>
                      </a:pPr>
                      <a:r>
                        <a:rPr lang="pt-BR" sz="1000">
                          <a:latin typeface="Calibri"/>
                          <a:ea typeface="Calibri"/>
                          <a:cs typeface="Calibri"/>
                          <a:sym typeface="Calibri"/>
                        </a:rPr>
                        <a:t>1.1</a:t>
                      </a: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buSzPct val="25000"/>
                        <a:buNone/>
                      </a:pPr>
                      <a:r>
                        <a:t/>
                      </a:r>
                      <a:endParaRPr sz="1000">
                        <a:latin typeface="Calibri"/>
                        <a:ea typeface="Calibri"/>
                        <a:cs typeface="Calibri"/>
                        <a:sym typeface="Calibri"/>
                      </a:endParaRPr>
                    </a:p>
                  </a:txBody>
                  <a:tcPr marT="45725" marB="45725" marR="91450" marL="91450" anchor="ctr"/>
                </a:tc>
              </a:tr>
            </a:tbl>
          </a:graphicData>
        </a:graphic>
      </p:graphicFrame>
      <p:sp>
        <p:nvSpPr>
          <p:cNvPr id="544" name="Shape 54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545" name="Shape 545"/>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546" name="Shape 54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Coletar os requisitos</a:t>
            </a:r>
          </a:p>
        </p:txBody>
      </p:sp>
      <p:sp>
        <p:nvSpPr>
          <p:cNvPr id="552" name="Shape 552"/>
          <p:cNvSpPr/>
          <p:nvPr/>
        </p:nvSpPr>
        <p:spPr>
          <a:xfrm>
            <a:off x="716843" y="885505"/>
            <a:ext cx="6480000" cy="7386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determinar, documentar e gerenciar as necessidades e requisitos das partes interessadas a fim de atender aos objetivos do projeto – de acordo com o PMBOK®.</a:t>
            </a:r>
          </a:p>
        </p:txBody>
      </p:sp>
      <p:sp>
        <p:nvSpPr>
          <p:cNvPr id="553" name="Shape 55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554" name="Shape 554"/>
          <p:cNvPicPr preferRelativeResize="0"/>
          <p:nvPr/>
        </p:nvPicPr>
        <p:blipFill rotWithShape="1">
          <a:blip r:embed="rId3">
            <a:alphaModFix/>
          </a:blip>
          <a:srcRect b="0" l="0" r="0" t="0"/>
          <a:stretch/>
        </p:blipFill>
        <p:spPr>
          <a:xfrm>
            <a:off x="716843" y="2145506"/>
            <a:ext cx="2455800" cy="17054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nvSpPr>
        <p:spPr>
          <a:xfrm>
            <a:off x="0" y="201281"/>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Definir o escopo</a:t>
            </a:r>
          </a:p>
        </p:txBody>
      </p:sp>
      <p:pic>
        <p:nvPicPr>
          <p:cNvPr descr="https://www.caelum.com.br/apostila-html-css-javascript/anuncios/alura_2x.png" id="560" name="Shape 560"/>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561" name="Shape 561"/>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562" name="Shape 562"/>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563" name="Shape 563"/>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5 – Gerenciamento do Escopo</a:t>
            </a:r>
          </a:p>
        </p:txBody>
      </p:sp>
      <p:grpSp>
        <p:nvGrpSpPr>
          <p:cNvPr id="564" name="Shape 564"/>
          <p:cNvGrpSpPr/>
          <p:nvPr/>
        </p:nvGrpSpPr>
        <p:grpSpPr>
          <a:xfrm>
            <a:off x="3" y="1796255"/>
            <a:ext cx="2732645" cy="576125"/>
            <a:chOff x="-150191" y="1834342"/>
            <a:chExt cx="7482598" cy="1702500"/>
          </a:xfrm>
        </p:grpSpPr>
        <p:pic>
          <p:nvPicPr>
            <p:cNvPr id="565" name="Shape 565"/>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566" name="Shape 566"/>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Definir o escopo</a:t>
            </a:r>
          </a:p>
        </p:txBody>
      </p:sp>
      <p:sp>
        <p:nvSpPr>
          <p:cNvPr id="572" name="Shape 572"/>
          <p:cNvSpPr/>
          <p:nvPr/>
        </p:nvSpPr>
        <p:spPr>
          <a:xfrm>
            <a:off x="716843" y="885505"/>
            <a:ext cx="6480000" cy="16005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Depois de coletar os requisitos, definimos o escopo do projeto…</a:t>
            </a:r>
          </a:p>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 a partir da coleta dos requisitos, vamos definir o escopo do projeto. Aqui, vamos detalhar o escopo do projeto e do produto. A declaração de escopo do projeto inclui todo o trabalho necessário para gerar as entregas e atender aos requisitos das partes interessadas.</a:t>
            </a:r>
          </a:p>
          <a:p>
            <a:pPr indent="0" lvl="0" marL="0" marR="0" rtl="0" algn="just">
              <a:lnSpc>
                <a:spcPct val="100000"/>
              </a:lnSpc>
              <a:spcBef>
                <a:spcPts val="0"/>
              </a:spcBef>
              <a:spcAft>
                <a:spcPts val="0"/>
              </a:spcAft>
              <a:buClr>
                <a:schemeClr val="dk1"/>
              </a:buClr>
              <a:buFont typeface="Calibri"/>
              <a:buNone/>
            </a:pPr>
            <a:r>
              <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Coletar requisitos, definir o escopo…</a:t>
            </a:r>
          </a:p>
        </p:txBody>
      </p:sp>
      <p:sp>
        <p:nvSpPr>
          <p:cNvPr id="573" name="Shape 573"/>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574" name="Shape 574"/>
          <p:cNvSpPr/>
          <p:nvPr/>
        </p:nvSpPr>
        <p:spPr>
          <a:xfrm>
            <a:off x="716843" y="2361530"/>
            <a:ext cx="6480300" cy="7386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 os processos no PMBOK® evoluem de forma simples. Depois de coletar os requisitos e definir o escopo por meio da declaração do mesmo, vamos trabalhar na famosa EAP. Vamos adiante?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580" name="Shape 580"/>
          <p:cNvSpPr/>
          <p:nvPr/>
        </p:nvSpPr>
        <p:spPr>
          <a:xfrm>
            <a:off x="572468" y="2577555"/>
            <a:ext cx="4320000" cy="7385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Definir o escopo </a:t>
            </a:r>
            <a:r>
              <a:rPr b="0" i="0" lang="pt-BR" sz="1400" u="none" cap="none" strike="noStrike">
                <a:solidFill>
                  <a:srgbClr val="000000"/>
                </a:solidFill>
                <a:latin typeface="Calibri"/>
                <a:ea typeface="Calibri"/>
                <a:cs typeface="Calibri"/>
                <a:sym typeface="Calibri"/>
              </a:rPr>
              <a:t>é o processo de desenvolvimento de uma descrição detalhada do projeto e do produto – de acordo com o PMBOK®. </a:t>
            </a:r>
          </a:p>
        </p:txBody>
      </p:sp>
      <p:sp>
        <p:nvSpPr>
          <p:cNvPr id="581" name="Shape 58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582" name="Shape 582"/>
          <p:cNvPicPr preferRelativeResize="0"/>
          <p:nvPr/>
        </p:nvPicPr>
        <p:blipFill rotWithShape="1">
          <a:blip r:embed="rId3">
            <a:alphaModFix/>
          </a:blip>
          <a:srcRect b="0" l="0" r="0" t="0"/>
          <a:stretch/>
        </p:blipFill>
        <p:spPr>
          <a:xfrm>
            <a:off x="1076844" y="1032737"/>
            <a:ext cx="5760000" cy="14726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6" name="Shape 586"/>
        <p:cNvGrpSpPr/>
        <p:nvPr/>
      </p:nvGrpSpPr>
      <p:grpSpPr>
        <a:xfrm>
          <a:off x="0" y="0"/>
          <a:ext cx="0" cy="0"/>
          <a:chOff x="0" y="0"/>
          <a:chExt cx="0" cy="0"/>
        </a:xfrm>
      </p:grpSpPr>
      <p:sp>
        <p:nvSpPr>
          <p:cNvPr id="587" name="Shape 58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588" name="Shape 588"/>
          <p:cNvSpPr/>
          <p:nvPr/>
        </p:nvSpPr>
        <p:spPr>
          <a:xfrm>
            <a:off x="716843" y="885505"/>
            <a:ext cx="6480000" cy="12927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Conforme entregue no planejamento do escopo.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Termo de abertura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Escopo preliminar, requisitos, premissas, restrições, riscos e ainda outras informações relevantes para a definição do escopo.</a:t>
            </a:r>
          </a:p>
        </p:txBody>
      </p:sp>
      <p:pic>
        <p:nvPicPr>
          <p:cNvPr id="589" name="Shape 589"/>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590" name="Shape 59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596" name="Shape 596"/>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Documentação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Obtidas no processo Coletar os requisitos. Inclua aqui não apenas a descrição dos requisitos, mas também a matriz de rastreabilidade. Desta forma, você poderá começar a estruturar seu escopo e, posteriormente, atualizar esta mesma documentação de requisitos e matriz de rastreabilidade com itens do escopo mapeados na EAP – conforme veremos no processo seguinte.</a:t>
            </a:r>
          </a:p>
        </p:txBody>
      </p:sp>
      <p:pic>
        <p:nvPicPr>
          <p:cNvPr id="597" name="Shape 597"/>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598" name="Shape 59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95" name="Shape 195"/>
          <p:cNvSpPr/>
          <p:nvPr/>
        </p:nvSpPr>
        <p:spPr>
          <a:xfrm>
            <a:off x="1292548" y="1281409"/>
            <a:ext cx="4392600" cy="138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Posso imprimir, compartilhar e reutilizar este material?</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Sim, contanto que informe o nome do autor no material (CC – Atribuição).</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604" name="Shape 604"/>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Políticas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Documentos de projetos; e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Lições aprendidas de outros projetos ou de fases do mesmo projeto.</a:t>
            </a:r>
          </a:p>
        </p:txBody>
      </p:sp>
      <p:pic>
        <p:nvPicPr>
          <p:cNvPr id="605" name="Shape 605"/>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606" name="Shape 60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0" name="Shape 610"/>
        <p:cNvGrpSpPr/>
        <p:nvPr/>
      </p:nvGrpSpPr>
      <p:grpSpPr>
        <a:xfrm>
          <a:off x="0" y="0"/>
          <a:ext cx="0" cy="0"/>
          <a:chOff x="0" y="0"/>
          <a:chExt cx="0" cy="0"/>
        </a:xfrm>
      </p:grpSpPr>
      <p:sp>
        <p:nvSpPr>
          <p:cNvPr id="611" name="Shape 61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612" name="Shape 612"/>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Opinião especializada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Contar com especialistas nas entregas ligadas ao produto e especialistas em projetos daquele tipo;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Para contar com opinião especializada, podem ser empregadas técnicas de reunião e ainda outras que facilitem a utilização de tal ferramenta.</a:t>
            </a:r>
          </a:p>
        </p:txBody>
      </p:sp>
      <p:pic>
        <p:nvPicPr>
          <p:cNvPr id="613" name="Shape 613"/>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614" name="Shape 61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sp>
        <p:nvSpPr>
          <p:cNvPr id="619" name="Shape 61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620" name="Shape 620"/>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produto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 variar de acordo com o produto, como por exemplo um motor ou um software – cada um tem seus próprios processos de construção;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Quando analisamos um produto estamos decompondo o mesmo ou quebrando seu desenvolvimento em partes distintas. Este tipo de ferramenta é empregada em projetos que tem por objetivo a construção de um produto.</a:t>
            </a:r>
          </a:p>
        </p:txBody>
      </p:sp>
      <p:pic>
        <p:nvPicPr>
          <p:cNvPr id="621" name="Shape 621"/>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622" name="Shape 62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sp>
        <p:nvSpPr>
          <p:cNvPr id="627" name="Shape 62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628" name="Shape 628"/>
          <p:cNvSpPr/>
          <p:nvPr/>
        </p:nvSpPr>
        <p:spPr>
          <a:xfrm>
            <a:off x="716843" y="885505"/>
            <a:ext cx="6480000" cy="18774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Geração de alternativas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Buscar formas alternativas de se atender um mesmo requisito ou elemento do escopo. Quais seriam formas distintas de se construir um determinado motor, ou um software? Isto pode ser feito por comparação com o grupo, com a equipe técnica, e pode alimentar o trabalho de resposta aos riscos e também a própria decisão de como fazer ou construir o produto.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As alternativas geradas podem afetar o escopo do projeto e também a resposta aos riscos do mesmo.</a:t>
            </a:r>
          </a:p>
        </p:txBody>
      </p:sp>
      <p:pic>
        <p:nvPicPr>
          <p:cNvPr id="629" name="Shape 629"/>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630" name="Shape 63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636" name="Shape 636"/>
          <p:cNvSpPr/>
          <p:nvPr/>
        </p:nvSpPr>
        <p:spPr>
          <a:xfrm>
            <a:off x="716843"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Oficinas facilitadas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Também conhecidas como </a:t>
            </a:r>
            <a:r>
              <a:rPr b="0" i="1" lang="pt-BR" sz="1400" u="none" cap="none" strike="noStrike">
                <a:solidFill>
                  <a:srgbClr val="000000"/>
                </a:solidFill>
                <a:latin typeface="Calibri"/>
                <a:ea typeface="Calibri"/>
                <a:cs typeface="Calibri"/>
                <a:sym typeface="Calibri"/>
              </a:rPr>
              <a:t>workshops</a:t>
            </a:r>
            <a:r>
              <a:rPr b="0" i="0" lang="pt-BR" sz="1400" u="none" cap="none" strike="noStrike">
                <a:solidFill>
                  <a:srgbClr val="000000"/>
                </a:solidFill>
                <a:latin typeface="Calibri"/>
                <a:ea typeface="Calibri"/>
                <a:cs typeface="Calibri"/>
                <a:sym typeface="Calibri"/>
              </a:rPr>
              <a:t>, são atividades em grupo com direcionamento específico;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Diferem do </a:t>
            </a:r>
            <a:r>
              <a:rPr b="0" i="1" lang="pt-BR" sz="1400" u="none" cap="none" strike="noStrike">
                <a:solidFill>
                  <a:srgbClr val="000000"/>
                </a:solidFill>
                <a:latin typeface="Calibri"/>
                <a:ea typeface="Calibri"/>
                <a:cs typeface="Calibri"/>
                <a:sym typeface="Calibri"/>
              </a:rPr>
              <a:t>brainstorming</a:t>
            </a:r>
            <a:r>
              <a:rPr b="0" i="0" lang="pt-BR" sz="1400" u="none" cap="none" strike="noStrike">
                <a:solidFill>
                  <a:srgbClr val="000000"/>
                </a:solidFill>
                <a:latin typeface="Calibri"/>
                <a:ea typeface="Calibri"/>
                <a:cs typeface="Calibri"/>
                <a:sym typeface="Calibri"/>
              </a:rPr>
              <a:t> porque tem um direcionamento claro quanto aos objetivos que se buscam com a técnica.</a:t>
            </a:r>
          </a:p>
        </p:txBody>
      </p:sp>
      <p:pic>
        <p:nvPicPr>
          <p:cNvPr id="637" name="Shape 637"/>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638" name="Shape 63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x="0" y="0"/>
          <a:ext cx="0" cy="0"/>
          <a:chOff x="0" y="0"/>
          <a:chExt cx="0" cy="0"/>
        </a:xfrm>
      </p:grpSpPr>
      <p:sp>
        <p:nvSpPr>
          <p:cNvPr id="643" name="Shape 64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644" name="Shape 644"/>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645" name="Shape 64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646" name="Shape 646"/>
          <p:cNvSpPr/>
          <p:nvPr/>
        </p:nvSpPr>
        <p:spPr>
          <a:xfrm>
            <a:off x="716843" y="885505"/>
            <a:ext cx="6480000" cy="2092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Especificação do escopo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Descrição detalhada das entregas e o trabalho necessário para que estas sejam criadas. Aqui também teremos premissas e restrições do projeto, assim como apresentadas no TAP e aqui estruturadas;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Quando declaramos o escopo, estamos detalhando e apresentando para todos qual o entendimento do projeto e do produto;</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fundamental ter o aceite das partes interessadas e patrocinadores, pois, com este aceite, tem-se a comprovação de que as partes interessadas concordam com o escopo estabelecido.</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0" name="Shape 650"/>
        <p:cNvGrpSpPr/>
        <p:nvPr/>
      </p:nvGrpSpPr>
      <p:grpSpPr>
        <a:xfrm>
          <a:off x="0" y="0"/>
          <a:ext cx="0" cy="0"/>
          <a:chOff x="0" y="0"/>
          <a:chExt cx="0" cy="0"/>
        </a:xfrm>
      </p:grpSpPr>
      <p:sp>
        <p:nvSpPr>
          <p:cNvPr id="651" name="Shape 65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652" name="Shape 652"/>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653" name="Shape 653"/>
          <p:cNvSpPr/>
          <p:nvPr/>
        </p:nvSpPr>
        <p:spPr>
          <a:xfrm>
            <a:off x="690437"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Definindo o escopo podemos, por exemplo, atualizar o registro das partes interessadas, os documentos de requisitos e a matriz de rastreabilidade dos requisitos.</a:t>
            </a:r>
          </a:p>
        </p:txBody>
      </p:sp>
      <p:sp>
        <p:nvSpPr>
          <p:cNvPr id="654" name="Shape 65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sp>
        <p:nvSpPr>
          <p:cNvPr id="659" name="Shape 65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660" name="Shape 66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661" name="Shape 661"/>
          <p:cNvPicPr preferRelativeResize="0"/>
          <p:nvPr/>
        </p:nvPicPr>
        <p:blipFill rotWithShape="1">
          <a:blip r:embed="rId3">
            <a:alphaModFix/>
          </a:blip>
          <a:srcRect b="0" l="0" r="0" t="0"/>
          <a:stretch/>
        </p:blipFill>
        <p:spPr>
          <a:xfrm>
            <a:off x="1796843" y="1004763"/>
            <a:ext cx="4320000" cy="2281500"/>
          </a:xfrm>
          <a:prstGeom prst="rect">
            <a:avLst/>
          </a:prstGeom>
          <a:noFill/>
          <a:ln>
            <a:noFill/>
          </a:ln>
        </p:spPr>
      </p:pic>
      <p:sp>
        <p:nvSpPr>
          <p:cNvPr id="662" name="Shape 662"/>
          <p:cNvSpPr/>
          <p:nvPr/>
        </p:nvSpPr>
        <p:spPr>
          <a:xfrm>
            <a:off x="3456971" y="1785466"/>
            <a:ext cx="999600" cy="670500"/>
          </a:xfrm>
          <a:prstGeom prst="mathNotEqual">
            <a:avLst>
              <a:gd fmla="val 23520" name="adj1"/>
              <a:gd fmla="val 6600000" name="adj2"/>
              <a:gd fmla="val 11760" name="adj3"/>
            </a:avLst>
          </a:prstGeom>
          <a:solidFill>
            <a:srgbClr val="FF0000"/>
          </a:soli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000000"/>
              </a:solidFill>
              <a:latin typeface="Calibri"/>
              <a:ea typeface="Calibri"/>
              <a:cs typeface="Calibri"/>
              <a:sym typeface="Calibri"/>
            </a:endParaRPr>
          </a:p>
        </p:txBody>
      </p:sp>
      <p:pic>
        <p:nvPicPr>
          <p:cNvPr id="663" name="Shape 663"/>
          <p:cNvPicPr preferRelativeResize="0"/>
          <p:nvPr/>
        </p:nvPicPr>
        <p:blipFill rotWithShape="1">
          <a:blip r:embed="rId4">
            <a:alphaModFix/>
          </a:blip>
          <a:srcRect b="22249" l="0" r="0" t="6713"/>
          <a:stretch/>
        </p:blipFill>
        <p:spPr>
          <a:xfrm>
            <a:off x="690437" y="3173935"/>
            <a:ext cx="972000" cy="915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7" name="Shape 667"/>
        <p:cNvGrpSpPr/>
        <p:nvPr/>
      </p:nvGrpSpPr>
      <p:grpSpPr>
        <a:xfrm>
          <a:off x="0" y="0"/>
          <a:ext cx="0" cy="0"/>
          <a:chOff x="0" y="0"/>
          <a:chExt cx="0" cy="0"/>
        </a:xfrm>
      </p:grpSpPr>
      <p:sp>
        <p:nvSpPr>
          <p:cNvPr id="668" name="Shape 66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Definir o escopo</a:t>
            </a:r>
          </a:p>
        </p:txBody>
      </p:sp>
      <p:sp>
        <p:nvSpPr>
          <p:cNvPr id="669" name="Shape 669"/>
          <p:cNvSpPr/>
          <p:nvPr/>
        </p:nvSpPr>
        <p:spPr>
          <a:xfrm>
            <a:off x="716843" y="885505"/>
            <a:ext cx="6480000" cy="5232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desenvolvimento de uma descrição detalhada do projeto e do produto – de acordo com o PMBOK®.</a:t>
            </a:r>
          </a:p>
        </p:txBody>
      </p:sp>
      <p:sp>
        <p:nvSpPr>
          <p:cNvPr id="670" name="Shape 67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671" name="Shape 671"/>
          <p:cNvPicPr preferRelativeResize="0"/>
          <p:nvPr/>
        </p:nvPicPr>
        <p:blipFill rotWithShape="1">
          <a:blip r:embed="rId3">
            <a:alphaModFix/>
          </a:blip>
          <a:srcRect b="0" l="0" r="0" t="0"/>
          <a:stretch/>
        </p:blipFill>
        <p:spPr>
          <a:xfrm>
            <a:off x="716843" y="2217514"/>
            <a:ext cx="1584300" cy="15843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sp>
        <p:nvSpPr>
          <p:cNvPr id="676" name="Shape 676"/>
          <p:cNvSpPr txBox="1"/>
          <p:nvPr/>
        </p:nvSpPr>
        <p:spPr>
          <a:xfrm>
            <a:off x="0" y="201280"/>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Criar a EAP</a:t>
            </a:r>
          </a:p>
        </p:txBody>
      </p:sp>
      <p:pic>
        <p:nvPicPr>
          <p:cNvPr descr="https://www.caelum.com.br/apostila-html-css-javascript/anuncios/alura_2x.png" id="677" name="Shape 677"/>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678" name="Shape 678"/>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679" name="Shape 679"/>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680" name="Shape 680"/>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5 – Gerenciamento do Escopo</a:t>
            </a:r>
          </a:p>
        </p:txBody>
      </p:sp>
      <p:grpSp>
        <p:nvGrpSpPr>
          <p:cNvPr id="681" name="Shape 681"/>
          <p:cNvGrpSpPr/>
          <p:nvPr/>
        </p:nvGrpSpPr>
        <p:grpSpPr>
          <a:xfrm>
            <a:off x="3" y="1796255"/>
            <a:ext cx="2732645" cy="576125"/>
            <a:chOff x="-150191" y="1834342"/>
            <a:chExt cx="7482598" cy="1702500"/>
          </a:xfrm>
        </p:grpSpPr>
        <p:pic>
          <p:nvPicPr>
            <p:cNvPr id="682" name="Shape 682"/>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683" name="Shape 683"/>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nvSpPr>
        <p:spPr>
          <a:xfrm>
            <a:off x="0" y="201285"/>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Conceitos importantes</a:t>
            </a:r>
          </a:p>
        </p:txBody>
      </p:sp>
      <p:pic>
        <p:nvPicPr>
          <p:cNvPr descr="https://www.caelum.com.br/apostila-html-css-javascript/anuncios/alura_2x.png" id="201" name="Shape 201"/>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202" name="Shape 202"/>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03" name="Shape 203"/>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204" name="Shape 204"/>
          <p:cNvGrpSpPr/>
          <p:nvPr/>
        </p:nvGrpSpPr>
        <p:grpSpPr>
          <a:xfrm>
            <a:off x="3" y="1796255"/>
            <a:ext cx="2732645" cy="576125"/>
            <a:chOff x="-150191" y="1834342"/>
            <a:chExt cx="7482598" cy="1702500"/>
          </a:xfrm>
        </p:grpSpPr>
        <p:pic>
          <p:nvPicPr>
            <p:cNvPr id="205" name="Shape 205"/>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206" name="Shape 206"/>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
        <p:nvSpPr>
          <p:cNvPr id="207" name="Shape 207"/>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5 – Gerenciamento do Escopo</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689" name="Shape 689"/>
          <p:cNvSpPr/>
          <p:nvPr/>
        </p:nvSpPr>
        <p:spPr>
          <a:xfrm>
            <a:off x="572468" y="2577555"/>
            <a:ext cx="4320000" cy="7385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Criar a EAP </a:t>
            </a:r>
            <a:r>
              <a:rPr b="0" i="0" lang="pt-BR" sz="1400" u="none" cap="none" strike="noStrike">
                <a:solidFill>
                  <a:srgbClr val="000000"/>
                </a:solidFill>
                <a:latin typeface="Calibri"/>
                <a:ea typeface="Calibri"/>
                <a:cs typeface="Calibri"/>
                <a:sym typeface="Calibri"/>
              </a:rPr>
              <a:t>é o processo de subdivisão das entregas e do trabalho do projeto em componentes menores e de gerenciamento mais fácil – de acordo com o PMBOK®.</a:t>
            </a:r>
          </a:p>
        </p:txBody>
      </p:sp>
      <p:sp>
        <p:nvSpPr>
          <p:cNvPr id="690" name="Shape 69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691" name="Shape 691"/>
          <p:cNvPicPr preferRelativeResize="0"/>
          <p:nvPr/>
        </p:nvPicPr>
        <p:blipFill rotWithShape="1">
          <a:blip r:embed="rId3">
            <a:alphaModFix/>
          </a:blip>
          <a:srcRect b="0" l="0" r="0" t="0"/>
          <a:stretch/>
        </p:blipFill>
        <p:spPr>
          <a:xfrm>
            <a:off x="1076844" y="1065386"/>
            <a:ext cx="5760000" cy="1472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5" name="Shape 695"/>
        <p:cNvGrpSpPr/>
        <p:nvPr/>
      </p:nvGrpSpPr>
      <p:grpSpPr>
        <a:xfrm>
          <a:off x="0" y="0"/>
          <a:ext cx="0" cy="0"/>
          <a:chOff x="0" y="0"/>
          <a:chExt cx="0" cy="0"/>
        </a:xfrm>
      </p:grpSpPr>
      <p:sp>
        <p:nvSpPr>
          <p:cNvPr id="696" name="Shape 69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697" name="Shape 697"/>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Instruções para a criação da EAP – visual, textual, etc. Lembre-se: o plano de gerenciamento de escopo vai detalhar como iremos trabalhar com os processos de escopo e isso inclui a criação da EAP.</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Declaração do escopo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Contém as entregas a serem construídas pelo projeto e poderão servir de base para a construção da EAP.</a:t>
            </a:r>
          </a:p>
        </p:txBody>
      </p:sp>
      <p:pic>
        <p:nvPicPr>
          <p:cNvPr id="698" name="Shape 698"/>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699" name="Shape 69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sp>
        <p:nvSpPr>
          <p:cNvPr id="704" name="Shape 70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705" name="Shape 705"/>
          <p:cNvSpPr/>
          <p:nvPr/>
        </p:nvSpPr>
        <p:spPr>
          <a:xfrm>
            <a:off x="716843"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Documentação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Contém os requisitos do projeto e das entregas, que poderão ser utilizados na EAP.</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Benchmarking com projetos anteriores;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Modelos de EAP padrão da empresa; e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Lições aprendidas e demais arquivos de outros projetos.</a:t>
            </a:r>
          </a:p>
        </p:txBody>
      </p:sp>
      <p:pic>
        <p:nvPicPr>
          <p:cNvPr id="706" name="Shape 706"/>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707" name="Shape 70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1" name="Shape 711"/>
        <p:cNvGrpSpPr/>
        <p:nvPr/>
      </p:nvGrpSpPr>
      <p:grpSpPr>
        <a:xfrm>
          <a:off x="0" y="0"/>
          <a:ext cx="0" cy="0"/>
          <a:chOff x="0" y="0"/>
          <a:chExt cx="0" cy="0"/>
        </a:xfrm>
      </p:grpSpPr>
      <p:sp>
        <p:nvSpPr>
          <p:cNvPr id="712" name="Shape 712"/>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pic>
        <p:nvPicPr>
          <p:cNvPr id="713" name="Shape 713"/>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714" name="Shape 71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715" name="Shape 715"/>
          <p:cNvGrpSpPr/>
          <p:nvPr/>
        </p:nvGrpSpPr>
        <p:grpSpPr>
          <a:xfrm>
            <a:off x="716843" y="885505"/>
            <a:ext cx="6480000" cy="2071232"/>
            <a:chOff x="716843" y="885505"/>
            <a:chExt cx="6480000" cy="2071232"/>
          </a:xfrm>
        </p:grpSpPr>
        <p:sp>
          <p:nvSpPr>
            <p:cNvPr id="716" name="Shape 716"/>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Decomposição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Subdivisão das entregas do projeto em componentes menores até o nível de pacote de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pacote de trabalho é o nível mais baixo na EAP, antes da descrição das atividades. O pacote de trabalho é onde nós vamos estimar a duração das atividades, necessidade de recursos e onde iremos gerir o trabalho do projeto. Em uma estimativa de custos ou duração, somamos os pacotes de</a:t>
              </a:r>
            </a:p>
          </p:txBody>
        </p:sp>
        <p:sp>
          <p:nvSpPr>
            <p:cNvPr id="717" name="Shape 717"/>
            <p:cNvSpPr/>
            <p:nvPr/>
          </p:nvSpPr>
          <p:spPr>
            <a:xfrm>
              <a:off x="1004516" y="2433538"/>
              <a:ext cx="4320000" cy="523200"/>
            </a:xfrm>
            <a:prstGeom prst="rect">
              <a:avLst/>
            </a:prstGeom>
            <a:noFill/>
            <a:ln>
              <a:noFill/>
            </a:ln>
          </p:spPr>
          <p:txBody>
            <a:bodyPr anchorCtr="0" anchor="t" bIns="45700" lIns="91425" rIns="91425" tIns="45700">
              <a:noAutofit/>
            </a:bodyPr>
            <a:lstStyle/>
            <a:p>
              <a:pPr indent="-7198" lvl="1" marL="375498"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trabalho de baixo para cima, até chegarmos ao nível do projeto – a famosa estimativa “</a:t>
              </a:r>
              <a:r>
                <a:rPr b="0" i="1" lang="pt-BR" sz="1400" u="none" cap="none" strike="noStrike">
                  <a:solidFill>
                    <a:srgbClr val="000000"/>
                  </a:solidFill>
                  <a:latin typeface="Calibri"/>
                  <a:ea typeface="Calibri"/>
                  <a:cs typeface="Calibri"/>
                  <a:sym typeface="Calibri"/>
                </a:rPr>
                <a:t>bottom-up</a:t>
              </a:r>
              <a:r>
                <a:rPr b="0" i="0" lang="pt-BR" sz="1400" u="none" cap="none" strike="noStrike">
                  <a:solidFill>
                    <a:srgbClr val="000000"/>
                  </a:solidFill>
                  <a:latin typeface="Calibri"/>
                  <a:ea typeface="Calibri"/>
                  <a:cs typeface="Calibri"/>
                  <a:sym typeface="Calibri"/>
                </a:rPr>
                <a:t>”. </a:t>
              </a: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1" name="Shape 721"/>
        <p:cNvGrpSpPr/>
        <p:nvPr/>
      </p:nvGrpSpPr>
      <p:grpSpPr>
        <a:xfrm>
          <a:off x="0" y="0"/>
          <a:ext cx="0" cy="0"/>
          <a:chOff x="0" y="0"/>
          <a:chExt cx="0" cy="0"/>
        </a:xfrm>
      </p:grpSpPr>
      <p:sp>
        <p:nvSpPr>
          <p:cNvPr id="722" name="Shape 722"/>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723" name="Shape 723"/>
          <p:cNvSpPr/>
          <p:nvPr/>
        </p:nvSpPr>
        <p:spPr>
          <a:xfrm>
            <a:off x="716843" y="885505"/>
            <a:ext cx="6480000" cy="800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Opinião especializada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 ser emitida por experts em EAP e também por membros da equipe do projeto especialistas em áreas técnicas para que  ajudem a montar a EAP. </a:t>
            </a:r>
          </a:p>
        </p:txBody>
      </p:sp>
      <p:pic>
        <p:nvPicPr>
          <p:cNvPr id="724" name="Shape 724"/>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725" name="Shape 72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9" name="Shape 729"/>
        <p:cNvGrpSpPr/>
        <p:nvPr/>
      </p:nvGrpSpPr>
      <p:grpSpPr>
        <a:xfrm>
          <a:off x="0" y="0"/>
          <a:ext cx="0" cy="0"/>
          <a:chOff x="0" y="0"/>
          <a:chExt cx="0" cy="0"/>
        </a:xfrm>
      </p:grpSpPr>
      <p:sp>
        <p:nvSpPr>
          <p:cNvPr id="730" name="Shape 730"/>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731" name="Shape 731"/>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732" name="Shape 73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733" name="Shape 733"/>
          <p:cNvGrpSpPr/>
          <p:nvPr/>
        </p:nvGrpSpPr>
        <p:grpSpPr>
          <a:xfrm>
            <a:off x="1222496" y="827154"/>
            <a:ext cx="3883902" cy="3051588"/>
            <a:chOff x="217980" y="112"/>
            <a:chExt cx="3883902" cy="3051588"/>
          </a:xfrm>
        </p:grpSpPr>
        <p:sp>
          <p:nvSpPr>
            <p:cNvPr id="734" name="Shape 734"/>
            <p:cNvSpPr/>
            <p:nvPr/>
          </p:nvSpPr>
          <p:spPr>
            <a:xfrm>
              <a:off x="2874339" y="1754267"/>
              <a:ext cx="137100" cy="1068900"/>
            </a:xfrm>
            <a:custGeom>
              <a:pathLst>
                <a:path extrusionOk="0" h="120000" w="120000">
                  <a:moveTo>
                    <a:pt x="0" y="0"/>
                  </a:moveTo>
                  <a:lnTo>
                    <a:pt x="0" y="120000"/>
                  </a:lnTo>
                  <a:lnTo>
                    <a:pt x="120000" y="120000"/>
                  </a:lnTo>
                </a:path>
              </a:pathLst>
            </a:custGeom>
            <a:noFill/>
            <a:ln cap="flat" cmpd="sng" w="25400">
              <a:solidFill>
                <a:srgbClr val="4674AA"/>
              </a:solidFill>
              <a:prstDash val="solid"/>
              <a:round/>
              <a:headEnd len="med" w="med" type="none"/>
              <a:tailEnd len="med" w="med" type="none"/>
            </a:ln>
          </p:spPr>
        </p:sp>
        <p:sp>
          <p:nvSpPr>
            <p:cNvPr id="735" name="Shape 735"/>
            <p:cNvSpPr/>
            <p:nvPr/>
          </p:nvSpPr>
          <p:spPr>
            <a:xfrm>
              <a:off x="2874339" y="1754267"/>
              <a:ext cx="137100" cy="420300"/>
            </a:xfrm>
            <a:custGeom>
              <a:pathLst>
                <a:path extrusionOk="0" h="120000" w="120000">
                  <a:moveTo>
                    <a:pt x="0" y="0"/>
                  </a:moveTo>
                  <a:lnTo>
                    <a:pt x="0" y="120000"/>
                  </a:lnTo>
                  <a:lnTo>
                    <a:pt x="120000" y="120000"/>
                  </a:lnTo>
                </a:path>
              </a:pathLst>
            </a:custGeom>
            <a:noFill/>
            <a:ln cap="flat" cmpd="sng" w="25400">
              <a:solidFill>
                <a:srgbClr val="4674AA"/>
              </a:solidFill>
              <a:prstDash val="solid"/>
              <a:round/>
              <a:headEnd len="med" w="med" type="none"/>
              <a:tailEnd len="med" w="med" type="none"/>
            </a:ln>
          </p:spPr>
        </p:sp>
        <p:sp>
          <p:nvSpPr>
            <p:cNvPr id="736" name="Shape 736"/>
            <p:cNvSpPr/>
            <p:nvPr/>
          </p:nvSpPr>
          <p:spPr>
            <a:xfrm>
              <a:off x="3194067" y="1105595"/>
              <a:ext cx="91500" cy="192000"/>
            </a:xfrm>
            <a:custGeom>
              <a:pathLst>
                <a:path extrusionOk="0" h="120000" w="120000">
                  <a:moveTo>
                    <a:pt x="60000" y="0"/>
                  </a:moveTo>
                  <a:lnTo>
                    <a:pt x="60000" y="120000"/>
                  </a:lnTo>
                </a:path>
              </a:pathLst>
            </a:custGeom>
            <a:noFill/>
            <a:ln cap="flat" cmpd="sng" w="25400">
              <a:solidFill>
                <a:srgbClr val="4674AA"/>
              </a:solidFill>
              <a:prstDash val="solid"/>
              <a:round/>
              <a:headEnd len="med" w="med" type="none"/>
              <a:tailEnd len="med" w="med" type="none"/>
            </a:ln>
          </p:spPr>
        </p:sp>
        <p:sp>
          <p:nvSpPr>
            <p:cNvPr id="737" name="Shape 737"/>
            <p:cNvSpPr/>
            <p:nvPr/>
          </p:nvSpPr>
          <p:spPr>
            <a:xfrm>
              <a:off x="2277914" y="456924"/>
              <a:ext cx="961800" cy="192000"/>
            </a:xfrm>
            <a:custGeom>
              <a:pathLst>
                <a:path extrusionOk="0" h="120000" w="120000">
                  <a:moveTo>
                    <a:pt x="0" y="0"/>
                  </a:moveTo>
                  <a:lnTo>
                    <a:pt x="0" y="60000"/>
                  </a:lnTo>
                  <a:lnTo>
                    <a:pt x="120000" y="60000"/>
                  </a:lnTo>
                  <a:lnTo>
                    <a:pt x="120000" y="120000"/>
                  </a:lnTo>
                </a:path>
              </a:pathLst>
            </a:custGeom>
            <a:noFill/>
            <a:ln cap="flat" cmpd="sng" w="25400">
              <a:solidFill>
                <a:srgbClr val="3B6495"/>
              </a:solidFill>
              <a:prstDash val="solid"/>
              <a:round/>
              <a:headEnd len="med" w="med" type="none"/>
              <a:tailEnd len="med" w="med" type="none"/>
            </a:ln>
          </p:spPr>
        </p:sp>
        <p:sp>
          <p:nvSpPr>
            <p:cNvPr id="738" name="Shape 738"/>
            <p:cNvSpPr/>
            <p:nvPr/>
          </p:nvSpPr>
          <p:spPr>
            <a:xfrm>
              <a:off x="1591840" y="1754267"/>
              <a:ext cx="137099" cy="420300"/>
            </a:xfrm>
            <a:custGeom>
              <a:pathLst>
                <a:path extrusionOk="0" h="120000" w="120000">
                  <a:moveTo>
                    <a:pt x="0" y="0"/>
                  </a:moveTo>
                  <a:lnTo>
                    <a:pt x="0" y="120000"/>
                  </a:lnTo>
                  <a:lnTo>
                    <a:pt x="120000" y="120000"/>
                  </a:lnTo>
                </a:path>
              </a:pathLst>
            </a:custGeom>
            <a:noFill/>
            <a:ln cap="flat" cmpd="sng" w="25400">
              <a:solidFill>
                <a:srgbClr val="4674AA"/>
              </a:solidFill>
              <a:prstDash val="solid"/>
              <a:round/>
              <a:headEnd len="med" w="med" type="none"/>
              <a:tailEnd len="med" w="med" type="none"/>
            </a:ln>
          </p:spPr>
        </p:sp>
        <p:sp>
          <p:nvSpPr>
            <p:cNvPr id="739" name="Shape 739"/>
            <p:cNvSpPr/>
            <p:nvPr/>
          </p:nvSpPr>
          <p:spPr>
            <a:xfrm>
              <a:off x="1316040" y="1105595"/>
              <a:ext cx="641099" cy="192000"/>
            </a:xfrm>
            <a:custGeom>
              <a:pathLst>
                <a:path extrusionOk="0" h="120000" w="120000">
                  <a:moveTo>
                    <a:pt x="0" y="0"/>
                  </a:moveTo>
                  <a:lnTo>
                    <a:pt x="0" y="60000"/>
                  </a:lnTo>
                  <a:lnTo>
                    <a:pt x="120000" y="60000"/>
                  </a:lnTo>
                  <a:lnTo>
                    <a:pt x="120000" y="120000"/>
                  </a:lnTo>
                </a:path>
              </a:pathLst>
            </a:custGeom>
            <a:noFill/>
            <a:ln cap="flat" cmpd="sng" w="25400">
              <a:solidFill>
                <a:srgbClr val="4674AA"/>
              </a:solidFill>
              <a:prstDash val="solid"/>
              <a:round/>
              <a:headEnd len="med" w="med" type="none"/>
              <a:tailEnd len="med" w="med" type="none"/>
            </a:ln>
          </p:spPr>
        </p:sp>
        <p:sp>
          <p:nvSpPr>
            <p:cNvPr id="740" name="Shape 740"/>
            <p:cNvSpPr/>
            <p:nvPr/>
          </p:nvSpPr>
          <p:spPr>
            <a:xfrm>
              <a:off x="309341" y="1754267"/>
              <a:ext cx="137100" cy="420300"/>
            </a:xfrm>
            <a:custGeom>
              <a:pathLst>
                <a:path extrusionOk="0" h="120000" w="120000">
                  <a:moveTo>
                    <a:pt x="0" y="0"/>
                  </a:moveTo>
                  <a:lnTo>
                    <a:pt x="0" y="120000"/>
                  </a:lnTo>
                  <a:lnTo>
                    <a:pt x="120000" y="120000"/>
                  </a:lnTo>
                </a:path>
              </a:pathLst>
            </a:custGeom>
            <a:noFill/>
            <a:ln cap="flat" cmpd="sng" w="25400">
              <a:solidFill>
                <a:srgbClr val="4674AA"/>
              </a:solidFill>
              <a:prstDash val="solid"/>
              <a:round/>
              <a:headEnd len="med" w="med" type="none"/>
              <a:tailEnd len="med" w="med" type="none"/>
            </a:ln>
          </p:spPr>
        </p:sp>
        <p:sp>
          <p:nvSpPr>
            <p:cNvPr id="741" name="Shape 741"/>
            <p:cNvSpPr/>
            <p:nvPr/>
          </p:nvSpPr>
          <p:spPr>
            <a:xfrm>
              <a:off x="674791" y="1105595"/>
              <a:ext cx="641100" cy="192000"/>
            </a:xfrm>
            <a:custGeom>
              <a:pathLst>
                <a:path extrusionOk="0" h="120000" w="120000">
                  <a:moveTo>
                    <a:pt x="120000" y="0"/>
                  </a:moveTo>
                  <a:lnTo>
                    <a:pt x="120000" y="60000"/>
                  </a:lnTo>
                  <a:lnTo>
                    <a:pt x="0" y="60000"/>
                  </a:lnTo>
                  <a:lnTo>
                    <a:pt x="0" y="120000"/>
                  </a:lnTo>
                </a:path>
              </a:pathLst>
            </a:custGeom>
            <a:noFill/>
            <a:ln cap="flat" cmpd="sng" w="25400">
              <a:solidFill>
                <a:srgbClr val="4674AA"/>
              </a:solidFill>
              <a:prstDash val="solid"/>
              <a:round/>
              <a:headEnd len="med" w="med" type="none"/>
              <a:tailEnd len="med" w="med" type="none"/>
            </a:ln>
          </p:spPr>
        </p:sp>
        <p:sp>
          <p:nvSpPr>
            <p:cNvPr id="742" name="Shape 742"/>
            <p:cNvSpPr/>
            <p:nvPr/>
          </p:nvSpPr>
          <p:spPr>
            <a:xfrm>
              <a:off x="1316040" y="456924"/>
              <a:ext cx="961799" cy="192000"/>
            </a:xfrm>
            <a:custGeom>
              <a:pathLst>
                <a:path extrusionOk="0" h="120000" w="120000">
                  <a:moveTo>
                    <a:pt x="120000" y="0"/>
                  </a:moveTo>
                  <a:lnTo>
                    <a:pt x="120000" y="60000"/>
                  </a:lnTo>
                  <a:lnTo>
                    <a:pt x="0" y="60000"/>
                  </a:lnTo>
                  <a:lnTo>
                    <a:pt x="0" y="120000"/>
                  </a:lnTo>
                </a:path>
              </a:pathLst>
            </a:custGeom>
            <a:noFill/>
            <a:ln cap="flat" cmpd="sng" w="25400">
              <a:solidFill>
                <a:srgbClr val="3B6495"/>
              </a:solidFill>
              <a:prstDash val="solid"/>
              <a:round/>
              <a:headEnd len="med" w="med" type="none"/>
              <a:tailEnd len="med" w="med" type="none"/>
            </a:ln>
          </p:spPr>
        </p:sp>
        <p:sp>
          <p:nvSpPr>
            <p:cNvPr id="743" name="Shape 743"/>
            <p:cNvSpPr/>
            <p:nvPr/>
          </p:nvSpPr>
          <p:spPr>
            <a:xfrm>
              <a:off x="1821101" y="111"/>
              <a:ext cx="913500"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44" name="Shape 744"/>
            <p:cNvSpPr txBox="1"/>
            <p:nvPr/>
          </p:nvSpPr>
          <p:spPr>
            <a:xfrm>
              <a:off x="1821101" y="111"/>
              <a:ext cx="913500"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b="1" lang="pt-BR" sz="1200" cap="none">
                  <a:solidFill>
                    <a:schemeClr val="lt1"/>
                  </a:solidFill>
                  <a:latin typeface="Calibri"/>
                  <a:ea typeface="Calibri"/>
                  <a:cs typeface="Calibri"/>
                  <a:sym typeface="Calibri"/>
                </a:rPr>
                <a:t>Projeto</a:t>
              </a:r>
            </a:p>
          </p:txBody>
        </p:sp>
        <p:sp>
          <p:nvSpPr>
            <p:cNvPr id="745" name="Shape 745"/>
            <p:cNvSpPr/>
            <p:nvPr/>
          </p:nvSpPr>
          <p:spPr>
            <a:xfrm>
              <a:off x="859229" y="648783"/>
              <a:ext cx="913500"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46" name="Shape 746"/>
            <p:cNvSpPr txBox="1"/>
            <p:nvPr/>
          </p:nvSpPr>
          <p:spPr>
            <a:xfrm>
              <a:off x="859229" y="648783"/>
              <a:ext cx="913500"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b="0" lang="pt-BR" sz="1200" cap="none">
                  <a:solidFill>
                    <a:schemeClr val="lt1"/>
                  </a:solidFill>
                  <a:latin typeface="Calibri"/>
                  <a:ea typeface="Calibri"/>
                  <a:cs typeface="Calibri"/>
                  <a:sym typeface="Calibri"/>
                </a:rPr>
                <a:t>Entrega 1</a:t>
              </a:r>
            </a:p>
          </p:txBody>
        </p:sp>
        <p:sp>
          <p:nvSpPr>
            <p:cNvPr id="747" name="Shape 747"/>
            <p:cNvSpPr/>
            <p:nvPr/>
          </p:nvSpPr>
          <p:spPr>
            <a:xfrm>
              <a:off x="217980" y="1297457"/>
              <a:ext cx="913500"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48" name="Shape 748"/>
            <p:cNvSpPr txBox="1"/>
            <p:nvPr/>
          </p:nvSpPr>
          <p:spPr>
            <a:xfrm>
              <a:off x="217980" y="1297457"/>
              <a:ext cx="913500"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b="0" lang="pt-BR" sz="1200" cap="none">
                  <a:solidFill>
                    <a:schemeClr val="lt1"/>
                  </a:solidFill>
                  <a:latin typeface="Calibri"/>
                  <a:ea typeface="Calibri"/>
                  <a:cs typeface="Calibri"/>
                  <a:sym typeface="Calibri"/>
                </a:rPr>
                <a:t>Grupo de trabalho 1.1</a:t>
              </a:r>
            </a:p>
          </p:txBody>
        </p:sp>
        <p:sp>
          <p:nvSpPr>
            <p:cNvPr id="749" name="Shape 749"/>
            <p:cNvSpPr/>
            <p:nvPr/>
          </p:nvSpPr>
          <p:spPr>
            <a:xfrm>
              <a:off x="446385" y="1946128"/>
              <a:ext cx="1090500"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50" name="Shape 750"/>
            <p:cNvSpPr txBox="1"/>
            <p:nvPr/>
          </p:nvSpPr>
          <p:spPr>
            <a:xfrm>
              <a:off x="446385" y="1946128"/>
              <a:ext cx="1090500"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b="0" lang="pt-BR" sz="1200" cap="none">
                  <a:solidFill>
                    <a:schemeClr val="lt1"/>
                  </a:solidFill>
                  <a:latin typeface="Calibri"/>
                  <a:ea typeface="Calibri"/>
                  <a:cs typeface="Calibri"/>
                  <a:sym typeface="Calibri"/>
                </a:rPr>
                <a:t>Pacote de trabalho 1.1.1</a:t>
              </a:r>
            </a:p>
          </p:txBody>
        </p:sp>
        <p:sp>
          <p:nvSpPr>
            <p:cNvPr id="751" name="Shape 751"/>
            <p:cNvSpPr/>
            <p:nvPr/>
          </p:nvSpPr>
          <p:spPr>
            <a:xfrm>
              <a:off x="1500478" y="1297457"/>
              <a:ext cx="913499"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52" name="Shape 752"/>
            <p:cNvSpPr txBox="1"/>
            <p:nvPr/>
          </p:nvSpPr>
          <p:spPr>
            <a:xfrm>
              <a:off x="1500478" y="1297457"/>
              <a:ext cx="913499"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b="0" lang="pt-BR" sz="1200" cap="none">
                  <a:solidFill>
                    <a:schemeClr val="lt1"/>
                  </a:solidFill>
                  <a:latin typeface="Calibri"/>
                  <a:ea typeface="Calibri"/>
                  <a:cs typeface="Calibri"/>
                  <a:sym typeface="Calibri"/>
                </a:rPr>
                <a:t>Grupo de trabalho 1.2</a:t>
              </a:r>
            </a:p>
          </p:txBody>
        </p:sp>
        <p:sp>
          <p:nvSpPr>
            <p:cNvPr id="753" name="Shape 753"/>
            <p:cNvSpPr/>
            <p:nvPr/>
          </p:nvSpPr>
          <p:spPr>
            <a:xfrm>
              <a:off x="1728883" y="1946128"/>
              <a:ext cx="1090500"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54" name="Shape 754"/>
            <p:cNvSpPr txBox="1"/>
            <p:nvPr/>
          </p:nvSpPr>
          <p:spPr>
            <a:xfrm>
              <a:off x="1728883" y="1946128"/>
              <a:ext cx="1090500"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b="0" lang="pt-BR" sz="1200" cap="none">
                  <a:solidFill>
                    <a:schemeClr val="lt1"/>
                  </a:solidFill>
                  <a:latin typeface="Calibri"/>
                  <a:ea typeface="Calibri"/>
                  <a:cs typeface="Calibri"/>
                  <a:sym typeface="Calibri"/>
                </a:rPr>
                <a:t>Pacote de trabalho 1.2.1</a:t>
              </a:r>
            </a:p>
          </p:txBody>
        </p:sp>
        <p:sp>
          <p:nvSpPr>
            <p:cNvPr id="755" name="Shape 755"/>
            <p:cNvSpPr/>
            <p:nvPr/>
          </p:nvSpPr>
          <p:spPr>
            <a:xfrm>
              <a:off x="2782975" y="648783"/>
              <a:ext cx="913500"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56" name="Shape 756"/>
            <p:cNvSpPr txBox="1"/>
            <p:nvPr/>
          </p:nvSpPr>
          <p:spPr>
            <a:xfrm>
              <a:off x="2782975" y="648783"/>
              <a:ext cx="913500"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b="0" lang="pt-BR" sz="1200" cap="none">
                  <a:solidFill>
                    <a:schemeClr val="lt1"/>
                  </a:solidFill>
                  <a:latin typeface="Calibri"/>
                  <a:ea typeface="Calibri"/>
                  <a:cs typeface="Calibri"/>
                  <a:sym typeface="Calibri"/>
                </a:rPr>
                <a:t>Entrega 2</a:t>
              </a:r>
            </a:p>
          </p:txBody>
        </p:sp>
        <p:sp>
          <p:nvSpPr>
            <p:cNvPr id="757" name="Shape 757"/>
            <p:cNvSpPr/>
            <p:nvPr/>
          </p:nvSpPr>
          <p:spPr>
            <a:xfrm>
              <a:off x="2782975" y="1297457"/>
              <a:ext cx="913500"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58" name="Shape 758"/>
            <p:cNvSpPr txBox="1"/>
            <p:nvPr/>
          </p:nvSpPr>
          <p:spPr>
            <a:xfrm>
              <a:off x="2782975" y="1297457"/>
              <a:ext cx="913500"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b="0" lang="pt-BR" sz="1200" cap="none">
                  <a:solidFill>
                    <a:schemeClr val="lt1"/>
                  </a:solidFill>
                  <a:latin typeface="Calibri"/>
                  <a:ea typeface="Calibri"/>
                  <a:cs typeface="Calibri"/>
                  <a:sym typeface="Calibri"/>
                </a:rPr>
                <a:t>Grupo de trabalho 2.1</a:t>
              </a:r>
            </a:p>
          </p:txBody>
        </p:sp>
        <p:sp>
          <p:nvSpPr>
            <p:cNvPr id="759" name="Shape 759"/>
            <p:cNvSpPr/>
            <p:nvPr/>
          </p:nvSpPr>
          <p:spPr>
            <a:xfrm>
              <a:off x="3011382" y="1946128"/>
              <a:ext cx="1090500"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60" name="Shape 760"/>
            <p:cNvSpPr txBox="1"/>
            <p:nvPr/>
          </p:nvSpPr>
          <p:spPr>
            <a:xfrm>
              <a:off x="3011382" y="1946128"/>
              <a:ext cx="1090500"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b="0" lang="pt-BR" sz="1200" cap="none">
                  <a:solidFill>
                    <a:schemeClr val="lt1"/>
                  </a:solidFill>
                  <a:latin typeface="Calibri"/>
                  <a:ea typeface="Calibri"/>
                  <a:cs typeface="Calibri"/>
                  <a:sym typeface="Calibri"/>
                </a:rPr>
                <a:t>Pacote de trabalho 2.1.1</a:t>
              </a:r>
            </a:p>
          </p:txBody>
        </p:sp>
        <p:sp>
          <p:nvSpPr>
            <p:cNvPr id="761" name="Shape 761"/>
            <p:cNvSpPr/>
            <p:nvPr/>
          </p:nvSpPr>
          <p:spPr>
            <a:xfrm>
              <a:off x="3011382" y="2594800"/>
              <a:ext cx="1090500" cy="456900"/>
            </a:xfrm>
            <a:prstGeom prst="rect">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762" name="Shape 762"/>
            <p:cNvSpPr txBox="1"/>
            <p:nvPr/>
          </p:nvSpPr>
          <p:spPr>
            <a:xfrm>
              <a:off x="3011382" y="2594800"/>
              <a:ext cx="1090500" cy="456900"/>
            </a:xfrm>
            <a:prstGeom prst="rect">
              <a:avLst/>
            </a:prstGeom>
            <a:noFill/>
            <a:ln>
              <a:noFill/>
            </a:ln>
          </p:spPr>
          <p:txBody>
            <a:bodyPr anchorCtr="0" anchor="ctr" bIns="7600" lIns="7600" rIns="7600" tIns="760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Pacote de trabalho 2.1.2</a:t>
              </a:r>
            </a:p>
          </p:txBody>
        </p:sp>
      </p:grpSp>
      <p:sp>
        <p:nvSpPr>
          <p:cNvPr id="763" name="Shape 763"/>
          <p:cNvSpPr/>
          <p:nvPr/>
        </p:nvSpPr>
        <p:spPr>
          <a:xfrm>
            <a:off x="5793048" y="1410771"/>
            <a:ext cx="1728299" cy="738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Modelo de EAP organizada por pacotes de trabalho</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7" name="Shape 767"/>
        <p:cNvGrpSpPr/>
        <p:nvPr/>
      </p:nvGrpSpPr>
      <p:grpSpPr>
        <a:xfrm>
          <a:off x="0" y="0"/>
          <a:ext cx="0" cy="0"/>
          <a:chOff x="0" y="0"/>
          <a:chExt cx="0" cy="0"/>
        </a:xfrm>
      </p:grpSpPr>
      <p:sp>
        <p:nvSpPr>
          <p:cNvPr id="768" name="Shape 768"/>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769" name="Shape 769"/>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770" name="Shape 770"/>
          <p:cNvSpPr/>
          <p:nvPr/>
        </p:nvSpPr>
        <p:spPr>
          <a:xfrm>
            <a:off x="690437"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Linha de base do escopo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formada pela equação: Declaração do escopo + EAP + Dicionário da EAP;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Perceba que a linha de base só se constrói com a EAP pronta, bem como seu dicionário, que é como uma matriz de rastreabilidade dos pacotes de trabalho, grupos de trabalho e entregas;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Você pode considerar também entregas como contas de controle.</a:t>
            </a:r>
          </a:p>
        </p:txBody>
      </p:sp>
      <p:sp>
        <p:nvSpPr>
          <p:cNvPr id="771" name="Shape 77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5" name="Shape 775"/>
        <p:cNvGrpSpPr/>
        <p:nvPr/>
      </p:nvGrpSpPr>
      <p:grpSpPr>
        <a:xfrm>
          <a:off x="0" y="0"/>
          <a:ext cx="0" cy="0"/>
          <a:chOff x="0" y="0"/>
          <a:chExt cx="0" cy="0"/>
        </a:xfrm>
      </p:grpSpPr>
      <p:sp>
        <p:nvSpPr>
          <p:cNvPr id="776" name="Shape 776"/>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777" name="Shape 777"/>
          <p:cNvSpPr/>
          <p:nvPr/>
        </p:nvSpPr>
        <p:spPr>
          <a:xfrm>
            <a:off x="690437"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Registro das partes interessadas;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Matriz de rastreabilidade dos requisitos;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Demais documentação dos requisitos.</a:t>
            </a:r>
          </a:p>
        </p:txBody>
      </p:sp>
      <p:pic>
        <p:nvPicPr>
          <p:cNvPr id="778" name="Shape 778"/>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779" name="Shape 779"/>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x="0" y="0"/>
          <a:ext cx="0" cy="0"/>
          <a:chOff x="0" y="0"/>
          <a:chExt cx="0" cy="0"/>
        </a:xfrm>
      </p:grpSpPr>
      <p:sp>
        <p:nvSpPr>
          <p:cNvPr id="784" name="Shape 784"/>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785" name="Shape 785"/>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786" name="Shape 78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
        <p:nvSpPr>
          <p:cNvPr id="787" name="Shape 787"/>
          <p:cNvSpPr/>
          <p:nvPr/>
        </p:nvSpPr>
        <p:spPr>
          <a:xfrm>
            <a:off x="259757" y="713437"/>
            <a:ext cx="8628600" cy="692399"/>
          </a:xfrm>
          <a:prstGeom prst="rect">
            <a:avLst/>
          </a:prstGeom>
          <a:noFill/>
          <a:ln>
            <a:noFill/>
          </a:ln>
        </p:spPr>
        <p:txBody>
          <a:bodyPr anchorCtr="0" anchor="t" bIns="34275" lIns="68575" rIns="68575" tIns="34275">
            <a:noAutofit/>
          </a:bodyPr>
          <a:lstStyle/>
          <a:p>
            <a:pPr indent="0" lvl="0" marL="0" marR="0" rtl="0" algn="l">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Recomendações Importantes sobre a EAP</a:t>
            </a:r>
          </a:p>
        </p:txBody>
      </p:sp>
      <p:sp>
        <p:nvSpPr>
          <p:cNvPr id="788" name="Shape 788"/>
          <p:cNvSpPr/>
          <p:nvPr/>
        </p:nvSpPr>
        <p:spPr>
          <a:xfrm>
            <a:off x="1797083" y="1413225"/>
            <a:ext cx="4320000" cy="683999"/>
          </a:xfrm>
          <a:prstGeom prst="roundRect">
            <a:avLst>
              <a:gd fmla="val 16667" name="adj"/>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pt-BR" sz="1400" u="none" cap="none" strike="noStrike">
                <a:solidFill>
                  <a:srgbClr val="FFFFFF"/>
                </a:solidFill>
                <a:latin typeface="Calibri"/>
                <a:ea typeface="Calibri"/>
                <a:cs typeface="Calibri"/>
                <a:sym typeface="Calibri"/>
              </a:rPr>
              <a:t>Se não está na EAP, </a:t>
            </a:r>
            <a:r>
              <a:rPr b="1" i="0" lang="pt-BR" sz="1400" u="none" cap="none" strike="noStrike">
                <a:solidFill>
                  <a:srgbClr val="FFFFFF"/>
                </a:solidFill>
                <a:latin typeface="Calibri"/>
                <a:ea typeface="Calibri"/>
                <a:cs typeface="Calibri"/>
                <a:sym typeface="Calibri"/>
              </a:rPr>
              <a:t>não está no projeto</a:t>
            </a:r>
          </a:p>
        </p:txBody>
      </p:sp>
      <p:sp>
        <p:nvSpPr>
          <p:cNvPr id="789" name="Shape 789"/>
          <p:cNvSpPr/>
          <p:nvPr/>
        </p:nvSpPr>
        <p:spPr>
          <a:xfrm>
            <a:off x="1797083" y="2157433"/>
            <a:ext cx="4320000" cy="684000"/>
          </a:xfrm>
          <a:prstGeom prst="roundRect">
            <a:avLst>
              <a:gd fmla="val 16667" name="adj"/>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med" w="med" type="none"/>
            <a:tailEnd len="med" w="med" type="none"/>
          </a:ln>
          <a:effectLst>
            <a:outerShdw blurRad="39999" rotWithShape="0" dir="5400000" dist="20000">
              <a:srgbClr val="000000">
                <a:alpha val="3765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Pacotes de trabalho devem </a:t>
            </a:r>
            <a:r>
              <a:rPr b="1" i="0" lang="pt-BR" sz="1400" u="none" cap="none" strike="noStrike">
                <a:solidFill>
                  <a:srgbClr val="000000"/>
                </a:solidFill>
                <a:latin typeface="Calibri"/>
                <a:ea typeface="Calibri"/>
                <a:cs typeface="Calibri"/>
                <a:sym typeface="Calibri"/>
              </a:rPr>
              <a:t>ter entre 8 e 80 horas</a:t>
            </a:r>
          </a:p>
        </p:txBody>
      </p:sp>
      <p:sp>
        <p:nvSpPr>
          <p:cNvPr id="790" name="Shape 790"/>
          <p:cNvSpPr/>
          <p:nvPr/>
        </p:nvSpPr>
        <p:spPr>
          <a:xfrm>
            <a:off x="1797083" y="2901775"/>
            <a:ext cx="4320000" cy="684000"/>
          </a:xfrm>
          <a:prstGeom prst="roundRect">
            <a:avLst>
              <a:gd fmla="val 16667" name="adj"/>
            </a:avLst>
          </a:pr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Atividades não devem ser inclusas na EAP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8"/>
                                        </p:tgtEl>
                                        <p:attrNameLst>
                                          <p:attrName>style.visibility</p:attrName>
                                        </p:attrNameLst>
                                      </p:cBhvr>
                                      <p:to>
                                        <p:strVal val="visible"/>
                                      </p:to>
                                    </p:set>
                                    <p:anim calcmode="lin" valueType="num">
                                      <p:cBhvr additive="base">
                                        <p:cTn dur="500"/>
                                        <p:tgtEl>
                                          <p:spTgt spid="7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9"/>
                                        </p:tgtEl>
                                        <p:attrNameLst>
                                          <p:attrName>style.visibility</p:attrName>
                                        </p:attrNameLst>
                                      </p:cBhvr>
                                      <p:to>
                                        <p:strVal val="visible"/>
                                      </p:to>
                                    </p:set>
                                    <p:anim calcmode="lin" valueType="num">
                                      <p:cBhvr additive="base">
                                        <p:cTn dur="500"/>
                                        <p:tgtEl>
                                          <p:spTgt spid="7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90"/>
                                        </p:tgtEl>
                                        <p:attrNameLst>
                                          <p:attrName>style.visibility</p:attrName>
                                        </p:attrNameLst>
                                      </p:cBhvr>
                                      <p:to>
                                        <p:strVal val="visible"/>
                                      </p:to>
                                    </p:set>
                                    <p:anim calcmode="lin" valueType="num">
                                      <p:cBhvr additive="base">
                                        <p:cTn dur="500"/>
                                        <p:tgtEl>
                                          <p:spTgt spid="7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Criar a EAP</a:t>
            </a:r>
          </a:p>
        </p:txBody>
      </p:sp>
      <p:sp>
        <p:nvSpPr>
          <p:cNvPr id="796" name="Shape 796"/>
          <p:cNvSpPr/>
          <p:nvPr/>
        </p:nvSpPr>
        <p:spPr>
          <a:xfrm>
            <a:off x="716843" y="885505"/>
            <a:ext cx="6480000" cy="5232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subdivisão das entregas e do trabalho do projeto em componentes menores e de gerenciamento mais fácil – de acordo com o PMBOK®.</a:t>
            </a:r>
          </a:p>
        </p:txBody>
      </p:sp>
      <p:sp>
        <p:nvSpPr>
          <p:cNvPr id="797" name="Shape 79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798" name="Shape 798"/>
          <p:cNvPicPr preferRelativeResize="0"/>
          <p:nvPr/>
        </p:nvPicPr>
        <p:blipFill rotWithShape="1">
          <a:blip r:embed="rId3">
            <a:alphaModFix/>
          </a:blip>
          <a:srcRect b="0" l="0" r="0" t="0"/>
          <a:stretch/>
        </p:blipFill>
        <p:spPr>
          <a:xfrm>
            <a:off x="716843" y="2361530"/>
            <a:ext cx="2290200" cy="1506299"/>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13" name="Shape 213"/>
          <p:cNvSpPr/>
          <p:nvPr/>
        </p:nvSpPr>
        <p:spPr>
          <a:xfrm>
            <a:off x="12443" y="273297"/>
            <a:ext cx="78891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O que é escopo?</a:t>
            </a:r>
          </a:p>
        </p:txBody>
      </p:sp>
      <p:grpSp>
        <p:nvGrpSpPr>
          <p:cNvPr id="214" name="Shape 214"/>
          <p:cNvGrpSpPr/>
          <p:nvPr/>
        </p:nvGrpSpPr>
        <p:grpSpPr>
          <a:xfrm>
            <a:off x="2228827" y="1425426"/>
            <a:ext cx="3456033" cy="1866038"/>
            <a:chOff x="1364508" y="1651098"/>
            <a:chExt cx="3456033" cy="1866038"/>
          </a:xfrm>
        </p:grpSpPr>
        <p:sp>
          <p:nvSpPr>
            <p:cNvPr id="215" name="Shape 215"/>
            <p:cNvSpPr/>
            <p:nvPr/>
          </p:nvSpPr>
          <p:spPr>
            <a:xfrm>
              <a:off x="1364541" y="1651098"/>
              <a:ext cx="3456000" cy="748200"/>
            </a:xfrm>
            <a:custGeom>
              <a:pathLst>
                <a:path extrusionOk="0" h="120000" w="120000">
                  <a:moveTo>
                    <a:pt x="0" y="12000"/>
                  </a:moveTo>
                  <a:cubicBezTo>
                    <a:pt x="0" y="5372"/>
                    <a:pt x="1163" y="0"/>
                    <a:pt x="2597" y="0"/>
                  </a:cubicBezTo>
                  <a:lnTo>
                    <a:pt x="117402" y="0"/>
                  </a:lnTo>
                  <a:cubicBezTo>
                    <a:pt x="118837" y="0"/>
                    <a:pt x="120000" y="5372"/>
                    <a:pt x="120000" y="12000"/>
                  </a:cubicBezTo>
                  <a:cubicBezTo>
                    <a:pt x="120000" y="44000"/>
                    <a:pt x="120000" y="76000"/>
                    <a:pt x="120000" y="108000"/>
                  </a:cubicBezTo>
                  <a:cubicBezTo>
                    <a:pt x="120000" y="114627"/>
                    <a:pt x="118836" y="120000"/>
                    <a:pt x="117402" y="120000"/>
                  </a:cubicBezTo>
                  <a:lnTo>
                    <a:pt x="2597" y="120000"/>
                  </a:lnTo>
                  <a:cubicBezTo>
                    <a:pt x="1163" y="120000"/>
                    <a:pt x="0" y="114627"/>
                    <a:pt x="0" y="107999"/>
                  </a:cubicBezTo>
                  <a:lnTo>
                    <a:pt x="0" y="12000"/>
                  </a:lnTo>
                  <a:close/>
                </a:path>
              </a:pathLst>
            </a:cu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4750" lIns="52375" rIns="52375" tIns="44750">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Escopo do projeto é todo o trabalho envolvido para produzir o que o projeto se propõe a entregar, em termos de serviços e/ou produtos. </a:t>
              </a:r>
            </a:p>
          </p:txBody>
        </p:sp>
        <p:sp>
          <p:nvSpPr>
            <p:cNvPr id="216" name="Shape 216"/>
            <p:cNvSpPr/>
            <p:nvPr/>
          </p:nvSpPr>
          <p:spPr>
            <a:xfrm>
              <a:off x="1364508" y="2746136"/>
              <a:ext cx="3456000" cy="771000"/>
            </a:xfrm>
            <a:custGeom>
              <a:pathLst>
                <a:path extrusionOk="0" h="120000" w="120000">
                  <a:moveTo>
                    <a:pt x="0" y="11999"/>
                  </a:moveTo>
                  <a:cubicBezTo>
                    <a:pt x="0" y="5372"/>
                    <a:pt x="1198" y="0"/>
                    <a:pt x="2677" y="0"/>
                  </a:cubicBezTo>
                  <a:lnTo>
                    <a:pt x="117322" y="0"/>
                  </a:lnTo>
                  <a:cubicBezTo>
                    <a:pt x="118801" y="0"/>
                    <a:pt x="120000" y="5372"/>
                    <a:pt x="120000" y="11999"/>
                  </a:cubicBezTo>
                  <a:lnTo>
                    <a:pt x="120000" y="108000"/>
                  </a:lnTo>
                  <a:cubicBezTo>
                    <a:pt x="120000" y="114627"/>
                    <a:pt x="118801" y="120000"/>
                    <a:pt x="117322" y="120000"/>
                  </a:cubicBezTo>
                  <a:lnTo>
                    <a:pt x="2677" y="120000"/>
                  </a:lnTo>
                  <a:cubicBezTo>
                    <a:pt x="1198" y="120000"/>
                    <a:pt x="0" y="114627"/>
                    <a:pt x="0" y="108000"/>
                  </a:cubicBezTo>
                  <a:lnTo>
                    <a:pt x="0" y="11999"/>
                  </a:lnTo>
                  <a:close/>
                </a:path>
              </a:pathLst>
            </a:custGeom>
            <a:gradFill>
              <a:gsLst>
                <a:gs pos="0">
                  <a:srgbClr val="2D5C97"/>
                </a:gs>
                <a:gs pos="80000">
                  <a:srgbClr val="3C7AC5"/>
                </a:gs>
                <a:gs pos="100000">
                  <a:srgbClr val="397BC9"/>
                </a:gs>
              </a:gsLst>
              <a:lin ang="16200038" scaled="0"/>
            </a:gradFill>
            <a:ln>
              <a:noFill/>
            </a:ln>
            <a:effectLst>
              <a:outerShdw blurRad="39999" rotWithShape="0" dir="5400000" dist="23000">
                <a:srgbClr val="000000">
                  <a:alpha val="34900"/>
                </a:srgbClr>
              </a:outerShdw>
            </a:effectLst>
          </p:spPr>
          <p:txBody>
            <a:bodyPr anchorCtr="0" anchor="ctr" bIns="45425" lIns="53050" rIns="53050" tIns="45425">
              <a:noAutofit/>
            </a:bodyPr>
            <a:lstStyle/>
            <a:p>
              <a:pPr indent="0" lvl="0" marL="0" marR="0" rtl="0" algn="ctr">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É importante, tanto quanto saber o que é o escopo do projeto, saber o que está fora dele. Desta perspectiva, o não-escopo é tão importante quanto o escopo!</a:t>
              </a: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2" name="Shape 802"/>
        <p:cNvGrpSpPr/>
        <p:nvPr/>
      </p:nvGrpSpPr>
      <p:grpSpPr>
        <a:xfrm>
          <a:off x="0" y="0"/>
          <a:ext cx="0" cy="0"/>
          <a:chOff x="0" y="0"/>
          <a:chExt cx="0" cy="0"/>
        </a:xfrm>
      </p:grpSpPr>
      <p:sp>
        <p:nvSpPr>
          <p:cNvPr id="803" name="Shape 803"/>
          <p:cNvSpPr txBox="1"/>
          <p:nvPr/>
        </p:nvSpPr>
        <p:spPr>
          <a:xfrm>
            <a:off x="0" y="201279"/>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Validar o escopo</a:t>
            </a:r>
          </a:p>
        </p:txBody>
      </p:sp>
      <p:pic>
        <p:nvPicPr>
          <p:cNvPr descr="https://www.caelum.com.br/apostila-html-css-javascript/anuncios/alura_2x.png" id="804" name="Shape 804"/>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805" name="Shape 805"/>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806" name="Shape 806"/>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807" name="Shape 807"/>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5 – Gerenciamento do Escopo</a:t>
            </a:r>
          </a:p>
        </p:txBody>
      </p:sp>
      <p:grpSp>
        <p:nvGrpSpPr>
          <p:cNvPr id="808" name="Shape 808"/>
          <p:cNvGrpSpPr/>
          <p:nvPr/>
        </p:nvGrpSpPr>
        <p:grpSpPr>
          <a:xfrm>
            <a:off x="3" y="1796255"/>
            <a:ext cx="2732645" cy="576125"/>
            <a:chOff x="-150191" y="1834342"/>
            <a:chExt cx="7482598" cy="1702500"/>
          </a:xfrm>
        </p:grpSpPr>
        <p:pic>
          <p:nvPicPr>
            <p:cNvPr id="809" name="Shape 809"/>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810" name="Shape 810"/>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4" name="Shape 814"/>
        <p:cNvGrpSpPr/>
        <p:nvPr/>
      </p:nvGrpSpPr>
      <p:grpSpPr>
        <a:xfrm>
          <a:off x="0" y="0"/>
          <a:ext cx="0" cy="0"/>
          <a:chOff x="0" y="0"/>
          <a:chExt cx="0" cy="0"/>
        </a:xfrm>
      </p:grpSpPr>
      <p:sp>
        <p:nvSpPr>
          <p:cNvPr id="815" name="Shape 81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816" name="Shape 816"/>
          <p:cNvSpPr/>
          <p:nvPr/>
        </p:nvSpPr>
        <p:spPr>
          <a:xfrm>
            <a:off x="572468" y="2577555"/>
            <a:ext cx="4320000" cy="9539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Validar o escopo </a:t>
            </a:r>
            <a:r>
              <a:rPr b="0" i="0" lang="pt-BR" sz="1400" u="none" cap="none" strike="noStrike">
                <a:solidFill>
                  <a:srgbClr val="000000"/>
                </a:solidFill>
                <a:latin typeface="Calibri"/>
                <a:ea typeface="Calibri"/>
                <a:cs typeface="Calibri"/>
                <a:sym typeface="Calibri"/>
              </a:rPr>
              <a:t>é o processo de formalização da aceitação das entregas concluídas do projeto – de acordo com o PMBOK®.</a:t>
            </a:r>
          </a:p>
          <a:p>
            <a:pPr indent="0" lvl="0" marL="0" marR="0" rtl="0" algn="just">
              <a:lnSpc>
                <a:spcPct val="100000"/>
              </a:lnSpc>
              <a:spcBef>
                <a:spcPts val="0"/>
              </a:spcBef>
              <a:spcAft>
                <a:spcPts val="0"/>
              </a:spcAft>
              <a:buClr>
                <a:schemeClr val="dk1"/>
              </a:buClr>
              <a:buFont typeface="Calibri"/>
              <a:buNone/>
            </a:pPr>
            <a:r>
              <a:t/>
            </a:r>
            <a:endParaRPr b="1" i="0" sz="1400" u="none" cap="none" strike="noStrike">
              <a:solidFill>
                <a:srgbClr val="000000"/>
              </a:solidFill>
              <a:latin typeface="Calibri"/>
              <a:ea typeface="Calibri"/>
              <a:cs typeface="Calibri"/>
              <a:sym typeface="Calibri"/>
            </a:endParaRPr>
          </a:p>
        </p:txBody>
      </p:sp>
      <p:sp>
        <p:nvSpPr>
          <p:cNvPr id="817" name="Shape 817"/>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pic>
        <p:nvPicPr>
          <p:cNvPr id="818" name="Shape 818"/>
          <p:cNvPicPr preferRelativeResize="0"/>
          <p:nvPr/>
        </p:nvPicPr>
        <p:blipFill rotWithShape="1">
          <a:blip r:embed="rId3">
            <a:alphaModFix/>
          </a:blip>
          <a:srcRect b="0" l="0" r="0" t="0"/>
          <a:stretch/>
        </p:blipFill>
        <p:spPr>
          <a:xfrm>
            <a:off x="1076844" y="1032737"/>
            <a:ext cx="5760000" cy="147269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824" name="Shape 824"/>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Plano de gerenciamento do escopo faz parte do plano de gerenciamento do projeto, bem como a linha de base do escopo – que foi criada pelo processo de criação da EAP, somado a declaração do escopo.</a:t>
            </a:r>
          </a:p>
        </p:txBody>
      </p:sp>
      <p:pic>
        <p:nvPicPr>
          <p:cNvPr id="825" name="Shape 825"/>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826" name="Shape 82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0" name="Shape 830"/>
        <p:cNvGrpSpPr/>
        <p:nvPr/>
      </p:nvGrpSpPr>
      <p:grpSpPr>
        <a:xfrm>
          <a:off x="0" y="0"/>
          <a:ext cx="0" cy="0"/>
          <a:chOff x="0" y="0"/>
          <a:chExt cx="0" cy="0"/>
        </a:xfrm>
      </p:grpSpPr>
      <p:sp>
        <p:nvSpPr>
          <p:cNvPr id="831" name="Shape 83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832" name="Shape 832"/>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Documentação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Contém todos requisitos que precisam ser atendidos – importantíssimo para a validação do escopo. Se um requisito vinculado a entrega não é atendido, então a entrega não pode ser validada;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exceção à este caso é se um requisito for removido, pelo controle de mudanças, ou a entrega for aceita pela parte interessada vinculada sem determinado requisito.</a:t>
            </a:r>
          </a:p>
        </p:txBody>
      </p:sp>
      <p:pic>
        <p:nvPicPr>
          <p:cNvPr id="833" name="Shape 833"/>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834" name="Shape 83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8" name="Shape 838"/>
        <p:cNvGrpSpPr/>
        <p:nvPr/>
      </p:nvGrpSpPr>
      <p:grpSpPr>
        <a:xfrm>
          <a:off x="0" y="0"/>
          <a:ext cx="0" cy="0"/>
          <a:chOff x="0" y="0"/>
          <a:chExt cx="0" cy="0"/>
        </a:xfrm>
      </p:grpSpPr>
      <p:sp>
        <p:nvSpPr>
          <p:cNvPr id="839" name="Shape 83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pic>
        <p:nvPicPr>
          <p:cNvPr id="840" name="Shape 840"/>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841" name="Shape 84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grpSp>
        <p:nvGrpSpPr>
          <p:cNvPr id="842" name="Shape 842"/>
          <p:cNvGrpSpPr/>
          <p:nvPr/>
        </p:nvGrpSpPr>
        <p:grpSpPr>
          <a:xfrm>
            <a:off x="711024" y="885526"/>
            <a:ext cx="6485818" cy="2196121"/>
            <a:chOff x="689181" y="885505"/>
            <a:chExt cx="6485818" cy="1775217"/>
          </a:xfrm>
        </p:grpSpPr>
        <p:sp>
          <p:nvSpPr>
            <p:cNvPr id="843" name="Shape 843"/>
            <p:cNvSpPr/>
            <p:nvPr/>
          </p:nvSpPr>
          <p:spPr>
            <a:xfrm>
              <a:off x="695000"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Matriz de rastreabilidade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Aponta quem solicitou qual requisito e nos ajuda a rastrear mudanças, partes interessadas e status;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Recordando a aula sobre rastreabilidade dos requisitos e elaboração da EAP, não se esqueça de manter requisitos do projeto, do produto e itens da EAP vinculados. Esta vinculação vai ajudar muito a validação do escopo quando chegar a hora de fazer entregas e receber os devidos aceites; </a:t>
              </a:r>
            </a:p>
          </p:txBody>
        </p:sp>
        <p:sp>
          <p:nvSpPr>
            <p:cNvPr id="844" name="Shape 844"/>
            <p:cNvSpPr/>
            <p:nvPr/>
          </p:nvSpPr>
          <p:spPr>
            <a:xfrm>
              <a:off x="689181" y="2137523"/>
              <a:ext cx="3956100" cy="523200"/>
            </a:xfrm>
            <a:prstGeom prst="rect">
              <a:avLst/>
            </a:prstGeom>
            <a:noFill/>
            <a:ln>
              <a:noFill/>
            </a:ln>
          </p:spPr>
          <p:txBody>
            <a:bodyPr anchorCtr="0" anchor="t" bIns="45700" lIns="91425" rIns="91425" tIns="45700">
              <a:noAutofit/>
            </a:bodyPr>
            <a:lstStyle/>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Muitas vezes, os critérios de sucesso e requisitos estão detalhados em contratos.</a:t>
              </a: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pic>
        <p:nvPicPr>
          <p:cNvPr id="850" name="Shape 850"/>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851" name="Shape 85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
        <p:nvSpPr>
          <p:cNvPr id="852" name="Shape 852"/>
          <p:cNvSpPr/>
          <p:nvPr/>
        </p:nvSpPr>
        <p:spPr>
          <a:xfrm>
            <a:off x="716843" y="885505"/>
            <a:ext cx="6480000" cy="1785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Entregas validadas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Depois de controlar a qualidade, a entrega pode ser validada pelo cliente. A validação do escopo, via de regra, sempre vai ocorrer depois de o produto ser validado “internamente” por meio do processo de qualidade já mencionado (controlar a qualidade).</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Dados de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Andamento do trabalho relacionado com as entregas.</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6" name="Shape 856"/>
        <p:cNvGrpSpPr/>
        <p:nvPr/>
      </p:nvGrpSpPr>
      <p:grpSpPr>
        <a:xfrm>
          <a:off x="0" y="0"/>
          <a:ext cx="0" cy="0"/>
          <a:chOff x="0" y="0"/>
          <a:chExt cx="0" cy="0"/>
        </a:xfrm>
      </p:grpSpPr>
      <p:sp>
        <p:nvSpPr>
          <p:cNvPr id="857" name="Shape 85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858" name="Shape 858"/>
          <p:cNvSpPr/>
          <p:nvPr/>
        </p:nvSpPr>
        <p:spPr>
          <a:xfrm>
            <a:off x="716843" y="885505"/>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Inspeção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Medição, avaliação, validação e tudo que for necessário para verificar se a entrega atende aos requisitos e critérios definidos para o aceite do produto;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Aqui, o cliente pode realizar esta técnica por conta própria para verificar o aceite. Nestes casos, onde o cliente faz a inspeção, é preciso garantir que as ferramentas e critérios de aceite sejam claramente especificados antes do início da mesma.</a:t>
            </a:r>
          </a:p>
        </p:txBody>
      </p:sp>
      <p:pic>
        <p:nvPicPr>
          <p:cNvPr id="859" name="Shape 859"/>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860" name="Shape 86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4" name="Shape 864"/>
        <p:cNvGrpSpPr/>
        <p:nvPr/>
      </p:nvGrpSpPr>
      <p:grpSpPr>
        <a:xfrm>
          <a:off x="0" y="0"/>
          <a:ext cx="0" cy="0"/>
          <a:chOff x="0" y="0"/>
          <a:chExt cx="0" cy="0"/>
        </a:xfrm>
      </p:grpSpPr>
      <p:sp>
        <p:nvSpPr>
          <p:cNvPr id="865" name="Shape 86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866" name="Shape 866"/>
          <p:cNvSpPr/>
          <p:nvPr/>
        </p:nvSpPr>
        <p:spPr>
          <a:xfrm>
            <a:off x="716843" y="885505"/>
            <a:ext cx="6480000" cy="800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Técnicas de tomada de decisão em grupo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Conforme já vistas na coleta dos requisitos – unanimidade, maioria, pluralidade e ditadura.</a:t>
            </a:r>
          </a:p>
        </p:txBody>
      </p:sp>
      <p:pic>
        <p:nvPicPr>
          <p:cNvPr id="867" name="Shape 867"/>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868" name="Shape 86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2" name="Shape 872"/>
        <p:cNvGrpSpPr/>
        <p:nvPr/>
      </p:nvGrpSpPr>
      <p:grpSpPr>
        <a:xfrm>
          <a:off x="0" y="0"/>
          <a:ext cx="0" cy="0"/>
          <a:chOff x="0" y="0"/>
          <a:chExt cx="0" cy="0"/>
        </a:xfrm>
      </p:grpSpPr>
      <p:sp>
        <p:nvSpPr>
          <p:cNvPr id="873" name="Shape 87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874" name="Shape 874"/>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875" name="Shape 87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
        <p:nvSpPr>
          <p:cNvPr id="876" name="Shape 876"/>
          <p:cNvSpPr/>
          <p:nvPr/>
        </p:nvSpPr>
        <p:spPr>
          <a:xfrm>
            <a:off x="716843" y="806677"/>
            <a:ext cx="6480000" cy="16620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Entregas aceitas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Tendo sido validadas, as entregas são aceitas. Deve ser registrado todo o aceite por parte do cliente. Este aceite pode ser formalizado em um Termo de Aceite de Entrega (TAE) e registrado em uma planilha de aceites. A vantagem de ter um TAE é que haverá registro do aceite por parte do cliente e sua respectiva assinatura ou formalização do aceite. Esta formalização pode ser especificada no plano de projeto.</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0" name="Shape 880"/>
        <p:cNvGrpSpPr/>
        <p:nvPr/>
      </p:nvGrpSpPr>
      <p:grpSpPr>
        <a:xfrm>
          <a:off x="0" y="0"/>
          <a:ext cx="0" cy="0"/>
          <a:chOff x="0" y="0"/>
          <a:chExt cx="0" cy="0"/>
        </a:xfrm>
      </p:grpSpPr>
      <p:sp>
        <p:nvSpPr>
          <p:cNvPr id="881" name="Shape 88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882" name="Shape 882"/>
          <p:cNvSpPr/>
          <p:nvPr/>
        </p:nvSpPr>
        <p:spPr>
          <a:xfrm>
            <a:off x="690437" y="885505"/>
            <a:ext cx="6480000" cy="20004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Solicitações de mudança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Entregas não aceitas podem gerar solicitações de mudança.</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Informações sobre o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Andamento das entregas, trabalho relacionado e atividades relacionadas.</a:t>
            </a:r>
          </a:p>
          <a:p>
            <a:pPr indent="-285750" lvl="0" marL="285750" marR="0" rtl="0" algn="l">
              <a:spcBef>
                <a:spcPts val="0"/>
              </a:spcBef>
              <a:buClr>
                <a:srgbClr val="000000"/>
              </a:buClr>
              <a:buSzPct val="100000"/>
              <a:buFont typeface="Arial"/>
              <a:buChar char="•"/>
            </a:pPr>
            <a:r>
              <a:rPr b="1" lang="pt-BR" sz="1800">
                <a:solidFill>
                  <a:srgbClr val="000000"/>
                </a:solidFill>
                <a:latin typeface="Calibri"/>
                <a:ea typeface="Calibri"/>
                <a:cs typeface="Calibri"/>
                <a:sym typeface="Calibri"/>
              </a:rPr>
              <a:t>Atualizações nos documentos do projeto</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Entregas aceitas e solicitações de mudança podem fazer com que sejam alterados documentos como registro de riscos, matriz de rastreabilidade dos requisitos e outros.</a:t>
            </a:r>
          </a:p>
        </p:txBody>
      </p:sp>
      <p:pic>
        <p:nvPicPr>
          <p:cNvPr id="883" name="Shape 883"/>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884" name="Shape 88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22" name="Shape 222"/>
          <p:cNvSpPr/>
          <p:nvPr/>
        </p:nvSpPr>
        <p:spPr>
          <a:xfrm>
            <a:off x="12443" y="273297"/>
            <a:ext cx="78891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Escopo do projeto </a:t>
            </a:r>
            <a:r>
              <a:rPr b="1" i="1" lang="pt-BR" sz="1800" u="none" cap="none" strike="noStrike">
                <a:solidFill>
                  <a:srgbClr val="000000"/>
                </a:solidFill>
                <a:latin typeface="Calibri"/>
                <a:ea typeface="Calibri"/>
                <a:cs typeface="Calibri"/>
                <a:sym typeface="Calibri"/>
              </a:rPr>
              <a:t>versus </a:t>
            </a:r>
            <a:r>
              <a:rPr b="1" i="0" lang="pt-BR" sz="1800" u="none" cap="none" strike="noStrike">
                <a:solidFill>
                  <a:srgbClr val="000000"/>
                </a:solidFill>
                <a:latin typeface="Calibri"/>
                <a:ea typeface="Calibri"/>
                <a:cs typeface="Calibri"/>
                <a:sym typeface="Calibri"/>
              </a:rPr>
              <a:t>Escopo do produto</a:t>
            </a:r>
          </a:p>
        </p:txBody>
      </p:sp>
      <p:grpSp>
        <p:nvGrpSpPr>
          <p:cNvPr id="223" name="Shape 223"/>
          <p:cNvGrpSpPr/>
          <p:nvPr/>
        </p:nvGrpSpPr>
        <p:grpSpPr>
          <a:xfrm>
            <a:off x="1342321" y="777354"/>
            <a:ext cx="5229000" cy="3151792"/>
            <a:chOff x="0" y="0"/>
            <a:chExt cx="5229000" cy="3151792"/>
          </a:xfrm>
        </p:grpSpPr>
        <p:sp>
          <p:nvSpPr>
            <p:cNvPr id="224" name="Shape 224"/>
            <p:cNvSpPr/>
            <p:nvPr/>
          </p:nvSpPr>
          <p:spPr>
            <a:xfrm rot="-300041">
              <a:off x="16058" y="1302221"/>
              <a:ext cx="5196881" cy="595067"/>
            </a:xfrm>
            <a:prstGeom prst="mathMinus">
              <a:avLst>
                <a:gd fmla="val 23520" name="adj1"/>
              </a:avLst>
            </a:prstGeom>
            <a:gradFill>
              <a:gsLst>
                <a:gs pos="0">
                  <a:srgbClr val="959DAC"/>
                </a:gs>
                <a:gs pos="80000">
                  <a:srgbClr val="C4CEE2"/>
                </a:gs>
                <a:gs pos="100000">
                  <a:srgbClr val="C4CFE4"/>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627485" y="159981"/>
              <a:ext cx="1568700" cy="1279800"/>
            </a:xfrm>
            <a:prstGeom prst="downArrow">
              <a:avLst>
                <a:gd fmla="val 50000" name="adj1"/>
                <a:gd fmla="val 50000" name="adj2"/>
              </a:avLst>
            </a:prstGeom>
            <a:gradFill>
              <a:gsLst>
                <a:gs pos="0">
                  <a:srgbClr val="275488"/>
                </a:gs>
                <a:gs pos="80000">
                  <a:srgbClr val="346EB2"/>
                </a:gs>
                <a:gs pos="100000">
                  <a:srgbClr val="336EB5"/>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2771392" y="0"/>
              <a:ext cx="1673400" cy="13437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7" name="Shape 227"/>
            <p:cNvSpPr txBox="1"/>
            <p:nvPr/>
          </p:nvSpPr>
          <p:spPr>
            <a:xfrm>
              <a:off x="2771392" y="0"/>
              <a:ext cx="1673400" cy="1343700"/>
            </a:xfrm>
            <a:prstGeom prst="rect">
              <a:avLst/>
            </a:prstGeom>
            <a:noFill/>
            <a:ln>
              <a:noFill/>
            </a:ln>
          </p:spPr>
          <p:txBody>
            <a:bodyPr anchorCtr="0" anchor="ctr" bIns="85325" lIns="85325" rIns="85325" tIns="85325">
              <a:noAutofit/>
            </a:bodyPr>
            <a:lstStyle/>
            <a:p>
              <a:pPr indent="0" lvl="0" marL="0" marR="0" rtl="0" algn="ctr">
                <a:lnSpc>
                  <a:spcPct val="90000"/>
                </a:lnSpc>
                <a:spcBef>
                  <a:spcPts val="0"/>
                </a:spcBef>
                <a:spcAft>
                  <a:spcPts val="0"/>
                </a:spcAft>
                <a:buSzPct val="25000"/>
                <a:buNone/>
              </a:pPr>
              <a:r>
                <a:rPr b="1" lang="pt-BR" sz="1200" cap="none">
                  <a:solidFill>
                    <a:schemeClr val="dk1"/>
                  </a:solidFill>
                  <a:latin typeface="Calibri"/>
                  <a:ea typeface="Calibri"/>
                  <a:cs typeface="Calibri"/>
                  <a:sym typeface="Calibri"/>
                </a:rPr>
                <a:t>Escopo do produto</a:t>
              </a:r>
            </a:p>
            <a:p>
              <a:pPr indent="0" lvl="0" marL="0" marR="0" rtl="0" algn="ctr">
                <a:lnSpc>
                  <a:spcPct val="90000"/>
                </a:lnSpc>
                <a:spcBef>
                  <a:spcPts val="420"/>
                </a:spcBef>
                <a:spcAft>
                  <a:spcPts val="0"/>
                </a:spcAft>
                <a:buSzPct val="25000"/>
                <a:buNone/>
              </a:pPr>
              <a:r>
                <a:rPr lang="pt-BR" sz="1200" cap="none">
                  <a:solidFill>
                    <a:schemeClr val="dk1"/>
                  </a:solidFill>
                  <a:latin typeface="Calibri"/>
                  <a:ea typeface="Calibri"/>
                  <a:cs typeface="Calibri"/>
                  <a:sym typeface="Calibri"/>
                </a:rPr>
                <a:t>- O que preciso fazer para entregar o produto? </a:t>
              </a:r>
            </a:p>
            <a:p>
              <a:pPr indent="0" lvl="0" marL="0" marR="0" rtl="0" algn="ctr">
                <a:lnSpc>
                  <a:spcPct val="90000"/>
                </a:lnSpc>
                <a:spcBef>
                  <a:spcPts val="420"/>
                </a:spcBef>
                <a:spcAft>
                  <a:spcPts val="0"/>
                </a:spcAft>
                <a:buSzPct val="25000"/>
                <a:buNone/>
              </a:pPr>
              <a:r>
                <a:rPr lang="pt-BR" sz="1200" cap="none">
                  <a:solidFill>
                    <a:schemeClr val="dk1"/>
                  </a:solidFill>
                  <a:latin typeface="Calibri"/>
                  <a:ea typeface="Calibri"/>
                  <a:cs typeface="Calibri"/>
                  <a:sym typeface="Calibri"/>
                </a:rPr>
                <a:t>- O que vou desenvolver? </a:t>
              </a:r>
            </a:p>
          </p:txBody>
        </p:sp>
        <p:sp>
          <p:nvSpPr>
            <p:cNvPr id="228" name="Shape 228"/>
            <p:cNvSpPr/>
            <p:nvPr/>
          </p:nvSpPr>
          <p:spPr>
            <a:xfrm>
              <a:off x="3032844" y="1759798"/>
              <a:ext cx="1568700" cy="1279800"/>
            </a:xfrm>
            <a:prstGeom prst="upArrow">
              <a:avLst>
                <a:gd fmla="val 50000" name="adj1"/>
                <a:gd fmla="val 50000" name="adj2"/>
              </a:avLst>
            </a:prstGeom>
            <a:gradFill>
              <a:gsLst>
                <a:gs pos="0">
                  <a:srgbClr val="6E819F"/>
                </a:gs>
                <a:gs pos="80000">
                  <a:srgbClr val="90AAD2"/>
                </a:gs>
                <a:gs pos="100000">
                  <a:srgbClr val="90ABD4"/>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784356" y="1903492"/>
              <a:ext cx="1673400" cy="1248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0" name="Shape 230"/>
            <p:cNvSpPr txBox="1"/>
            <p:nvPr/>
          </p:nvSpPr>
          <p:spPr>
            <a:xfrm>
              <a:off x="784356" y="1903492"/>
              <a:ext cx="1673400" cy="1248300"/>
            </a:xfrm>
            <a:prstGeom prst="rect">
              <a:avLst/>
            </a:prstGeom>
            <a:noFill/>
            <a:ln>
              <a:noFill/>
            </a:ln>
          </p:spPr>
          <p:txBody>
            <a:bodyPr anchorCtr="0" anchor="ctr" bIns="85325" lIns="85325" rIns="85325" tIns="85325">
              <a:noAutofit/>
            </a:bodyPr>
            <a:lstStyle/>
            <a:p>
              <a:pPr indent="0" lvl="0" marL="0" marR="0" rtl="0" algn="ctr">
                <a:lnSpc>
                  <a:spcPct val="90000"/>
                </a:lnSpc>
                <a:spcBef>
                  <a:spcPts val="0"/>
                </a:spcBef>
                <a:spcAft>
                  <a:spcPts val="0"/>
                </a:spcAft>
                <a:buSzPct val="25000"/>
                <a:buNone/>
              </a:pPr>
              <a:r>
                <a:rPr b="1" lang="pt-BR" sz="1200" cap="none">
                  <a:solidFill>
                    <a:schemeClr val="dk1"/>
                  </a:solidFill>
                  <a:latin typeface="Calibri"/>
                  <a:ea typeface="Calibri"/>
                  <a:cs typeface="Calibri"/>
                  <a:sym typeface="Calibri"/>
                </a:rPr>
                <a:t>Escopo do projeto</a:t>
              </a:r>
            </a:p>
            <a:p>
              <a:pPr indent="0" lvl="0" marL="0" marR="0" rtl="0" algn="ctr">
                <a:lnSpc>
                  <a:spcPct val="90000"/>
                </a:lnSpc>
                <a:spcBef>
                  <a:spcPts val="420"/>
                </a:spcBef>
                <a:spcAft>
                  <a:spcPts val="0"/>
                </a:spcAft>
                <a:buSzPct val="25000"/>
                <a:buNone/>
              </a:pPr>
              <a:r>
                <a:rPr lang="pt-BR" sz="1200" cap="none">
                  <a:solidFill>
                    <a:schemeClr val="dk1"/>
                  </a:solidFill>
                  <a:latin typeface="Calibri"/>
                  <a:ea typeface="Calibri"/>
                  <a:cs typeface="Calibri"/>
                  <a:sym typeface="Calibri"/>
                </a:rPr>
                <a:t>- Como, por meio dos processos de gerenciamento de projeto, vou entregar o escopo do produto? </a:t>
              </a:r>
            </a:p>
            <a:p>
              <a:pPr indent="0" lvl="0" marL="0" marR="0" rtl="0" algn="ctr">
                <a:lnSpc>
                  <a:spcPct val="90000"/>
                </a:lnSpc>
                <a:spcBef>
                  <a:spcPts val="420"/>
                </a:spcBef>
                <a:spcAft>
                  <a:spcPts val="0"/>
                </a:spcAft>
                <a:buSzPct val="25000"/>
                <a:buNone/>
              </a:pPr>
              <a:r>
                <a:rPr lang="pt-BR" sz="1200" cap="none">
                  <a:solidFill>
                    <a:schemeClr val="dk1"/>
                  </a:solidFill>
                  <a:latin typeface="Calibri"/>
                  <a:ea typeface="Calibri"/>
                  <a:cs typeface="Calibri"/>
                  <a:sym typeface="Calibri"/>
                </a:rPr>
                <a:t>- Como vou gerir o projeto?</a:t>
              </a:r>
            </a:p>
          </p:txBody>
        </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Validar o escopo</a:t>
            </a:r>
          </a:p>
        </p:txBody>
      </p:sp>
      <p:sp>
        <p:nvSpPr>
          <p:cNvPr id="890" name="Shape 890"/>
          <p:cNvSpPr/>
          <p:nvPr/>
        </p:nvSpPr>
        <p:spPr>
          <a:xfrm>
            <a:off x="716843" y="885505"/>
            <a:ext cx="6480000" cy="5232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formalização da aceitação das entregas concluídas do projeto – de acordo com o PMBOK®.</a:t>
            </a:r>
          </a:p>
        </p:txBody>
      </p:sp>
      <p:sp>
        <p:nvSpPr>
          <p:cNvPr id="891" name="Shape 89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pic>
        <p:nvPicPr>
          <p:cNvPr id="892" name="Shape 892"/>
          <p:cNvPicPr preferRelativeResize="0"/>
          <p:nvPr/>
        </p:nvPicPr>
        <p:blipFill rotWithShape="1">
          <a:blip r:embed="rId3">
            <a:alphaModFix/>
          </a:blip>
          <a:srcRect b="0" l="0" r="0" t="0"/>
          <a:stretch/>
        </p:blipFill>
        <p:spPr>
          <a:xfrm rot="-192802">
            <a:off x="771214" y="1907036"/>
            <a:ext cx="1819661" cy="1989133"/>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6" name="Shape 896"/>
        <p:cNvGrpSpPr/>
        <p:nvPr/>
      </p:nvGrpSpPr>
      <p:grpSpPr>
        <a:xfrm>
          <a:off x="0" y="0"/>
          <a:ext cx="0" cy="0"/>
          <a:chOff x="0" y="0"/>
          <a:chExt cx="0" cy="0"/>
        </a:xfrm>
      </p:grpSpPr>
      <p:sp>
        <p:nvSpPr>
          <p:cNvPr id="897" name="Shape 897"/>
          <p:cNvSpPr txBox="1"/>
          <p:nvPr/>
        </p:nvSpPr>
        <p:spPr>
          <a:xfrm>
            <a:off x="0" y="201278"/>
            <a:ext cx="5757000" cy="1386000"/>
          </a:xfrm>
          <a:prstGeom prst="rect">
            <a:avLst/>
          </a:prstGeom>
          <a:gradFill>
            <a:gsLst>
              <a:gs pos="0">
                <a:srgbClr val="9E7C00"/>
              </a:gs>
              <a:gs pos="50000">
                <a:srgbClr val="E4B300"/>
              </a:gs>
              <a:gs pos="100000">
                <a:srgbClr val="FFD700"/>
              </a:gs>
            </a:gsLst>
            <a:lin ang="2700006"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Controlar o escopo</a:t>
            </a:r>
          </a:p>
        </p:txBody>
      </p:sp>
      <p:pic>
        <p:nvPicPr>
          <p:cNvPr descr="https://www.caelum.com.br/apostila-html-css-javascript/anuncios/alura_2x.png" id="898" name="Shape 898"/>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sp>
        <p:nvSpPr>
          <p:cNvPr id="899" name="Shape 899"/>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900" name="Shape 900"/>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901" name="Shape 901"/>
          <p:cNvSpPr txBox="1"/>
          <p:nvPr/>
        </p:nvSpPr>
        <p:spPr>
          <a:xfrm>
            <a:off x="2804716" y="2334353"/>
            <a:ext cx="5109000" cy="3387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5 – Gerenciamento do Escopo</a:t>
            </a:r>
          </a:p>
        </p:txBody>
      </p:sp>
      <p:grpSp>
        <p:nvGrpSpPr>
          <p:cNvPr id="902" name="Shape 902"/>
          <p:cNvGrpSpPr/>
          <p:nvPr/>
        </p:nvGrpSpPr>
        <p:grpSpPr>
          <a:xfrm>
            <a:off x="3" y="1796255"/>
            <a:ext cx="2732645" cy="576125"/>
            <a:chOff x="-150191" y="1834342"/>
            <a:chExt cx="7482598" cy="1702500"/>
          </a:xfrm>
        </p:grpSpPr>
        <p:pic>
          <p:nvPicPr>
            <p:cNvPr id="903" name="Shape 903"/>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904" name="Shape 904"/>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8" name="Shape 908"/>
        <p:cNvGrpSpPr/>
        <p:nvPr/>
      </p:nvGrpSpPr>
      <p:grpSpPr>
        <a:xfrm>
          <a:off x="0" y="0"/>
          <a:ext cx="0" cy="0"/>
          <a:chOff x="0" y="0"/>
          <a:chExt cx="0" cy="0"/>
        </a:xfrm>
      </p:grpSpPr>
      <p:sp>
        <p:nvSpPr>
          <p:cNvPr id="909" name="Shape 90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910" name="Shape 910"/>
          <p:cNvSpPr/>
          <p:nvPr/>
        </p:nvSpPr>
        <p:spPr>
          <a:xfrm>
            <a:off x="572468" y="2577555"/>
            <a:ext cx="4320000" cy="11696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Controlar o escopo </a:t>
            </a:r>
            <a:r>
              <a:rPr b="0" i="0" lang="pt-BR" sz="1400" u="none" cap="none" strike="noStrike">
                <a:solidFill>
                  <a:srgbClr val="000000"/>
                </a:solidFill>
                <a:latin typeface="Calibri"/>
                <a:ea typeface="Calibri"/>
                <a:cs typeface="Calibri"/>
                <a:sym typeface="Calibri"/>
              </a:rPr>
              <a:t>é o processo de monitoramento do andamento do escopo do projeto e do produto e gerenciamento das mudanças feitas na linha de base do escopo – de acordo com o PMBOK®.</a:t>
            </a:r>
          </a:p>
          <a:p>
            <a:pPr indent="0" lvl="0" marL="0" marR="0" rtl="0" algn="just">
              <a:lnSpc>
                <a:spcPct val="100000"/>
              </a:lnSpc>
              <a:spcBef>
                <a:spcPts val="0"/>
              </a:spcBef>
              <a:spcAft>
                <a:spcPts val="0"/>
              </a:spcAft>
              <a:buClr>
                <a:schemeClr val="dk1"/>
              </a:buClr>
              <a:buFont typeface="Calibri"/>
              <a:buNone/>
            </a:pPr>
            <a:r>
              <a:t/>
            </a:r>
            <a:endParaRPr b="1" i="0" sz="1400" u="none" cap="none" strike="noStrike">
              <a:solidFill>
                <a:srgbClr val="000000"/>
              </a:solidFill>
              <a:latin typeface="Calibri"/>
              <a:ea typeface="Calibri"/>
              <a:cs typeface="Calibri"/>
              <a:sym typeface="Calibri"/>
            </a:endParaRPr>
          </a:p>
        </p:txBody>
      </p:sp>
      <p:sp>
        <p:nvSpPr>
          <p:cNvPr id="911" name="Shape 911"/>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pic>
        <p:nvPicPr>
          <p:cNvPr id="912" name="Shape 912"/>
          <p:cNvPicPr preferRelativeResize="0"/>
          <p:nvPr/>
        </p:nvPicPr>
        <p:blipFill rotWithShape="1">
          <a:blip r:embed="rId3">
            <a:alphaModFix/>
          </a:blip>
          <a:srcRect b="0" l="0" r="0" t="0"/>
          <a:stretch/>
        </p:blipFill>
        <p:spPr>
          <a:xfrm>
            <a:off x="1076844" y="1032737"/>
            <a:ext cx="5760000" cy="147269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918" name="Shape 918"/>
          <p:cNvSpPr/>
          <p:nvPr/>
        </p:nvSpPr>
        <p:spPr>
          <a:xfrm>
            <a:off x="716843"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Linha de base do escopo, plano de gerenciamento do escopo, gerenciamento de mudanças, configurações e requisitos.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Documentação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Existe alguma diferença entre o que está sendo feito e o que precisa ser feito de acordo com os requisitos?</a:t>
            </a:r>
          </a:p>
        </p:txBody>
      </p:sp>
      <p:pic>
        <p:nvPicPr>
          <p:cNvPr id="919" name="Shape 919"/>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920" name="Shape 92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4" name="Shape 924"/>
        <p:cNvGrpSpPr/>
        <p:nvPr/>
      </p:nvGrpSpPr>
      <p:grpSpPr>
        <a:xfrm>
          <a:off x="0" y="0"/>
          <a:ext cx="0" cy="0"/>
          <a:chOff x="0" y="0"/>
          <a:chExt cx="0" cy="0"/>
        </a:xfrm>
      </p:grpSpPr>
      <p:sp>
        <p:nvSpPr>
          <p:cNvPr id="925" name="Shape 92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926" name="Shape 926"/>
          <p:cNvSpPr/>
          <p:nvPr/>
        </p:nvSpPr>
        <p:spPr>
          <a:xfrm>
            <a:off x="716843" y="885505"/>
            <a:ext cx="6480000" cy="12927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Matriz de rastreabilidade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Qual o impacto de mudanças e/ou desvios na linha de base do escopo?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Dados de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Quantidade de solicitações de mudanças recebidas e/ou aceitas, quantidade de entregas concluídas, entre outras.</a:t>
            </a:r>
          </a:p>
        </p:txBody>
      </p:sp>
      <p:pic>
        <p:nvPicPr>
          <p:cNvPr id="927" name="Shape 927"/>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928" name="Shape 92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2" name="Shape 932"/>
        <p:cNvGrpSpPr/>
        <p:nvPr/>
      </p:nvGrpSpPr>
      <p:grpSpPr>
        <a:xfrm>
          <a:off x="0" y="0"/>
          <a:ext cx="0" cy="0"/>
          <a:chOff x="0" y="0"/>
          <a:chExt cx="0" cy="0"/>
        </a:xfrm>
      </p:grpSpPr>
      <p:sp>
        <p:nvSpPr>
          <p:cNvPr id="933" name="Shape 93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934" name="Shape 934"/>
          <p:cNvSpPr/>
          <p:nvPr/>
        </p:nvSpPr>
        <p:spPr>
          <a:xfrm>
            <a:off x="716843" y="885505"/>
            <a:ext cx="6480000" cy="10158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Escopo formal e informal existente, bem como políticas, procedimentos e diretrizes relacionadas ao controle;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Métodos de monitoramento e relato e os modelos a serem usados.</a:t>
            </a:r>
          </a:p>
        </p:txBody>
      </p:sp>
      <p:pic>
        <p:nvPicPr>
          <p:cNvPr id="935" name="Shape 935"/>
          <p:cNvPicPr preferRelativeResize="0"/>
          <p:nvPr/>
        </p:nvPicPr>
        <p:blipFill rotWithShape="1">
          <a:blip r:embed="rId3">
            <a:alphaModFix/>
          </a:blip>
          <a:srcRect b="0" l="0" r="0" t="0"/>
          <a:stretch/>
        </p:blipFill>
        <p:spPr>
          <a:xfrm>
            <a:off x="716843" y="3297633"/>
            <a:ext cx="804900" cy="729900"/>
          </a:xfrm>
          <a:prstGeom prst="rect">
            <a:avLst/>
          </a:prstGeom>
          <a:noFill/>
          <a:ln>
            <a:noFill/>
          </a:ln>
        </p:spPr>
      </p:pic>
      <p:sp>
        <p:nvSpPr>
          <p:cNvPr id="936" name="Shape 936"/>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0" name="Shape 940"/>
        <p:cNvGrpSpPr/>
        <p:nvPr/>
      </p:nvGrpSpPr>
      <p:grpSpPr>
        <a:xfrm>
          <a:off x="0" y="0"/>
          <a:ext cx="0" cy="0"/>
          <a:chOff x="0" y="0"/>
          <a:chExt cx="0" cy="0"/>
        </a:xfrm>
      </p:grpSpPr>
      <p:sp>
        <p:nvSpPr>
          <p:cNvPr id="941" name="Shape 941"/>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942" name="Shape 942"/>
          <p:cNvSpPr/>
          <p:nvPr/>
        </p:nvSpPr>
        <p:spPr>
          <a:xfrm>
            <a:off x="716843" y="885505"/>
            <a:ext cx="6480000" cy="14466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variação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Diferença entre o que foi feito e o que foi definido no escopo – assim são geradas as variações no escopo;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Se está declarado no escopo do produto que será construída uma fábrica com 10 chaminés e são construídas apenas 5, é preciso entender o motivo desta variação.</a:t>
            </a:r>
          </a:p>
        </p:txBody>
      </p:sp>
      <p:pic>
        <p:nvPicPr>
          <p:cNvPr id="943" name="Shape 943"/>
          <p:cNvPicPr preferRelativeResize="0"/>
          <p:nvPr/>
        </p:nvPicPr>
        <p:blipFill rotWithShape="1">
          <a:blip r:embed="rId3">
            <a:alphaModFix/>
          </a:blip>
          <a:srcRect b="0" l="0" r="0" t="0"/>
          <a:stretch/>
        </p:blipFill>
        <p:spPr>
          <a:xfrm>
            <a:off x="716843" y="3153617"/>
            <a:ext cx="809700" cy="809700"/>
          </a:xfrm>
          <a:prstGeom prst="rect">
            <a:avLst/>
          </a:prstGeom>
          <a:noFill/>
          <a:ln>
            <a:noFill/>
          </a:ln>
        </p:spPr>
      </p:pic>
      <p:sp>
        <p:nvSpPr>
          <p:cNvPr id="944" name="Shape 944"/>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8" name="Shape 948"/>
        <p:cNvGrpSpPr/>
        <p:nvPr/>
      </p:nvGrpSpPr>
      <p:grpSpPr>
        <a:xfrm>
          <a:off x="0" y="0"/>
          <a:ext cx="0" cy="0"/>
          <a:chOff x="0" y="0"/>
          <a:chExt cx="0" cy="0"/>
        </a:xfrm>
      </p:grpSpPr>
      <p:sp>
        <p:nvSpPr>
          <p:cNvPr id="949" name="Shape 949"/>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950" name="Shape 950"/>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951" name="Shape 951"/>
          <p:cNvSpPr/>
          <p:nvPr/>
        </p:nvSpPr>
        <p:spPr>
          <a:xfrm>
            <a:off x="690437" y="885505"/>
            <a:ext cx="6480000" cy="12312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Informações sobre o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Variações no escopo, por exemplo, atividades relacionadas e andamento do trabalho relacionado ao escopo. Podemos ter aqui informações referentes a previsões de entregas, de custos e de prazo. Também são elencados impactos causados no escopo e ainda em outras áreas do projeto e do produto.</a:t>
            </a:r>
          </a:p>
        </p:txBody>
      </p:sp>
      <p:sp>
        <p:nvSpPr>
          <p:cNvPr id="952" name="Shape 952"/>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6" name="Shape 956"/>
        <p:cNvGrpSpPr/>
        <p:nvPr/>
      </p:nvGrpSpPr>
      <p:grpSpPr>
        <a:xfrm>
          <a:off x="0" y="0"/>
          <a:ext cx="0" cy="0"/>
          <a:chOff x="0" y="0"/>
          <a:chExt cx="0" cy="0"/>
        </a:xfrm>
      </p:grpSpPr>
      <p:sp>
        <p:nvSpPr>
          <p:cNvPr id="957" name="Shape 957"/>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958" name="Shape 958"/>
          <p:cNvSpPr/>
          <p:nvPr/>
        </p:nvSpPr>
        <p:spPr>
          <a:xfrm>
            <a:off x="690437" y="885505"/>
            <a:ext cx="6480000" cy="17235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Solicitações de mudança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Mudanças no escopo e em outras partes do plano de gerenciamento do projeto em função de variações no escopo ou necessidades referentes ao mesmo e analisadas a partir do monitoramento do mesmo.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 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Atualizações na linha de base do escopo e em outras linhas de base, como as de custos e de cronograma.</a:t>
            </a:r>
          </a:p>
        </p:txBody>
      </p:sp>
      <p:pic>
        <p:nvPicPr>
          <p:cNvPr id="959" name="Shape 959"/>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960" name="Shape 960"/>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4" name="Shape 964"/>
        <p:cNvGrpSpPr/>
        <p:nvPr/>
      </p:nvGrpSpPr>
      <p:grpSpPr>
        <a:xfrm>
          <a:off x="0" y="0"/>
          <a:ext cx="0" cy="0"/>
          <a:chOff x="0" y="0"/>
          <a:chExt cx="0" cy="0"/>
        </a:xfrm>
      </p:grpSpPr>
      <p:sp>
        <p:nvSpPr>
          <p:cNvPr id="965" name="Shape 965"/>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966" name="Shape 966"/>
          <p:cNvSpPr/>
          <p:nvPr/>
        </p:nvSpPr>
        <p:spPr>
          <a:xfrm>
            <a:off x="690437" y="885505"/>
            <a:ext cx="6480000" cy="150810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Matriz de rastreabilidade e documentos de requisitos são alguns dos documentos atualizados.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dos 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Causas de variações, ação corretiva escolhida e suas razões, e outros tipos de lições aprendidas a partir do controle do escopo do projeto.</a:t>
            </a:r>
          </a:p>
        </p:txBody>
      </p:sp>
      <p:pic>
        <p:nvPicPr>
          <p:cNvPr id="967" name="Shape 967"/>
          <p:cNvPicPr preferRelativeResize="0"/>
          <p:nvPr/>
        </p:nvPicPr>
        <p:blipFill rotWithShape="1">
          <a:blip r:embed="rId3">
            <a:alphaModFix/>
          </a:blip>
          <a:srcRect b="22249" l="0" r="0" t="6713"/>
          <a:stretch/>
        </p:blipFill>
        <p:spPr>
          <a:xfrm>
            <a:off x="690437" y="3173935"/>
            <a:ext cx="972000" cy="915900"/>
          </a:xfrm>
          <a:prstGeom prst="rect">
            <a:avLst/>
          </a:prstGeom>
          <a:noFill/>
          <a:ln>
            <a:noFill/>
          </a:ln>
        </p:spPr>
      </p:pic>
      <p:sp>
        <p:nvSpPr>
          <p:cNvPr id="968" name="Shape 968"/>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nvSpPr>
        <p:spPr>
          <a:xfrm rot="-1663517">
            <a:off x="5977706" y="3412463"/>
            <a:ext cx="1709466" cy="4616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36" name="Shape 236"/>
          <p:cNvSpPr/>
          <p:nvPr/>
        </p:nvSpPr>
        <p:spPr>
          <a:xfrm>
            <a:off x="12443" y="273297"/>
            <a:ext cx="78891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Terminologias da área de conhecimento de Escopo</a:t>
            </a:r>
          </a:p>
        </p:txBody>
      </p:sp>
      <p:grpSp>
        <p:nvGrpSpPr>
          <p:cNvPr id="237" name="Shape 237"/>
          <p:cNvGrpSpPr/>
          <p:nvPr/>
        </p:nvGrpSpPr>
        <p:grpSpPr>
          <a:xfrm>
            <a:off x="1797370" y="1528512"/>
            <a:ext cx="4318805" cy="1233900"/>
            <a:chOff x="527" y="643006"/>
            <a:chExt cx="4318805" cy="1233900"/>
          </a:xfrm>
        </p:grpSpPr>
        <p:sp>
          <p:nvSpPr>
            <p:cNvPr id="238" name="Shape 238"/>
            <p:cNvSpPr/>
            <p:nvPr/>
          </p:nvSpPr>
          <p:spPr>
            <a:xfrm>
              <a:off x="527" y="643006"/>
              <a:ext cx="2056500" cy="1233900"/>
            </a:xfrm>
            <a:prstGeom prst="rect">
              <a:avLst/>
            </a:prstGeom>
            <a:gradFill>
              <a:gsLst>
                <a:gs pos="0">
                  <a:srgbClr val="275488"/>
                </a:gs>
                <a:gs pos="80000">
                  <a:srgbClr val="346EB2"/>
                </a:gs>
                <a:gs pos="100000">
                  <a:srgbClr val="336EB5"/>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39" name="Shape 239"/>
            <p:cNvSpPr txBox="1"/>
            <p:nvPr/>
          </p:nvSpPr>
          <p:spPr>
            <a:xfrm>
              <a:off x="527" y="643006"/>
              <a:ext cx="2056500" cy="1233900"/>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i="1" lang="pt-BR" sz="1100" cap="small">
                  <a:solidFill>
                    <a:schemeClr val="lt1"/>
                  </a:solidFill>
                  <a:latin typeface="Tahoma"/>
                  <a:ea typeface="Tahoma"/>
                  <a:cs typeface="Tahoma"/>
                  <a:sym typeface="Tahoma"/>
                </a:rPr>
                <a:t>Scope creep</a:t>
              </a:r>
            </a:p>
            <a:p>
              <a:pPr indent="0" lvl="0" marL="0" marR="0" rtl="0" algn="ctr">
                <a:lnSpc>
                  <a:spcPct val="90000"/>
                </a:lnSpc>
                <a:spcBef>
                  <a:spcPts val="385"/>
                </a:spcBef>
                <a:spcAft>
                  <a:spcPts val="0"/>
                </a:spcAft>
                <a:buSzPct val="25000"/>
                <a:buNone/>
              </a:pPr>
              <a:r>
                <a:rPr lang="pt-BR" sz="1100" cap="small">
                  <a:solidFill>
                    <a:schemeClr val="lt1"/>
                  </a:solidFill>
                  <a:latin typeface="Tahoma"/>
                  <a:ea typeface="Tahoma"/>
                  <a:cs typeface="Tahoma"/>
                  <a:sym typeface="Tahoma"/>
                </a:rPr>
                <a:t>Quando perdemos o controle de mudanças no escopo e ele evolui de forma orgânica. Isto é inaceitável!</a:t>
              </a:r>
            </a:p>
          </p:txBody>
        </p:sp>
        <p:sp>
          <p:nvSpPr>
            <p:cNvPr id="240" name="Shape 240"/>
            <p:cNvSpPr/>
            <p:nvPr/>
          </p:nvSpPr>
          <p:spPr>
            <a:xfrm>
              <a:off x="2262832" y="643006"/>
              <a:ext cx="2056500" cy="1233900"/>
            </a:xfrm>
            <a:prstGeom prst="rect">
              <a:avLst/>
            </a:prstGeom>
            <a:gradFill>
              <a:gsLst>
                <a:gs pos="0">
                  <a:srgbClr val="6E819F"/>
                </a:gs>
                <a:gs pos="80000">
                  <a:srgbClr val="90AAD2"/>
                </a:gs>
                <a:gs pos="100000">
                  <a:srgbClr val="90ABD4"/>
                </a:gs>
              </a:gsLst>
              <a:lin ang="16200038" scaled="0"/>
            </a:gradFill>
            <a:ln>
              <a:noFill/>
            </a:ln>
            <a:effectLst>
              <a:outerShdw blurRad="39999" rotWithShape="0" dir="5400000" dist="23000">
                <a:srgbClr val="000000">
                  <a:alpha val="34900"/>
                </a:srgbClr>
              </a:outerShdw>
            </a:effectLst>
          </p:spPr>
          <p:txBody>
            <a:bodyPr anchorCtr="0" anchor="ctr" bIns="91425" lIns="91425" rIns="91425" tIns="91425">
              <a:noAutofit/>
            </a:bodyPr>
            <a:lstStyle/>
            <a:p>
              <a:pPr lvl="0">
                <a:spcBef>
                  <a:spcPts val="0"/>
                </a:spcBef>
                <a:buNone/>
              </a:pPr>
              <a:r>
                <a:t/>
              </a:r>
              <a:endParaRPr/>
            </a:p>
          </p:txBody>
        </p:sp>
        <p:sp>
          <p:nvSpPr>
            <p:cNvPr id="241" name="Shape 241"/>
            <p:cNvSpPr txBox="1"/>
            <p:nvPr/>
          </p:nvSpPr>
          <p:spPr>
            <a:xfrm>
              <a:off x="2262832" y="643006"/>
              <a:ext cx="2056500" cy="1233900"/>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b="1" i="1" lang="pt-BR" sz="1100" cap="small">
                  <a:solidFill>
                    <a:schemeClr val="lt1"/>
                  </a:solidFill>
                  <a:latin typeface="Tahoma"/>
                  <a:ea typeface="Tahoma"/>
                  <a:cs typeface="Tahoma"/>
                  <a:sym typeface="Tahoma"/>
                </a:rPr>
                <a:t>Gold plating</a:t>
              </a:r>
            </a:p>
            <a:p>
              <a:pPr indent="0" lvl="0" marL="0" marR="0" rtl="0" algn="ctr">
                <a:lnSpc>
                  <a:spcPct val="90000"/>
                </a:lnSpc>
                <a:spcBef>
                  <a:spcPts val="385"/>
                </a:spcBef>
                <a:spcAft>
                  <a:spcPts val="0"/>
                </a:spcAft>
                <a:buSzPct val="25000"/>
                <a:buNone/>
              </a:pPr>
              <a:r>
                <a:rPr lang="pt-BR" sz="1100" cap="small">
                  <a:solidFill>
                    <a:schemeClr val="lt1"/>
                  </a:solidFill>
                  <a:latin typeface="Tahoma"/>
                  <a:ea typeface="Tahoma"/>
                  <a:cs typeface="Tahoma"/>
                  <a:sym typeface="Tahoma"/>
                </a:rPr>
                <a:t>É o famoso “banhar à ouro”. Não devemos oferecer mais do que foi contratado, fechado no escopo. Entregamos o acordado, nada mais, nada menos.</a:t>
              </a:r>
            </a:p>
          </p:txBody>
        </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2" name="Shape 972"/>
        <p:cNvGrpSpPr/>
        <p:nvPr/>
      </p:nvGrpSpPr>
      <p:grpSpPr>
        <a:xfrm>
          <a:off x="0" y="0"/>
          <a:ext cx="0" cy="0"/>
          <a:chOff x="0" y="0"/>
          <a:chExt cx="0" cy="0"/>
        </a:xfrm>
      </p:grpSpPr>
      <p:sp>
        <p:nvSpPr>
          <p:cNvPr id="973" name="Shape 973"/>
          <p:cNvSpPr/>
          <p:nvPr/>
        </p:nvSpPr>
        <p:spPr>
          <a:xfrm>
            <a:off x="1" y="273297"/>
            <a:ext cx="7913700" cy="369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Controlar o escopo</a:t>
            </a:r>
          </a:p>
        </p:txBody>
      </p:sp>
      <p:sp>
        <p:nvSpPr>
          <p:cNvPr id="974" name="Shape 974"/>
          <p:cNvSpPr/>
          <p:nvPr/>
        </p:nvSpPr>
        <p:spPr>
          <a:xfrm>
            <a:off x="716843" y="885505"/>
            <a:ext cx="6480000" cy="7386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monitoramento do andamento do escopo do projeto e do produto e gerenciamento das mudanças feitas na linha de base do escopo – de acordo com o PMBOK®.</a:t>
            </a:r>
          </a:p>
        </p:txBody>
      </p:sp>
      <p:sp>
        <p:nvSpPr>
          <p:cNvPr id="975" name="Shape 975"/>
          <p:cNvSpPr/>
          <p:nvPr/>
        </p:nvSpPr>
        <p:spPr>
          <a:xfrm>
            <a:off x="6549132" y="686785"/>
            <a:ext cx="1364700" cy="29790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pic>
        <p:nvPicPr>
          <p:cNvPr id="976" name="Shape 976"/>
          <p:cNvPicPr preferRelativeResize="0"/>
          <p:nvPr/>
        </p:nvPicPr>
        <p:blipFill rotWithShape="1">
          <a:blip r:embed="rId3">
            <a:alphaModFix/>
          </a:blip>
          <a:srcRect b="0" l="0" r="0" t="0"/>
          <a:stretch/>
        </p:blipFill>
        <p:spPr>
          <a:xfrm>
            <a:off x="716843" y="2433538"/>
            <a:ext cx="2080500" cy="153240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1" name="Shape 981"/>
        <p:cNvGrpSpPr/>
        <p:nvPr/>
      </p:nvGrpSpPr>
      <p:grpSpPr>
        <a:xfrm>
          <a:off x="0" y="0"/>
          <a:ext cx="0" cy="0"/>
          <a:chOff x="0" y="0"/>
          <a:chExt cx="0" cy="0"/>
        </a:xfrm>
      </p:grpSpPr>
      <p:sp>
        <p:nvSpPr>
          <p:cNvPr id="982" name="Shape 982"/>
          <p:cNvSpPr txBox="1"/>
          <p:nvPr/>
        </p:nvSpPr>
        <p:spPr>
          <a:xfrm>
            <a:off x="0" y="345300"/>
            <a:ext cx="6476999" cy="1324800"/>
          </a:xfrm>
          <a:prstGeom prst="rect">
            <a:avLst/>
          </a:prstGeom>
          <a:gradFill>
            <a:gsLst>
              <a:gs pos="0">
                <a:srgbClr val="006C2D"/>
              </a:gs>
              <a:gs pos="50000">
                <a:srgbClr val="009E40"/>
              </a:gs>
              <a:gs pos="100000">
                <a:srgbClr val="00BD4E"/>
              </a:gs>
            </a:gsLst>
            <a:lin ang="10800025"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Fim do Módulo 5</a:t>
            </a:r>
          </a:p>
        </p:txBody>
      </p:sp>
      <p:sp>
        <p:nvSpPr>
          <p:cNvPr id="983" name="Shape 983"/>
          <p:cNvSpPr/>
          <p:nvPr/>
        </p:nvSpPr>
        <p:spPr>
          <a:xfrm>
            <a:off x="1649718" y="1688196"/>
            <a:ext cx="6261000" cy="792000"/>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984" name="Shape 984"/>
          <p:cNvSpPr txBox="1"/>
          <p:nvPr/>
        </p:nvSpPr>
        <p:spPr>
          <a:xfrm>
            <a:off x="1865742" y="1938308"/>
            <a:ext cx="6045000" cy="338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985" name="Shape 985"/>
          <p:cNvPicPr preferRelativeResize="0"/>
          <p:nvPr/>
        </p:nvPicPr>
        <p:blipFill rotWithShape="1">
          <a:blip r:embed="rId3">
            <a:alphaModFix/>
          </a:blip>
          <a:srcRect b="0" l="0" r="0" t="0"/>
          <a:stretch/>
        </p:blipFill>
        <p:spPr>
          <a:xfrm>
            <a:off x="356443" y="3466853"/>
            <a:ext cx="1224000" cy="550800"/>
          </a:xfrm>
          <a:prstGeom prst="rect">
            <a:avLst/>
          </a:prstGeom>
          <a:noFill/>
          <a:ln>
            <a:noFill/>
          </a:ln>
        </p:spPr>
      </p:pic>
      <p:grpSp>
        <p:nvGrpSpPr>
          <p:cNvPr id="986" name="Shape 986"/>
          <p:cNvGrpSpPr/>
          <p:nvPr/>
        </p:nvGrpSpPr>
        <p:grpSpPr>
          <a:xfrm>
            <a:off x="3" y="1796255"/>
            <a:ext cx="2732645" cy="576125"/>
            <a:chOff x="-150191" y="1834342"/>
            <a:chExt cx="7482598" cy="1702500"/>
          </a:xfrm>
        </p:grpSpPr>
        <p:pic>
          <p:nvPicPr>
            <p:cNvPr id="987" name="Shape 987"/>
            <p:cNvPicPr preferRelativeResize="0"/>
            <p:nvPr/>
          </p:nvPicPr>
          <p:blipFill rotWithShape="1">
            <a:blip r:embed="rId4">
              <a:alphaModFix/>
            </a:blip>
            <a:srcRect b="58667" l="0" r="49018" t="1451"/>
            <a:stretch/>
          </p:blipFill>
          <p:spPr>
            <a:xfrm>
              <a:off x="3593207" y="1857476"/>
              <a:ext cx="3739200" cy="1656299"/>
            </a:xfrm>
            <a:prstGeom prst="rect">
              <a:avLst/>
            </a:prstGeom>
            <a:noFill/>
            <a:ln>
              <a:noFill/>
            </a:ln>
          </p:spPr>
        </p:pic>
        <p:pic>
          <p:nvPicPr>
            <p:cNvPr id="988" name="Shape 988"/>
            <p:cNvPicPr preferRelativeResize="0"/>
            <p:nvPr/>
          </p:nvPicPr>
          <p:blipFill rotWithShape="1">
            <a:blip r:embed="rId5">
              <a:alphaModFix/>
            </a:blip>
            <a:srcRect b="336" l="48087" r="907" t="58670"/>
            <a:stretch/>
          </p:blipFill>
          <p:spPr>
            <a:xfrm>
              <a:off x="-150191" y="1834342"/>
              <a:ext cx="3740700" cy="17025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2_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