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C029E4C-04B5-4F0E-930F-C20F2C679B74}">
  <a:tblStyle styleId="{2C029E4C-04B5-4F0E-930F-C20F2C679B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8.png"/><Relationship Id="rId4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0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6"/>
            <a:ext cx="6476999" cy="13233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</a:t>
            </a: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Custos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1" name="Shape 261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custos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716843" y="804554"/>
            <a:ext cx="6480000" cy="1764000"/>
            <a:chOff x="0" y="9000"/>
            <a:chExt cx="6480000" cy="1764000"/>
          </a:xfrm>
        </p:grpSpPr>
        <p:sp>
          <p:nvSpPr>
            <p:cNvPr id="263" name="Shape 263"/>
            <p:cNvSpPr/>
            <p:nvPr/>
          </p:nvSpPr>
          <p:spPr>
            <a:xfrm>
              <a:off x="0" y="9000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22845" y="31846"/>
              <a:ext cx="6434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Ordem de grandeza ou </a:t>
              </a:r>
              <a:r>
                <a:rPr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Rough Order of Magnitude </a:t>
              </a: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(ROM)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0" y="477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0" y="477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Inicialmente, fazemos uma análise de cima para baixo. O ROM estabelece que a variação do orçamento pode ir de -25% até +75%.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891000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22845" y="913845"/>
              <a:ext cx="6434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 Down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1359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0" y="1359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estimar a partir das contas de controle e do projeto como um todo, não estimando atividades nem pacotes de trabalho ou, quando estimando, de forma superficial.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7" name="Shape 277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custos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716843" y="804193"/>
            <a:ext cx="6480000" cy="879120"/>
            <a:chOff x="0" y="8639"/>
            <a:chExt cx="6480000" cy="879120"/>
          </a:xfrm>
        </p:grpSpPr>
        <p:sp>
          <p:nvSpPr>
            <p:cNvPr id="279" name="Shape 279"/>
            <p:cNvSpPr/>
            <p:nvPr/>
          </p:nvSpPr>
          <p:spPr>
            <a:xfrm>
              <a:off x="0" y="8639"/>
              <a:ext cx="6480000" cy="299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4620" y="23259"/>
              <a:ext cx="64509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Bottom Up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308159"/>
              <a:ext cx="64800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0" y="308159"/>
              <a:ext cx="64800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estimar de baixo para cima, começando nas atividades, subindo para os pacotes de trabalho até as contas de controle e o projeto como um todo.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estimativa definitiva, bottom up, pode variar entre -5% e +10%.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0" y="201281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custos</a:t>
            </a:r>
          </a:p>
        </p:txBody>
      </p:sp>
      <p:pic>
        <p:nvPicPr>
          <p:cNvPr descr="https://www.caelum.com.br/apostila-html-css-javascript/anuncios/alura_2x.png"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custos</a:t>
            </a:r>
          </a:p>
        </p:txBody>
      </p:sp>
      <p:sp>
        <p:nvSpPr>
          <p:cNvPr id="300" name="Shape 300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159563"/>
            <a:ext cx="4320000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custos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237874"/>
            <a:ext cx="4320000" cy="2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0" y="201281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custos</a:t>
            </a:r>
          </a:p>
        </p:txBody>
      </p:sp>
      <p:pic>
        <p:nvPicPr>
          <p:cNvPr descr="https://www.caelum.com.br/apostila-html-css-javascript/anuncios/alura_2x.png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318" name="Shape 318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25" name="Shape 325"/>
          <p:cNvSpPr/>
          <p:nvPr/>
        </p:nvSpPr>
        <p:spPr>
          <a:xfrm>
            <a:off x="572468" y="2577555"/>
            <a:ext cx="4320000" cy="13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custos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estabelecer as políticas, procedimentos e a documentação para planejamento, gestão, despesas e controle dos custos do projeto – de acordo como PMBOK®.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60000" cy="1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33" name="Shape 333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	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escopo, do cronograma e informações que irão auxiliar na construção do plano de gerenciamento dos custos.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Orçamento preliminar que pode contribuir para a estimativa dos custos e para elaboração do planejamento em si e requisitos de aprovação que podem influenciar no gerenciamento dos custos do projeto.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41" name="Shape 341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Taxas de câmbio, taxas de juros bancários, condições gerais de mercado, estrutura da organização;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Listas de preços de vendedores publicadas em bancos de dados privados e externos;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informação de gerenciamento de projetos, que forneça possibilidades e alternativas de gerenciamento dos custos.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49" name="Shape 349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internos, gestão de recursos, políticas da organização e assim por diante;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Diretrizes de estimativas de custos relacionadas à elaboração de orçamentos.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57" name="Shape 357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 de pessoas com conhecimento profundo em projetos similares ou em atividades relacionadas a área de gerenciamento de custos dentro ou fora da organização.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65" name="Shape 365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será financiado o projeto? Qual a melhor escolha de fonte de recursos? Analise as alternativas!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processo, podemos considerar também o período de reembolso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do projeto, ROI, TIR, fluxo de caixa e VPL. 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73" name="Shape 373"/>
          <p:cNvSpPr/>
          <p:nvPr/>
        </p:nvSpPr>
        <p:spPr>
          <a:xfrm>
            <a:off x="716843" y="885505"/>
            <a:ext cx="648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Determinação de fontes de recursos, políticas organizacionais e formas de gestão por meio de reuniões.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Shape 382"/>
          <p:cNvGrpSpPr/>
          <p:nvPr/>
        </p:nvGrpSpPr>
        <p:grpSpPr>
          <a:xfrm>
            <a:off x="690437" y="885505"/>
            <a:ext cx="6480000" cy="2071232"/>
            <a:chOff x="690437" y="885505"/>
            <a:chExt cx="6480000" cy="2071232"/>
          </a:xfrm>
        </p:grpSpPr>
        <p:sp>
          <p:nvSpPr>
            <p:cNvPr id="383" name="Shape 383"/>
            <p:cNvSpPr/>
            <p:nvPr/>
          </p:nvSpPr>
          <p:spPr>
            <a:xfrm>
              <a:off x="690437" y="885505"/>
              <a:ext cx="6480000" cy="16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1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Plano de gerenciamento de custos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Escolha das ocorrências a serem utilizadas no projeto;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Associação com ativos de processos organizacionais;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Definição das contas de controle na EAP;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Definição das unidades de medida;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Limites de controle, ou seja, até onde irão ser tolerados desvios;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Como será gerenciado o valor agregado; e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690437" y="2433538"/>
              <a:ext cx="3956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Descrição dos processos escolhidos para o gerenciamento dos custos.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custos </a:t>
            </a:r>
          </a:p>
        </p:txBody>
      </p:sp>
      <p:sp>
        <p:nvSpPr>
          <p:cNvPr id="391" name="Shape 391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estabelecer as políticas, procedimentos e a documentação para planejamento, gestão, despesas e controle dos custos do projeto – de acordo como PMBOK®.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517417"/>
            <a:ext cx="2076000" cy="13815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393" name="Shape 39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0" y="201280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Estimar os custos</a:t>
            </a:r>
          </a:p>
        </p:txBody>
      </p:sp>
      <p:pic>
        <p:nvPicPr>
          <p:cNvPr descr="https://www.caelum.com.br/apostila-html-css-javascript/anuncios/alura_2x.png"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404" name="Shape 404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11" name="Shape 411"/>
          <p:cNvSpPr/>
          <p:nvPr/>
        </p:nvSpPr>
        <p:spPr>
          <a:xfrm>
            <a:off x="572468" y="2577555"/>
            <a:ext cx="4320000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Estimar os custos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uma estimativa dos recursos monetários necessários para executar as atividades do projeto – de acordo como PMBOK®.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60000" cy="16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19" name="Shape 419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 as técnicas que serão utilizadas para gerar as estimativas, como limites de controle, unidades de medida, formas de gerenciamento do valor agregado, detalhamento de contas de controle e mais.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27" name="Shape 427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Custos relacionados a mobilização da equipe, construção da equipe e gerenciamento dos recursos humanos;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Prêmios, incentivos, políticas salariais e informações que ajudarão a estimar o custo dos recursos de forma holística.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35" name="Shape 435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EAP, dicionário da EAP e declaração do escopo – essencial para garantir a estimativa de todo o escopo.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Recursos necessários para a realização das tarefas em detalhe (estimativa dos recursos), lembrando que o cronograma é a versão aprovada do modelo de cronograma aplicado.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43" name="Shape 443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Utilizado aqui para análise do custo das respostas planejadas aos riscos e também para considerar reservas de contingência e gerenciais. Um risco ativado geralmente aumenta a duração de uma atividade e seu respectivo custo.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51" name="Shape 451"/>
          <p:cNvSpPr/>
          <p:nvPr/>
        </p:nvSpPr>
        <p:spPr>
          <a:xfrm>
            <a:off x="716843" y="885505"/>
            <a:ext cx="64800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mercado, condições gerais, momento vivido pelo negócio, fatores internos e externos.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Políticas de estimativas, métodos, modelos de estimativa, informações históricas e mais.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59" name="Shape 459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estimar custos, é preciso muitas vezes contar com profissionais experts em áreas técnicas e também em contabilidade. Para reunir estes profissionais, devemos aplicar ainda outras técnicas como reuniões, técnica Delphi para tomada de decisão e outras.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Shape 468"/>
          <p:cNvGrpSpPr/>
          <p:nvPr/>
        </p:nvGrpSpPr>
        <p:grpSpPr>
          <a:xfrm>
            <a:off x="716843" y="885505"/>
            <a:ext cx="6480000" cy="2717732"/>
            <a:chOff x="716843" y="885505"/>
            <a:chExt cx="6480000" cy="2717732"/>
          </a:xfrm>
        </p:grpSpPr>
        <p:sp>
          <p:nvSpPr>
            <p:cNvPr id="469" name="Shape 469"/>
            <p:cNvSpPr/>
            <p:nvPr/>
          </p:nvSpPr>
          <p:spPr>
            <a:xfrm>
              <a:off x="716843" y="885505"/>
              <a:ext cx="6480000" cy="16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Estimativa análoga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Conhecida como “estimativa </a:t>
              </a:r>
              <a:r>
                <a:rPr b="0" i="1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top-down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”.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Utilização de projetos anteriores para construção de uma analogia de tais projetos com o projeto atual. É uma técnica mais utilizada no começo dos projetos ou então em empresas que estão acostumadas a repetir projetos que entregam produtos similares – mas não podemos esquecer que todas as entregas são únicas, como já vimos antes;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716843" y="2433538"/>
              <a:ext cx="43200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É uma técnica barata e rápida, mas ao mesmo tempo, arriscada, já que é pouco precisa. É preciso sempre ajustar as estimativas para não cometer o erro de ignorarmos fatores presentes.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paramétrica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Comum quando temos muitos dados de confiança, íntegros, para gerar parâmetros de projetos anteriores que possam ser aplicados a projetos atuais e futuros;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você sabe quanto custa o metro quadrado ou a hora técnica de um profissional em determinado ambiente, pode parametrizar e aplicar estas informações para construir estimativas precisas de custos.</a:t>
            </a:r>
          </a:p>
        </p:txBody>
      </p:sp>
      <p:sp>
        <p:nvSpPr>
          <p:cNvPr id="479" name="Shape 47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Shape 486"/>
          <p:cNvGrpSpPr/>
          <p:nvPr/>
        </p:nvGrpSpPr>
        <p:grpSpPr>
          <a:xfrm>
            <a:off x="716843" y="885505"/>
            <a:ext cx="6480000" cy="2523900"/>
            <a:chOff x="716843" y="885505"/>
            <a:chExt cx="6480000" cy="2523900"/>
          </a:xfrm>
        </p:grpSpPr>
        <p:sp>
          <p:nvSpPr>
            <p:cNvPr id="487" name="Shape 487"/>
            <p:cNvSpPr/>
            <p:nvPr/>
          </p:nvSpPr>
          <p:spPr>
            <a:xfrm>
              <a:off x="716843" y="885505"/>
              <a:ext cx="6480000" cy="25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Estimativa de três pontos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Esta técnica é igual a técnica vista no gerenciamento do tempo. O custo esperado (CE) pode ser calculado por meio da distribuição beta ou triangular:</a:t>
              </a:r>
            </a:p>
            <a:p>
              <a:pPr indent="-287446" lvl="2" marL="1036746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CE = CO + 4CM + CP/6 (Beta)</a:t>
              </a:r>
            </a:p>
            <a:p>
              <a:pPr indent="-287446" lvl="2" marL="1036746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CE = CO + CM + CP/3 (Triangular)</a:t>
              </a:r>
            </a:p>
            <a:p>
              <a:pPr indent="-294645" lvl="3" marL="1412245" marR="0" rtl="0" algn="just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Sendo: </a:t>
              </a:r>
            </a:p>
            <a:p>
              <a:pPr indent="-289143" lvl="4" marL="1787743" marR="0" rtl="0" algn="just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 = Custo Otimista</a:t>
              </a:r>
            </a:p>
            <a:p>
              <a:pPr indent="-289143" lvl="4" marL="1787743" marR="0" rtl="0" algn="just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CM = Custo Mais Provável</a:t>
              </a:r>
            </a:p>
            <a:p>
              <a:pPr indent="-289143" lvl="4" marL="1787743" marR="0" rtl="0" algn="just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CP = Custo Pessimista</a:t>
              </a:r>
            </a:p>
            <a:p>
              <a:pPr indent="-292948" lvl="1" marL="661248" marR="0" rtl="0" algn="just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Utilizamos as estimativas de três pontos quando não temos estimativas mais próximas. 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716843" y="2867399"/>
              <a:ext cx="432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Shape 48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716843" y="885505"/>
            <a:ext cx="6480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bottom-up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mais confiável, pois vamos até as atividades definidas e detalhadas para o projeto e fazemos as estimativas de baixo para cima, ou seja, da atividade até a conta de controle e o projeto como um todo. É a técnica mais confiável, porém a mais demorada; 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entender bem esta técnica, imagine uma EAP e a decomposição das atividades após cada pacote de trabalho. Vá somando cada estimativa de custo para cada atividade, depois junte isso ao pacote de trabalho, some todos e você vai ter feito sua estimativa “de baixo para cima”.</a:t>
            </a:r>
          </a:p>
        </p:txBody>
      </p:sp>
      <p:sp>
        <p:nvSpPr>
          <p:cNvPr id="497" name="Shape 49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716843" y="885505"/>
            <a:ext cx="64800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meio da análise de reservas podemos identificar o risco relacionado as atividades e estimar quanto teremos de reservar para poder tratar estes riscos caso aconteçam;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Através da análise de reservas é possível criar duas reservas: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contingenciais: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para riscos conhecidos; e</a:t>
            </a:r>
          </a:p>
          <a:p>
            <a:pPr indent="-287446" lvl="2" marL="1036746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gerenciais: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para riscos desconhecidos. As reservas gerenciais não entram na linha de base dos custos. Se for necessária a utilização de tal reserva, então ela deverá ser adicionada à linha de base dos custos. </a:t>
            </a:r>
          </a:p>
        </p:txBody>
      </p:sp>
      <p:sp>
        <p:nvSpPr>
          <p:cNvPr id="505" name="Shape 50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716843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da qualidade (CDQ)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vez que uma entrega do projeto não atende os requisitos de qualidade, devemos considerar que há um custo a ser pago por esta não conformidade – ou não;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deixarmos de treinar pessoal e com esta falta de treinamento não for possível atender um requisito de qualidade, estaremos economizando de um lado e, por outro, assumindo o risco que a não conformidade irá gerar e seus custos relacionados – tais como falhas.</a:t>
            </a:r>
          </a:p>
        </p:txBody>
      </p:sp>
      <p:sp>
        <p:nvSpPr>
          <p:cNvPr id="513" name="Shape 51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/>
        </p:nvSpPr>
        <p:spPr>
          <a:xfrm>
            <a:off x="716843" y="885505"/>
            <a:ext cx="648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estimativas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estimativas podem ser registradas em algum tipo de software, desde o bloco de notas até ferramentas como MS Excel, MS Project, MS Word ou ferramentas específicas da organização onde será gerido o projeto.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proposta de fornecedor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vez que forem feitas aquisições e/ou terceirizações, podem ser feitas análises a respeito das propostas oferecidas e os custos relacionados às mesmas.</a:t>
            </a:r>
          </a:p>
        </p:txBody>
      </p:sp>
      <p:sp>
        <p:nvSpPr>
          <p:cNvPr id="521" name="Shape 52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716843" y="885505"/>
            <a:ext cx="648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tomada de decisão em grupo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já abordadas, em parte, dentro do gerenciamento do escopo. Podemos considerar aqui técnicas como Delphi e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529" name="Shape 52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35" name="Shape 535"/>
          <p:cNvSpPr/>
          <p:nvPr/>
        </p:nvSpPr>
        <p:spPr>
          <a:xfrm>
            <a:off x="690437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custos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 estimativa dos custos do projeto e informações relevantes apresentadas, geralmente, em uma tabela;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Atividades, duração, recursos relacionados, recursos alocados, custos diretos, custos indiretos e custos estimados são algumas das informações que compõe tal estimativa.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43" name="Shape 543"/>
          <p:cNvSpPr/>
          <p:nvPr/>
        </p:nvSpPr>
        <p:spPr>
          <a:xfrm>
            <a:off x="690437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Bases das estimativas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Apresentação de todas as bases utilizadas para a construção das estimativas, como, por exemplo: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Premissas do projeto;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do projeto;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 e sua versão;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Bases utilizadas para os cálculos e também medidas adotadas; e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Indicação do nível de confiança das estimativas.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51" name="Shape 551"/>
          <p:cNvSpPr/>
          <p:nvPr/>
        </p:nvSpPr>
        <p:spPr>
          <a:xfrm>
            <a:off x="690437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atividades;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Atributos das atividades;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riscos.</a:t>
            </a:r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Estimar os custos</a:t>
            </a:r>
          </a:p>
        </p:txBody>
      </p:sp>
      <p:sp>
        <p:nvSpPr>
          <p:cNvPr id="559" name="Shape 559"/>
          <p:cNvSpPr/>
          <p:nvPr/>
        </p:nvSpPr>
        <p:spPr>
          <a:xfrm>
            <a:off x="716843" y="885505"/>
            <a:ext cx="64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uma estimativa dos recursos monetários necessários para executar as atividades do projeto – de acordo como PMBOK®.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505546"/>
            <a:ext cx="1943700" cy="14577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561" name="Shape 56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/>
        </p:nvSpPr>
        <p:spPr>
          <a:xfrm>
            <a:off x="0" y="201279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 o orçamento</a:t>
            </a:r>
          </a:p>
        </p:txBody>
      </p:sp>
      <p:pic>
        <p:nvPicPr>
          <p:cNvPr descr="https://www.caelum.com.br/apostila-html-css-javascript/anuncios/alura_2x.png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  <p:grpSp>
        <p:nvGrpSpPr>
          <p:cNvPr id="571" name="Shape 571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572" name="Shape 572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Shape 573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79" name="Shape 579"/>
          <p:cNvSpPr/>
          <p:nvPr/>
        </p:nvSpPr>
        <p:spPr>
          <a:xfrm>
            <a:off x="572468" y="2577555"/>
            <a:ext cx="4320000" cy="11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 o orçamento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o processo de agregação dos custos estimados de atividades individuais ou pacotes de trabalho para estabelecer uma linha de base dos custos autorizada – de acordo com o PMBOK®.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80" name="Shape 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889807"/>
            <a:ext cx="5760000" cy="1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87" name="Shape 587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será criado o orçamento? É isto que buscaremos no plano de gerenciamento dos custos. 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Declaração do escopo, EAP e o dicionário da EAP para conectarmos as estimativas aos pacotes de trabalho e contas de controle ao projeto como um todo.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95" name="Shape 595"/>
          <p:cNvSpPr/>
          <p:nvPr/>
        </p:nvSpPr>
        <p:spPr>
          <a:xfrm>
            <a:off x="716843" y="885505"/>
            <a:ext cx="64800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por atividade dentro de um pacote de trabalho, agregadas para obter uma estimativa de custos por pacote de trabalho.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Bases das estimativas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Origem e forma como foram feitas as estimativas de custos, a partir das bases documentais registradas durante o esforço de estimativa.</a:t>
            </a: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03" name="Shape 603"/>
          <p:cNvSpPr/>
          <p:nvPr/>
        </p:nvSpPr>
        <p:spPr>
          <a:xfrm>
            <a:off x="716843" y="885505"/>
            <a:ext cx="64800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 para integrar custos e tempo, pois, as estimativas devem estar relacionadas às atividades na linha de tempo do projeto.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 dos recursos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dos recursos ao longo do projeto – disponibilidade, quantidade, etc.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613" name="Shape 613"/>
          <p:cNvGrpSpPr/>
          <p:nvPr/>
        </p:nvGrpSpPr>
        <p:grpSpPr>
          <a:xfrm>
            <a:off x="716843" y="885505"/>
            <a:ext cx="6480000" cy="1990874"/>
            <a:chOff x="716843" y="885505"/>
            <a:chExt cx="6480000" cy="1990874"/>
          </a:xfrm>
        </p:grpSpPr>
        <p:sp>
          <p:nvSpPr>
            <p:cNvPr id="614" name="Shape 614"/>
            <p:cNvSpPr/>
            <p:nvPr/>
          </p:nvSpPr>
          <p:spPr>
            <a:xfrm>
              <a:off x="716843" y="885505"/>
              <a:ext cx="64800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Registro dos riscos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 riscos trazem consigo um custo, uma estimativa de custo e devem ser agregados ao orçamento.</a:t>
              </a:r>
            </a:p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Acordos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Contratos oriundos das aquisições do projeto.</a:t>
              </a:r>
            </a:p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Ativos de processos organizacionais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716843" y="2353180"/>
              <a:ext cx="43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Ferramentas, modelos, formas de se fazer o trabalho dentro da organização, etc.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Shape 622"/>
          <p:cNvGrpSpPr/>
          <p:nvPr/>
        </p:nvGrpSpPr>
        <p:grpSpPr>
          <a:xfrm>
            <a:off x="716843" y="885497"/>
            <a:ext cx="6480000" cy="2339142"/>
            <a:chOff x="716843" y="885505"/>
            <a:chExt cx="6480000" cy="2128041"/>
          </a:xfrm>
        </p:grpSpPr>
        <p:sp>
          <p:nvSpPr>
            <p:cNvPr id="623" name="Shape 623"/>
            <p:cNvSpPr/>
            <p:nvPr/>
          </p:nvSpPr>
          <p:spPr>
            <a:xfrm>
              <a:off x="716843" y="885505"/>
              <a:ext cx="6480000" cy="18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Agregação de custos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Começando pelas atividades, subimos até os pacotes de trabalho, contas de controle e por fim chegamos ao orçamento final do projeto; 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 custo do projeto, ou o orçamento do projeto, é a somatória de todos os custos de atividades, pacotes de trabalho e contas de projeto; 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Este orçamento não está completo sem as reservas contingenciais, por isso chamamos de custos agregados o custo do projeto que foi obtido pela agregação de custos;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716843" y="2490347"/>
              <a:ext cx="43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Em geral, este custo agregado não inclui as reservas gerenciais nem contingenciais.</a:t>
              </a:r>
            </a:p>
          </p:txBody>
        </p:sp>
      </p:grpSp>
      <p:sp>
        <p:nvSpPr>
          <p:cNvPr id="625" name="Shape 62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/>
          <p:nvPr/>
        </p:nvSpPr>
        <p:spPr>
          <a:xfrm>
            <a:off x="716843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de contingência: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estabelecidas pela gestão do projeto e aprovadas pelo patrocinador ou partes interessadas relevantes para mudanças e riscos que podem vir a impactar o projeto de uma forma ou de outra. Tais mudanças estão relacionadas a riscos previamente identificados. Estas reservas são previamente aprovadas.</a:t>
            </a:r>
          </a:p>
        </p:txBody>
      </p:sp>
      <p:sp>
        <p:nvSpPr>
          <p:cNvPr id="633" name="Shape 633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 (cont.)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gerenciais: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reservas para tudo aquilo que não conhecemos, como desastres. Estas reservas existem, mas para sua utilização de fato é preciso autorização por parte dos patrocinadores antes da sua utilização – diferentemente das reservas de contingência que, em termos gerais, tem sua utilização pré-aprovada. Reservas gerenciais não fazem parte da linha de base do escopo tampouco são utilizadas para o cálculo do valor agregado.</a:t>
            </a:r>
          </a:p>
        </p:txBody>
      </p:sp>
      <p:sp>
        <p:nvSpPr>
          <p:cNvPr id="641" name="Shape 64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/>
          <p:nvPr/>
        </p:nvSpPr>
        <p:spPr>
          <a:xfrm>
            <a:off x="716843" y="885505"/>
            <a:ext cx="6480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Utilização de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matéria, neste caso, especialistas em custos.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Relações históricas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Comparação de projetos anteriores com apoio de experts no assunto para chegar a parâmetros que possam ser utilizados como fonte de comparação para a validação do orçamento do projeto. Já vimos aqui estimativas análogas e paramétricas;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relação histórica entre estas estimativas e o projeto em pauta deve ser feita para a entrega do orçamento aprovado do projeto.</a:t>
            </a:r>
          </a:p>
        </p:txBody>
      </p:sp>
      <p:sp>
        <p:nvSpPr>
          <p:cNvPr id="649" name="Shape 649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pSp>
        <p:nvGrpSpPr>
          <p:cNvPr id="657" name="Shape 657"/>
          <p:cNvGrpSpPr/>
          <p:nvPr/>
        </p:nvGrpSpPr>
        <p:grpSpPr>
          <a:xfrm>
            <a:off x="716843" y="885505"/>
            <a:ext cx="6480000" cy="2071232"/>
            <a:chOff x="716843" y="885505"/>
            <a:chExt cx="6480000" cy="2071232"/>
          </a:xfrm>
        </p:grpSpPr>
        <p:sp>
          <p:nvSpPr>
            <p:cNvPr id="658" name="Shape 658"/>
            <p:cNvSpPr/>
            <p:nvPr/>
          </p:nvSpPr>
          <p:spPr>
            <a:xfrm>
              <a:off x="716843" y="885505"/>
              <a:ext cx="6480000" cy="16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1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Reconciliação dos limites de recursos financeiros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É comparar as necessidades financeiras do projeto com a capacidade de pagamento e recursos do negócio;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 a empresa não puder pagar por um recurso na data em que será necessário, é preciso alterar o desembolso e até mesmo o cronograma do projeto. Este esforço é o de conciliação entre o caixa da empresa e o caixa do projeto, garantindo, assim, que tanto o projeto como a empresa permaneçam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1004516" y="2433538"/>
              <a:ext cx="432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7198" lvl="1" marL="37549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saudáveis para garantir a continuidade da operação e o sucesso do projeto.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/>
          <p:nvPr/>
        </p:nvSpPr>
        <p:spPr>
          <a:xfrm>
            <a:off x="716843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dos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Orçamento no término (ONT) aprovado e ajustado com o cronograma. Esta linha de base será controlada pelos processos de controle de custos por meio de técnicas de gerenciamento de valor agregado;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comum, quando representado graficamente, vermos que os custos aumentam devagar no começo do projeto e tem uma super aceleração durante a execução, ao passo que perto do fim desaceleram muito e mantém um ritmo lento até o fim, formando um gráfico em “S”.</a:t>
            </a:r>
          </a:p>
        </p:txBody>
      </p:sp>
      <p:sp>
        <p:nvSpPr>
          <p:cNvPr id="667" name="Shape 667"/>
          <p:cNvSpPr/>
          <p:nvPr/>
        </p:nvSpPr>
        <p:spPr>
          <a:xfrm>
            <a:off x="1662361" y="2800893"/>
            <a:ext cx="5174700" cy="1000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6350" lvl="1" marL="61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Lembre-se: </a:t>
            </a:r>
            <a:r>
              <a:rPr b="0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orçamento final inclui a reconciliação dos limites de recursos financeiros e </a:t>
            </a:r>
            <a:r>
              <a:rPr b="0" i="0" lang="pt-BR" sz="12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não apenas a estimativa de custos do projeto</a:t>
            </a:r>
            <a:r>
              <a:rPr b="0" i="0" lang="pt-B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668" name="Shape 668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Shape 675"/>
          <p:cNvGrpSpPr/>
          <p:nvPr/>
        </p:nvGrpSpPr>
        <p:grpSpPr>
          <a:xfrm>
            <a:off x="1380019" y="1137465"/>
            <a:ext cx="5153916" cy="2664377"/>
            <a:chOff x="482820" y="1669250"/>
            <a:chExt cx="7080527" cy="2759296"/>
          </a:xfrm>
        </p:grpSpPr>
        <p:sp>
          <p:nvSpPr>
            <p:cNvPr id="676" name="Shape 676"/>
            <p:cNvSpPr/>
            <p:nvPr/>
          </p:nvSpPr>
          <p:spPr>
            <a:xfrm>
              <a:off x="967562" y="1669250"/>
              <a:ext cx="1318499" cy="24513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Orçamento do projeto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2286000" y="1669250"/>
              <a:ext cx="1318500" cy="24513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Reserva gerencial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3604437" y="2114380"/>
              <a:ext cx="1318500" cy="2006099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Contas de controle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4922873" y="2115956"/>
              <a:ext cx="1318500" cy="2006099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Reservas de contingência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6241310" y="2562443"/>
              <a:ext cx="1318500" cy="15612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Reservas de contingência das atividades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2289534" y="2119308"/>
              <a:ext cx="1318500" cy="20061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Linha de base dos custos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4926410" y="2554658"/>
              <a:ext cx="1318500" cy="15612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Estimativas de custos dos pacotes de trabalho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6244848" y="3175039"/>
              <a:ext cx="1318500" cy="9408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Estimativa de custos das atividades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 rot="-5400000">
              <a:off x="-535679" y="2687867"/>
              <a:ext cx="2446500" cy="409500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Quantia total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967562" y="4126146"/>
              <a:ext cx="6592200" cy="302400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Componentes do orçamento do projeto</a:t>
              </a:r>
            </a:p>
          </p:txBody>
        </p:sp>
      </p:grpSp>
      <p:sp>
        <p:nvSpPr>
          <p:cNvPr id="686" name="Shape 686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financeiros para 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Determinação de quanto será necessário em termos de fundos, recursos financeiros, para que o projeto aconteça. Aqui, podemos elaborar um calendário com a reconciliação financeira do projeto e da empresa.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Cronogramas, registro de riscos, estimativas de custos, plano de gerenciamento do projeto e outros que possam vir a ser necessários.</a:t>
            </a:r>
          </a:p>
        </p:txBody>
      </p:sp>
      <p:sp>
        <p:nvSpPr>
          <p:cNvPr id="694" name="Shape 694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 o orçamento</a:t>
            </a:r>
          </a:p>
        </p:txBody>
      </p:sp>
      <p:sp>
        <p:nvSpPr>
          <p:cNvPr id="700" name="Shape 700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agregação dos custos estimados de atividades individuais ou pacotes de trabalho para estabelecer uma linha de base dos custos autorizada – de acordo com o PMBOK®.</a:t>
            </a:r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217514"/>
            <a:ext cx="1977000" cy="1729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702" name="Shape 702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0" y="201277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os custos</a:t>
            </a:r>
          </a:p>
        </p:txBody>
      </p:sp>
      <p:pic>
        <p:nvPicPr>
          <p:cNvPr descr="https://www.caelum.com.br/apostila-html-css-javascript/anuncios/alura_2x.png"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7 – Gerenciamento dos Custos</a:t>
            </a:r>
          </a:p>
        </p:txBody>
      </p:sp>
      <p:grpSp>
        <p:nvGrpSpPr>
          <p:cNvPr id="712" name="Shape 712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713" name="Shape 71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Shape 71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720" name="Shape 720"/>
          <p:cNvSpPr/>
          <p:nvPr/>
        </p:nvSpPr>
        <p:spPr>
          <a:xfrm>
            <a:off x="572468" y="2577555"/>
            <a:ext cx="4320000" cy="11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custos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monitoramento do progresso do projeto para atualização do seu orçamento e gerenciamento das mudanças feitas na linha de base dos custos – de acordo com o PMBOK®.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889807"/>
            <a:ext cx="5760000" cy="1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728" name="Shape 728"/>
          <p:cNvSpPr/>
          <p:nvPr/>
        </p:nvSpPr>
        <p:spPr>
          <a:xfrm>
            <a:off x="716843" y="885505"/>
            <a:ext cx="64800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auxiliar de gerenciamento de custos e a linha de base de custos.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financeiros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Fundos necessários para cada fase do projeto.</a:t>
            </a:r>
          </a:p>
          <a:p>
            <a:pPr indent="-285750" lvl="0" marL="285750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das entregas, custos, estimativas para terminar o trabalho.</a:t>
            </a:r>
          </a:p>
          <a:p>
            <a:pPr indent="-285750" lvl="0" marL="285750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Procedimentos, processos organizacionais e formas de se fazer e controlar dentro da empresa.</a:t>
            </a:r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736" name="Shape 736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valor agregado – GVA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técnica que entrega medidas de escopo, custos e cronograma, por meio da união das três linhas de base, resultando na linha de base de medição do desempenho;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Utilizamos a linha de base de medição do desempenho para comparar e medir o trabalho que foi planejado em relação ao trabalho que foi feito. Assim, é possível comparar os custos reais aos custos planejados;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744" name="Shape 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/>
          <p:nvPr/>
        </p:nvSpPr>
        <p:spPr>
          <a:xfrm>
            <a:off x="716843" y="885505"/>
            <a:ext cx="6480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valor agregado – GVA (cont.)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Trabalhamos com três dimensões para a realização dos cálculos do gerenciamento do valor agregado: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Planejado (VP):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aprovado para o trabalho de uma determinada atividade ou componente da EAP;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Real (CR):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foi gasto até o momento do cálculo em determinado componente da EAP ou atividade.</a:t>
            </a:r>
          </a:p>
          <a:p>
            <a:pPr indent="-287446" lvl="2" marL="1036746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Agregado (VA):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percentual da tarefa que foi concluído até o momento do cálculo vezes o VP para aquela tarefa ou atividade. </a:t>
            </a:r>
          </a:p>
        </p:txBody>
      </p:sp>
      <p:sp>
        <p:nvSpPr>
          <p:cNvPr id="746" name="Shape 746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52" name="Shape 7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3" name="Shape 753"/>
          <p:cNvGraphicFramePr/>
          <p:nvPr/>
        </p:nvGraphicFramePr>
        <p:xfrm>
          <a:off x="1688592" y="1240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{2C029E4C-04B5-4F0E-930F-C20F2C679B74}</a:tableStyleId>
              </a:tblPr>
              <a:tblGrid>
                <a:gridCol w="2442725"/>
                <a:gridCol w="2093775"/>
              </a:tblGrid>
              <a:tr h="200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Equações para cálculo do GVA</a:t>
                      </a:r>
                    </a:p>
                  </a:txBody>
                  <a:tcPr marT="45725" marB="45725" marR="91450" marL="91450" anchor="ctr"/>
                </a:tc>
                <a:tc hMerge="1"/>
              </a:tr>
              <a:tr h="46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Valor agregado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VA = % Concluído X ONT </a:t>
                      </a:r>
                    </a:p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ou </a:t>
                      </a:r>
                    </a:p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VA = % Concluído X VP</a:t>
                      </a:r>
                    </a:p>
                  </a:txBody>
                  <a:tcPr marT="45725" marB="45725" marR="91450" marL="91450"/>
                </a:tc>
              </a:tr>
              <a:tr h="20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Variação de custos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VC = VA-CR</a:t>
                      </a:r>
                    </a:p>
                  </a:txBody>
                  <a:tcPr marT="45725" marB="45725" marR="91450" marL="91450"/>
                </a:tc>
              </a:tr>
              <a:tr h="20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Índice</a:t>
                      </a:r>
                      <a:r>
                        <a:rPr lang="pt-BR" sz="1200" cap="none"/>
                        <a:t> de desempenho dos custos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IDC = VA/CR</a:t>
                      </a:r>
                    </a:p>
                  </a:txBody>
                  <a:tcPr marT="45725" marB="45725" marR="91450" marL="91450"/>
                </a:tc>
              </a:tr>
              <a:tr h="20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Variação dos prazos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VPR = VA - VP</a:t>
                      </a:r>
                    </a:p>
                  </a:txBody>
                  <a:tcPr marT="45725" marB="45725" marR="91450" marL="91450"/>
                </a:tc>
              </a:tr>
              <a:tr h="32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200" cap="none"/>
                        <a:t>Índice</a:t>
                      </a:r>
                      <a:r>
                        <a:rPr lang="pt-BR" sz="1200" cap="none"/>
                        <a:t> dos desempenhos dos prazos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pt-BR" sz="1200" u="none" cap="none" strike="noStrike"/>
                        <a:t>IDP = VA/VP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4" name="Shape 754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Shape 761"/>
          <p:cNvGrpSpPr/>
          <p:nvPr/>
        </p:nvGrpSpPr>
        <p:grpSpPr>
          <a:xfrm>
            <a:off x="1989119" y="1137412"/>
            <a:ext cx="3935212" cy="2664390"/>
            <a:chOff x="2018241" y="1002534"/>
            <a:chExt cx="4558865" cy="2834759"/>
          </a:xfrm>
        </p:grpSpPr>
        <p:pic>
          <p:nvPicPr>
            <p:cNvPr id="762" name="Shape 7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58707" y="1002534"/>
              <a:ext cx="4418400" cy="274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Shape 763"/>
            <p:cNvSpPr txBox="1"/>
            <p:nvPr/>
          </p:nvSpPr>
          <p:spPr>
            <a:xfrm rot="-5400000">
              <a:off x="894891" y="2168071"/>
              <a:ext cx="26211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Cost (€)</a:t>
              </a:r>
            </a:p>
          </p:txBody>
        </p:sp>
        <p:sp>
          <p:nvSpPr>
            <p:cNvPr id="764" name="Shape 764"/>
            <p:cNvSpPr txBox="1"/>
            <p:nvPr/>
          </p:nvSpPr>
          <p:spPr>
            <a:xfrm>
              <a:off x="5507616" y="3444294"/>
              <a:ext cx="8484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(weeks)</a:t>
              </a:r>
            </a:p>
          </p:txBody>
        </p:sp>
      </p:grpSp>
      <p:sp>
        <p:nvSpPr>
          <p:cNvPr id="765" name="Shape 765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sp>
        <p:nvSpPr>
          <p:cNvPr id="766" name="Shape 766"/>
          <p:cNvSpPr/>
          <p:nvPr/>
        </p:nvSpPr>
        <p:spPr>
          <a:xfrm>
            <a:off x="428452" y="921370"/>
            <a:ext cx="13016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GVA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772" name="Shape 7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Shape 773"/>
          <p:cNvSpPr/>
          <p:nvPr/>
        </p:nvSpPr>
        <p:spPr>
          <a:xfrm>
            <a:off x="716843" y="885505"/>
            <a:ext cx="64800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Equações para o cálculo de previsão: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 = ONT/IDC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EPT = ONT – VA</a:t>
            </a:r>
          </a:p>
          <a:p>
            <a:pPr indent="-287446" lvl="2" marL="10367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IDTP = (ONT – VA)/(ONT – CR)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estimativas para o término ajudam a controlar os custos, pois, com elas, podemos orientar mudanças no projeto no que diz respeito ao escopo, cronograma e aos custos;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Estas previsões também impactam o registro de riscos do projeto e ainda diversos outros elementos, caso sejam levadas adiante as mudanças necessárias.</a:t>
            </a:r>
          </a:p>
        </p:txBody>
      </p:sp>
      <p:sp>
        <p:nvSpPr>
          <p:cNvPr id="774" name="Shape 774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780" name="Shape 780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variação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forma simples, a análise de variação é a explicação para as variações encontradas por meio da aplicação das técnicas de controle anteriores;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Analisamos a variação do orçamento, diferenças entre o planejado e o custo real.</a:t>
            </a:r>
          </a:p>
        </p:txBody>
      </p:sp>
      <p:pic>
        <p:nvPicPr>
          <p:cNvPr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Shape 782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788" name="Shape 788"/>
          <p:cNvSpPr/>
          <p:nvPr/>
        </p:nvSpPr>
        <p:spPr>
          <a:xfrm>
            <a:off x="716843" y="885505"/>
            <a:ext cx="648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gerenciamento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Utilizado para monitorar as variações, aplicar cálculos e registrar as tendências encontradas.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Monitoramento das reservas gerenciais e de contingências;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não ser mais necessário, por exemplo, ter uma reserva contingencial de US$ 10 milhões, sendo que os riscos que levaram a esta reserva não mais existem.</a:t>
            </a: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custos</a:t>
            </a:r>
          </a:p>
        </p:txBody>
      </p:sp>
      <p:sp>
        <p:nvSpPr>
          <p:cNvPr id="214" name="Shape 214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716843" y="797593"/>
            <a:ext cx="6480000" cy="1754490"/>
            <a:chOff x="0" y="13960"/>
            <a:chExt cx="6480000" cy="1754490"/>
          </a:xfrm>
        </p:grpSpPr>
        <p:sp>
          <p:nvSpPr>
            <p:cNvPr id="216" name="Shape 216"/>
            <p:cNvSpPr/>
            <p:nvPr/>
          </p:nvSpPr>
          <p:spPr>
            <a:xfrm>
              <a:off x="0" y="13959"/>
              <a:ext cx="6480000" cy="3369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6449" y="30408"/>
              <a:ext cx="64470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total de propriedade ou </a:t>
              </a:r>
              <a:r>
                <a:rPr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 Cost of Ownership (TCO)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350919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0" y="350919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Inclui os custos de manutenção. Se você tem um táxi, deve pagar pela manutenção do veículo, da gasolina, etc. Já se você apenas pega o táxi, paga o valor da utilização, não o custo da propriedade daquele bem, por exemplo.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891190"/>
              <a:ext cx="6480000" cy="3369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16449" y="907638"/>
              <a:ext cx="64470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Custos do projeto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1228150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0" y="1228150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Custos relacionados ao projeto em si, não ao produto depois de ser entregue. É o custo de se iniciar, planejar, executar controlar e encerrar o projeto. Quanto vai custar para descartar o produto, por exemplo?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716843" y="806677"/>
            <a:ext cx="648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gerados ao longo do processo de controle de custos.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Previsões de custos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Previsões geradas a partir das ferramentas e técnicas aplicadas ao projeto.</a:t>
            </a:r>
          </a:p>
        </p:txBody>
      </p:sp>
      <p:sp>
        <p:nvSpPr>
          <p:cNvPr id="798" name="Shape 798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804" name="Shape 804"/>
          <p:cNvSpPr/>
          <p:nvPr/>
        </p:nvSpPr>
        <p:spPr>
          <a:xfrm>
            <a:off x="690437" y="885505"/>
            <a:ext cx="6480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entregar no prazo, no escopo e no custo o que precisará ser modificado?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se esqueça que a linha de base está no plano de gerenciamento do projeto.</a:t>
            </a: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812" name="Shape 812"/>
          <p:cNvSpPr/>
          <p:nvPr/>
        </p:nvSpPr>
        <p:spPr>
          <a:xfrm>
            <a:off x="690437" y="885505"/>
            <a:ext cx="6480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e bases de estimativas.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Causas das variações, ação corretiva escolhida, bancos de dados financeiros, e outros tipos de lições aprendidas a partir do controle de custos do projeto.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custos</a:t>
            </a:r>
          </a:p>
        </p:txBody>
      </p:sp>
      <p:sp>
        <p:nvSpPr>
          <p:cNvPr id="820" name="Shape 820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monitoramento do progresso do projeto para atualização do seu orçamento e gerenciamento das mudanças feitas na linha de base dos custos – de acordo com o PMBOK®.</a:t>
            </a:r>
          </a:p>
        </p:txBody>
      </p:sp>
      <p:sp>
        <p:nvSpPr>
          <p:cNvPr id="821" name="Shape 821"/>
          <p:cNvSpPr/>
          <p:nvPr/>
        </p:nvSpPr>
        <p:spPr>
          <a:xfrm>
            <a:off x="6549132" y="551410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361530"/>
            <a:ext cx="2267100" cy="160109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/>
        </p:nvSpPr>
        <p:spPr>
          <a:xfrm>
            <a:off x="0" y="345299"/>
            <a:ext cx="6476999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7</a:t>
            </a:r>
          </a:p>
        </p:txBody>
      </p:sp>
      <p:sp>
        <p:nvSpPr>
          <p:cNvPr id="829" name="Shape 829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831" name="Shape 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2" name="Shape 832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833" name="Shape 83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4" name="Shape 83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9" name="Shape 229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custos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16843" y="804554"/>
            <a:ext cx="6480000" cy="1764000"/>
            <a:chOff x="0" y="9000"/>
            <a:chExt cx="6480000" cy="1764000"/>
          </a:xfrm>
        </p:grpSpPr>
        <p:sp>
          <p:nvSpPr>
            <p:cNvPr id="231" name="Shape 231"/>
            <p:cNvSpPr/>
            <p:nvPr/>
          </p:nvSpPr>
          <p:spPr>
            <a:xfrm>
              <a:off x="0" y="9000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2845" y="31846"/>
              <a:ext cx="6434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Custos da operação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477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0" y="477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os custos da operação contínua, ao longo do ciclo de vida do serviço ou produto gerado por meio de um projeto.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891000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2845" y="913845"/>
              <a:ext cx="64344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das alternativas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1359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0" y="1359000"/>
              <a:ext cx="6480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que deixaremos de ganhar ao optar por uma alternativa em detrimento de outra.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45" name="Shape 245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custos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716843" y="809324"/>
            <a:ext cx="6480000" cy="1754489"/>
            <a:chOff x="0" y="13769"/>
            <a:chExt cx="6480000" cy="1754489"/>
          </a:xfrm>
        </p:grpSpPr>
        <p:sp>
          <p:nvSpPr>
            <p:cNvPr id="247" name="Shape 247"/>
            <p:cNvSpPr/>
            <p:nvPr/>
          </p:nvSpPr>
          <p:spPr>
            <a:xfrm>
              <a:off x="0" y="13770"/>
              <a:ext cx="6480000" cy="3369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16449" y="30219"/>
              <a:ext cx="64470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Depreciação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350730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0" y="350730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Despesas e desvalorização dos bens que pode chegar do valor inicial de aquisição até zero ao longo de um período determinado. Pode ser registrada como custo dentro de projetos e calculada como depreciação linear ou acelerada.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891000"/>
              <a:ext cx="6480000" cy="3369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6449" y="907449"/>
              <a:ext cx="64470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Custos “afundados” ou </a:t>
              </a:r>
              <a:r>
                <a:rPr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Sunk costs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1227959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0" y="1227959"/>
              <a:ext cx="64800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o que já foi investido no projeto, o que foi gasto. Não há como recuperar e não deve ser utilizado para decidir se o projeto deve continuar ou não. Como no pôquer, é o dinheiro que já está na mesa. Você deve pensar no que ainda pode ganhar ou perder, não no que já perdeu.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