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9A57A0B-A423-4B81-ADDC-C109C7CDE320}">
  <a:tblStyle styleId="{A9A57A0B-A423-4B81-ADDC-C109C7CDE3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4"/>
            <a:ext cx="6477124" cy="13860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Partes Interessadas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39" name="Shape 23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 das partes interessadas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844" y="777354"/>
            <a:ext cx="5039999" cy="32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0" y="201281"/>
            <a:ext cx="5757044" cy="138499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pic>
        <p:nvPicPr>
          <p:cNvPr descr="https://www.caelum.com.br/apostila-html-css-javascript/anuncios/alura_2x.pn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sp>
        <p:nvSpPr>
          <p:cNvPr id="258" name="Shape 258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209401"/>
            <a:ext cx="4320000" cy="165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065386"/>
            <a:ext cx="4320000" cy="20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20127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</a:t>
            </a:r>
          </a:p>
        </p:txBody>
      </p:sp>
      <p:pic>
        <p:nvPicPr>
          <p:cNvPr descr="https://www.caelum.com.br/apostila-html-css-javascript/anuncios/alura_2x.png"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283" name="Shape 283"/>
          <p:cNvSpPr/>
          <p:nvPr/>
        </p:nvSpPr>
        <p:spPr>
          <a:xfrm>
            <a:off x="572468" y="2577555"/>
            <a:ext cx="4752527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das pessoas, grupos ou organizações que possam afetar ou serem afetados por uma decisão, atividade, ou resultado do projeto, bem como a análise e documentação das informações relevantes relacionadas aos seus interesses, envolvimento, interdependência, influência e impacto potencial no sucesso do projeto – de acordo com o PMBOK®.</a:t>
            </a:r>
          </a:p>
        </p:txBody>
      </p:sp>
      <p:sp>
        <p:nvSpPr>
          <p:cNvPr id="284" name="Shape 28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1032737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291" name="Shape 291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já podemos encontrar partes interessadas listadas, identificadas em acordos ou ainda apresentadas de maneira formal no documento de abertura.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contrato pode apresentar, em um subprojeto ou projeto para terceiros, partes interessadas relevantes. Partes interessadas no projeto podem ou não fazer parte da organização contratante/executora.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299" name="Shape 299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 e estrutura da organização, padrões governamentais ou do setor (como, regulamentos, por exemplo), e tendências globais, regionais ou locais, e práticas ou hábitos são alguns dos fatores utilizados neste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para registro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 em projetos e fases anteriores; e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das partes interessadas de projetos anteriores.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07" name="Shape 307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 o interesse, poder, influência e impacto da parte interessada no projeto. Com isto é possível elaborar estratégias de posição para a parte interessada e, até mesmo, neutralização.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2516684" y="1209402"/>
            <a:ext cx="3405187" cy="2376263"/>
            <a:chOff x="2996589" y="1550533"/>
            <a:chExt cx="4076241" cy="2887873"/>
          </a:xfrm>
        </p:grpSpPr>
        <p:sp>
          <p:nvSpPr>
            <p:cNvPr id="318" name="Shape 318"/>
            <p:cNvSpPr/>
            <p:nvPr/>
          </p:nvSpPr>
          <p:spPr>
            <a:xfrm>
              <a:off x="2996589" y="1550533"/>
              <a:ext cx="2038121" cy="1443937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20000"/>
                  </a:lnTo>
                  <a:cubicBezTo>
                    <a:pt x="0" y="8954"/>
                    <a:pt x="6343" y="0"/>
                    <a:pt x="14169" y="0"/>
                  </a:cubicBez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39200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Manter satisfeito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5034710" y="1550533"/>
              <a:ext cx="2038119" cy="14439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830" y="0"/>
                  </a:lnTo>
                  <a:cubicBezTo>
                    <a:pt x="113656" y="0"/>
                    <a:pt x="120000" y="8954"/>
                    <a:pt x="120000" y="20000"/>
                  </a:cubicBez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39200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Gerenciar com atenção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996590" y="2994468"/>
              <a:ext cx="2038121" cy="1443937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169" y="120000"/>
                  </a:lnTo>
                  <a:cubicBezTo>
                    <a:pt x="6343" y="120000"/>
                    <a:pt x="0" y="111045"/>
                    <a:pt x="0" y="99999"/>
                  </a:cubicBez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78225" lIns="78225" rIns="78225" tIns="43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Monitorar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034708" y="2994468"/>
              <a:ext cx="2038121" cy="144393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99999"/>
                  </a:lnTo>
                  <a:cubicBezTo>
                    <a:pt x="120000" y="111045"/>
                    <a:pt x="113656" y="119999"/>
                    <a:pt x="105830" y="119999"/>
                  </a:cubicBezTo>
                  <a:lnTo>
                    <a:pt x="0" y="119999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78225" lIns="78225" rIns="78225" tIns="43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Manter informado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1652588" y="2289522"/>
            <a:ext cx="7199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740819" y="3657673"/>
            <a:ext cx="9360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Interesse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24596" y="1281409"/>
            <a:ext cx="719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724596" y="3513657"/>
            <a:ext cx="719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324996" y="3657673"/>
            <a:ext cx="93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156643" y="3657673"/>
            <a:ext cx="93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2444676" y="1209402"/>
            <a:ext cx="3454050" cy="2448271"/>
            <a:chOff x="2478797" y="1609171"/>
            <a:chExt cx="4104000" cy="2660399"/>
          </a:xfrm>
        </p:grpSpPr>
        <p:cxnSp>
          <p:nvCxnSpPr>
            <p:cNvPr id="329" name="Shape 329"/>
            <p:cNvCxnSpPr/>
            <p:nvPr/>
          </p:nvCxnSpPr>
          <p:spPr>
            <a:xfrm flipH="1" rot="10800000">
              <a:off x="2487631" y="1609171"/>
              <a:ext cx="6125" cy="26603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478797" y="4264437"/>
              <a:ext cx="410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31" name="Shape 331"/>
          <p:cNvSpPr/>
          <p:nvPr/>
        </p:nvSpPr>
        <p:spPr>
          <a:xfrm>
            <a:off x="212428" y="777354"/>
            <a:ext cx="25779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3970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partes interessadas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37" name="Shape 337"/>
          <p:cNvSpPr/>
          <p:nvPr/>
        </p:nvSpPr>
        <p:spPr>
          <a:xfrm>
            <a:off x="716843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variar de projeto para projeto, por exemplo, em construções em áreas ocupadas, um especialista pode ser um sociólogo que entenda da ocupação feita no terreno.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podem entender de mídia, comunicação, podem ser especialistas em projetos, escopo e ainda outros.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objetivo é identificar TODAS as partes interessadas – imagine um acidente aéreo e um projeto de recuperação da caixa preta.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45" name="Shape 345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para análise de perfis são realizadas para desenvolver o entendimento das principais partes interessadas do projeto, bem como para troca ou análise de informações sobre papéis, interesses, conhecimentos e a situação geral de cada parte interessada do projeto.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690437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Nome, cargo, departamento, o que espera do projeto, como influencia o projeto, qual responsabilidade tem, se é da equipe do projeto ou de trabalho, sua classificação de poder e influência, além de outras informações que o gerente considerar importantes.</a:t>
            </a:r>
          </a:p>
        </p:txBody>
      </p:sp>
      <p:sp>
        <p:nvSpPr>
          <p:cNvPr id="355" name="Shape 35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</a:t>
            </a:r>
          </a:p>
        </p:txBody>
      </p:sp>
      <p:sp>
        <p:nvSpPr>
          <p:cNvPr id="361" name="Shape 361"/>
          <p:cNvSpPr/>
          <p:nvPr/>
        </p:nvSpPr>
        <p:spPr>
          <a:xfrm>
            <a:off x="716843" y="885505"/>
            <a:ext cx="648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das pessoas, grupos ou organizações que possam afetar ou serem afetados por uma decisão, atividade, ou resultado do projeto, bem como a análise e documentação das informações relevantes relacionadas aos seus interesses, envolvimento, interdependência, influência e impacto potencial no sucesso do projeto – de acordo com o PMBOK®.</a:t>
            </a:r>
          </a:p>
        </p:txBody>
      </p:sp>
      <p:sp>
        <p:nvSpPr>
          <p:cNvPr id="362" name="Shape 36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pic>
        <p:nvPicPr>
          <p:cNvPr id="363" name="Shape 363"/>
          <p:cNvPicPr preferRelativeResize="0"/>
          <p:nvPr/>
        </p:nvPicPr>
        <p:blipFill/>
        <p:spPr>
          <a:xfrm>
            <a:off x="572468" y="2649561"/>
            <a:ext cx="1999605" cy="132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0" y="201277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</a:t>
            </a:r>
          </a:p>
        </p:txBody>
      </p:sp>
      <p:pic>
        <p:nvPicPr>
          <p:cNvPr descr="https://www.caelum.com.br/apostila-html-css-javascript/anuncios/alura_2x.png"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81" name="Shape 381"/>
          <p:cNvSpPr/>
          <p:nvPr/>
        </p:nvSpPr>
        <p:spPr>
          <a:xfrm>
            <a:off x="572468" y="2577555"/>
            <a:ext cx="4680520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estratégias de gerenciamento adequadas para envolver efetivamente as partes interessadas durante todo o ciclo de vida do projeto, com base na análise de suas necessidades, interesses e potencial impacto sobre o sucesso do projeto – de acordo com o PMBOK®.</a:t>
            </a:r>
          </a:p>
        </p:txBody>
      </p:sp>
      <p:sp>
        <p:nvSpPr>
          <p:cNvPr id="382" name="Shape 3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89" name="Shape 389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 os processos de gerenciamento das partes interessadas e dependendo do momento em que for dada a entrada neste processo pode já contar com outros planos auxiliares.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 informações necessárias para planejar a melhor forma de engajar as partes interessadas do projeto.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97" name="Shape 397"/>
          <p:cNvSpPr/>
          <p:nvPr/>
        </p:nvSpPr>
        <p:spPr>
          <a:xfrm>
            <a:off x="716843" y="885505"/>
            <a:ext cx="64800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Cultura, ambiente interno e externo.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anteriores e gestão de partes interessadas em outros trabalhos.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05" name="Shape 405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vamos gerir as partes interessadas? Qual a postura das mesmas em relação ao projeto?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ajudar a responder a estas questões a alta administração, entidades reguladoras, ONGs, membros da equipe, entre outros, podem ser consultados;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opinião pode ser coleta em consultas individuais ou por meio de painel.</a:t>
            </a:r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Realizadas com os especialistas e a equipe do projeto, servem para definir os níveis de engajamento requeridos de todas 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Desinformado: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conhecimento do projeto e impactos potenciais;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Resistente: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potenciais, mas resistente à mudança;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Neutro: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e, ainda assim não dá apoio;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Dá apoio: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 e apoia mudanças;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Lidera: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 e é ativamente engajado em garantir o êxito do projeto.</a:t>
            </a:r>
          </a:p>
        </p:txBody>
      </p:sp>
      <p:sp>
        <p:nvSpPr>
          <p:cNvPr id="415" name="Shape 41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aphicFrame>
        <p:nvGraphicFramePr>
          <p:cNvPr id="423" name="Shape 423"/>
          <p:cNvGraphicFramePr/>
          <p:nvPr/>
        </p:nvGraphicFramePr>
        <p:xfrm>
          <a:off x="322415" y="1529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{A9A57A0B-A423-4B81-ADDC-C109C7CDE320}</a:tableStyleId>
              </a:tblPr>
              <a:tblGrid>
                <a:gridCol w="1217800"/>
                <a:gridCol w="1217800"/>
                <a:gridCol w="1217800"/>
                <a:gridCol w="1217800"/>
                <a:gridCol w="1217800"/>
                <a:gridCol w="1217800"/>
              </a:tblGrid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Não informado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Resistente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Neutro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Dá apoio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Lidera</a:t>
                      </a: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4" name="Shape 424"/>
          <p:cNvSpPr txBox="1"/>
          <p:nvPr/>
        </p:nvSpPr>
        <p:spPr>
          <a:xfrm>
            <a:off x="322415" y="2681500"/>
            <a:ext cx="35283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– nível de engajamento atual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– nível de engajamento	 desejado</a:t>
            </a:r>
          </a:p>
        </p:txBody>
      </p:sp>
      <p:sp>
        <p:nvSpPr>
          <p:cNvPr id="425" name="Shape 425"/>
          <p:cNvSpPr/>
          <p:nvPr/>
        </p:nvSpPr>
        <p:spPr>
          <a:xfrm>
            <a:off x="284436" y="849362"/>
            <a:ext cx="15424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431" name="Shape 431"/>
          <p:cNvSpPr/>
          <p:nvPr/>
        </p:nvSpPr>
        <p:spPr>
          <a:xfrm>
            <a:off x="690437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plano iremos apresentar os resultados do processo de identificação e também as estratégias de engajamento para as partes interessadas;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Níveis de engajamento desejados e atuais das principais partes interessadas, âmbito e impacto da mudança nas partes interessadas, informações a serem distribuídas às partes interessadas, incluindo idioma, formato, conteúdo e nível de detalhes, e método para atualizar e refinar o plano de gerenciamento das partes interessadas à medida que o projeto progride e se desenvolve são apenas alguns dos itens que podem estar contidos no plano. 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439" name="Shape 439"/>
          <p:cNvSpPr/>
          <p:nvPr/>
        </p:nvSpPr>
        <p:spPr>
          <a:xfrm>
            <a:off x="690437" y="885505"/>
            <a:ext cx="64800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Cronogramas, custos e registro das partes interessadas.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</a:t>
            </a:r>
          </a:p>
        </p:txBody>
      </p:sp>
      <p:sp>
        <p:nvSpPr>
          <p:cNvPr id="447" name="Shape 447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estratégias de gerenciamento adequadas para envolver efetivamente as partes interessadas durante todo o ciclo de vida do projeto, com base na análise de suas necessidades, interesses e potencial impacto sobre o sucesso do projeto – de acordo com o PMBOK®.</a:t>
            </a:r>
          </a:p>
        </p:txBody>
      </p:sp>
      <p:sp>
        <p:nvSpPr>
          <p:cNvPr id="448" name="Shape 44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7611" y="2366776"/>
            <a:ext cx="3462445" cy="193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0" y="201273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</a:t>
            </a:r>
          </a:p>
        </p:txBody>
      </p:sp>
      <p:pic>
        <p:nvPicPr>
          <p:cNvPr descr="https://www.caelum.com.br/apostila-html-css-javascript/anuncios/alura_2x.png"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459" name="Shape 459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60" name="Shape 46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Shape 46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67" name="Shape 467"/>
          <p:cNvSpPr/>
          <p:nvPr/>
        </p:nvSpPr>
        <p:spPr>
          <a:xfrm>
            <a:off x="572468" y="2577555"/>
            <a:ext cx="4824535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comunicação e interação com as partes interessadas para atender suas necessidades e expectativas, solucionar questões à medida que ocorrem e promover o engajamento das partes interessadas adequadas nas atividades do projeto ao longo do ciclo de vida do projeto – de acordo com o PMBOK®.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75" name="Shape 475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 as estratégias adotadas para as partes interessadas e a posição que queremos que cada uma tenha no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é o plano que apresenta como iremos nos comunicar não só com a equipe de projeto e de trabalho, mas também com as partes interessadas.</a:t>
            </a: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3" name="Shape 483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mudanças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necessárias advindas da interação com 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comunicação da organização, procedimentos de gerenciamento das questões, procedimentos de controle das mudanças, e informações históricas sobre projetos anteriores.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91" name="Shape 491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 de comunicação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Usados durante o gerenciamento do engajamento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base nos requisitos de comunicações das partes interessadas, o gerente de projetos decide como, quando e quais métodos de comunicações serão usados no projeto.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interpessoais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Estabelecer confiança, solucionar conflitos, escutar ativamente e superar a resistência a mudanças – o gerente não pode ser uma pedra!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preciso saber influenciar as pessoas e desenvolver a equipe, além de SEMPRE integrar para ENTREGAR!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de gerenciamento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Facilitar o consenso para alcançar os objetivos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Influenciar as pessoas a apoiar o projeto;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acordos para atender às necessidades do projeto; e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Modificar o comportamento organizacional para aceitar os resultados do projeto.</a:t>
            </a:r>
          </a:p>
        </p:txBody>
      </p:sp>
      <p:sp>
        <p:nvSpPr>
          <p:cNvPr id="501" name="Shape 5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71648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Dúvidas, conflitos, problemas, necessidades que precisam de atenção, pois impactam o projeto;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apresentadas em um documento com a questão, o autor, a parte envolvida (ou partes),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gravidade, área do projeto relacionada, etc.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da interação com as partes interessadas podem ser necessárias mudanças no projeto com o objetivo de mantê-las satisfeitas.</a:t>
            </a:r>
          </a:p>
        </p:txBody>
      </p:sp>
      <p:sp>
        <p:nvSpPr>
          <p:cNvPr id="509" name="Shape 5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15" name="Shape 515"/>
          <p:cNvSpPr/>
          <p:nvPr/>
        </p:nvSpPr>
        <p:spPr>
          <a:xfrm>
            <a:off x="690437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da interação com as partes interessadas podem ser necessárias mudanças no projeto com o objetivo de mantê-las satisfeitas.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que você neutralizou uma parte interessada negativa. O registro das partes interessadas precisa ser atualizado.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23" name="Shape 523"/>
          <p:cNvSpPr/>
          <p:nvPr/>
        </p:nvSpPr>
        <p:spPr>
          <a:xfrm>
            <a:off x="690437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Notificações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Apresentações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partes interessadas;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de lições aprendidas.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</a:t>
            </a:r>
          </a:p>
        </p:txBody>
      </p:sp>
      <p:sp>
        <p:nvSpPr>
          <p:cNvPr id="531" name="Shape 531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comunicação e interação com as partes interessadas para atender suas necessidades e expectativas, solucionar questões à medida que ocorrem e promover o engajamento das partes interessadas adequadas nas atividades do projeto ao longo do ciclo de vida do projeto – de acordo com o PMBOK®.</a:t>
            </a:r>
          </a:p>
        </p:txBody>
      </p:sp>
      <p:sp>
        <p:nvSpPr>
          <p:cNvPr id="532" name="Shape 53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887" y="2793577"/>
            <a:ext cx="1792198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0" y="201272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</a:t>
            </a:r>
          </a:p>
        </p:txBody>
      </p:sp>
      <p:pic>
        <p:nvPicPr>
          <p:cNvPr descr="https://www.caelum.com.br/apostila-html-css-javascript/anuncios/alura_2x.png"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543" name="Shape 54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44" name="Shape 54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Shape 54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51" name="Shape 551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que monitora as relações das partes interessadas do projeto e ajusta as estratégias e planos para envolver as partes interessadas – de acordo com o PMBOK®.</a:t>
            </a:r>
          </a:p>
        </p:txBody>
      </p:sp>
      <p:sp>
        <p:nvSpPr>
          <p:cNvPr id="552" name="Shape 55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59" name="Shape 559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plano inclui o plano de gerenciamento de projetos e seus auxiliares, como o próprio plano de gerenciamento das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Elaborado ao longo do gerenciamento das partes interessadas, pode contribuir no controle do engajamento das mesmas.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67" name="Shape 567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referentes ao status do trabalho e do projeto e que irão ser transformados em informação ao longo da execução deste processo.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interessadas, registro de mudanças, registro dos riscos, etc.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75" name="Shape 575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gerenciamento da informação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sistemas lógicos de uma organização.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Alta administração, principais partes interessadas identificadas, gerentes de projetos que trabalharam em projetos da mesma área (diretamente ou por meio de lições aprendidas), e grupos e consultores do setor, são algumas das entidades que podem fornecer opinião especializada neste processo.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716843" y="885505"/>
            <a:ext cx="648000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para avaliar o andamento são usadas para trocar e analisar informações sobre o nível de comprometimento das partes interessadas.</a:t>
            </a:r>
          </a:p>
        </p:txBody>
      </p:sp>
      <p:sp>
        <p:nvSpPr>
          <p:cNvPr id="585" name="Shape 5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/>
          <p:nvPr/>
        </p:nvSpPr>
        <p:spPr>
          <a:xfrm>
            <a:off x="71684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analisados compilados em informações e que podem ser distribuídos;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Situação das entregas, situação da implementação das solicitações de mudança e estimativas previstas para terminar são alguns exemplos de informações sobre o desempenho do trabalho geradas neste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para melhorar o controle e garantir o engajamento das partes interessadas.</a:t>
            </a:r>
          </a:p>
        </p:txBody>
      </p:sp>
      <p:sp>
        <p:nvSpPr>
          <p:cNvPr id="593" name="Shape 5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71684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partes interessadas, incluindo análise de influência e poder;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Outros planos auxiliares também são atualizados, como por exemplo, o plano de gerenciamento de mudanças, de custos, comunicações, entre outros.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 e registro das questões, são os principais documentos atualizados neste processo. </a:t>
            </a:r>
          </a:p>
        </p:txBody>
      </p:sp>
      <p:sp>
        <p:nvSpPr>
          <p:cNvPr id="601" name="Shape 6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716843" y="806677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Notificações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Apresentações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partes interessadas;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</a:t>
            </a:r>
          </a:p>
        </p:txBody>
      </p:sp>
      <p:sp>
        <p:nvSpPr>
          <p:cNvPr id="615" name="Shape 615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que monitora as relações das partes interessadas do projeto e ajusta as estratégias e planos para envolver as partes interessadas – de acordo com o PMBOK®.</a:t>
            </a:r>
          </a:p>
        </p:txBody>
      </p:sp>
      <p:sp>
        <p:nvSpPr>
          <p:cNvPr id="616" name="Shape 6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17" name="Shape 6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39" y="2235309"/>
            <a:ext cx="2070435" cy="207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0" y="345295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13</a:t>
            </a:r>
          </a:p>
        </p:txBody>
      </p:sp>
      <p:sp>
        <p:nvSpPr>
          <p:cNvPr id="624" name="Shape 62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626" name="Shape 6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Shape 62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Shape 62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partes interessadas?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775538" y="1209401"/>
            <a:ext cx="4557569" cy="885468"/>
            <a:chOff x="569695" y="881883"/>
            <a:chExt cx="4557569" cy="885468"/>
          </a:xfrm>
        </p:grpSpPr>
        <p:sp>
          <p:nvSpPr>
            <p:cNvPr id="215" name="Shape 215"/>
            <p:cNvSpPr/>
            <p:nvPr/>
          </p:nvSpPr>
          <p:spPr>
            <a:xfrm>
              <a:off x="569695" y="881883"/>
              <a:ext cx="4557569" cy="8854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5631" y="907819"/>
              <a:ext cx="4505699" cy="833599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São indivíduos, grupos ou organizações que possam afetar, ser afetados, ou sentirem-se afetados por uma decisão, atividade, ou resultado de um projeto.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1775538" y="2505545"/>
            <a:ext cx="4557569" cy="885468"/>
            <a:chOff x="569695" y="1903578"/>
            <a:chExt cx="4557569" cy="885468"/>
          </a:xfrm>
        </p:grpSpPr>
        <p:sp>
          <p:nvSpPr>
            <p:cNvPr id="218" name="Shape 218"/>
            <p:cNvSpPr/>
            <p:nvPr/>
          </p:nvSpPr>
          <p:spPr>
            <a:xfrm>
              <a:off x="569695" y="1903578"/>
              <a:ext cx="4557569" cy="8854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95631" y="1929514"/>
              <a:ext cx="4505699" cy="833599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É uma área de conhecimento que não constava até a 4ª edição do PMBOK®. Até então, era, em grande parte, tratada na área de conhecimento de comunicação.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5" name="Shape 22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partes interessadas?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1065386"/>
            <a:ext cx="6480719" cy="26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32" name="Shape 23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 das partes interessadas</a:t>
            </a:r>
          </a:p>
        </p:txBody>
      </p:sp>
      <p:sp>
        <p:nvSpPr>
          <p:cNvPr id="233" name="Shape 233"/>
          <p:cNvSpPr/>
          <p:nvPr/>
        </p:nvSpPr>
        <p:spPr>
          <a:xfrm>
            <a:off x="716485" y="885505"/>
            <a:ext cx="6480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medida que o projeto evolui a influência das partes interessadas passa a ser menor. Inversamente proporcional à influência das partes interessadas, está o custo das mudanças: conforme o projeto evolui ele cresce.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Justamente por isto, é muito importante se preocupar em identificar, gerenciar e engajar as partes interessadas logo no início do projeto: porque se no meio do projeto algum parte decide que não aceita alguma entrega, o prejuízo será muito maior!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