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Relationship Id="rId3" Type="http://schemas.openxmlformats.org/officeDocument/2006/relationships/image" Target="../media/image00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6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</a:t>
            </a: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Recursos Humanos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47" name="Shape 247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1580579" y="1415454"/>
            <a:ext cx="4752527" cy="2386234"/>
            <a:chOff x="0" y="0"/>
            <a:chExt cx="4752527" cy="2386234"/>
          </a:xfrm>
        </p:grpSpPr>
        <p:sp>
          <p:nvSpPr>
            <p:cNvPr id="249" name="Shape 249"/>
            <p:cNvSpPr/>
            <p:nvPr/>
          </p:nvSpPr>
          <p:spPr>
            <a:xfrm>
              <a:off x="1748566" y="0"/>
              <a:ext cx="1255392" cy="630329"/>
            </a:xfrm>
            <a:prstGeom prst="trapezoid">
              <a:avLst>
                <a:gd fmla="val 99582" name="adj"/>
              </a:avLst>
            </a:prstGeom>
            <a:solidFill>
              <a:srgbClr val="C4BD9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748566" y="0"/>
              <a:ext cx="1255392" cy="63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Realização Pessoal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SzPct val="25000"/>
                <a:buNone/>
              </a:pPr>
              <a:r>
                <a:rPr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Ex.: moralidade, criatividade, etc.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290134" y="630329"/>
              <a:ext cx="2172255" cy="460354"/>
            </a:xfrm>
            <a:prstGeom prst="trapezoid">
              <a:avLst>
                <a:gd fmla="val 99582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670280" y="630329"/>
              <a:ext cx="1411965" cy="46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Estima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SzPct val="25000"/>
                <a:buNone/>
              </a:pPr>
              <a:r>
                <a:rPr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Ex.: autoestima, confiança, etc. 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62221" y="1090684"/>
              <a:ext cx="3028082" cy="429707"/>
            </a:xfrm>
            <a:prstGeom prst="trapezoid">
              <a:avLst>
                <a:gd fmla="val 99582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392137" y="1090684"/>
              <a:ext cx="1968253" cy="429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Social/ Relacionamento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SzPct val="25000"/>
                <a:buNone/>
              </a:pPr>
              <a:r>
                <a:rPr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Ex.: amizade, família, etc.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3597" y="1520394"/>
              <a:ext cx="3825332" cy="400296"/>
            </a:xfrm>
            <a:prstGeom prst="trapezoid">
              <a:avLst>
                <a:gd fmla="val 99582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1133029" y="1520394"/>
              <a:ext cx="2486466" cy="400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Segurança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SzPct val="25000"/>
                <a:buNone/>
              </a:pPr>
              <a:r>
                <a:rPr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Ex.: segurança do corpo, do emprego, de recursos, etc.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1920691"/>
              <a:ext cx="4752527" cy="465543"/>
            </a:xfrm>
            <a:prstGeom prst="trapezoid">
              <a:avLst>
                <a:gd fmla="val 9958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831691" y="1920691"/>
              <a:ext cx="3089143" cy="465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rIns="11425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Fisiologia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SzPct val="25000"/>
                <a:buNone/>
              </a:pPr>
              <a:r>
                <a:rPr lang="pt-BR" sz="9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Ex.: fome, a sede, o sono, o sexo, a excreção, o abrigo, etc.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140419" y="1065386"/>
            <a:ext cx="30748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Hierarquia de necessidades de Maslow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5" name="Shape 265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266" name="Shape 266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Higiene e Motivação de Frederick Herzberg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chamada de “Teoria dos dois fatores”;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leva o colaborador à insatisfação? Políticas organizacionais, condições de trabalho, relacionamento com outros colegas, segurança e salário;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leva o colaborador à satisfação? Crescimento pessoal e profissional, desenvolvimento pessoal e profissional, responsabilidade, reconhecimento e realização pessoal e profissional.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2" name="Shape 272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1804559" y="1497433"/>
            <a:ext cx="4304567" cy="2389358"/>
            <a:chOff x="2155" y="0"/>
            <a:chExt cx="4304567" cy="2389358"/>
          </a:xfrm>
        </p:grpSpPr>
        <p:sp>
          <p:nvSpPr>
            <p:cNvPr id="274" name="Shape 274"/>
            <p:cNvSpPr/>
            <p:nvPr/>
          </p:nvSpPr>
          <p:spPr>
            <a:xfrm>
              <a:off x="2155" y="0"/>
              <a:ext cx="2074490" cy="2389358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2155" y="0"/>
              <a:ext cx="2074490" cy="7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Fatores de higiene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209605" y="717010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223354" y="730760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Relacionados ao “ter”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9605" y="1258641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223354" y="1272391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ausentes: causam insatisfação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209605" y="1800273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23354" y="1814022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presentes: não aumentam a motivação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2232233" y="0"/>
              <a:ext cx="2074490" cy="2389358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2232233" y="0"/>
              <a:ext cx="2074490" cy="7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pt-BR" sz="12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Fatores motivadores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439682" y="717010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2453431" y="730760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Relacionados ao trabalho em si, ao “ser”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2439682" y="1258641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2453431" y="1272391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ausentes: não tem grande importância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2439682" y="1800273"/>
              <a:ext cx="1659591" cy="46941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2453431" y="1814022"/>
              <a:ext cx="1632093" cy="441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rIns="30475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presentes: são fortes motivadores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356443" y="921370"/>
            <a:ext cx="18552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Teoria dos dois fatores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96" name="Shape 296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297" name="Shape 297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Teoria X &amp; Teoria Y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correntes de pensamento opostas que teorizam as relações entre os colaboradores e o comportamento destes em uma organização;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Foram idealizadas por Douglas McGregor, na década de 1960, sendo amplamente difundidas e conhecidas na área de gestão de recursos humanos.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03" name="Shape 303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2268682" y="1151691"/>
            <a:ext cx="3376323" cy="2866023"/>
            <a:chOff x="1940619" y="1151691"/>
            <a:chExt cx="3376323" cy="2866023"/>
          </a:xfrm>
        </p:grpSpPr>
        <p:sp>
          <p:nvSpPr>
            <p:cNvPr id="305" name="Shape 305"/>
            <p:cNvSpPr/>
            <p:nvPr/>
          </p:nvSpPr>
          <p:spPr>
            <a:xfrm>
              <a:off x="1940619" y="1151691"/>
              <a:ext cx="1615513" cy="470115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1991" y="0"/>
                    <a:pt x="4449" y="0"/>
                  </a:cubicBezTo>
                  <a:lnTo>
                    <a:pt x="115550" y="0"/>
                  </a:lnTo>
                  <a:cubicBezTo>
                    <a:pt x="118008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8008" y="120000"/>
                    <a:pt x="115550" y="120000"/>
                  </a:cubicBezTo>
                  <a:lnTo>
                    <a:pt x="4449" y="120000"/>
                  </a:lnTo>
                  <a:cubicBezTo>
                    <a:pt x="1991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55625" lIns="55625" rIns="55625" tIns="55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Teoria X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3701430" y="1151691"/>
              <a:ext cx="1615513" cy="470115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1991" y="0"/>
                    <a:pt x="4449" y="0"/>
                  </a:cubicBezTo>
                  <a:lnTo>
                    <a:pt x="115550" y="0"/>
                  </a:lnTo>
                  <a:cubicBezTo>
                    <a:pt x="118008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8008" y="120000"/>
                    <a:pt x="115550" y="120000"/>
                  </a:cubicBezTo>
                  <a:lnTo>
                    <a:pt x="4449" y="120000"/>
                  </a:lnTo>
                  <a:cubicBezTo>
                    <a:pt x="1991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55625" lIns="55625" rIns="55625" tIns="55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0" lang="pt-BR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Teoria Y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3384712" y="3568482"/>
              <a:ext cx="449232" cy="449232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261631" y="3380403"/>
              <a:ext cx="2695397" cy="18208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701430" y="2928665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Auto avaliação de desempenho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3701430" y="2530943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Ambiente de colaboração e confiança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3701430" y="2133223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Tem liberdade e participam das decisões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3701430" y="1728314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Profissionais são motivados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1940619" y="2928665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Punições auxiliam na gestão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940619" y="2530943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Trabalham apenas pelo dinheiro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940619" y="2133223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Precisam ser controlados e comandados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1940619" y="1728314"/>
              <a:ext cx="1615513" cy="368969"/>
            </a:xfrm>
            <a:custGeom>
              <a:pathLst>
                <a:path extrusionOk="0" h="120000" w="120000">
                  <a:moveTo>
                    <a:pt x="0" y="20000"/>
                  </a:moveTo>
                  <a:cubicBezTo>
                    <a:pt x="0" y="8954"/>
                    <a:pt x="2045" y="0"/>
                    <a:pt x="4567" y="0"/>
                  </a:cubicBezTo>
                  <a:lnTo>
                    <a:pt x="115432" y="0"/>
                  </a:lnTo>
                  <a:cubicBezTo>
                    <a:pt x="117954" y="0"/>
                    <a:pt x="120000" y="8954"/>
                    <a:pt x="120000" y="20000"/>
                  </a:cubicBezTo>
                  <a:lnTo>
                    <a:pt x="120000" y="99999"/>
                  </a:lnTo>
                  <a:cubicBezTo>
                    <a:pt x="120000" y="111045"/>
                    <a:pt x="117954" y="120000"/>
                    <a:pt x="115432" y="120000"/>
                  </a:cubicBezTo>
                  <a:lnTo>
                    <a:pt x="4567" y="120000"/>
                  </a:lnTo>
                  <a:cubicBezTo>
                    <a:pt x="2045" y="120000"/>
                    <a:pt x="0" y="111045"/>
                    <a:pt x="0" y="99999"/>
                  </a:cubicBezTo>
                  <a:lnTo>
                    <a:pt x="0" y="20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6100" lIns="56100" rIns="56100" tIns="56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b="0" i="0" lang="pt-BR" sz="10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Profissionais são desmotivados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22" name="Shape 322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323" name="Shape 323"/>
          <p:cNvSpPr/>
          <p:nvPr/>
        </p:nvSpPr>
        <p:spPr>
          <a:xfrm>
            <a:off x="716843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Teoria Z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Teoria Z é uma prática japonesa que entende o resultado como fruto da valorização das pessoas e da estabilidade profissional a partir da lealdade e dedicação ao trabalho. Oferece qualidade de vida em troca de empenho ao longo do tempo;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sucesso das administrações está ligado à motivação humana e não simplesmente à tecnologia dos processos produtivos. As máquinas são, portanto, apenas ferramentas a serviço do homem;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Qualidade é saber trabalhar com pessoas, em grupo.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29" name="Shape 329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330" name="Shape 330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Teoria de Vroom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Profissionais esperam receber mais a partir de seu esforço quando demonstram maior desempenho – e se motivarão mais se entenderem este sistema como válido e existente na organização;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Será que sua organização realmente recompensa o colaborador?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336" name="Shape 336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337" name="Shape 337"/>
          <p:cNvSpPr/>
          <p:nvPr/>
        </p:nvSpPr>
        <p:spPr>
          <a:xfrm>
            <a:off x="716843" y="885505"/>
            <a:ext cx="648000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Efeito Halo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um jogador de futebol é bom em campo, o efeito halo seria achar que ele pode ser bom treinador sem nunca ter demonstrado habilidade para tanto.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0" y="15561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Recursos Humanos</a:t>
            </a:r>
          </a:p>
        </p:txBody>
      </p:sp>
      <p:pic>
        <p:nvPicPr>
          <p:cNvPr descr="https://www.caelum.com.br/apostila-html-css-javascript/anuncios/alura_2x.png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48" name="Shape 34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Shape 34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recursos humanos</a:t>
            </a:r>
          </a:p>
        </p:txBody>
      </p:sp>
      <p:sp>
        <p:nvSpPr>
          <p:cNvPr id="355" name="Shape 355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268475"/>
            <a:ext cx="4320000" cy="19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recursos humanos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065386"/>
            <a:ext cx="4320000" cy="209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recursos humanos</a:t>
            </a:r>
          </a:p>
        </p:txBody>
      </p:sp>
      <p:pic>
        <p:nvPicPr>
          <p:cNvPr descr="https://www.caelum.com.br/apostila-html-css-javascript/anuncios/alura_2x.png"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73" name="Shape 373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80" name="Shape 380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recursos humanos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e documentação dos papéis, responsabilidades, habilidades necessárias e relações hierárquicas do projeto, e de criação de um plano de gerenciamento de pessoal – de acordo com o PMBOK®.</a:t>
            </a:r>
          </a:p>
        </p:txBody>
      </p:sp>
      <p:sp>
        <p:nvSpPr>
          <p:cNvPr id="381" name="Shape 38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88" name="Shape 388"/>
          <p:cNvSpPr/>
          <p:nvPr/>
        </p:nvSpPr>
        <p:spPr>
          <a:xfrm>
            <a:off x="716483" y="885505"/>
            <a:ext cx="648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de gerenciamento escolhidos para o projeto, como vai ser tocado o trabalho, como vamos trabalhar com processos de outras áreas e suas relações, pois, inclui os planos auxiliares.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vamos precisar em termos de pessoas, habilidades, dinheiro e tempo para cada atividade?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os requisitos de recursos das atividades, podemos já iniciar o planejamento dos recurso humanos – mas será que planejamos os recursos humanos antes de planejar o escopo ou depois? E depois disso, o que fazer?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96" name="Shape 396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 e estrutura da organização, área de Recursos humanos existente ou não, dispersão geográfica dos membros da equipe, políticas de administração de pessoal, e condições do mercado são alguns dos fatores que influenciam no processo.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04" name="Shape 404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de cargos, documentos, processos de contratação e gestão de pessoas;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precisa trabalhar dentro da organização, por tanto, é importante utilizar todos os ativos disponíveis na mesma para fazer a melhor utilização e oferecer manutenção aos recursos humanos em seu projeto.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12" name="Shape 412"/>
          <p:cNvSpPr/>
          <p:nvPr/>
        </p:nvSpPr>
        <p:spPr>
          <a:xfrm>
            <a:off x="71648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Organogramas e descrições de cargos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trabalhar com EARs – Estrutura analítica de recursos – e EAOs – Estrutura analítica organizacional. A EAR é mais voltada para os recursos, enquanto a EAO é voltada para os silos organizacionais e a hierarquia entre estes recursos e silos – além disso, a EAR pode ser utilizada para recursos físicos;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sp>
        <p:nvSpPr>
          <p:cNvPr id="415" name="Shape 415"/>
          <p:cNvSpPr/>
          <p:nvPr/>
        </p:nvSpPr>
        <p:spPr>
          <a:xfrm>
            <a:off x="716483" y="2217514"/>
            <a:ext cx="46805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Considere também a utilização de uma Matriz RACI frente aos papéis listados em uma matriz de responsabilidades;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Monte a estrutura de sua equipe com base na estrutura da organização.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421" name="Shape 421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 de relacionamentos (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Relacionamentos dentro da organização e fora da organização.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Teoria organizacional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Maslow e as necessidades básicas e de realização, Liderança situacional de Hersey &amp; Blanchard e ainda outras teorias que possam se aplicar à organização e ao projeto.</a:t>
            </a: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429" name="Shape 429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pode fazer o planejamento do projeto e dos recursos humanos antes de ir para o escopo, por exemplo, apontando, com o auxílio de experts em recursos humanos, os tipos de recursos e quem você vai precisar para o projeto, gerando até mesmo pré-designação de recursos.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de planejamento, são frequentemente aplicadas junto a opinião especializada.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690437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contendo papéis, autoridades, responsabilidades, competências;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Organogramas do projeto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de pessoal: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contendo mobilização de pessoal, calendário de recursos; padrão de liberação de recursos, plano de capacitação, plano de reconhecimento e recompensa e políticas de segurança e conformidade para com regras e políticas internas e externas.</a:t>
            </a:r>
          </a:p>
        </p:txBody>
      </p:sp>
      <p:sp>
        <p:nvSpPr>
          <p:cNvPr id="439" name="Shape 43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recursos humanos </a:t>
            </a:r>
          </a:p>
        </p:txBody>
      </p:sp>
      <p:sp>
        <p:nvSpPr>
          <p:cNvPr id="445" name="Shape 445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identificação e documentação dos papéis, responsabilidades, habilidades necessárias e relações hierárquicas do projeto, e de criação de um plano de gerenciamento de pessoal – de acordo com o PMBOK®.</a:t>
            </a:r>
          </a:p>
        </p:txBody>
      </p:sp>
      <p:sp>
        <p:nvSpPr>
          <p:cNvPr id="446" name="Shape 44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2289522"/>
            <a:ext cx="1651009" cy="165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Mobilizar a equipe do projeto</a:t>
            </a:r>
          </a:p>
        </p:txBody>
      </p:sp>
      <p:pic>
        <p:nvPicPr>
          <p:cNvPr descr="https://www.caelum.com.br/apostila-html-css-javascript/anuncios/alura_2x.png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  <p:grpSp>
        <p:nvGrpSpPr>
          <p:cNvPr id="457" name="Shape 45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58" name="Shape 45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Shape 45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65" name="Shape 465"/>
          <p:cNvSpPr/>
          <p:nvPr/>
        </p:nvSpPr>
        <p:spPr>
          <a:xfrm>
            <a:off x="572468" y="2577555"/>
            <a:ext cx="432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Mobilizar a equipe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confirmação da disponibilidade dos recursos humanos e de obtenção da equipe necessária para concluir as designações do projeto – de acordo com o PMBOK®.</a:t>
            </a:r>
          </a:p>
        </p:txBody>
      </p:sp>
      <p:sp>
        <p:nvSpPr>
          <p:cNvPr id="466" name="Shape 4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60729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73" name="Shape 473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vamos encontrar organogramas do projeto e todo o direcionamento para a mobilização, plano de capacitação, matriz de recursos, responsabilidades, organogramas e mais.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Quais recursos estão disponíveis para o trabalho? Quando estarão disponíveis? O pessoal da empresa tem interesse no projeto?  Onde as pessoas irão trabalhar?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1" name="Shape 481"/>
          <p:cNvSpPr/>
          <p:nvPr/>
        </p:nvSpPr>
        <p:spPr>
          <a:xfrm>
            <a:off x="716843" y="885505"/>
            <a:ext cx="648000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Políticas, procedimentos, padrões modelos e formas de gerir pessoas, contratar pessoas e mobilizar recursos humanos na organização.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89" name="Shape 489"/>
          <p:cNvSpPr/>
          <p:nvPr/>
        </p:nvSpPr>
        <p:spPr>
          <a:xfrm>
            <a:off x="71648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Pré-designação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TAP, por exemplo, pode ser determinado como premissa a designação de um profissional específico da empresa. Podemos depender de pessoas chave na organização para realizar um projeto ou termos recebido a promessa de determinado recurso.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Negociação</a:t>
            </a:r>
          </a:p>
          <a:p>
            <a:pPr indent="-287447" lvl="2" marL="1036747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com outros gerentes e até gerentes funcionais e sêniores para conseguir recursos humanos para o projeto. </a:t>
            </a:r>
          </a:p>
          <a:p>
            <a:pPr indent="-287447" lvl="2" marL="1036747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fundamental negociar, porque muitas vezes não temos os recursos que precisamos e os gerentes funcionais tem uma forte tendência à não-colaboração.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716843" y="885505"/>
            <a:ext cx="64800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no mercado pessoal qualificado.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Equipes virtuais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Equipes distribuídas são cada vez mais comuns no mercado.</a:t>
            </a:r>
          </a:p>
        </p:txBody>
      </p:sp>
      <p:sp>
        <p:nvSpPr>
          <p:cNvPr id="499" name="Shape 4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decisão envolvendo critérios múltiplos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perfil do profissional? Quanto vai custar? Qual a experiência dele? E todos os demais critérios que forem relevantes para o projeto em questão;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Disponibilidade, custo, experiência, capacidade, conhecimento, habilidades, atitudes e fatores internacionais são os principais critérios observados nesta análise.</a:t>
            </a:r>
          </a:p>
        </p:txBody>
      </p:sp>
      <p:sp>
        <p:nvSpPr>
          <p:cNvPr id="507" name="Shape 50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13" name="Shape 513"/>
          <p:cNvSpPr/>
          <p:nvPr/>
        </p:nvSpPr>
        <p:spPr>
          <a:xfrm>
            <a:off x="690437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Designações do pessoal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Quem vai trabalhar no projeto e quais as necessidades dos profissionais em termos de preparação, matriz de responsabilidades e organogramas?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Calendários dos recursos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cada recurso irá trabalhar em cada atividade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Atualização no plano de gerenciamento de recursos humanos e também em outros, como o cronograma, por exemplo.</a:t>
            </a: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Mobilizar a equipe do projeto</a:t>
            </a:r>
          </a:p>
        </p:txBody>
      </p:sp>
      <p:sp>
        <p:nvSpPr>
          <p:cNvPr id="521" name="Shape 521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confirmação da disponibilidade dos recursos humanos e de obtenção da equipe necessária para concluir as designações do projeto – de acordo com o PMBOK®.</a:t>
            </a:r>
          </a:p>
        </p:txBody>
      </p:sp>
      <p:sp>
        <p:nvSpPr>
          <p:cNvPr id="522" name="Shape 5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361530"/>
            <a:ext cx="2071308" cy="146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/>
        </p:nvSpPr>
        <p:spPr>
          <a:xfrm>
            <a:off x="0" y="20127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Desenvolver a equipe do projeto</a:t>
            </a:r>
          </a:p>
        </p:txBody>
      </p:sp>
      <p:pic>
        <p:nvPicPr>
          <p:cNvPr descr="https://www.caelum.com.br/apostila-html-css-javascript/anuncios/alura_2x.png"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  <p:grpSp>
        <p:nvGrpSpPr>
          <p:cNvPr id="533" name="Shape 53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34" name="Shape 53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Shape 53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41" name="Shape 541"/>
          <p:cNvSpPr/>
          <p:nvPr/>
        </p:nvSpPr>
        <p:spPr>
          <a:xfrm>
            <a:off x="572468" y="2577555"/>
            <a:ext cx="432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a equipe do projeto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o processo de melhoria de competências, de interação e do ambiente global da equipe para aprimorar o desempenho do projeto – de acordo com o PMBOK®.</a:t>
            </a:r>
          </a:p>
        </p:txBody>
      </p:sp>
      <p:sp>
        <p:nvSpPr>
          <p:cNvPr id="542" name="Shape 54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1032737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49" name="Shape 549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vamos aplicar o planejado, de acordo com a evolução do projeto e sua execução partindo de organogramas e do plano em si.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Designação dos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mobilização de fato, a designação das pessoas determinadas para 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 de recursos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calendário possibilita uma correta designação dos recursos.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557" name="Shape 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/>
          <p:nvPr/>
        </p:nvSpPr>
        <p:spPr>
          <a:xfrm>
            <a:off x="716843" y="885505"/>
            <a:ext cx="6480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interpessoais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um líder situacional, tomar decisões, ter boa comunicação e habilidades interpessoais relevantes para o projeto – o gerente não pode ser uma pedra! Precisa saber influenciar as pessoas e desenvolver a equipe, além de SEMPRE integrar para ENTREGAR!</a:t>
            </a:r>
          </a:p>
        </p:txBody>
      </p:sp>
      <p:sp>
        <p:nvSpPr>
          <p:cNvPr id="559" name="Shape 55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Treinamento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Desenvolvimento envolve preparo do pessoal para trabalhar com as habilidades necessárias para 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Dentre os métodos utilizados para aplicar o treinamento estão o treinamento em sala de aula,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baseado em computador, o treinamento realizado no trabalho com orientação de outro membro da equipe de projetos, a mentoria e o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coaching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567" name="Shape 56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Atividades de grupo (ou construção da equipe)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 para um sítio jogar bola no final de semana faz milagres!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Existem cinco estágios de desenvolvimento: formação, conflito, acordo, desempenho e dispersão – esta é uma teoria de Bruce Tuckman, conhecida como Escada de Tuckman;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a equipe está frustrada, o clima não está bom, é sinal de que é preciso trabalhar ainda mais para construir a equipe.</a:t>
            </a:r>
          </a:p>
        </p:txBody>
      </p:sp>
      <p:sp>
        <p:nvSpPr>
          <p:cNvPr id="575" name="Shape 57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716843" y="885505"/>
            <a:ext cx="648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 básicas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se espera das pessoas, o que é a conduta esperada e etc.;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expectativas claras a respeito do comportamento aceitável dos membros da equipe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conhecido como “matriz apertada”;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Colocar as pessoas em uma mesma sala e blindar a equipe – ou seja, aprimorar sua capacidade de atuar como uma equipe;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temporário (somente em ocasiões estrategicamente importantes) ou durante todo o projeto.</a:t>
            </a:r>
          </a:p>
        </p:txBody>
      </p:sp>
      <p:sp>
        <p:nvSpPr>
          <p:cNvPr id="583" name="Shape 58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Reconhecimento e recompensas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Montar um programa de recompensas com base no atingimento de metas, cumprimento de regras, etc.;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considerar as seguintes teorias para esta técnica: Maslow, Teoria X, Teoria Y, Teoria Z, Teoria das expectativas e ainda outras (as teorias citadas são as mais importantes para o exame PMP).</a:t>
            </a:r>
          </a:p>
        </p:txBody>
      </p:sp>
      <p:sp>
        <p:nvSpPr>
          <p:cNvPr id="591" name="Shape 59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716843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de avaliação dos funcionários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Melhoram a compreensão, a confiança, o compromisso e a comunicação entre os  membros da equipe;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Algumas dessas ferramentas são pesquisas sobre atitudes, avaliações específicas, entrevistas estruturadas, testes de habilidade e grupos de discussão;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avaliações 360° são um exemplo claro de ferramenta de avaliação.</a:t>
            </a:r>
          </a:p>
        </p:txBody>
      </p:sp>
      <p:sp>
        <p:nvSpPr>
          <p:cNvPr id="599" name="Shape 5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Avaliações do desempenho da equipe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 no projeto, não antes, mas depois da mobilização;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mobilizar avaliamos o que é necessário, depois avaliamos o resultado e necessidade de nova construção ou desenvolvimento específico.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Administração de pessoal, registros de treinamento de funcionários, e avaliações das habilidades são alguns dos fatores  atualizados neste processo.</a:t>
            </a:r>
          </a:p>
        </p:txBody>
      </p:sp>
      <p:sp>
        <p:nvSpPr>
          <p:cNvPr id="607" name="Shape 60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a equipe do projeto</a:t>
            </a:r>
          </a:p>
        </p:txBody>
      </p:sp>
      <p:sp>
        <p:nvSpPr>
          <p:cNvPr id="613" name="Shape 613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melhoria de competências, de interação e do ambiente global da equipe para aprimorar o desempenho do projeto – de acordo com o PMBOK®.</a:t>
            </a:r>
          </a:p>
        </p:txBody>
      </p:sp>
      <p:sp>
        <p:nvSpPr>
          <p:cNvPr id="614" name="Shape 6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52" y="1988127"/>
            <a:ext cx="2280691" cy="228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0" y="201276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Gerenciar a equipe do projeto</a:t>
            </a:r>
          </a:p>
        </p:txBody>
      </p:sp>
      <p:pic>
        <p:nvPicPr>
          <p:cNvPr descr="https://www.caelum.com.br/apostila-html-css-javascript/anuncios/alura_2x.png" id="621" name="Shape 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  <p:grpSp>
        <p:nvGrpSpPr>
          <p:cNvPr id="625" name="Shape 625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26" name="Shape 626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Shape 627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33" name="Shape 633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a equipe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acompanhamento do desempenho dos membros da equipe, fornecimento de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resolução de questões e gerenciamento das mudanças para otimizar o desempenho do projeto – de acordo com o PMBOK®. </a:t>
            </a:r>
          </a:p>
        </p:txBody>
      </p:sp>
      <p:sp>
        <p:nvSpPr>
          <p:cNvPr id="634" name="Shape 63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1032737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41" name="Shape 641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de recursos humanos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Organogramas, EARs, políticas de cargos e salários, processos de gerenciamento de recursos humanos, etc.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Designação da equipe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Afinal de contas, quem está trabalhando no projeto? A designação é uma saída do processo Mobilizar a equipe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Avaliações do desempenho da equipe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equipe deve ter sido avaliada durante seu desenvolvimento, na própria execução do projeto.</a:t>
            </a: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49" name="Shape 649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Relacionada com as partes interessadas;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partes interessadas podem registrar questões, dúvidas, indagações e até mesmo problemas encontrados;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Lembrando que a equipe também é um conjunto de partes interessadas.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do projeto como um todo.</a:t>
            </a: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57" name="Shape 657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Certificados de reconhecimento, newsletters, websites, sistemas de bônus, uniformes corporativos, e outros benefícios organizacionais, são alguns dos ativos que influenciam no processo Gerenciar a equipe do projeto.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65" name="Shape 665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Observação e conversas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Perceber na prática, no dia-a-dia, informalmente, o clima da equipe de projeto e trabalho;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andar e conversar pela empresa!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Avaliações de desempenho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 dos indivíduos dentro das atividades programadas para o projeto.</a:t>
            </a: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716843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de conflitos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Evitar (ou recuar), suavizar, comprometer, impor e colaborar constituem as cinco técnicas gerais para resolver conflitos;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Suavizar é colocar panos quentes; comprometer é reconciliar e tem uma perspectiva de “perde-perde”; impor é forçar a barra; recuar é deixar a coisa andar solta; e colaborar é trabalhar pelo “ganha-ganha”;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muito importante para o exame! Se você ficar em dúvida, marque “colaborar”;</a:t>
            </a:r>
          </a:p>
        </p:txBody>
      </p:sp>
      <p:sp>
        <p:nvSpPr>
          <p:cNvPr id="675" name="Shape 67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Habilidades interpessoais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Liderar a equipe, unir as pessoas, integrar áreas da organização para entregar resultados são alguns exemplos de habilidades interpessoais necessárias ao gerente de projetos;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ser o exemplo, ajudar as pessoas a buscar realização pessoal e desenvolvimento profissional</a:t>
            </a:r>
          </a:p>
        </p:txBody>
      </p:sp>
      <p:sp>
        <p:nvSpPr>
          <p:cNvPr id="683" name="Shape 68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89" name="Shape 68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/>
          <p:nvPr/>
        </p:nvSpPr>
        <p:spPr>
          <a:xfrm>
            <a:off x="716843" y="806677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Durante a gestão das pessoas no projeto, provavelmente mudanças podem ocorrer – promoções, demissões, mudanças no staff do projeto e assim por diante.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Basicamente, atualizar o plano de gerenciamento dos recursos humanos.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questões, descrição dos papéis, e designações do pessoal do projeto são alguns dos documentos atualizados neste processo.</a:t>
            </a:r>
          </a:p>
        </p:txBody>
      </p:sp>
      <p:sp>
        <p:nvSpPr>
          <p:cNvPr id="691" name="Shape 691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9 – Gerenciamento dos Recursos Humanos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97" name="Shape 697"/>
          <p:cNvSpPr/>
          <p:nvPr/>
        </p:nvSpPr>
        <p:spPr>
          <a:xfrm>
            <a:off x="690437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Comentários para as avaliações de desempenho organizacionais;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das habilidades do pessoal.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históricas e documentação de lições aprendidas, modelos, e processos padronizados da empresa são os ativos atualizados neste processo.</a:t>
            </a:r>
          </a:p>
        </p:txBody>
      </p:sp>
      <p:pic>
        <p:nvPicPr>
          <p:cNvPr id="698" name="Shape 698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Gerenciar a equipe do projeto</a:t>
            </a:r>
          </a:p>
        </p:txBody>
      </p:sp>
      <p:sp>
        <p:nvSpPr>
          <p:cNvPr id="705" name="Shape 705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acompanhamento do desempenho dos membros da equipe, fornecimento de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resolução de questões e gerenciamento das mudanças para otimizar o desempenho do projeto – de acordo com o PMBOK®. </a:t>
            </a:r>
          </a:p>
        </p:txBody>
      </p:sp>
      <p:sp>
        <p:nvSpPr>
          <p:cNvPr id="706" name="Shape 7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83" y="2145506"/>
            <a:ext cx="1904452" cy="186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/>
        </p:nvSpPr>
        <p:spPr>
          <a:xfrm>
            <a:off x="0" y="345297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9</a:t>
            </a:r>
          </a:p>
        </p:txBody>
      </p:sp>
      <p:sp>
        <p:nvSpPr>
          <p:cNvPr id="714" name="Shape 714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716" name="Shape 7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Shape 717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18" name="Shape 718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Shape 719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recursos humanos</a:t>
            </a:r>
          </a:p>
        </p:txBody>
      </p:sp>
      <p:sp>
        <p:nvSpPr>
          <p:cNvPr id="214" name="Shape 214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716843" y="798593"/>
            <a:ext cx="6480000" cy="1763999"/>
            <a:chOff x="0" y="14960"/>
            <a:chExt cx="6480000" cy="1763999"/>
          </a:xfrm>
        </p:grpSpPr>
        <p:sp>
          <p:nvSpPr>
            <p:cNvPr id="216" name="Shape 216"/>
            <p:cNvSpPr/>
            <p:nvPr/>
          </p:nvSpPr>
          <p:spPr>
            <a:xfrm>
              <a:off x="0" y="14960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22846" y="37805"/>
              <a:ext cx="6434308" cy="42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Hardcore Vs Softcore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482960"/>
              <a:ext cx="6480000" cy="41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0" y="482960"/>
              <a:ext cx="6480000" cy="41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gerenciamento de pessoas é uma softskill, enquanto gerenciamento de cronograma e tarefas de gestão de projetos são hardskills.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896959"/>
              <a:ext cx="6480000" cy="46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22846" y="919805"/>
              <a:ext cx="6434308" cy="42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Equipe de projeto &amp; Equipe de trabalho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1364959"/>
              <a:ext cx="6480000" cy="41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0" y="1364959"/>
              <a:ext cx="6480000" cy="41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equipe gerencial, que apoia nas tarefas de gestão de projetos, pode ser diferente da equipe de trabalho – aquela que constrói o produto.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9" name="Shape 22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gerenciamento dos recursos humanos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716843" y="856011"/>
            <a:ext cx="6480000" cy="1661084"/>
            <a:chOff x="0" y="60457"/>
            <a:chExt cx="6480000" cy="1661084"/>
          </a:xfrm>
        </p:grpSpPr>
        <p:sp>
          <p:nvSpPr>
            <p:cNvPr id="231" name="Shape 231"/>
            <p:cNvSpPr/>
            <p:nvPr/>
          </p:nvSpPr>
          <p:spPr>
            <a:xfrm>
              <a:off x="0" y="60457"/>
              <a:ext cx="6480000" cy="58468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8542" y="88998"/>
              <a:ext cx="6422915" cy="527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Como sempre… Integrar para entregar!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645141"/>
              <a:ext cx="6480000" cy="107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0" y="645141"/>
              <a:ext cx="6480000" cy="107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205725" rIns="85325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gerente de projetos é o líder, é o responsável pelo projeto e pelas pessoas em seu projeto. Ele forma pessoas, toma decisões e faz acontecer com a equipe que tem dentro da organização que trabalha!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40" name="Shape 240"/>
          <p:cNvSpPr/>
          <p:nvPr/>
        </p:nvSpPr>
        <p:spPr>
          <a:xfrm>
            <a:off x="12248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utilizados na área de conhecimento de recursos humanos</a:t>
            </a:r>
          </a:p>
        </p:txBody>
      </p:sp>
      <p:sp>
        <p:nvSpPr>
          <p:cNvPr id="241" name="Shape 241"/>
          <p:cNvSpPr/>
          <p:nvPr/>
        </p:nvSpPr>
        <p:spPr>
          <a:xfrm>
            <a:off x="716843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necessidades &amp; Maslow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buscamos satisfazer nossas necessidades, mas quais são elas? De acordo com Maslow, são as necessidades fisiológicas, de segurança, social (de relacionamento), estima e autorrealização.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