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4291000" cx="7913675"/>
  <p:notesSz cx="6858000" cy="9144000"/>
  <p:embeddedFontLst>
    <p:embeddedFont>
      <p:font typeface="Tahom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F7D66C1-3114-41DA-8C89-F06A2798275E}">
  <a:tblStyle styleId="{AF7D66C1-3114-41DA-8C89-F06A2798275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Tahoma-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4" name="Shape 29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9" name="Shape 30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5" name="Shape 3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7" name="Shape 3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8" name="Shape 36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9" name="Shape 3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0" name="Shape 39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2" name="Shape 40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8" name="Shape 40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4" name="Shape 4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0" name="Shape 42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9" name="Shape 43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1" name="Shape 45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3" name="Shape 46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9" name="Shape 46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9" name="Shape 48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1" name="Shape 50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8" name="Shape 50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14" name="Shape 5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20" name="Shape 52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2" name="Shape 53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9" name="Shape 53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5" name="Shape 54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1" name="Shape 55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63" name="Shape 56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0" name="Shape 57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6" name="Shape 57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2" name="Shape 58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8" name="Shape 58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0" name="Shape 60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7" name="Shape 60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13" name="Shape 61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9" name="Shape 6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20" name="Shape 6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0.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5" name="Shape 15"/>
        <p:cNvGrpSpPr/>
        <p:nvPr/>
      </p:nvGrpSpPr>
      <p:grpSpPr>
        <a:xfrm>
          <a:off x="0" y="0"/>
          <a:ext cx="0" cy="0"/>
          <a:chOff x="0" y="0"/>
          <a:chExt cx="0" cy="0"/>
        </a:xfrm>
      </p:grpSpPr>
      <p:sp>
        <p:nvSpPr>
          <p:cNvPr id="16" name="Shape 16"/>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2" name="Shape 72"/>
        <p:cNvGrpSpPr/>
        <p:nvPr/>
      </p:nvGrpSpPr>
      <p:grpSpPr>
        <a:xfrm>
          <a:off x="0" y="0"/>
          <a:ext cx="0" cy="0"/>
          <a:chOff x="0" y="0"/>
          <a:chExt cx="0" cy="0"/>
        </a:xfrm>
      </p:grpSpPr>
      <p:sp>
        <p:nvSpPr>
          <p:cNvPr id="73" name="Shape 73"/>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8" name="Shape 78"/>
        <p:cNvGrpSpPr/>
        <p:nvPr/>
      </p:nvGrpSpPr>
      <p:grpSpPr>
        <a:xfrm>
          <a:off x="0" y="0"/>
          <a:ext cx="0" cy="0"/>
          <a:chOff x="0" y="0"/>
          <a:chExt cx="0" cy="0"/>
        </a:xfrm>
      </p:grpSpPr>
      <p:sp>
        <p:nvSpPr>
          <p:cNvPr id="79" name="Shape 79"/>
          <p:cNvSpPr txBox="1"/>
          <p:nvPr>
            <p:ph type="title"/>
          </p:nvPr>
        </p:nvSpPr>
        <p:spPr>
          <a:xfrm rot="5400000">
            <a:off x="4797080" y="1112183"/>
            <a:ext cx="3661267" cy="178057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de título">
    <p:spTree>
      <p:nvGrpSpPr>
        <p:cNvPr id="86" name="Shape 86"/>
        <p:cNvGrpSpPr/>
        <p:nvPr/>
      </p:nvGrpSpPr>
      <p:grpSpPr>
        <a:xfrm>
          <a:off x="0" y="0"/>
          <a:ext cx="0" cy="0"/>
          <a:chOff x="0" y="0"/>
          <a:chExt cx="0" cy="0"/>
        </a:xfrm>
      </p:grpSpPr>
      <p:sp>
        <p:nvSpPr>
          <p:cNvPr id="87" name="Shape 8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
        <p:nvSpPr>
          <p:cNvPr id="88" name="Shape 88"/>
          <p:cNvSpPr/>
          <p:nvPr/>
        </p:nvSpPr>
        <p:spPr>
          <a:xfrm>
            <a:off x="1580579" y="129281"/>
            <a:ext cx="6333108" cy="504056"/>
          </a:xfrm>
          <a:prstGeom prst="rect">
            <a:avLst/>
          </a:prstGeom>
          <a:gradFill>
            <a:gsLst>
              <a:gs pos="0">
                <a:srgbClr val="CAC5D3">
                  <a:alpha val="0"/>
                </a:srgbClr>
              </a:gs>
              <a:gs pos="100000">
                <a:srgbClr val="4C004C">
                  <a:alpha val="93725"/>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pic>
        <p:nvPicPr>
          <p:cNvPr descr="https://www.caelum.com.br/apostila-html-css-javascript/anuncios/alura_2x.png" id="89" name="Shape 89"/>
          <p:cNvPicPr preferRelativeResize="0"/>
          <p:nvPr/>
        </p:nvPicPr>
        <p:blipFill rotWithShape="1">
          <a:blip r:embed="rId2">
            <a:alphaModFix/>
          </a:blip>
          <a:srcRect b="0" l="0" r="0" t="0"/>
          <a:stretch/>
        </p:blipFill>
        <p:spPr>
          <a:xfrm>
            <a:off x="6261100" y="3441650"/>
            <a:ext cx="1224135" cy="550861"/>
          </a:xfrm>
          <a:prstGeom prst="rect">
            <a:avLst/>
          </a:prstGeom>
          <a:noFill/>
          <a:ln>
            <a:noFill/>
          </a:ln>
        </p:spPr>
      </p:pic>
      <p:pic>
        <p:nvPicPr>
          <p:cNvPr descr="http://www.valit.com.br/fw-uploads/0df68964d7f69a99cae07c24f4190c45.gif" id="90" name="Shape 90"/>
          <p:cNvPicPr preferRelativeResize="0"/>
          <p:nvPr/>
        </p:nvPicPr>
        <p:blipFill rotWithShape="1">
          <a:blip r:embed="rId3">
            <a:alphaModFix/>
          </a:blip>
          <a:srcRect b="0" l="0" r="0" t="0"/>
          <a:stretch/>
        </p:blipFill>
        <p:spPr>
          <a:xfrm>
            <a:off x="140419" y="57273"/>
            <a:ext cx="1368151" cy="694765"/>
          </a:xfrm>
          <a:prstGeom prst="rect">
            <a:avLst/>
          </a:prstGeom>
          <a:noFill/>
          <a:ln>
            <a:noFill/>
          </a:ln>
        </p:spPr>
      </p:pic>
      <p:sp>
        <p:nvSpPr>
          <p:cNvPr id="91" name="Shape 91"/>
          <p:cNvSpPr/>
          <p:nvPr/>
        </p:nvSpPr>
        <p:spPr>
          <a:xfrm>
            <a:off x="5757044" y="201290"/>
            <a:ext cx="1872207" cy="1368151"/>
          </a:xfrm>
          <a:prstGeom prst="rect">
            <a:avLst/>
          </a:prstGeom>
          <a:gradFill>
            <a:gsLst>
              <a:gs pos="0">
                <a:schemeClr val="dk1"/>
              </a:gs>
              <a:gs pos="50000">
                <a:srgbClr val="CACACA"/>
              </a:gs>
              <a:gs pos="100000">
                <a:schemeClr val="dk1"/>
              </a:gs>
            </a:gsLst>
            <a:lin ang="0" scaled="0"/>
          </a:gra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2" name="Shape 92"/>
          <p:cNvSpPr/>
          <p:nvPr/>
        </p:nvSpPr>
        <p:spPr>
          <a:xfrm>
            <a:off x="5829051" y="273297"/>
            <a:ext cx="1728191" cy="1224135"/>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3" name="Shape 93"/>
          <p:cNvSpPr txBox="1"/>
          <p:nvPr/>
        </p:nvSpPr>
        <p:spPr>
          <a:xfrm>
            <a:off x="1508571" y="201290"/>
            <a:ext cx="404518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600">
                <a:solidFill>
                  <a:srgbClr val="0C0C0C"/>
                </a:solidFill>
                <a:latin typeface="Calibri"/>
                <a:ea typeface="Calibri"/>
                <a:cs typeface="Calibri"/>
                <a:sym typeface="Calibri"/>
              </a:rPr>
              <a:t>Preparatório para o Exame  ITIL® Foundation</a:t>
            </a:r>
          </a:p>
        </p:txBody>
      </p:sp>
      <p:sp>
        <p:nvSpPr>
          <p:cNvPr id="94" name="Shape 94"/>
          <p:cNvSpPr/>
          <p:nvPr/>
        </p:nvSpPr>
        <p:spPr>
          <a:xfrm rot="10800000">
            <a:off x="0" y="3657674"/>
            <a:ext cx="4172868" cy="504056"/>
          </a:xfrm>
          <a:prstGeom prst="rect">
            <a:avLst/>
          </a:prstGeom>
          <a:gradFill>
            <a:gsLst>
              <a:gs pos="0">
                <a:srgbClr val="CAC5D3">
                  <a:alpha val="0"/>
                </a:srgbClr>
              </a:gs>
              <a:gs pos="100000">
                <a:srgbClr val="76923C"/>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95" name="Shape 95"/>
        <p:cNvGrpSpPr/>
        <p:nvPr/>
      </p:nvGrpSpPr>
      <p:grpSpPr>
        <a:xfrm>
          <a:off x="0" y="0"/>
          <a:ext cx="0" cy="0"/>
          <a:chOff x="0" y="0"/>
          <a:chExt cx="0" cy="0"/>
        </a:xfrm>
      </p:grpSpPr>
      <p:sp>
        <p:nvSpPr>
          <p:cNvPr id="96" name="Shape 96"/>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101" name="Shape 101"/>
        <p:cNvGrpSpPr/>
        <p:nvPr/>
      </p:nvGrpSpPr>
      <p:grpSpPr>
        <a:xfrm>
          <a:off x="0" y="0"/>
          <a:ext cx="0" cy="0"/>
          <a:chOff x="0" y="0"/>
          <a:chExt cx="0" cy="0"/>
        </a:xfrm>
      </p:grpSpPr>
      <p:sp>
        <p:nvSpPr>
          <p:cNvPr id="102" name="Shape 10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104" name="Shape 104"/>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107" name="Shape 107"/>
        <p:cNvGrpSpPr/>
        <p:nvPr/>
      </p:nvGrpSpPr>
      <p:grpSpPr>
        <a:xfrm>
          <a:off x="0" y="0"/>
          <a:ext cx="0" cy="0"/>
          <a:chOff x="0" y="0"/>
          <a:chExt cx="0" cy="0"/>
        </a:xfrm>
      </p:grpSpPr>
      <p:sp>
        <p:nvSpPr>
          <p:cNvPr id="108" name="Shape 108"/>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1" name="Shape 11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2" name="Shape 11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3" name="Shape 11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114" name="Shape 114"/>
        <p:cNvGrpSpPr/>
        <p:nvPr/>
      </p:nvGrpSpPr>
      <p:grpSpPr>
        <a:xfrm>
          <a:off x="0" y="0"/>
          <a:ext cx="0" cy="0"/>
          <a:chOff x="0" y="0"/>
          <a:chExt cx="0" cy="0"/>
        </a:xfrm>
      </p:grpSpPr>
      <p:sp>
        <p:nvSpPr>
          <p:cNvPr id="115" name="Shape 115"/>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18" name="Shape 11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9" name="Shape 11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123" name="Shape 123"/>
        <p:cNvGrpSpPr/>
        <p:nvPr/>
      </p:nvGrpSpPr>
      <p:grpSpPr>
        <a:xfrm>
          <a:off x="0" y="0"/>
          <a:ext cx="0" cy="0"/>
          <a:chOff x="0" y="0"/>
          <a:chExt cx="0" cy="0"/>
        </a:xfrm>
      </p:grpSpPr>
      <p:sp>
        <p:nvSpPr>
          <p:cNvPr id="124" name="Shape 124"/>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128" name="Shape 128"/>
        <p:cNvGrpSpPr/>
        <p:nvPr/>
      </p:nvGrpSpPr>
      <p:grpSpPr>
        <a:xfrm>
          <a:off x="0" y="0"/>
          <a:ext cx="0" cy="0"/>
          <a:chOff x="0" y="0"/>
          <a:chExt cx="0" cy="0"/>
        </a:xfrm>
      </p:grpSpPr>
      <p:sp>
        <p:nvSpPr>
          <p:cNvPr id="129" name="Shape 12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9" name="Shape 19"/>
        <p:cNvGrpSpPr/>
        <p:nvPr/>
      </p:nvGrpSpPr>
      <p:grpSpPr>
        <a:xfrm>
          <a:off x="0" y="0"/>
          <a:ext cx="0" cy="0"/>
          <a:chOff x="0" y="0"/>
          <a:chExt cx="0" cy="0"/>
        </a:xfrm>
      </p:grpSpPr>
      <p:sp>
        <p:nvSpPr>
          <p:cNvPr id="20" name="Shape 20"/>
          <p:cNvSpPr txBox="1"/>
          <p:nvPr>
            <p:ph type="ctrTitle"/>
          </p:nvPr>
        </p:nvSpPr>
        <p:spPr>
          <a:xfrm>
            <a:off x="593527" y="1332995"/>
            <a:ext cx="6726634" cy="919786"/>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187053" y="2431574"/>
            <a:ext cx="5539582" cy="1096592"/>
          </a:xfrm>
          <a:prstGeom prst="rect">
            <a:avLst/>
          </a:prstGeom>
          <a:noFill/>
          <a:ln>
            <a:noFill/>
          </a:ln>
        </p:spPr>
        <p:txBody>
          <a:bodyPr anchorCtr="0" anchor="t" bIns="91425" lIns="91425" rIns="91425" tIns="91425"/>
          <a:lstStyle>
            <a:lvl1pPr indent="0" lvl="0" marL="0" marR="0" rtl="0" algn="ctr">
              <a:spcBef>
                <a:spcPts val="520"/>
              </a:spcBef>
              <a:buClr>
                <a:srgbClr val="888888"/>
              </a:buClr>
              <a:buFont typeface="Arial"/>
              <a:buNone/>
              <a:defRPr b="0" i="0" sz="2600" u="none" cap="none" strike="noStrike">
                <a:solidFill>
                  <a:srgbClr val="888888"/>
                </a:solidFill>
                <a:latin typeface="Calibri"/>
                <a:ea typeface="Calibri"/>
                <a:cs typeface="Calibri"/>
                <a:sym typeface="Calibri"/>
              </a:defRPr>
            </a:lvl1pPr>
            <a:lvl2pPr indent="-7198" lvl="1" marL="375498" marR="0" rtl="0" algn="ctr">
              <a:spcBef>
                <a:spcPts val="460"/>
              </a:spcBef>
              <a:buClr>
                <a:srgbClr val="888888"/>
              </a:buClr>
              <a:buFont typeface="Arial"/>
              <a:buNone/>
              <a:defRPr b="0" i="0" sz="2300" u="none" cap="none" strike="noStrike">
                <a:solidFill>
                  <a:srgbClr val="888888"/>
                </a:solidFill>
                <a:latin typeface="Calibri"/>
                <a:ea typeface="Calibri"/>
                <a:cs typeface="Calibri"/>
                <a:sym typeface="Calibri"/>
              </a:defRPr>
            </a:lvl2pPr>
            <a:lvl3pPr indent="-1696" lvl="2" marL="750997"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8895" lvl="3" marL="1126495"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3393" lvl="4" marL="1501993"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0591" lvl="5" marL="1877492"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5089" lvl="6" marL="2252990"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288" lvl="7" marL="2628489"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6786" lvl="8" marL="3003987"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2" name="Shape 2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135" name="Shape 135"/>
        <p:cNvGrpSpPr/>
        <p:nvPr/>
      </p:nvGrpSpPr>
      <p:grpSpPr>
        <a:xfrm>
          <a:off x="0" y="0"/>
          <a:ext cx="0" cy="0"/>
          <a:chOff x="0" y="0"/>
          <a:chExt cx="0" cy="0"/>
        </a:xfrm>
      </p:grpSpPr>
      <p:sp>
        <p:nvSpPr>
          <p:cNvPr id="136" name="Shape 13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42" name="Shape 142"/>
        <p:cNvGrpSpPr/>
        <p:nvPr/>
      </p:nvGrpSpPr>
      <p:grpSpPr>
        <a:xfrm>
          <a:off x="0" y="0"/>
          <a:ext cx="0" cy="0"/>
          <a:chOff x="0" y="0"/>
          <a:chExt cx="0" cy="0"/>
        </a:xfrm>
      </p:grpSpPr>
      <p:sp>
        <p:nvSpPr>
          <p:cNvPr id="143" name="Shape 143"/>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48" name="Shape 148"/>
        <p:cNvGrpSpPr/>
        <p:nvPr/>
      </p:nvGrpSpPr>
      <p:grpSpPr>
        <a:xfrm>
          <a:off x="0" y="0"/>
          <a:ext cx="0" cy="0"/>
          <a:chOff x="0" y="0"/>
          <a:chExt cx="0" cy="0"/>
        </a:xfrm>
      </p:grpSpPr>
      <p:sp>
        <p:nvSpPr>
          <p:cNvPr id="149" name="Shape 149"/>
          <p:cNvSpPr txBox="1"/>
          <p:nvPr>
            <p:ph type="title"/>
          </p:nvPr>
        </p:nvSpPr>
        <p:spPr>
          <a:xfrm rot="5400000">
            <a:off x="4797080" y="1112183"/>
            <a:ext cx="3661267" cy="17805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Shape 15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8" name="Shape 58"/>
        <p:cNvGrpSpPr/>
        <p:nvPr/>
      </p:nvGrpSpPr>
      <p:grpSpPr>
        <a:xfrm>
          <a:off x="0" y="0"/>
          <a:ext cx="0" cy="0"/>
          <a:chOff x="0" y="0"/>
          <a:chExt cx="0" cy="0"/>
        </a:xfrm>
      </p:grpSpPr>
      <p:sp>
        <p:nvSpPr>
          <p:cNvPr id="59" name="Shape 5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5" name="Shape 65"/>
        <p:cNvGrpSpPr/>
        <p:nvPr/>
      </p:nvGrpSpPr>
      <p:grpSpPr>
        <a:xfrm>
          <a:off x="0" y="0"/>
          <a:ext cx="0" cy="0"/>
          <a:chOff x="0" y="0"/>
          <a:chExt cx="0" cy="0"/>
        </a:xfrm>
      </p:grpSpPr>
      <p:sp>
        <p:nvSpPr>
          <p:cNvPr id="66" name="Shape 6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www.pmi.org/~/media/PDF/Ethics/ap_pmicodeofethics_POR-Final.ash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0" y="345303"/>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14 </a:t>
            </a:r>
          </a:p>
          <a:p>
            <a:pPr indent="0" lvl="0" marL="0" marR="0" rtl="0" algn="r">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Conhecimentos adicionais para PMPs</a:t>
            </a:r>
          </a:p>
        </p:txBody>
      </p:sp>
      <p:sp>
        <p:nvSpPr>
          <p:cNvPr id="160" name="Shape 160"/>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61" name="Shape 161"/>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62" name="Shape 16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163" name="Shape 163"/>
          <p:cNvGrpSpPr/>
          <p:nvPr/>
        </p:nvGrpSpPr>
        <p:grpSpPr>
          <a:xfrm>
            <a:off x="0" y="1796207"/>
            <a:ext cx="2732806" cy="576064"/>
            <a:chOff x="-150191" y="1834342"/>
            <a:chExt cx="7482529" cy="1702447"/>
          </a:xfrm>
        </p:grpSpPr>
        <p:pic>
          <p:nvPicPr>
            <p:cNvPr id="164" name="Shape 16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65" name="Shape 16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Portfólio de Projetos</a:t>
            </a:r>
          </a:p>
        </p:txBody>
      </p:sp>
      <p:grpSp>
        <p:nvGrpSpPr>
          <p:cNvPr id="238" name="Shape 238"/>
          <p:cNvGrpSpPr/>
          <p:nvPr/>
        </p:nvGrpSpPr>
        <p:grpSpPr>
          <a:xfrm>
            <a:off x="1590902" y="921370"/>
            <a:ext cx="2520279" cy="2780023"/>
            <a:chOff x="1090441" y="0"/>
            <a:chExt cx="2520279" cy="2780023"/>
          </a:xfrm>
        </p:grpSpPr>
        <p:sp>
          <p:nvSpPr>
            <p:cNvPr id="239" name="Shape 239"/>
            <p:cNvSpPr/>
            <p:nvPr/>
          </p:nvSpPr>
          <p:spPr>
            <a:xfrm>
              <a:off x="1211533" y="117013"/>
              <a:ext cx="2322257" cy="806489"/>
            </a:xfrm>
            <a:prstGeom prst="ellipse">
              <a:avLst/>
            </a:prstGeom>
            <a:solidFill>
              <a:srgbClr val="BBBFCB">
                <a:alpha val="40000"/>
              </a:srgbClr>
            </a:solidFill>
            <a:ln>
              <a:noFill/>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2171815" y="2056148"/>
              <a:ext cx="450049" cy="288032"/>
            </a:xfrm>
            <a:prstGeom prst="downArrow">
              <a:avLst>
                <a:gd fmla="val 50000" name="adj1"/>
                <a:gd fmla="val 50000" name="adj2"/>
              </a:avLst>
            </a:prstGeom>
            <a:gradFill>
              <a:gsLst>
                <a:gs pos="0">
                  <a:srgbClr val="777F8D"/>
                </a:gs>
                <a:gs pos="80000">
                  <a:srgbClr val="9DA8BA"/>
                </a:gs>
                <a:gs pos="100000">
                  <a:srgbClr val="9EA8BB"/>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1285861" y="2239963"/>
              <a:ext cx="2160240" cy="5400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2" name="Shape 242"/>
            <p:cNvSpPr txBox="1"/>
            <p:nvPr/>
          </p:nvSpPr>
          <p:spPr>
            <a:xfrm>
              <a:off x="1285861" y="2239963"/>
              <a:ext cx="2160240" cy="540060"/>
            </a:xfrm>
            <a:prstGeom prst="rect">
              <a:avLst/>
            </a:prstGeom>
            <a:noFill/>
            <a:ln>
              <a:noFill/>
            </a:ln>
          </p:spPr>
          <p:txBody>
            <a:bodyPr anchorCtr="0" anchor="ctr" bIns="78225" lIns="78225" rIns="78225" tIns="78225">
              <a:noAutofit/>
            </a:bodyPr>
            <a:lstStyle/>
            <a:p>
              <a:pPr indent="0" lvl="0" marL="0" marR="0" rtl="0" algn="ctr">
                <a:lnSpc>
                  <a:spcPct val="90000"/>
                </a:lnSpc>
                <a:spcBef>
                  <a:spcPts val="0"/>
                </a:spcBef>
                <a:spcAft>
                  <a:spcPts val="0"/>
                </a:spcAft>
                <a:buSzPct val="25000"/>
                <a:buNone/>
              </a:pPr>
              <a:r>
                <a:rPr b="1" lang="pt-BR" sz="1100" cap="none">
                  <a:solidFill>
                    <a:schemeClr val="dk1"/>
                  </a:solidFill>
                  <a:latin typeface="Calibri"/>
                  <a:ea typeface="Calibri"/>
                  <a:cs typeface="Calibri"/>
                  <a:sym typeface="Calibri"/>
                </a:rPr>
                <a:t>Oportunidade Selecionada</a:t>
              </a:r>
            </a:p>
          </p:txBody>
        </p:sp>
        <p:sp>
          <p:nvSpPr>
            <p:cNvPr id="243" name="Shape 243"/>
            <p:cNvSpPr/>
            <p:nvPr/>
          </p:nvSpPr>
          <p:spPr>
            <a:xfrm>
              <a:off x="2055827" y="985788"/>
              <a:ext cx="810089" cy="810089"/>
            </a:xfrm>
            <a:prstGeom prst="ellipse">
              <a:avLst/>
            </a:prstGeom>
            <a:gradFill>
              <a:gsLst>
                <a:gs pos="0">
                  <a:srgbClr val="BBBBBB"/>
                </a:gs>
                <a:gs pos="80000">
                  <a:srgbClr val="F6F6F6"/>
                </a:gs>
                <a:gs pos="100000">
                  <a:srgbClr val="F7F7F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4" name="Shape 244"/>
            <p:cNvSpPr txBox="1"/>
            <p:nvPr/>
          </p:nvSpPr>
          <p:spPr>
            <a:xfrm>
              <a:off x="2174463" y="1104424"/>
              <a:ext cx="572819" cy="572819"/>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b="1" lang="pt-BR" sz="700" cap="none">
                  <a:solidFill>
                    <a:schemeClr val="lt1"/>
                  </a:solidFill>
                  <a:latin typeface="Calibri"/>
                  <a:ea typeface="Calibri"/>
                  <a:cs typeface="Calibri"/>
                  <a:sym typeface="Calibri"/>
                </a:rPr>
                <a:t>Oportunidade</a:t>
              </a:r>
            </a:p>
          </p:txBody>
        </p:sp>
        <p:sp>
          <p:nvSpPr>
            <p:cNvPr id="245" name="Shape 245"/>
            <p:cNvSpPr/>
            <p:nvPr/>
          </p:nvSpPr>
          <p:spPr>
            <a:xfrm>
              <a:off x="1476163" y="378041"/>
              <a:ext cx="810089" cy="810089"/>
            </a:xfrm>
            <a:prstGeom prst="ellipse">
              <a:avLst/>
            </a:prstGeom>
            <a:gradFill>
              <a:gsLst>
                <a:gs pos="0">
                  <a:srgbClr val="BBBBBB"/>
                </a:gs>
                <a:gs pos="80000">
                  <a:srgbClr val="F6F6F6"/>
                </a:gs>
                <a:gs pos="100000">
                  <a:srgbClr val="F7F7F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6" name="Shape 246"/>
            <p:cNvSpPr txBox="1"/>
            <p:nvPr/>
          </p:nvSpPr>
          <p:spPr>
            <a:xfrm>
              <a:off x="1594799" y="496677"/>
              <a:ext cx="572819" cy="572819"/>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b="1" lang="pt-BR" sz="700" cap="none">
                  <a:solidFill>
                    <a:schemeClr val="lt1"/>
                  </a:solidFill>
                  <a:latin typeface="Calibri"/>
                  <a:ea typeface="Calibri"/>
                  <a:cs typeface="Calibri"/>
                  <a:sym typeface="Calibri"/>
                </a:rPr>
                <a:t>Oportunidade </a:t>
              </a:r>
            </a:p>
          </p:txBody>
        </p:sp>
        <p:sp>
          <p:nvSpPr>
            <p:cNvPr id="247" name="Shape 247"/>
            <p:cNvSpPr/>
            <p:nvPr/>
          </p:nvSpPr>
          <p:spPr>
            <a:xfrm>
              <a:off x="2304256" y="182180"/>
              <a:ext cx="810089" cy="810089"/>
            </a:xfrm>
            <a:prstGeom prst="ellipse">
              <a:avLst/>
            </a:prstGeom>
            <a:gradFill>
              <a:gsLst>
                <a:gs pos="0">
                  <a:srgbClr val="BBBBBB"/>
                </a:gs>
                <a:gs pos="80000">
                  <a:srgbClr val="F6F6F6"/>
                </a:gs>
                <a:gs pos="100000">
                  <a:srgbClr val="F7F7F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8" name="Shape 248"/>
            <p:cNvSpPr txBox="1"/>
            <p:nvPr/>
          </p:nvSpPr>
          <p:spPr>
            <a:xfrm>
              <a:off x="2422891" y="300814"/>
              <a:ext cx="572819" cy="572819"/>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b="1" lang="pt-BR" sz="700" cap="none">
                  <a:solidFill>
                    <a:schemeClr val="lt1"/>
                  </a:solidFill>
                  <a:latin typeface="Calibri"/>
                  <a:ea typeface="Calibri"/>
                  <a:cs typeface="Calibri"/>
                  <a:sym typeface="Calibri"/>
                </a:rPr>
                <a:t>Oportunidade</a:t>
              </a:r>
            </a:p>
          </p:txBody>
        </p:sp>
        <p:sp>
          <p:nvSpPr>
            <p:cNvPr id="249" name="Shape 249"/>
            <p:cNvSpPr/>
            <p:nvPr/>
          </p:nvSpPr>
          <p:spPr>
            <a:xfrm>
              <a:off x="1090441" y="0"/>
              <a:ext cx="2520279" cy="2016224"/>
            </a:xfrm>
            <a:custGeom>
              <a:pathLst>
                <a:path extrusionOk="0" h="120000" w="120000">
                  <a:moveTo>
                    <a:pt x="583" y="34175"/>
                  </a:moveTo>
                  <a:lnTo>
                    <a:pt x="583" y="34175"/>
                  </a:lnTo>
                  <a:cubicBezTo>
                    <a:pt x="-2678" y="22567"/>
                    <a:pt x="7879" y="11072"/>
                    <a:pt x="27614" y="4745"/>
                  </a:cubicBezTo>
                  <a:cubicBezTo>
                    <a:pt x="47350" y="-1581"/>
                    <a:pt x="72649" y="-1581"/>
                    <a:pt x="92385" y="4745"/>
                  </a:cubicBezTo>
                  <a:cubicBezTo>
                    <a:pt x="112120" y="11072"/>
                    <a:pt x="122678" y="22567"/>
                    <a:pt x="119416" y="34175"/>
                  </a:cubicBezTo>
                  <a:lnTo>
                    <a:pt x="74854" y="113543"/>
                  </a:lnTo>
                  <a:cubicBezTo>
                    <a:pt x="73813" y="117246"/>
                    <a:pt x="67477" y="120000"/>
                    <a:pt x="60000" y="120000"/>
                  </a:cubicBezTo>
                  <a:cubicBezTo>
                    <a:pt x="52522" y="120000"/>
                    <a:pt x="46186" y="117246"/>
                    <a:pt x="45145" y="113543"/>
                  </a:cubicBezTo>
                  <a:close/>
                  <a:moveTo>
                    <a:pt x="4800" y="30000"/>
                  </a:moveTo>
                  <a:lnTo>
                    <a:pt x="4800" y="30000"/>
                  </a:lnTo>
                  <a:cubicBezTo>
                    <a:pt x="4800" y="43254"/>
                    <a:pt x="29513" y="53999"/>
                    <a:pt x="60000" y="53999"/>
                  </a:cubicBezTo>
                  <a:cubicBezTo>
                    <a:pt x="90486" y="53999"/>
                    <a:pt x="115199" y="43254"/>
                    <a:pt x="115199" y="29999"/>
                  </a:cubicBezTo>
                  <a:cubicBezTo>
                    <a:pt x="115199" y="16745"/>
                    <a:pt x="90486" y="5999"/>
                    <a:pt x="60000" y="5999"/>
                  </a:cubicBezTo>
                  <a:cubicBezTo>
                    <a:pt x="29513" y="5999"/>
                    <a:pt x="4800" y="16745"/>
                    <a:pt x="4800" y="29999"/>
                  </a:cubicBezTo>
                  <a:close/>
                </a:path>
              </a:pathLst>
            </a:custGeom>
            <a:solidFill>
              <a:srgbClr val="CBCED6">
                <a:alpha val="40000"/>
              </a:srgbClr>
            </a:solidFill>
            <a:ln cap="flat" cmpd="sng" w="9525">
              <a:solidFill>
                <a:srgbClr val="1D497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0" name="Shape 250"/>
          <p:cNvSpPr/>
          <p:nvPr/>
        </p:nvSpPr>
        <p:spPr>
          <a:xfrm>
            <a:off x="3956844" y="3297633"/>
            <a:ext cx="866782" cy="266699"/>
          </a:xfrm>
          <a:prstGeom prst="stripedRightArrow">
            <a:avLst>
              <a:gd fmla="val 50000" name="adj1"/>
              <a:gd fmla="val 50000"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100" u="none" cap="small" strike="noStrike">
              <a:solidFill>
                <a:srgbClr val="FFFFFF"/>
              </a:solidFill>
              <a:latin typeface="Tahoma"/>
              <a:ea typeface="Tahoma"/>
              <a:cs typeface="Tahoma"/>
              <a:sym typeface="Tahoma"/>
            </a:endParaRPr>
          </a:p>
        </p:txBody>
      </p:sp>
      <p:sp>
        <p:nvSpPr>
          <p:cNvPr id="251" name="Shape 251"/>
          <p:cNvSpPr/>
          <p:nvPr/>
        </p:nvSpPr>
        <p:spPr>
          <a:xfrm>
            <a:off x="5036964" y="3009601"/>
            <a:ext cx="1038224" cy="950178"/>
          </a:xfrm>
          <a:prstGeom prst="verticalScroll">
            <a:avLst>
              <a:gd fmla="val 12500"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Tahoma"/>
              <a:buNone/>
            </a:pPr>
            <a:r>
              <a:rPr b="0" i="0" lang="pt-BR" sz="1100" u="none" cap="small" strike="noStrike">
                <a:solidFill>
                  <a:srgbClr val="000000"/>
                </a:solidFill>
                <a:latin typeface="Tahoma"/>
                <a:ea typeface="Tahoma"/>
                <a:cs typeface="Tahoma"/>
                <a:sym typeface="Tahoma"/>
              </a:rPr>
              <a:t>TAP</a:t>
            </a:r>
          </a:p>
        </p:txBody>
      </p:sp>
      <p:cxnSp>
        <p:nvCxnSpPr>
          <p:cNvPr id="252" name="Shape 252"/>
          <p:cNvCxnSpPr/>
          <p:nvPr/>
        </p:nvCxnSpPr>
        <p:spPr>
          <a:xfrm flipH="1" rot="10800000">
            <a:off x="3598407" y="1053574"/>
            <a:ext cx="1300687" cy="324062"/>
          </a:xfrm>
          <a:prstGeom prst="straightConnector1">
            <a:avLst/>
          </a:prstGeom>
          <a:noFill/>
          <a:ln cap="flat" cmpd="sng" w="9525">
            <a:solidFill>
              <a:srgbClr val="4A7DBA"/>
            </a:solidFill>
            <a:prstDash val="solid"/>
            <a:round/>
            <a:headEnd len="med" w="med" type="none"/>
            <a:tailEnd len="lg" w="lg" type="triangle"/>
          </a:ln>
        </p:spPr>
      </p:cxnSp>
      <p:sp>
        <p:nvSpPr>
          <p:cNvPr id="253" name="Shape 253"/>
          <p:cNvSpPr/>
          <p:nvPr/>
        </p:nvSpPr>
        <p:spPr>
          <a:xfrm>
            <a:off x="4916537" y="910353"/>
            <a:ext cx="1184940" cy="26160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4F81BD"/>
              </a:buClr>
              <a:buSzPct val="25000"/>
              <a:buFont typeface="Calibri"/>
              <a:buNone/>
            </a:pPr>
            <a:r>
              <a:rPr b="0" i="0" lang="pt-BR" sz="1100" u="none" cap="none" strike="noStrike">
                <a:solidFill>
                  <a:srgbClr val="4F81BD"/>
                </a:solidFill>
                <a:latin typeface="Calibri"/>
                <a:ea typeface="Calibri"/>
                <a:cs typeface="Calibri"/>
                <a:sym typeface="Calibri"/>
              </a:rPr>
              <a:t>Caso de Negócios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Como selecionar oportunidades?</a:t>
            </a:r>
          </a:p>
        </p:txBody>
      </p:sp>
      <p:sp>
        <p:nvSpPr>
          <p:cNvPr id="259" name="Shape 259"/>
          <p:cNvSpPr/>
          <p:nvPr/>
        </p:nvSpPr>
        <p:spPr>
          <a:xfrm>
            <a:off x="716843" y="885505"/>
            <a:ext cx="6480000" cy="2031325"/>
          </a:xfrm>
          <a:prstGeom prst="rect">
            <a:avLst/>
          </a:prstGeom>
          <a:noFill/>
          <a:ln>
            <a:noFill/>
          </a:ln>
        </p:spPr>
        <p:txBody>
          <a:bodyPr anchorCtr="0" anchor="t" bIns="45700" lIns="91425" rIns="91425" tIns="45700">
            <a:noAutofit/>
          </a:bodyPr>
          <a:lstStyle/>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Custo/benefício – não necessariamente um novo negócio, mas um projeto interno;</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Pontuação de projetos;</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Modelos econômicos:</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Tempo de Retorno (</a:t>
            </a:r>
            <a:r>
              <a:rPr b="0" i="1" lang="pt-BR" sz="1400" u="none" cap="none" strike="noStrike">
                <a:solidFill>
                  <a:srgbClr val="000000"/>
                </a:solidFill>
                <a:latin typeface="Calibri"/>
                <a:ea typeface="Calibri"/>
                <a:cs typeface="Calibri"/>
                <a:sym typeface="Calibri"/>
              </a:rPr>
              <a:t>payback</a:t>
            </a:r>
            <a:r>
              <a:rPr b="0" i="0" lang="pt-BR" sz="1400" u="none" cap="none" strike="noStrike">
                <a:solidFill>
                  <a:srgbClr val="000000"/>
                </a:solidFill>
                <a:latin typeface="Calibri"/>
                <a:ea typeface="Calibri"/>
                <a:cs typeface="Calibri"/>
                <a:sym typeface="Calibri"/>
              </a:rPr>
              <a:t>);</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Valor futuro (VF);</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Valor presente (VP);</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Valor presente líquido (VPL); e</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Taxa Interna de Retorno (TIR).</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Algoritmos, fórmulas matemáticas e ainda outros.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Como selecionar oportunidades?</a:t>
            </a:r>
          </a:p>
        </p:txBody>
      </p:sp>
      <p:grpSp>
        <p:nvGrpSpPr>
          <p:cNvPr id="265" name="Shape 265"/>
          <p:cNvGrpSpPr/>
          <p:nvPr/>
        </p:nvGrpSpPr>
        <p:grpSpPr>
          <a:xfrm>
            <a:off x="2543191" y="875729"/>
            <a:ext cx="2827302" cy="3130348"/>
            <a:chOff x="2543191" y="11633"/>
            <a:chExt cx="2827302" cy="3130348"/>
          </a:xfrm>
        </p:grpSpPr>
        <p:sp>
          <p:nvSpPr>
            <p:cNvPr id="266" name="Shape 266"/>
            <p:cNvSpPr/>
            <p:nvPr/>
          </p:nvSpPr>
          <p:spPr>
            <a:xfrm>
              <a:off x="3472346" y="1119532"/>
              <a:ext cx="968991" cy="914553"/>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67" name="Shape 267"/>
            <p:cNvSpPr txBox="1"/>
            <p:nvPr/>
          </p:nvSpPr>
          <p:spPr>
            <a:xfrm>
              <a:off x="3614253" y="1253465"/>
              <a:ext cx="685179" cy="64668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PROJETOS</a:t>
              </a:r>
            </a:p>
          </p:txBody>
        </p:sp>
        <p:sp>
          <p:nvSpPr>
            <p:cNvPr id="268" name="Shape 268"/>
            <p:cNvSpPr/>
            <p:nvPr/>
          </p:nvSpPr>
          <p:spPr>
            <a:xfrm rot="-5400000">
              <a:off x="3837085" y="989897"/>
              <a:ext cx="239515" cy="19751"/>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txBox="1"/>
            <p:nvPr/>
          </p:nvSpPr>
          <p:spPr>
            <a:xfrm rot="-5400000">
              <a:off x="3950855" y="993786"/>
              <a:ext cx="11975" cy="11975"/>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1100" cap="none">
                <a:solidFill>
                  <a:schemeClr val="dk1"/>
                </a:solidFill>
                <a:latin typeface="Calibri"/>
                <a:ea typeface="Calibri"/>
                <a:cs typeface="Calibri"/>
                <a:sym typeface="Calibri"/>
              </a:endParaRPr>
            </a:p>
          </p:txBody>
        </p:sp>
        <p:sp>
          <p:nvSpPr>
            <p:cNvPr id="270" name="Shape 270"/>
            <p:cNvSpPr/>
            <p:nvPr/>
          </p:nvSpPr>
          <p:spPr>
            <a:xfrm>
              <a:off x="3522651" y="11633"/>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1" name="Shape 271"/>
            <p:cNvSpPr txBox="1"/>
            <p:nvPr/>
          </p:nvSpPr>
          <p:spPr>
            <a:xfrm>
              <a:off x="3649823" y="138806"/>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ROI</a:t>
              </a:r>
            </a:p>
          </p:txBody>
        </p:sp>
        <p:sp>
          <p:nvSpPr>
            <p:cNvPr id="272" name="Shape 272"/>
            <p:cNvSpPr/>
            <p:nvPr/>
          </p:nvSpPr>
          <p:spPr>
            <a:xfrm rot="-1800000">
              <a:off x="4355437" y="1273424"/>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txBox="1"/>
            <p:nvPr/>
          </p:nvSpPr>
          <p:spPr>
            <a:xfrm rot="-1800000">
              <a:off x="4459724" y="1277812"/>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74" name="Shape 274"/>
            <p:cNvSpPr/>
            <p:nvPr/>
          </p:nvSpPr>
          <p:spPr>
            <a:xfrm>
              <a:off x="4502112" y="577125"/>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5" name="Shape 275"/>
            <p:cNvSpPr txBox="1"/>
            <p:nvPr/>
          </p:nvSpPr>
          <p:spPr>
            <a:xfrm>
              <a:off x="4629285" y="704297"/>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TIR</a:t>
              </a:r>
            </a:p>
          </p:txBody>
        </p:sp>
        <p:sp>
          <p:nvSpPr>
            <p:cNvPr id="276" name="Shape 276"/>
            <p:cNvSpPr/>
            <p:nvPr/>
          </p:nvSpPr>
          <p:spPr>
            <a:xfrm rot="1800000">
              <a:off x="4355436" y="1860441"/>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txBox="1"/>
            <p:nvPr/>
          </p:nvSpPr>
          <p:spPr>
            <a:xfrm rot="1800000">
              <a:off x="4459725" y="1864828"/>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1100" cap="none">
                <a:solidFill>
                  <a:schemeClr val="dk1"/>
                </a:solidFill>
                <a:latin typeface="Calibri"/>
                <a:ea typeface="Calibri"/>
                <a:cs typeface="Calibri"/>
                <a:sym typeface="Calibri"/>
              </a:endParaRPr>
            </a:p>
          </p:txBody>
        </p:sp>
        <p:sp>
          <p:nvSpPr>
            <p:cNvPr id="278" name="Shape 278"/>
            <p:cNvSpPr/>
            <p:nvPr/>
          </p:nvSpPr>
          <p:spPr>
            <a:xfrm>
              <a:off x="4502112" y="1708109"/>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9" name="Shape 279"/>
            <p:cNvSpPr txBox="1"/>
            <p:nvPr/>
          </p:nvSpPr>
          <p:spPr>
            <a:xfrm>
              <a:off x="4629285" y="1835282"/>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VPL</a:t>
              </a:r>
            </a:p>
          </p:txBody>
        </p:sp>
        <p:sp>
          <p:nvSpPr>
            <p:cNvPr id="280" name="Shape 280"/>
            <p:cNvSpPr/>
            <p:nvPr/>
          </p:nvSpPr>
          <p:spPr>
            <a:xfrm rot="5400000">
              <a:off x="3837086" y="2143967"/>
              <a:ext cx="239515" cy="19751"/>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txBox="1"/>
            <p:nvPr/>
          </p:nvSpPr>
          <p:spPr>
            <a:xfrm rot="5400000">
              <a:off x="3950855" y="2147856"/>
              <a:ext cx="11975" cy="11975"/>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82" name="Shape 282"/>
            <p:cNvSpPr/>
            <p:nvPr/>
          </p:nvSpPr>
          <p:spPr>
            <a:xfrm>
              <a:off x="3522651" y="2273600"/>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3649823" y="2400773"/>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i="0" lang="pt-BR" sz="1100" cap="none">
                  <a:solidFill>
                    <a:schemeClr val="lt1"/>
                  </a:solidFill>
                  <a:latin typeface="Calibri"/>
                  <a:ea typeface="Calibri"/>
                  <a:cs typeface="Calibri"/>
                  <a:sym typeface="Calibri"/>
                </a:rPr>
                <a:t>RCB</a:t>
              </a:r>
            </a:p>
          </p:txBody>
        </p:sp>
        <p:sp>
          <p:nvSpPr>
            <p:cNvPr id="284" name="Shape 284"/>
            <p:cNvSpPr/>
            <p:nvPr/>
          </p:nvSpPr>
          <p:spPr>
            <a:xfrm rot="9000000">
              <a:off x="3338696" y="1860441"/>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rot="-1800000">
              <a:off x="3442983" y="1864828"/>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86" name="Shape 286"/>
            <p:cNvSpPr/>
            <p:nvPr/>
          </p:nvSpPr>
          <p:spPr>
            <a:xfrm>
              <a:off x="2543191" y="1708109"/>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87" name="Shape 287"/>
            <p:cNvSpPr txBox="1"/>
            <p:nvPr/>
          </p:nvSpPr>
          <p:spPr>
            <a:xfrm>
              <a:off x="2670364" y="1835282"/>
              <a:ext cx="614038" cy="614038"/>
            </a:xfrm>
            <a:prstGeom prst="rect">
              <a:avLst/>
            </a:prstGeom>
            <a:noFill/>
            <a:ln>
              <a:noFill/>
            </a:ln>
          </p:spPr>
          <p:txBody>
            <a:bodyPr anchorCtr="0" anchor="ctr" bIns="5075" lIns="5075" rIns="5075" tIns="5075">
              <a:noAutofit/>
            </a:bodyPr>
            <a:lstStyle/>
            <a:p>
              <a:pPr indent="0" lvl="0" marL="0" marR="0" rtl="0" algn="ctr">
                <a:lnSpc>
                  <a:spcPct val="90000"/>
                </a:lnSpc>
                <a:spcBef>
                  <a:spcPts val="0"/>
                </a:spcBef>
                <a:spcAft>
                  <a:spcPts val="0"/>
                </a:spcAft>
                <a:buSzPct val="25000"/>
                <a:buNone/>
              </a:pPr>
              <a:r>
                <a:rPr i="0" lang="pt-BR" sz="800" cap="none">
                  <a:solidFill>
                    <a:schemeClr val="lt1"/>
                  </a:solidFill>
                  <a:latin typeface="Calibri"/>
                  <a:ea typeface="Calibri"/>
                  <a:cs typeface="Calibri"/>
                  <a:sym typeface="Calibri"/>
                </a:rPr>
                <a:t>Custo de oportunidade</a:t>
              </a:r>
            </a:p>
          </p:txBody>
        </p:sp>
        <p:sp>
          <p:nvSpPr>
            <p:cNvPr id="288" name="Shape 288"/>
            <p:cNvSpPr/>
            <p:nvPr/>
          </p:nvSpPr>
          <p:spPr>
            <a:xfrm rot="-9000000">
              <a:off x="3338696" y="1273424"/>
              <a:ext cx="219553" cy="19750"/>
            </a:xfrm>
            <a:custGeom>
              <a:pathLst>
                <a:path extrusionOk="0" h="120000" w="120000">
                  <a:moveTo>
                    <a:pt x="0" y="59996"/>
                  </a:moveTo>
                  <a:lnTo>
                    <a:pt x="120000" y="59996"/>
                  </a:lnTo>
                </a:path>
              </a:pathLst>
            </a:custGeom>
            <a:noFill/>
            <a:ln cap="flat" cmpd="sng" w="9525">
              <a:solidFill>
                <a:srgbClr val="3B649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txBox="1"/>
            <p:nvPr/>
          </p:nvSpPr>
          <p:spPr>
            <a:xfrm rot="1800000">
              <a:off x="3442984" y="1277811"/>
              <a:ext cx="10976" cy="10976"/>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90" name="Shape 290"/>
            <p:cNvSpPr/>
            <p:nvPr/>
          </p:nvSpPr>
          <p:spPr>
            <a:xfrm>
              <a:off x="2543191" y="577125"/>
              <a:ext cx="868381" cy="868381"/>
            </a:xfrm>
            <a:prstGeom prst="ellipse">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91" name="Shape 291"/>
            <p:cNvSpPr txBox="1"/>
            <p:nvPr/>
          </p:nvSpPr>
          <p:spPr>
            <a:xfrm>
              <a:off x="2670364" y="704297"/>
              <a:ext cx="614038" cy="614038"/>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i="1" lang="pt-BR" sz="1100" cap="none">
                  <a:solidFill>
                    <a:schemeClr val="lt1"/>
                  </a:solidFill>
                  <a:latin typeface="Calibri"/>
                  <a:ea typeface="Calibri"/>
                  <a:cs typeface="Calibri"/>
                  <a:sym typeface="Calibri"/>
                </a:rPr>
                <a:t>Payback</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Econômicos</a:t>
            </a:r>
          </a:p>
        </p:txBody>
      </p:sp>
      <p:graphicFrame>
        <p:nvGraphicFramePr>
          <p:cNvPr id="297" name="Shape 297"/>
          <p:cNvGraphicFramePr/>
          <p:nvPr/>
        </p:nvGraphicFramePr>
        <p:xfrm>
          <a:off x="356843" y="777354"/>
          <a:ext cx="3000000" cy="3000000"/>
        </p:xfrm>
        <a:graphic>
          <a:graphicData uri="http://schemas.openxmlformats.org/drawingml/2006/table">
            <a:tbl>
              <a:tblPr bandRow="1" firstRow="1">
                <a:noFill/>
                <a:tableStyleId>{AF7D66C1-3114-41DA-8C89-F06A2798275E}</a:tableStyleId>
              </a:tblPr>
              <a:tblGrid>
                <a:gridCol w="1078900"/>
                <a:gridCol w="1078900"/>
                <a:gridCol w="1078900"/>
                <a:gridCol w="3963275"/>
              </a:tblGrid>
              <a:tr h="180000">
                <a:tc>
                  <a:txBody>
                    <a:bodyPr>
                      <a:noAutofit/>
                    </a:bodyPr>
                    <a:lstStyle/>
                    <a:p>
                      <a:pPr indent="0" lvl="0" marL="0" marR="0" rtl="0" algn="ctr">
                        <a:spcBef>
                          <a:spcPts val="0"/>
                        </a:spcBef>
                        <a:buSzPct val="25000"/>
                        <a:buNone/>
                      </a:pPr>
                      <a:r>
                        <a:rPr lang="pt-BR" sz="1100"/>
                        <a:t>Modelo</a:t>
                      </a:r>
                    </a:p>
                  </a:txBody>
                  <a:tcPr marT="45725" marB="45725" marR="91450" marL="91450"/>
                </a:tc>
                <a:tc>
                  <a:txBody>
                    <a:bodyPr>
                      <a:noAutofit/>
                    </a:bodyPr>
                    <a:lstStyle/>
                    <a:p>
                      <a:pPr indent="0" lvl="0" marL="0" marR="0" rtl="0" algn="ctr">
                        <a:spcBef>
                          <a:spcPts val="0"/>
                        </a:spcBef>
                        <a:buSzPct val="25000"/>
                        <a:buNone/>
                      </a:pPr>
                      <a:r>
                        <a:rPr lang="pt-BR" sz="1100"/>
                        <a:t>Acrônimo</a:t>
                      </a:r>
                    </a:p>
                  </a:txBody>
                  <a:tcPr marT="45725" marB="45725" marR="91450" marL="91450"/>
                </a:tc>
                <a:tc>
                  <a:txBody>
                    <a:bodyPr>
                      <a:noAutofit/>
                    </a:bodyPr>
                    <a:lstStyle/>
                    <a:p>
                      <a:pPr indent="0" lvl="0" marL="0" marR="0" rtl="0" algn="ctr">
                        <a:spcBef>
                          <a:spcPts val="0"/>
                        </a:spcBef>
                        <a:buSzPct val="25000"/>
                        <a:buNone/>
                      </a:pPr>
                      <a:r>
                        <a:rPr lang="pt-BR" sz="1100"/>
                        <a:t>Como calcular?</a:t>
                      </a:r>
                    </a:p>
                  </a:txBody>
                  <a:tcPr marT="45725" marB="45725" marR="91450" marL="91450"/>
                </a:tc>
                <a:tc>
                  <a:txBody>
                    <a:bodyPr>
                      <a:noAutofit/>
                    </a:bodyPr>
                    <a:lstStyle/>
                    <a:p>
                      <a:pPr indent="0" lvl="0" marL="0" marR="0" rtl="0" algn="ctr">
                        <a:spcBef>
                          <a:spcPts val="0"/>
                        </a:spcBef>
                        <a:buSzPct val="25000"/>
                        <a:buNone/>
                      </a:pPr>
                      <a:r>
                        <a:rPr lang="pt-BR" sz="1100"/>
                        <a:t>Exemplo</a:t>
                      </a:r>
                    </a:p>
                  </a:txBody>
                  <a:tcPr marT="45725" marB="45725" marR="91450" marL="91450"/>
                </a:tc>
              </a:tr>
              <a:tr h="180000">
                <a:tc>
                  <a:txBody>
                    <a:bodyPr>
                      <a:noAutofit/>
                    </a:bodyPr>
                    <a:lstStyle/>
                    <a:p>
                      <a:pPr indent="0" lvl="0" marL="0" marR="0" rtl="0" algn="ctr">
                        <a:spcBef>
                          <a:spcPts val="0"/>
                        </a:spcBef>
                        <a:buSzPct val="25000"/>
                        <a:buNone/>
                      </a:pPr>
                      <a:r>
                        <a:rPr lang="pt-BR" sz="1100"/>
                        <a:t>Retorno</a:t>
                      </a:r>
                      <a:r>
                        <a:rPr lang="pt-BR" sz="1100"/>
                        <a:t> sobre o investimento</a:t>
                      </a:r>
                    </a:p>
                  </a:txBody>
                  <a:tcPr marT="45725" marB="45725" marR="91450" marL="91450"/>
                </a:tc>
                <a:tc>
                  <a:txBody>
                    <a:bodyPr>
                      <a:noAutofit/>
                    </a:bodyPr>
                    <a:lstStyle/>
                    <a:p>
                      <a:pPr indent="0" lvl="0" marL="0" marR="0" rtl="0" algn="ctr">
                        <a:spcBef>
                          <a:spcPts val="0"/>
                        </a:spcBef>
                        <a:buSzPct val="25000"/>
                        <a:buNone/>
                      </a:pPr>
                      <a:r>
                        <a:rPr lang="pt-BR" sz="1100"/>
                        <a:t>ROI </a:t>
                      </a:r>
                    </a:p>
                    <a:p>
                      <a:pPr indent="0" lvl="0" marL="0" marR="0" rtl="0" algn="ctr">
                        <a:spcBef>
                          <a:spcPts val="0"/>
                        </a:spcBef>
                        <a:buSzPct val="25000"/>
                        <a:buNone/>
                      </a:pPr>
                      <a:r>
                        <a:rPr lang="pt-BR" sz="1100"/>
                        <a:t>(</a:t>
                      </a:r>
                      <a:r>
                        <a:rPr i="1" lang="pt-BR" sz="1100"/>
                        <a:t>Return</a:t>
                      </a:r>
                      <a:r>
                        <a:rPr i="1" lang="pt-BR" sz="1100"/>
                        <a:t> On Investment</a:t>
                      </a:r>
                      <a:r>
                        <a:rPr lang="pt-BR" sz="1100"/>
                        <a:t>)</a:t>
                      </a:r>
                    </a:p>
                  </a:txBody>
                  <a:tcPr marT="45725" marB="45725" marR="91450" marL="91450"/>
                </a:tc>
                <a:tc>
                  <a:txBody>
                    <a:bodyPr>
                      <a:noAutofit/>
                    </a:bodyPr>
                    <a:lstStyle/>
                    <a:p>
                      <a:pPr indent="0" lvl="0" marL="0" marR="0" rtl="0" algn="ctr">
                        <a:spcBef>
                          <a:spcPts val="0"/>
                        </a:spcBef>
                        <a:buSzPct val="25000"/>
                        <a:buNone/>
                      </a:pPr>
                      <a:r>
                        <a:rPr lang="pt-BR" sz="1100"/>
                        <a:t>Maior valor ou percentual</a:t>
                      </a:r>
                    </a:p>
                  </a:txBody>
                  <a:tcPr marT="45725" marB="45725" marR="91450" marL="91450"/>
                </a:tc>
                <a:tc>
                  <a:txBody>
                    <a:bodyPr>
                      <a:noAutofit/>
                    </a:bodyPr>
                    <a:lstStyle/>
                    <a:p>
                      <a:pPr indent="0" lvl="0" marL="0" marR="0" rtl="0" algn="l">
                        <a:spcBef>
                          <a:spcPts val="0"/>
                        </a:spcBef>
                        <a:buSzPct val="25000"/>
                        <a:buNone/>
                      </a:pPr>
                      <a:r>
                        <a:rPr lang="pt-BR" sz="1100"/>
                        <a:t>Se gasto R$ 1.000 construindo algo e,</a:t>
                      </a:r>
                      <a:r>
                        <a:rPr lang="pt-BR" sz="1100"/>
                        <a:t> em um ano, isto me retorna </a:t>
                      </a:r>
                      <a:r>
                        <a:rPr lang="pt-BR" sz="1100"/>
                        <a:t>R$</a:t>
                      </a:r>
                      <a:r>
                        <a:rPr lang="pt-BR" sz="1100"/>
                        <a:t> 1.5</a:t>
                      </a:r>
                      <a:r>
                        <a:rPr lang="pt-BR" sz="1100"/>
                        <a:t>00. Qual será meu ROI?</a:t>
                      </a:r>
                    </a:p>
                    <a:p>
                      <a:pPr indent="0" lvl="0" marL="0" marR="0" rtl="0" algn="l">
                        <a:spcBef>
                          <a:spcPts val="0"/>
                        </a:spcBef>
                        <a:buSzPct val="25000"/>
                        <a:buNone/>
                      </a:pPr>
                      <a:r>
                        <a:t/>
                      </a:r>
                      <a:endParaRPr sz="1100"/>
                    </a:p>
                    <a:p>
                      <a:pPr indent="0" lvl="0" marL="0" marR="0" rtl="0" algn="l">
                        <a:spcBef>
                          <a:spcPts val="0"/>
                        </a:spcBef>
                        <a:buSzPct val="25000"/>
                        <a:buNone/>
                      </a:pPr>
                      <a:r>
                        <a:t/>
                      </a:r>
                      <a:endParaRPr sz="1100">
                        <a:latin typeface="Tahoma"/>
                        <a:ea typeface="Tahoma"/>
                        <a:cs typeface="Tahoma"/>
                        <a:sym typeface="Tahoma"/>
                      </a:endParaRPr>
                    </a:p>
                  </a:txBody>
                  <a:tcPr marT="45725" marB="45725" marR="91450" marL="91450"/>
                </a:tc>
              </a:tr>
              <a:tr h="180000">
                <a:tc>
                  <a:txBody>
                    <a:bodyPr>
                      <a:noAutofit/>
                    </a:bodyPr>
                    <a:lstStyle/>
                    <a:p>
                      <a:pPr indent="0" lvl="0" marL="0" marR="0" rtl="0" algn="ctr">
                        <a:spcBef>
                          <a:spcPts val="0"/>
                        </a:spcBef>
                        <a:buSzPct val="25000"/>
                        <a:buNone/>
                      </a:pPr>
                      <a:r>
                        <a:rPr lang="pt-BR" sz="1100"/>
                        <a:t>Taxa Interna de Retorno</a:t>
                      </a:r>
                    </a:p>
                  </a:txBody>
                  <a:tcPr marT="45725" marB="45725" marR="91450" marL="91450"/>
                </a:tc>
                <a:tc>
                  <a:txBody>
                    <a:bodyPr>
                      <a:noAutofit/>
                    </a:bodyPr>
                    <a:lstStyle/>
                    <a:p>
                      <a:pPr indent="0" lvl="0" marL="0" marR="0" rtl="0" algn="ctr">
                        <a:spcBef>
                          <a:spcPts val="0"/>
                        </a:spcBef>
                        <a:buSzPct val="25000"/>
                        <a:buNone/>
                      </a:pPr>
                      <a:r>
                        <a:rPr lang="pt-BR" sz="1100"/>
                        <a:t>TIR </a:t>
                      </a:r>
                    </a:p>
                  </a:txBody>
                  <a:tcPr marT="45725" marB="45725" marR="91450" marL="91450"/>
                </a:tc>
                <a:tc>
                  <a:txBody>
                    <a:bodyPr>
                      <a:noAutofit/>
                    </a:bodyPr>
                    <a:lstStyle/>
                    <a:p>
                      <a:pPr indent="0" lvl="0" marL="0" marR="0" rtl="0" algn="ctr">
                        <a:spcBef>
                          <a:spcPts val="0"/>
                        </a:spcBef>
                        <a:buSzPct val="25000"/>
                        <a:buNone/>
                      </a:pPr>
                      <a:r>
                        <a:rPr lang="pt-BR" sz="1100"/>
                        <a:t>Maior</a:t>
                      </a:r>
                      <a:r>
                        <a:rPr lang="pt-BR" sz="1100"/>
                        <a:t> percentual</a:t>
                      </a:r>
                    </a:p>
                  </a:txBody>
                  <a:tcPr marT="45725" marB="45725" marR="91450" marL="91450"/>
                </a:tc>
                <a:tc>
                  <a:txBody>
                    <a:bodyPr>
                      <a:noAutofit/>
                    </a:bodyPr>
                    <a:lstStyle/>
                    <a:p>
                      <a:pPr indent="0" lvl="0" marL="0" marR="0" rtl="0" algn="l">
                        <a:spcBef>
                          <a:spcPts val="0"/>
                        </a:spcBef>
                        <a:buSzPct val="25000"/>
                        <a:buNone/>
                      </a:pPr>
                      <a:r>
                        <a:rPr lang="pt-BR" sz="1100"/>
                        <a:t>Se eu investir na</a:t>
                      </a:r>
                      <a:r>
                        <a:rPr lang="pt-BR" sz="1100"/>
                        <a:t> poupança 1 mil, em um ano terei R$ 1,08 mil. Se eu investir R$ 2 mil em outra aplicação em um ano terei R$ 2,1 mil. Qual oportunidade oferece maior taxa de retorno?</a:t>
                      </a:r>
                    </a:p>
                    <a:p>
                      <a:pPr indent="0" lvl="0" marL="0" marR="0" rtl="0" algn="l">
                        <a:spcBef>
                          <a:spcPts val="0"/>
                        </a:spcBef>
                        <a:buSzPct val="25000"/>
                        <a:buNone/>
                      </a:pPr>
                      <a:r>
                        <a:rPr lang="pt-BR" sz="1100"/>
                        <a:t>TIR</a:t>
                      </a:r>
                      <a:r>
                        <a:rPr baseline="-25000" lang="pt-BR" sz="1100"/>
                        <a:t>A</a:t>
                      </a:r>
                      <a:r>
                        <a:rPr lang="pt-BR" sz="1100"/>
                        <a:t> = 8%                                                     TIR</a:t>
                      </a:r>
                      <a:r>
                        <a:rPr baseline="-25000" lang="pt-BR" sz="1100"/>
                        <a:t>B</a:t>
                      </a:r>
                      <a:r>
                        <a:rPr lang="pt-BR" sz="1100"/>
                        <a:t> = 5%</a:t>
                      </a:r>
                    </a:p>
                  </a:txBody>
                  <a:tcPr marT="45725" marB="45725" marR="91450" marL="91450"/>
                </a:tc>
              </a:tr>
              <a:tr h="180000">
                <a:tc>
                  <a:txBody>
                    <a:bodyPr>
                      <a:noAutofit/>
                    </a:bodyPr>
                    <a:lstStyle/>
                    <a:p>
                      <a:pPr indent="0" lvl="0" marL="0" marR="0" rtl="0" algn="ctr">
                        <a:spcBef>
                          <a:spcPts val="0"/>
                        </a:spcBef>
                        <a:buSzPct val="25000"/>
                        <a:buNone/>
                      </a:pPr>
                      <a:r>
                        <a:rPr lang="pt-BR" sz="1100"/>
                        <a:t>Valor Presente</a:t>
                      </a:r>
                      <a:r>
                        <a:rPr lang="pt-BR" sz="1100"/>
                        <a:t> Líquido</a:t>
                      </a:r>
                    </a:p>
                  </a:txBody>
                  <a:tcPr marT="45725" marB="45725" marR="91450" marL="91450"/>
                </a:tc>
                <a:tc>
                  <a:txBody>
                    <a:bodyPr>
                      <a:noAutofit/>
                    </a:bodyPr>
                    <a:lstStyle/>
                    <a:p>
                      <a:pPr indent="0" lvl="0" marL="0" marR="0" rtl="0" algn="ctr">
                        <a:spcBef>
                          <a:spcPts val="0"/>
                        </a:spcBef>
                        <a:buSzPct val="25000"/>
                        <a:buNone/>
                      </a:pPr>
                      <a:r>
                        <a:rPr lang="pt-BR" sz="1100"/>
                        <a:t>VPL</a:t>
                      </a:r>
                    </a:p>
                  </a:txBody>
                  <a:tcPr marT="45725" marB="45725" marR="91450" marL="91450"/>
                </a:tc>
                <a:tc>
                  <a:txBody>
                    <a:bodyPr>
                      <a:noAutofit/>
                    </a:bodyPr>
                    <a:lstStyle/>
                    <a:p>
                      <a:pPr indent="0" lvl="0" marL="0" marR="0" rtl="0" algn="ctr">
                        <a:spcBef>
                          <a:spcPts val="0"/>
                        </a:spcBef>
                        <a:buSzPct val="25000"/>
                        <a:buNone/>
                      </a:pPr>
                      <a:r>
                        <a:rPr lang="pt-BR" sz="1100"/>
                        <a:t>Maior número</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pt-BR" sz="1100"/>
                        <a:t>Se eu investir na</a:t>
                      </a:r>
                      <a:r>
                        <a:rPr lang="pt-BR" sz="1100"/>
                        <a:t> poupança 1 mil, ganho 8% em um ano. Se eu investir R$ 2 mil em outra aplicação ganho 5% em um ano. Qual oportunidade oferece maior lucratividade?</a:t>
                      </a:r>
                    </a:p>
                    <a:p>
                      <a:pPr indent="0" lvl="0" marL="0" marR="0" rtl="0" algn="l">
                        <a:lnSpc>
                          <a:spcPct val="100000"/>
                        </a:lnSpc>
                        <a:spcBef>
                          <a:spcPts val="0"/>
                        </a:spcBef>
                        <a:spcAft>
                          <a:spcPts val="0"/>
                        </a:spcAft>
                        <a:buClr>
                          <a:schemeClr val="dk1"/>
                        </a:buClr>
                        <a:buSzPct val="25000"/>
                        <a:buFont typeface="Calibri"/>
                        <a:buNone/>
                      </a:pPr>
                      <a:r>
                        <a:rPr lang="pt-BR" sz="1100"/>
                        <a:t>A: VF = R$ 1.080, logo, VPL = 1080 - 1000 = R$ 80  </a:t>
                      </a:r>
                    </a:p>
                    <a:p>
                      <a:pPr indent="0" lvl="0" marL="0" marR="0" rtl="0" algn="l">
                        <a:lnSpc>
                          <a:spcPct val="100000"/>
                        </a:lnSpc>
                        <a:spcBef>
                          <a:spcPts val="0"/>
                        </a:spcBef>
                        <a:spcAft>
                          <a:spcPts val="0"/>
                        </a:spcAft>
                        <a:buClr>
                          <a:schemeClr val="dk1"/>
                        </a:buClr>
                        <a:buSzPct val="25000"/>
                        <a:buFont typeface="Calibri"/>
                        <a:buNone/>
                      </a:pPr>
                      <a:r>
                        <a:rPr lang="pt-BR" sz="1100"/>
                        <a:t>B: VF = R$ 2.100, logo, VPL = 2100 - 2000 = R$ 100</a:t>
                      </a: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Econômicos</a:t>
            </a:r>
          </a:p>
        </p:txBody>
      </p:sp>
      <p:graphicFrame>
        <p:nvGraphicFramePr>
          <p:cNvPr id="303" name="Shape 303"/>
          <p:cNvGraphicFramePr/>
          <p:nvPr/>
        </p:nvGraphicFramePr>
        <p:xfrm>
          <a:off x="356843" y="777354"/>
          <a:ext cx="3000000" cy="3000000"/>
        </p:xfrm>
        <a:graphic>
          <a:graphicData uri="http://schemas.openxmlformats.org/drawingml/2006/table">
            <a:tbl>
              <a:tblPr bandRow="1" firstRow="1">
                <a:noFill/>
                <a:tableStyleId>{AF7D66C1-3114-41DA-8C89-F06A2798275E}</a:tableStyleId>
              </a:tblPr>
              <a:tblGrid>
                <a:gridCol w="1079550"/>
                <a:gridCol w="1079550"/>
                <a:gridCol w="1079550"/>
                <a:gridCol w="3961350"/>
              </a:tblGrid>
              <a:tr h="139700">
                <a:tc>
                  <a:txBody>
                    <a:bodyPr>
                      <a:noAutofit/>
                    </a:bodyPr>
                    <a:lstStyle/>
                    <a:p>
                      <a:pPr indent="0" lvl="0" marL="0" marR="0" rtl="0" algn="ctr">
                        <a:spcBef>
                          <a:spcPts val="0"/>
                        </a:spcBef>
                        <a:buSzPct val="25000"/>
                        <a:buNone/>
                      </a:pPr>
                      <a:r>
                        <a:rPr lang="pt-BR" sz="1100"/>
                        <a:t>Modelo</a:t>
                      </a:r>
                    </a:p>
                  </a:txBody>
                  <a:tcPr marT="45725" marB="45725" marR="91450" marL="91450"/>
                </a:tc>
                <a:tc>
                  <a:txBody>
                    <a:bodyPr>
                      <a:noAutofit/>
                    </a:bodyPr>
                    <a:lstStyle/>
                    <a:p>
                      <a:pPr indent="0" lvl="0" marL="0" marR="0" rtl="0" algn="ctr">
                        <a:spcBef>
                          <a:spcPts val="0"/>
                        </a:spcBef>
                        <a:buSzPct val="25000"/>
                        <a:buNone/>
                      </a:pPr>
                      <a:r>
                        <a:rPr lang="pt-BR" sz="1100"/>
                        <a:t>Acrônimo</a:t>
                      </a:r>
                    </a:p>
                  </a:txBody>
                  <a:tcPr marT="45725" marB="45725" marR="91450" marL="91450"/>
                </a:tc>
                <a:tc>
                  <a:txBody>
                    <a:bodyPr>
                      <a:noAutofit/>
                    </a:bodyPr>
                    <a:lstStyle/>
                    <a:p>
                      <a:pPr indent="0" lvl="0" marL="0" marR="0" rtl="0" algn="ctr">
                        <a:spcBef>
                          <a:spcPts val="0"/>
                        </a:spcBef>
                        <a:buSzPct val="25000"/>
                        <a:buNone/>
                      </a:pPr>
                      <a:r>
                        <a:rPr lang="pt-BR" sz="1100"/>
                        <a:t>Como calcular?</a:t>
                      </a:r>
                    </a:p>
                  </a:txBody>
                  <a:tcPr marT="45725" marB="45725" marR="91450" marL="91450"/>
                </a:tc>
                <a:tc>
                  <a:txBody>
                    <a:bodyPr>
                      <a:noAutofit/>
                    </a:bodyPr>
                    <a:lstStyle/>
                    <a:p>
                      <a:pPr indent="0" lvl="0" marL="0" marR="0" rtl="0" algn="ctr">
                        <a:spcBef>
                          <a:spcPts val="0"/>
                        </a:spcBef>
                        <a:buSzPct val="25000"/>
                        <a:buNone/>
                      </a:pPr>
                      <a:r>
                        <a:rPr lang="pt-BR" sz="1100"/>
                        <a:t>Exemplo</a:t>
                      </a:r>
                    </a:p>
                  </a:txBody>
                  <a:tcPr marT="45725" marB="45725" marR="91450" marL="91450"/>
                </a:tc>
              </a:tr>
              <a:tr h="180000">
                <a:tc>
                  <a:txBody>
                    <a:bodyPr>
                      <a:noAutofit/>
                    </a:bodyPr>
                    <a:lstStyle/>
                    <a:p>
                      <a:pPr indent="0" lvl="0" marL="0" marR="0" rtl="0" algn="ctr">
                        <a:spcBef>
                          <a:spcPts val="0"/>
                        </a:spcBef>
                        <a:buSzPct val="25000"/>
                        <a:buNone/>
                      </a:pPr>
                      <a:r>
                        <a:rPr lang="pt-BR" sz="1100"/>
                        <a:t>Relação</a:t>
                      </a:r>
                      <a:r>
                        <a:rPr lang="pt-BR" sz="1100"/>
                        <a:t> custo-benefício</a:t>
                      </a:r>
                    </a:p>
                  </a:txBody>
                  <a:tcPr marT="45725" marB="45725" marR="91450" marL="91450"/>
                </a:tc>
                <a:tc>
                  <a:txBody>
                    <a:bodyPr>
                      <a:noAutofit/>
                    </a:bodyPr>
                    <a:lstStyle/>
                    <a:p>
                      <a:pPr indent="0" lvl="0" marL="0" marR="0" rtl="0" algn="ctr">
                        <a:spcBef>
                          <a:spcPts val="0"/>
                        </a:spcBef>
                        <a:buSzPct val="25000"/>
                        <a:buNone/>
                      </a:pPr>
                      <a:r>
                        <a:rPr lang="pt-BR" sz="1100"/>
                        <a:t>RCB</a:t>
                      </a:r>
                      <a:r>
                        <a:rPr lang="pt-BR" sz="1100"/>
                        <a:t> ou BCR (</a:t>
                      </a:r>
                      <a:r>
                        <a:rPr i="1" lang="pt-BR" sz="1100"/>
                        <a:t>Benefit Cost Ratio</a:t>
                      </a:r>
                      <a:r>
                        <a:rPr lang="pt-BR" sz="1100"/>
                        <a:t>)</a:t>
                      </a:r>
                    </a:p>
                  </a:txBody>
                  <a:tcPr marT="45725" marB="45725" marR="91450" marL="91450"/>
                </a:tc>
                <a:tc>
                  <a:txBody>
                    <a:bodyPr>
                      <a:noAutofit/>
                    </a:bodyPr>
                    <a:lstStyle/>
                    <a:p>
                      <a:pPr indent="0" lvl="0" marL="0" marR="0" rtl="0" algn="ctr">
                        <a:spcBef>
                          <a:spcPts val="0"/>
                        </a:spcBef>
                        <a:buSzPct val="25000"/>
                        <a:buNone/>
                      </a:pPr>
                      <a:r>
                        <a:rPr lang="pt-BR" sz="1100"/>
                        <a:t>Maior taxa</a:t>
                      </a:r>
                    </a:p>
                  </a:txBody>
                  <a:tcPr marT="45725" marB="45725" marR="91450" marL="91450"/>
                </a:tc>
                <a:tc>
                  <a:txBody>
                    <a:bodyPr>
                      <a:noAutofit/>
                    </a:bodyPr>
                    <a:lstStyle/>
                    <a:p>
                      <a:pPr indent="0" lvl="0" marL="0" marR="0" rtl="0" algn="l">
                        <a:spcBef>
                          <a:spcPts val="0"/>
                        </a:spcBef>
                        <a:buSzPct val="25000"/>
                        <a:buNone/>
                      </a:pPr>
                      <a:r>
                        <a:rPr lang="pt-BR" sz="1100"/>
                        <a:t>BENEFÍCIO/CUSTO</a:t>
                      </a:r>
                      <a:r>
                        <a:rPr lang="pt-BR" sz="1100"/>
                        <a:t>. </a:t>
                      </a:r>
                    </a:p>
                    <a:p>
                      <a:pPr indent="0" lvl="0" marL="0" marR="0" rtl="0" algn="l">
                        <a:spcBef>
                          <a:spcPts val="0"/>
                        </a:spcBef>
                        <a:buSzPct val="25000"/>
                        <a:buNone/>
                      </a:pPr>
                      <a:r>
                        <a:rPr lang="pt-BR" sz="1100"/>
                        <a:t>Ex.: Um projeto teve receita de R$ 20 mil e custou R$ 15 mil.</a:t>
                      </a:r>
                    </a:p>
                    <a:p>
                      <a:pPr indent="0" lvl="0" marL="0" marR="0" rtl="0" algn="l">
                        <a:spcBef>
                          <a:spcPts val="0"/>
                        </a:spcBef>
                        <a:buSzPct val="25000"/>
                        <a:buNone/>
                      </a:pPr>
                      <a:r>
                        <a:t/>
                      </a:r>
                      <a:endParaRPr sz="1100"/>
                    </a:p>
                    <a:p>
                      <a:pPr indent="0" lvl="0" marL="0" marR="0" rtl="0" algn="l">
                        <a:spcBef>
                          <a:spcPts val="0"/>
                        </a:spcBef>
                        <a:buSzPct val="25000"/>
                        <a:buNone/>
                      </a:pPr>
                      <a:r>
                        <a:rPr lang="pt-BR" sz="1100"/>
                        <a:t>                                                      </a:t>
                      </a:r>
                      <a:r>
                        <a:rPr lang="pt-BR" sz="1100"/>
                        <a:t>Logo, o</a:t>
                      </a:r>
                      <a:r>
                        <a:rPr lang="pt-BR" sz="1100"/>
                        <a:t> projeto foi positivo.</a:t>
                      </a:r>
                    </a:p>
                    <a:p>
                      <a:pPr indent="0" lvl="0" marL="0" marR="0" rtl="0" algn="l">
                        <a:spcBef>
                          <a:spcPts val="0"/>
                        </a:spcBef>
                        <a:buSzPct val="25000"/>
                        <a:buNone/>
                      </a:pPr>
                      <a:r>
                        <a:t/>
                      </a:r>
                      <a:endParaRPr sz="1100">
                        <a:latin typeface="Calibri"/>
                        <a:ea typeface="Calibri"/>
                        <a:cs typeface="Calibri"/>
                        <a:sym typeface="Calibri"/>
                      </a:endParaRPr>
                    </a:p>
                  </a:txBody>
                  <a:tcPr marT="45725" marB="45725" marR="91450" marL="91450"/>
                </a:tc>
              </a:tr>
              <a:tr h="416775">
                <a:tc>
                  <a:txBody>
                    <a:bodyPr>
                      <a:noAutofit/>
                    </a:bodyPr>
                    <a:lstStyle/>
                    <a:p>
                      <a:pPr indent="0" lvl="0" marL="0" marR="0" rtl="0" algn="ctr">
                        <a:spcBef>
                          <a:spcPts val="0"/>
                        </a:spcBef>
                        <a:buSzPct val="25000"/>
                        <a:buNone/>
                      </a:pPr>
                      <a:r>
                        <a:rPr lang="pt-BR" sz="1100"/>
                        <a:t>Custo da oportunidade</a:t>
                      </a:r>
                    </a:p>
                  </a:txBody>
                  <a:tcPr marT="45725" marB="45725" marR="91450" marL="91450"/>
                </a:tc>
                <a:tc>
                  <a:txBody>
                    <a:bodyPr>
                      <a:noAutofit/>
                    </a:bodyPr>
                    <a:lstStyle/>
                    <a:p>
                      <a:pPr indent="0" lvl="0" marL="0" marR="0" rtl="0" algn="ctr">
                        <a:spcBef>
                          <a:spcPts val="0"/>
                        </a:spcBef>
                        <a:buSzPct val="25000"/>
                        <a:buNone/>
                      </a:pPr>
                      <a:r>
                        <a:rPr lang="pt-BR" sz="1100"/>
                        <a:t>-</a:t>
                      </a:r>
                    </a:p>
                  </a:txBody>
                  <a:tcPr marT="45725" marB="45725" marR="91450" marL="91450"/>
                </a:tc>
                <a:tc>
                  <a:txBody>
                    <a:bodyPr>
                      <a:noAutofit/>
                    </a:bodyPr>
                    <a:lstStyle/>
                    <a:p>
                      <a:pPr indent="0" lvl="0" marL="0" marR="0" rtl="0" algn="ctr">
                        <a:spcBef>
                          <a:spcPts val="0"/>
                        </a:spcBef>
                        <a:buSzPct val="25000"/>
                        <a:buNone/>
                      </a:pPr>
                      <a:r>
                        <a:rPr lang="pt-BR" sz="1100"/>
                        <a:t>É o valor</a:t>
                      </a:r>
                      <a:r>
                        <a:rPr lang="pt-BR" sz="1100"/>
                        <a:t> da oportunidade </a:t>
                      </a:r>
                      <a:r>
                        <a:rPr lang="pt-BR" sz="1100" u="sng"/>
                        <a:t>não </a:t>
                      </a:r>
                      <a:r>
                        <a:rPr lang="pt-BR" sz="1100"/>
                        <a:t>selecionada</a:t>
                      </a:r>
                    </a:p>
                  </a:txBody>
                  <a:tcPr marT="45725" marB="45725" marR="91450" marL="91450"/>
                </a:tc>
                <a:tc>
                  <a:txBody>
                    <a:bodyPr>
                      <a:noAutofit/>
                    </a:bodyPr>
                    <a:lstStyle/>
                    <a:p>
                      <a:pPr indent="0" lvl="0" marL="0" marR="0" rtl="0" algn="l">
                        <a:spcBef>
                          <a:spcPts val="0"/>
                        </a:spcBef>
                        <a:buSzPct val="25000"/>
                        <a:buNone/>
                      </a:pPr>
                      <a:r>
                        <a:rPr lang="pt-BR" sz="1100"/>
                        <a:t>Como no exemplo do VLP,</a:t>
                      </a:r>
                      <a:r>
                        <a:rPr lang="pt-BR" sz="1100"/>
                        <a:t> a Oportunidade A tem custo R$ 1.000. Este é o custo de oportunidade.</a:t>
                      </a:r>
                    </a:p>
                  </a:txBody>
                  <a:tcPr marT="45725" marB="45725" marR="91450" marL="91450"/>
                </a:tc>
              </a:tr>
              <a:tr h="957150">
                <a:tc>
                  <a:txBody>
                    <a:bodyPr>
                      <a:noAutofit/>
                    </a:bodyPr>
                    <a:lstStyle/>
                    <a:p>
                      <a:pPr indent="0" lvl="0" marL="0" marR="0" rtl="0" algn="ctr">
                        <a:spcBef>
                          <a:spcPts val="0"/>
                        </a:spcBef>
                        <a:buSzPct val="25000"/>
                        <a:buNone/>
                      </a:pPr>
                      <a:r>
                        <a:rPr i="1" lang="pt-BR" sz="1100"/>
                        <a:t>Payback</a:t>
                      </a:r>
                    </a:p>
                  </a:txBody>
                  <a:tcPr marT="45725" marB="45725" marR="91450" marL="91450"/>
                </a:tc>
                <a:tc>
                  <a:txBody>
                    <a:bodyPr>
                      <a:noAutofit/>
                    </a:bodyPr>
                    <a:lstStyle/>
                    <a:p>
                      <a:pPr indent="0" lvl="0" marL="0" marR="0" rtl="0" algn="ctr">
                        <a:spcBef>
                          <a:spcPts val="0"/>
                        </a:spcBef>
                        <a:buSzPct val="25000"/>
                        <a:buNone/>
                      </a:pPr>
                      <a:r>
                        <a:rPr lang="pt-BR" sz="1100"/>
                        <a:t>-</a:t>
                      </a:r>
                    </a:p>
                  </a:txBody>
                  <a:tcPr marT="45725" marB="45725" marR="91450" marL="91450"/>
                </a:tc>
                <a:tc>
                  <a:txBody>
                    <a:bodyPr>
                      <a:noAutofit/>
                    </a:bodyPr>
                    <a:lstStyle/>
                    <a:p>
                      <a:pPr indent="0" lvl="0" marL="0" marR="0" rtl="0" algn="ctr">
                        <a:spcBef>
                          <a:spcPts val="0"/>
                        </a:spcBef>
                        <a:buSzPct val="25000"/>
                        <a:buNone/>
                      </a:pPr>
                      <a:r>
                        <a:rPr lang="pt-BR" sz="1100"/>
                        <a:t>Menor período</a:t>
                      </a:r>
                    </a:p>
                  </a:txBody>
                  <a:tcPr marT="45725" marB="45725" marR="91450" marL="91450"/>
                </a:tc>
                <a:tc>
                  <a:txBody>
                    <a:bodyPr>
                      <a:noAutofit/>
                    </a:bodyPr>
                    <a:lstStyle/>
                    <a:p>
                      <a:pPr indent="0" lvl="0" marL="0" marR="0" rtl="0" algn="l">
                        <a:spcBef>
                          <a:spcPts val="0"/>
                        </a:spcBef>
                        <a:buSzPct val="25000"/>
                        <a:buNone/>
                      </a:pPr>
                      <a:r>
                        <a:rPr lang="pt-BR" sz="1100"/>
                        <a:t>Segundo os</a:t>
                      </a:r>
                      <a:r>
                        <a:rPr lang="pt-BR" sz="1100"/>
                        <a:t> dados do exemplo do VPL, temos que: </a:t>
                      </a:r>
                    </a:p>
                    <a:p>
                      <a:pPr indent="0" lvl="0" marL="0" marR="0" rtl="0" algn="l">
                        <a:spcBef>
                          <a:spcPts val="0"/>
                        </a:spcBef>
                        <a:buSzPct val="25000"/>
                        <a:buNone/>
                      </a:pPr>
                      <a:r>
                        <a:t/>
                      </a:r>
                      <a:endParaRPr sz="1100"/>
                    </a:p>
                    <a:p>
                      <a:pPr indent="0" lvl="0" marL="0" marR="0" rtl="0" algn="l">
                        <a:spcBef>
                          <a:spcPts val="0"/>
                        </a:spcBef>
                        <a:buSzPct val="25000"/>
                        <a:buNone/>
                      </a:pPr>
                      <a:r>
                        <a:t/>
                      </a:r>
                      <a:endParaRPr sz="1100"/>
                    </a:p>
                    <a:p>
                      <a:pPr indent="0" lvl="0" marL="0" marR="0" rtl="0" algn="l">
                        <a:spcBef>
                          <a:spcPts val="0"/>
                        </a:spcBef>
                        <a:buSzPct val="25000"/>
                        <a:buNone/>
                      </a:pPr>
                      <a:r>
                        <a:t/>
                      </a:r>
                      <a:endParaRPr sz="1100"/>
                    </a:p>
                    <a:p>
                      <a:pPr indent="0" lvl="0" marL="0" marR="0" rtl="0" algn="l">
                        <a:spcBef>
                          <a:spcPts val="0"/>
                        </a:spcBef>
                        <a:buSzPct val="25000"/>
                        <a:buNone/>
                      </a:pPr>
                      <a:r>
                        <a:rPr lang="pt-BR" sz="1100"/>
                        <a:t>O prazo de retorno de A é melhor que o prazo de retorno de B.</a:t>
                      </a:r>
                    </a:p>
                  </a:txBody>
                  <a:tcPr marT="45725" marB="45725" marR="91450" marL="91450"/>
                </a:tc>
              </a:tr>
            </a:tbl>
          </a:graphicData>
        </a:graphic>
      </p:graphicFrame>
      <p:pic>
        <p:nvPicPr>
          <p:cNvPr id="304" name="Shape 304"/>
          <p:cNvPicPr preferRelativeResize="0"/>
          <p:nvPr/>
        </p:nvPicPr>
        <p:blipFill rotWithShape="1">
          <a:blip r:embed="rId3">
            <a:alphaModFix/>
          </a:blip>
          <a:srcRect b="0" l="0" r="0" t="0"/>
          <a:stretch/>
        </p:blipFill>
        <p:spPr>
          <a:xfrm>
            <a:off x="3668812" y="3009601"/>
            <a:ext cx="1143000" cy="368299"/>
          </a:xfrm>
          <a:prstGeom prst="rect">
            <a:avLst/>
          </a:prstGeom>
          <a:noFill/>
          <a:ln>
            <a:noFill/>
          </a:ln>
        </p:spPr>
      </p:pic>
      <p:pic>
        <p:nvPicPr>
          <p:cNvPr id="305" name="Shape 305"/>
          <p:cNvPicPr preferRelativeResize="0"/>
          <p:nvPr/>
        </p:nvPicPr>
        <p:blipFill rotWithShape="1">
          <a:blip r:embed="rId4">
            <a:alphaModFix/>
          </a:blip>
          <a:srcRect b="0" l="0" r="0" t="0"/>
          <a:stretch/>
        </p:blipFill>
        <p:spPr>
          <a:xfrm>
            <a:off x="5273591" y="3009601"/>
            <a:ext cx="1054100" cy="368299"/>
          </a:xfrm>
          <a:prstGeom prst="rect">
            <a:avLst/>
          </a:prstGeom>
          <a:noFill/>
          <a:ln>
            <a:noFill/>
          </a:ln>
        </p:spPr>
      </p:pic>
      <p:pic>
        <p:nvPicPr>
          <p:cNvPr id="306" name="Shape 306"/>
          <p:cNvPicPr preferRelativeResize="0"/>
          <p:nvPr/>
        </p:nvPicPr>
        <p:blipFill rotWithShape="1">
          <a:blip r:embed="rId5">
            <a:alphaModFix/>
          </a:blip>
          <a:srcRect b="0" l="0" r="0" t="0"/>
          <a:stretch/>
        </p:blipFill>
        <p:spPr>
          <a:xfrm>
            <a:off x="3668812" y="1497433"/>
            <a:ext cx="1524000" cy="34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nvSpPr>
        <p:spPr>
          <a:xfrm>
            <a:off x="0" y="201276"/>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Sistemas de apoio ao gerenciamento de projetos</a:t>
            </a:r>
          </a:p>
        </p:txBody>
      </p:sp>
      <p:pic>
        <p:nvPicPr>
          <p:cNvPr descr="https://www.caelum.com.br/apostila-html-css-javascript/anuncios/alura_2x.png" id="312" name="Shape 31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313" name="Shape 31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14" name="Shape 31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315" name="Shape 315"/>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grpSp>
        <p:nvGrpSpPr>
          <p:cNvPr id="316" name="Shape 316"/>
          <p:cNvGrpSpPr/>
          <p:nvPr/>
        </p:nvGrpSpPr>
        <p:grpSpPr>
          <a:xfrm>
            <a:off x="0" y="1796207"/>
            <a:ext cx="2732806" cy="576064"/>
            <a:chOff x="-150191" y="1834342"/>
            <a:chExt cx="7482529" cy="1702447"/>
          </a:xfrm>
        </p:grpSpPr>
        <p:pic>
          <p:nvPicPr>
            <p:cNvPr id="317" name="Shape 31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18" name="Shape 31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são?</a:t>
            </a:r>
          </a:p>
        </p:txBody>
      </p:sp>
      <p:sp>
        <p:nvSpPr>
          <p:cNvPr id="324" name="Shape 324"/>
          <p:cNvSpPr/>
          <p:nvPr/>
        </p:nvSpPr>
        <p:spPr>
          <a:xfrm>
            <a:off x="716843" y="885505"/>
            <a:ext cx="6480000" cy="954106"/>
          </a:xfrm>
          <a:prstGeom prst="rect">
            <a:avLst/>
          </a:prstGeom>
          <a:noFill/>
          <a:ln>
            <a:noFill/>
          </a:ln>
        </p:spPr>
        <p:txBody>
          <a:bodyPr anchorCtr="0" anchor="t" bIns="45700" lIns="91425" rIns="91425" tIns="45700">
            <a:noAutofit/>
          </a:bodyPr>
          <a:lstStyle/>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Referem-se a outras áreas que suportam o gerenciamento de projetos baseado na metodologia apresentada pelo PMI®, com dez áreas de conhecimento;</a:t>
            </a:r>
          </a:p>
          <a:p>
            <a:pPr indent="-285750" lvl="0" marL="285750"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Basicamente o gerenciamento da configuração e o gerenciamento de mudanças são os sistemas de apoio utilizados.</a:t>
            </a:r>
          </a:p>
        </p:txBody>
      </p:sp>
      <p:pic>
        <p:nvPicPr>
          <p:cNvPr id="325" name="Shape 325"/>
          <p:cNvPicPr preferRelativeResize="0"/>
          <p:nvPr/>
        </p:nvPicPr>
        <p:blipFill rotWithShape="1">
          <a:blip r:embed="rId3">
            <a:alphaModFix/>
          </a:blip>
          <a:srcRect b="0" l="0" r="0" t="0"/>
          <a:stretch/>
        </p:blipFill>
        <p:spPr>
          <a:xfrm>
            <a:off x="716483" y="2649561"/>
            <a:ext cx="1218716" cy="12723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são?</a:t>
            </a:r>
          </a:p>
        </p:txBody>
      </p:sp>
      <p:grpSp>
        <p:nvGrpSpPr>
          <p:cNvPr id="331" name="Shape 331"/>
          <p:cNvGrpSpPr/>
          <p:nvPr/>
        </p:nvGrpSpPr>
        <p:grpSpPr>
          <a:xfrm>
            <a:off x="356843" y="993378"/>
            <a:ext cx="7200000" cy="2544896"/>
            <a:chOff x="0" y="0"/>
            <a:chExt cx="7200000" cy="2544896"/>
          </a:xfrm>
        </p:grpSpPr>
        <p:sp>
          <p:nvSpPr>
            <p:cNvPr id="332" name="Shape 332"/>
            <p:cNvSpPr/>
            <p:nvPr/>
          </p:nvSpPr>
          <p:spPr>
            <a:xfrm>
              <a:off x="0" y="0"/>
              <a:ext cx="7200000" cy="2544896"/>
            </a:xfrm>
            <a:prstGeom prst="roundRect">
              <a:avLst>
                <a:gd fmla="val 8500" name="adj"/>
              </a:avLst>
            </a:prstGeom>
            <a:gradFill>
              <a:gsLst>
                <a:gs pos="0">
                  <a:srgbClr val="275488"/>
                </a:gs>
                <a:gs pos="80000">
                  <a:srgbClr val="346EB2"/>
                </a:gs>
                <a:gs pos="100000">
                  <a:srgbClr val="336EB5"/>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33" name="Shape 333"/>
            <p:cNvSpPr txBox="1"/>
            <p:nvPr/>
          </p:nvSpPr>
          <p:spPr>
            <a:xfrm>
              <a:off x="63357" y="63357"/>
              <a:ext cx="7073286" cy="2418182"/>
            </a:xfrm>
            <a:prstGeom prst="rect">
              <a:avLst/>
            </a:prstGeom>
            <a:noFill/>
            <a:ln>
              <a:noFill/>
            </a:ln>
          </p:spPr>
          <p:txBody>
            <a:bodyPr anchorCtr="0" anchor="t" bIns="1975100" lIns="41900" rIns="41900" tIns="41900">
              <a:noAutofit/>
            </a:bodyPr>
            <a:lstStyle/>
            <a:p>
              <a:pPr indent="0" lvl="0" marL="0" marR="0" rtl="0" algn="l">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Sistemas de Apoio</a:t>
              </a:r>
            </a:p>
          </p:txBody>
        </p:sp>
        <p:sp>
          <p:nvSpPr>
            <p:cNvPr id="334" name="Shape 334"/>
            <p:cNvSpPr/>
            <p:nvPr/>
          </p:nvSpPr>
          <p:spPr>
            <a:xfrm>
              <a:off x="180000" y="388712"/>
              <a:ext cx="6839999" cy="2091502"/>
            </a:xfrm>
            <a:prstGeom prst="roundRect">
              <a:avLst>
                <a:gd fmla="val 10500" name="adj"/>
              </a:avLst>
            </a:prstGeom>
            <a:gradFill>
              <a:gsLst>
                <a:gs pos="0">
                  <a:srgbClr val="476897"/>
                </a:gs>
                <a:gs pos="80000">
                  <a:srgbClr val="5F88C5"/>
                </a:gs>
                <a:gs pos="100000">
                  <a:srgbClr val="5D89C9"/>
                </a:gs>
              </a:gsLst>
              <a:lin ang="16200000" scaled="0"/>
            </a:gradFill>
            <a:ln>
              <a:noFill/>
            </a:ln>
            <a:effectLst>
              <a:outerShdw blurRad="50799" rotWithShape="0" algn="t" dir="5400000" dist="381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335" name="Shape 335"/>
            <p:cNvSpPr txBox="1"/>
            <p:nvPr/>
          </p:nvSpPr>
          <p:spPr>
            <a:xfrm>
              <a:off x="244320" y="453033"/>
              <a:ext cx="6711358" cy="1962860"/>
            </a:xfrm>
            <a:prstGeom prst="rect">
              <a:avLst/>
            </a:prstGeom>
            <a:noFill/>
            <a:ln>
              <a:noFill/>
            </a:ln>
          </p:spPr>
          <p:txBody>
            <a:bodyPr anchorCtr="0" anchor="t" bIns="1131200" lIns="41900" rIns="41900" tIns="41900">
              <a:noAutofit/>
            </a:bodyPr>
            <a:lstStyle/>
            <a:p>
              <a:pPr indent="0" lvl="0" marL="0" marR="0" rtl="0" algn="l">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Gerenciamento da Configuração</a:t>
              </a:r>
            </a:p>
          </p:txBody>
        </p:sp>
        <p:sp>
          <p:nvSpPr>
            <p:cNvPr id="336" name="Shape 336"/>
            <p:cNvSpPr/>
            <p:nvPr/>
          </p:nvSpPr>
          <p:spPr>
            <a:xfrm>
              <a:off x="254698" y="1280445"/>
              <a:ext cx="1833133" cy="1023811"/>
            </a:xfrm>
            <a:prstGeom prst="roundRect">
              <a:avLst>
                <a:gd fmla="val 10500" name="adj"/>
              </a:avLst>
            </a:prstGeom>
            <a:solidFill>
              <a:schemeClr val="lt1">
                <a:alpha val="89803"/>
              </a:schemeClr>
            </a:solidFill>
            <a:ln cap="flat" cmpd="sng" w="9525">
              <a:solidFill>
                <a:srgbClr val="4674AA"/>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txBox="1"/>
            <p:nvPr/>
          </p:nvSpPr>
          <p:spPr>
            <a:xfrm>
              <a:off x="286185" y="1311930"/>
              <a:ext cx="1770161" cy="960839"/>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dk1"/>
                  </a:solidFill>
                  <a:latin typeface="Calibri"/>
                  <a:ea typeface="Calibri"/>
                  <a:cs typeface="Calibri"/>
                  <a:sym typeface="Calibri"/>
                </a:rPr>
                <a:t>Gerencia inventários, políticas, processos, mudanças aprovadas e até mesmo linhas de bases de projetos e liberações de documentos e/ou </a:t>
              </a:r>
              <a:r>
                <a:rPr i="1" lang="pt-BR" sz="1100" cap="none">
                  <a:solidFill>
                    <a:schemeClr val="dk1"/>
                  </a:solidFill>
                  <a:latin typeface="Calibri"/>
                  <a:ea typeface="Calibri"/>
                  <a:cs typeface="Calibri"/>
                  <a:sym typeface="Calibri"/>
                </a:rPr>
                <a:t>softwares.</a:t>
              </a:r>
            </a:p>
          </p:txBody>
        </p:sp>
        <p:sp>
          <p:nvSpPr>
            <p:cNvPr id="338" name="Shape 338"/>
            <p:cNvSpPr/>
            <p:nvPr/>
          </p:nvSpPr>
          <p:spPr>
            <a:xfrm>
              <a:off x="2140272" y="1272448"/>
              <a:ext cx="4431455" cy="1017957"/>
            </a:xfrm>
            <a:prstGeom prst="roundRect">
              <a:avLst>
                <a:gd fmla="val 10500" name="adj"/>
              </a:avLst>
            </a:prstGeom>
            <a:gradFill>
              <a:gsLst>
                <a:gs pos="0">
                  <a:srgbClr val="6E819F"/>
                </a:gs>
                <a:gs pos="80000">
                  <a:srgbClr val="90AAD2"/>
                </a:gs>
                <a:gs pos="100000">
                  <a:srgbClr val="90ABD4"/>
                </a:gs>
              </a:gsLst>
              <a:lin ang="16200000" scaled="0"/>
            </a:gradFill>
            <a:ln>
              <a:noFill/>
            </a:ln>
            <a:effectLst>
              <a:outerShdw blurRad="50799" rotWithShape="0" algn="t" dir="5400000" dist="381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339" name="Shape 339"/>
            <p:cNvSpPr txBox="1"/>
            <p:nvPr/>
          </p:nvSpPr>
          <p:spPr>
            <a:xfrm>
              <a:off x="2171577" y="1303754"/>
              <a:ext cx="4368843" cy="955345"/>
            </a:xfrm>
            <a:prstGeom prst="rect">
              <a:avLst/>
            </a:prstGeom>
            <a:noFill/>
            <a:ln>
              <a:noFill/>
            </a:ln>
          </p:spPr>
          <p:txBody>
            <a:bodyPr anchorCtr="0" anchor="t" bIns="574575" lIns="41900" rIns="41900" tIns="41900">
              <a:noAutofit/>
            </a:bodyPr>
            <a:lstStyle/>
            <a:p>
              <a:pPr indent="0" lvl="0" marL="0" marR="0" rtl="0" algn="l">
                <a:lnSpc>
                  <a:spcPct val="90000"/>
                </a:lnSpc>
                <a:spcBef>
                  <a:spcPts val="0"/>
                </a:spcBef>
                <a:spcAft>
                  <a:spcPts val="0"/>
                </a:spcAft>
                <a:buSzPct val="25000"/>
                <a:buNone/>
              </a:pPr>
              <a:r>
                <a:rPr b="1" lang="pt-BR" sz="1100" cap="none">
                  <a:solidFill>
                    <a:schemeClr val="lt1"/>
                  </a:solidFill>
                  <a:latin typeface="Calibri"/>
                  <a:ea typeface="Calibri"/>
                  <a:cs typeface="Calibri"/>
                  <a:sym typeface="Calibri"/>
                </a:rPr>
                <a:t>Gerenciamento de Mudanças</a:t>
              </a:r>
            </a:p>
          </p:txBody>
        </p:sp>
        <p:sp>
          <p:nvSpPr>
            <p:cNvPr id="340" name="Shape 340"/>
            <p:cNvSpPr/>
            <p:nvPr/>
          </p:nvSpPr>
          <p:spPr>
            <a:xfrm>
              <a:off x="2290608" y="1730528"/>
              <a:ext cx="4064236" cy="458081"/>
            </a:xfrm>
            <a:prstGeom prst="roundRect">
              <a:avLst>
                <a:gd fmla="val 10500" name="adj"/>
              </a:avLst>
            </a:prstGeom>
            <a:solidFill>
              <a:schemeClr val="lt1">
                <a:alpha val="89803"/>
              </a:schemeClr>
            </a:solidFill>
            <a:ln cap="flat" cmpd="sng" w="9525">
              <a:solidFill>
                <a:srgbClr val="9EB2D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1" name="Shape 341"/>
            <p:cNvSpPr txBox="1"/>
            <p:nvPr/>
          </p:nvSpPr>
          <p:spPr>
            <a:xfrm>
              <a:off x="2304696" y="1744616"/>
              <a:ext cx="4036060" cy="429904"/>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dk1"/>
                  </a:solidFill>
                  <a:latin typeface="Calibri"/>
                  <a:ea typeface="Calibri"/>
                  <a:cs typeface="Calibri"/>
                  <a:sym typeface="Calibri"/>
                </a:rPr>
                <a:t>Gerencia mudanças que afetam o plano de gerenciamento do projeto, documentos relacionados, formulários e </a:t>
              </a:r>
              <a:r>
                <a:rPr i="1" lang="pt-BR" sz="1100" cap="none">
                  <a:solidFill>
                    <a:schemeClr val="dk1"/>
                  </a:solidFill>
                  <a:latin typeface="Calibri"/>
                  <a:ea typeface="Calibri"/>
                  <a:cs typeface="Calibri"/>
                  <a:sym typeface="Calibri"/>
                </a:rPr>
                <a:t>softwares</a:t>
              </a:r>
              <a:r>
                <a:rPr lang="pt-BR" sz="1100" cap="none">
                  <a:solidFill>
                    <a:schemeClr val="dk1"/>
                  </a:solidFill>
                  <a:latin typeface="Calibri"/>
                  <a:ea typeface="Calibri"/>
                  <a:cs typeface="Calibri"/>
                  <a:sym typeface="Calibri"/>
                </a:rPr>
                <a:t> de gestão de mudanças.</a:t>
              </a: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nvSpPr>
        <p:spPr>
          <a:xfrm>
            <a:off x="0" y="345294"/>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14</a:t>
            </a:r>
          </a:p>
        </p:txBody>
      </p:sp>
      <p:sp>
        <p:nvSpPr>
          <p:cNvPr id="348" name="Shape 348"/>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49" name="Shape 349"/>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350" name="Shape 350"/>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51" name="Shape 351"/>
          <p:cNvGrpSpPr/>
          <p:nvPr/>
        </p:nvGrpSpPr>
        <p:grpSpPr>
          <a:xfrm>
            <a:off x="0" y="1796207"/>
            <a:ext cx="2732806" cy="576064"/>
            <a:chOff x="-150191" y="1834342"/>
            <a:chExt cx="7482529" cy="1702447"/>
          </a:xfrm>
        </p:grpSpPr>
        <p:pic>
          <p:nvPicPr>
            <p:cNvPr id="352" name="Shape 352"/>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53" name="Shape 353"/>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nvSpPr>
        <p:spPr>
          <a:xfrm>
            <a:off x="2808311" y="417314"/>
            <a:ext cx="5108971" cy="58477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Preparatório CAPM® &amp; PMP®</a:t>
            </a:r>
          </a:p>
        </p:txBody>
      </p:sp>
      <p:sp>
        <p:nvSpPr>
          <p:cNvPr id="360" name="Shape 360"/>
          <p:cNvSpPr txBox="1"/>
          <p:nvPr/>
        </p:nvSpPr>
        <p:spPr>
          <a:xfrm>
            <a:off x="0" y="1952999"/>
            <a:ext cx="4817343" cy="1107995"/>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3F3F3F"/>
              </a:buClr>
              <a:buSzPct val="25000"/>
              <a:buFont typeface="Calibri"/>
              <a:buNone/>
            </a:pPr>
            <a:r>
              <a:rPr b="0" i="0" lang="pt-BR" sz="2000" u="none" cap="none" strike="noStrike">
                <a:solidFill>
                  <a:srgbClr val="3F3F3F"/>
                </a:solidFill>
                <a:latin typeface="Calibri"/>
                <a:ea typeface="Calibri"/>
                <a:cs typeface="Calibri"/>
                <a:sym typeface="Calibri"/>
              </a:rPr>
              <a:t>Professor </a:t>
            </a:r>
          </a:p>
          <a:p>
            <a:pPr indent="0" lvl="0" marL="0" marR="0" rtl="0" algn="r">
              <a:lnSpc>
                <a:spcPct val="100000"/>
              </a:lnSpc>
              <a:spcBef>
                <a:spcPts val="0"/>
              </a:spcBef>
              <a:spcAft>
                <a:spcPts val="0"/>
              </a:spcAft>
              <a:buClr>
                <a:srgbClr val="3F3F3F"/>
              </a:buClr>
              <a:buSzPct val="25000"/>
              <a:buFont typeface="Calibri"/>
              <a:buNone/>
            </a:pPr>
            <a:r>
              <a:rPr b="1" i="0" lang="pt-BR" sz="2800" u="none" cap="none" strike="noStrike">
                <a:solidFill>
                  <a:srgbClr val="3F3F3F"/>
                </a:solidFill>
                <a:latin typeface="Calibri"/>
                <a:ea typeface="Calibri"/>
                <a:cs typeface="Calibri"/>
                <a:sym typeface="Calibri"/>
              </a:rPr>
              <a:t>Frederico de Azevedo Aranha</a:t>
            </a:r>
          </a:p>
          <a:p>
            <a:pPr indent="0" lvl="0" marL="0" marR="0" rtl="0" algn="r">
              <a:lnSpc>
                <a:spcPct val="100000"/>
              </a:lnSpc>
              <a:spcBef>
                <a:spcPts val="0"/>
              </a:spcBef>
              <a:spcAft>
                <a:spcPts val="0"/>
              </a:spcAft>
              <a:buClr>
                <a:srgbClr val="3F3F3F"/>
              </a:buClr>
              <a:buSzPct val="25000"/>
              <a:buFont typeface="Calibri"/>
              <a:buNone/>
            </a:pPr>
            <a:r>
              <a:rPr b="0" i="0" lang="pt-BR" sz="1800" u="none" cap="none" strike="noStrike">
                <a:solidFill>
                  <a:srgbClr val="3F3F3F"/>
                </a:solidFill>
                <a:latin typeface="Calibri"/>
                <a:ea typeface="Calibri"/>
                <a:cs typeface="Calibri"/>
                <a:sym typeface="Calibri"/>
              </a:rPr>
              <a:t>Gerente de Projetos, Esp., PMP®, ITIL Expert</a:t>
            </a:r>
          </a:p>
        </p:txBody>
      </p:sp>
      <p:pic>
        <p:nvPicPr>
          <p:cNvPr descr="https://www.caelum.com.br/apostila-html-css-javascript/anuncios/alura_2x.png" id="361" name="Shape 36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62" name="Shape 362"/>
          <p:cNvGrpSpPr/>
          <p:nvPr/>
        </p:nvGrpSpPr>
        <p:grpSpPr>
          <a:xfrm>
            <a:off x="76772" y="421670"/>
            <a:ext cx="2732806" cy="576064"/>
            <a:chOff x="-150191" y="1834342"/>
            <a:chExt cx="7482529" cy="1702447"/>
          </a:xfrm>
        </p:grpSpPr>
        <p:pic>
          <p:nvPicPr>
            <p:cNvPr id="363" name="Shape 363"/>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64" name="Shape 364"/>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nvSpPr>
        <p:spPr>
          <a:xfrm>
            <a:off x="0" y="20128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171" name="Shape 17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172" name="Shape 17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73" name="Shape 17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174" name="Shape 174"/>
          <p:cNvGrpSpPr/>
          <p:nvPr/>
        </p:nvGrpSpPr>
        <p:grpSpPr>
          <a:xfrm>
            <a:off x="0" y="1796207"/>
            <a:ext cx="2732806" cy="576064"/>
            <a:chOff x="-150191" y="1834342"/>
            <a:chExt cx="7482529" cy="1702447"/>
          </a:xfrm>
        </p:grpSpPr>
        <p:pic>
          <p:nvPicPr>
            <p:cNvPr id="175" name="Shape 17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76" name="Shape 17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177" name="Shape 17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nvSpPr>
        <p:spPr>
          <a:xfrm>
            <a:off x="2808311" y="417314"/>
            <a:ext cx="5108971" cy="58477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3200" u="none" cap="none" strike="noStrike">
                <a:solidFill>
                  <a:srgbClr val="FFFFFF"/>
                </a:solidFill>
                <a:latin typeface="Calibri"/>
                <a:ea typeface="Calibri"/>
                <a:cs typeface="Calibri"/>
                <a:sym typeface="Calibri"/>
              </a:rPr>
              <a:t>Preparatório CAPM® &amp; PMP®</a:t>
            </a:r>
          </a:p>
        </p:txBody>
      </p:sp>
      <p:sp>
        <p:nvSpPr>
          <p:cNvPr id="371" name="Shape 371"/>
          <p:cNvSpPr txBox="1"/>
          <p:nvPr/>
        </p:nvSpPr>
        <p:spPr>
          <a:xfrm>
            <a:off x="0" y="1713458"/>
            <a:ext cx="4817343" cy="1631215"/>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3F3F3F"/>
              </a:buClr>
              <a:buSzPct val="25000"/>
              <a:buFont typeface="Calibri"/>
              <a:buNone/>
            </a:pPr>
            <a:r>
              <a:rPr b="0" i="0" lang="pt-BR" sz="2000" u="none" cap="none" strike="noStrike">
                <a:solidFill>
                  <a:srgbClr val="3F3F3F"/>
                </a:solidFill>
                <a:latin typeface="Calibri"/>
                <a:ea typeface="Calibri"/>
                <a:cs typeface="Calibri"/>
                <a:sym typeface="Calibri"/>
              </a:rPr>
              <a:t>Revisores </a:t>
            </a:r>
          </a:p>
          <a:p>
            <a:pPr indent="0" lvl="0" marL="0" marR="0" rtl="0" algn="r">
              <a:lnSpc>
                <a:spcPct val="100000"/>
              </a:lnSpc>
              <a:spcBef>
                <a:spcPts val="0"/>
              </a:spcBef>
              <a:spcAft>
                <a:spcPts val="0"/>
              </a:spcAft>
              <a:buClr>
                <a:srgbClr val="3F3F3F"/>
              </a:buClr>
              <a:buSzPct val="25000"/>
              <a:buFont typeface="Calibri"/>
              <a:buNone/>
            </a:pPr>
            <a:r>
              <a:rPr b="1" i="0" lang="pt-BR" sz="2400" u="none" cap="none" strike="noStrike">
                <a:solidFill>
                  <a:srgbClr val="3F3F3F"/>
                </a:solidFill>
                <a:latin typeface="Calibri"/>
                <a:ea typeface="Calibri"/>
                <a:cs typeface="Calibri"/>
                <a:sym typeface="Calibri"/>
              </a:rPr>
              <a:t>Daniela Gomes dos Santos</a:t>
            </a:r>
          </a:p>
          <a:p>
            <a:pPr indent="0" lvl="0" marL="0" marR="0" rtl="0" algn="r">
              <a:lnSpc>
                <a:spcPct val="100000"/>
              </a:lnSpc>
              <a:spcBef>
                <a:spcPts val="0"/>
              </a:spcBef>
              <a:spcAft>
                <a:spcPts val="0"/>
              </a:spcAft>
              <a:buClr>
                <a:srgbClr val="3F3F3F"/>
              </a:buClr>
              <a:buSzPct val="25000"/>
              <a:buFont typeface="Calibri"/>
              <a:buNone/>
            </a:pPr>
            <a:r>
              <a:rPr b="0" i="0" lang="pt-BR" sz="1600" u="none" cap="none" strike="noStrike">
                <a:solidFill>
                  <a:srgbClr val="3F3F3F"/>
                </a:solidFill>
                <a:latin typeface="Calibri"/>
                <a:ea typeface="Calibri"/>
                <a:cs typeface="Calibri"/>
                <a:sym typeface="Calibri"/>
              </a:rPr>
              <a:t>CAPM®, SSYB™</a:t>
            </a:r>
          </a:p>
          <a:p>
            <a:pPr indent="0" lvl="0" marL="0" marR="0" rtl="0" algn="r">
              <a:lnSpc>
                <a:spcPct val="100000"/>
              </a:lnSpc>
              <a:spcBef>
                <a:spcPts val="0"/>
              </a:spcBef>
              <a:spcAft>
                <a:spcPts val="0"/>
              </a:spcAft>
              <a:buClr>
                <a:srgbClr val="3F3F3F"/>
              </a:buClr>
              <a:buSzPct val="25000"/>
              <a:buFont typeface="Calibri"/>
              <a:buNone/>
            </a:pPr>
            <a:r>
              <a:rPr b="1" i="0" lang="pt-BR" sz="2400" u="none" cap="none" strike="noStrike">
                <a:solidFill>
                  <a:srgbClr val="3F3F3F"/>
                </a:solidFill>
                <a:latin typeface="Calibri"/>
                <a:ea typeface="Calibri"/>
                <a:cs typeface="Calibri"/>
                <a:sym typeface="Calibri"/>
              </a:rPr>
              <a:t>Guilherme Calabria Etcheverry</a:t>
            </a:r>
          </a:p>
          <a:p>
            <a:pPr indent="0" lvl="0" marL="0" marR="0" rtl="0" algn="r">
              <a:lnSpc>
                <a:spcPct val="100000"/>
              </a:lnSpc>
              <a:spcBef>
                <a:spcPts val="0"/>
              </a:spcBef>
              <a:spcAft>
                <a:spcPts val="0"/>
              </a:spcAft>
              <a:buClr>
                <a:srgbClr val="3F3F3F"/>
              </a:buClr>
              <a:buSzPct val="25000"/>
              <a:buFont typeface="Calibri"/>
              <a:buNone/>
            </a:pPr>
            <a:r>
              <a:rPr b="0" i="0" lang="pt-BR" sz="1600" u="none" cap="none" strike="noStrike">
                <a:solidFill>
                  <a:srgbClr val="3F3F3F"/>
                </a:solidFill>
                <a:latin typeface="Calibri"/>
                <a:ea typeface="Calibri"/>
                <a:cs typeface="Calibri"/>
                <a:sym typeface="Calibri"/>
              </a:rPr>
              <a:t>PMP®, PRINCE2 Practitioner</a:t>
            </a:r>
          </a:p>
        </p:txBody>
      </p:sp>
      <p:pic>
        <p:nvPicPr>
          <p:cNvPr descr="https://www.caelum.com.br/apostila-html-css-javascript/anuncios/alura_2x.png" id="372" name="Shape 37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73" name="Shape 373"/>
          <p:cNvGrpSpPr/>
          <p:nvPr/>
        </p:nvGrpSpPr>
        <p:grpSpPr>
          <a:xfrm>
            <a:off x="76772" y="421670"/>
            <a:ext cx="2732806" cy="576064"/>
            <a:chOff x="-150191" y="1834342"/>
            <a:chExt cx="7482529" cy="1702447"/>
          </a:xfrm>
        </p:grpSpPr>
        <p:pic>
          <p:nvPicPr>
            <p:cNvPr id="374" name="Shape 37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75" name="Shape 37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nvSpPr>
        <p:spPr>
          <a:xfrm>
            <a:off x="0" y="345303"/>
            <a:ext cx="6477124" cy="132343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15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Código de Conduta e Ética</a:t>
            </a:r>
          </a:p>
        </p:txBody>
      </p:sp>
      <p:sp>
        <p:nvSpPr>
          <p:cNvPr id="382" name="Shape 38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83" name="Shape 38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384" name="Shape 38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385" name="Shape 385"/>
          <p:cNvGrpSpPr/>
          <p:nvPr/>
        </p:nvGrpSpPr>
        <p:grpSpPr>
          <a:xfrm>
            <a:off x="0" y="1796207"/>
            <a:ext cx="2732806" cy="576064"/>
            <a:chOff x="-150191" y="1834342"/>
            <a:chExt cx="7482529" cy="1702447"/>
          </a:xfrm>
        </p:grpSpPr>
        <p:pic>
          <p:nvPicPr>
            <p:cNvPr id="386" name="Shape 386"/>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87" name="Shape 387"/>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1" name="Shape 391"/>
        <p:cNvGrpSpPr/>
        <p:nvPr/>
      </p:nvGrpSpPr>
      <p:grpSpPr>
        <a:xfrm>
          <a:off x="0" y="0"/>
          <a:ext cx="0" cy="0"/>
          <a:chOff x="0" y="0"/>
          <a:chExt cx="0" cy="0"/>
        </a:xfrm>
      </p:grpSpPr>
      <p:sp>
        <p:nvSpPr>
          <p:cNvPr id="392" name="Shape 392"/>
          <p:cNvSpPr txBox="1"/>
          <p:nvPr/>
        </p:nvSpPr>
        <p:spPr>
          <a:xfrm>
            <a:off x="0" y="20128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393" name="Shape 393"/>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394" name="Shape 394"/>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95" name="Shape 395"/>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396" name="Shape 396"/>
          <p:cNvGrpSpPr/>
          <p:nvPr/>
        </p:nvGrpSpPr>
        <p:grpSpPr>
          <a:xfrm>
            <a:off x="0" y="1796207"/>
            <a:ext cx="2732806" cy="576064"/>
            <a:chOff x="-150191" y="1834342"/>
            <a:chExt cx="7482529" cy="1702447"/>
          </a:xfrm>
        </p:grpSpPr>
        <p:pic>
          <p:nvPicPr>
            <p:cNvPr id="397" name="Shape 39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398" name="Shape 39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399" name="Shape 399"/>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05" name="Shape 405"/>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11" name="Shape 411"/>
          <p:cNvSpPr/>
          <p:nvPr/>
        </p:nvSpPr>
        <p:spPr>
          <a:xfrm>
            <a:off x="1292548" y="1281409"/>
            <a:ext cx="4392488"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17" name="Shape 417"/>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nvSpPr>
        <p:spPr>
          <a:xfrm>
            <a:off x="0" y="20128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423" name="Shape 423"/>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24" name="Shape 424"/>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25" name="Shape 425"/>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426" name="Shape 426"/>
          <p:cNvGrpSpPr/>
          <p:nvPr/>
        </p:nvGrpSpPr>
        <p:grpSpPr>
          <a:xfrm>
            <a:off x="0" y="1796207"/>
            <a:ext cx="2732806" cy="576064"/>
            <a:chOff x="-150191" y="1834342"/>
            <a:chExt cx="7482529" cy="1702447"/>
          </a:xfrm>
        </p:grpSpPr>
        <p:pic>
          <p:nvPicPr>
            <p:cNvPr id="427" name="Shape 42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28" name="Shape 42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429" name="Shape 429"/>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35" name="Shape 435"/>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Sobre este módulo</a:t>
            </a:r>
          </a:p>
        </p:txBody>
      </p:sp>
      <p:sp>
        <p:nvSpPr>
          <p:cNvPr id="436" name="Shape 436"/>
          <p:cNvSpPr/>
          <p:nvPr/>
        </p:nvSpPr>
        <p:spPr>
          <a:xfrm>
            <a:off x="716485"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módulo é baseado no Código de Conduta Ética e Profissional do PMI®, uma vez que na prova para a certificação PMP® e/ou CAPM® seu conteúdo poderá ser cobrado.</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conteúdo não é parte integrante do PMBOK®, mas um documento separado, disponível no portal do PMI® através do link </a:t>
            </a:r>
            <a:r>
              <a:rPr b="0" i="0" lang="pt-BR" sz="1400" u="sng" cap="none" strike="noStrike">
                <a:solidFill>
                  <a:schemeClr val="hlink"/>
                </a:solidFill>
                <a:latin typeface="Calibri"/>
                <a:ea typeface="Calibri"/>
                <a:cs typeface="Calibri"/>
                <a:sym typeface="Calibri"/>
                <a:hlinkClick r:id="rId3"/>
              </a:rPr>
              <a:t>https://www.pmi.org/~/media/PDF/Ethics/ap_pmicodeofethics_POR-Final.ashx</a:t>
            </a:r>
            <a:r>
              <a:rPr b="0" i="0" lang="pt-BR" sz="1400" u="none" cap="none" strike="noStrike">
                <a:solidFill>
                  <a:srgbClr val="000000"/>
                </a:solidFill>
                <a:latin typeface="Calibri"/>
                <a:ea typeface="Calibri"/>
                <a:cs typeface="Calibri"/>
                <a:sym typeface="Calibri"/>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nvSpPr>
        <p:spPr>
          <a:xfrm>
            <a:off x="0" y="201280"/>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Visão e objetivo do código</a:t>
            </a:r>
          </a:p>
        </p:txBody>
      </p:sp>
      <p:pic>
        <p:nvPicPr>
          <p:cNvPr descr="https://www.caelum.com.br/apostila-html-css-javascript/anuncios/alura_2x.png" id="442" name="Shape 44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43" name="Shape 44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44" name="Shape 44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45" name="Shape 445"/>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446" name="Shape 446"/>
          <p:cNvGrpSpPr/>
          <p:nvPr/>
        </p:nvGrpSpPr>
        <p:grpSpPr>
          <a:xfrm>
            <a:off x="0" y="1796207"/>
            <a:ext cx="2732806" cy="576064"/>
            <a:chOff x="-150191" y="1834342"/>
            <a:chExt cx="7482529" cy="1702447"/>
          </a:xfrm>
        </p:grpSpPr>
        <p:pic>
          <p:nvPicPr>
            <p:cNvPr id="447" name="Shape 44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48" name="Shape 44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e objetivo</a:t>
            </a:r>
          </a:p>
        </p:txBody>
      </p:sp>
      <p:sp>
        <p:nvSpPr>
          <p:cNvPr id="454" name="Shape 454"/>
          <p:cNvSpPr/>
          <p:nvPr/>
        </p:nvSpPr>
        <p:spPr>
          <a:xfrm>
            <a:off x="716843" y="885505"/>
            <a:ext cx="6480000" cy="2246769"/>
          </a:xfrm>
          <a:prstGeom prst="rect">
            <a:avLst/>
          </a:prstGeom>
          <a:noFill/>
          <a:ln>
            <a:noFill/>
          </a:ln>
        </p:spPr>
        <p:txBody>
          <a:bodyPr anchorCtr="0" anchor="t" bIns="45700" lIns="91425" rIns="91425" tIns="45700">
            <a:noAutofit/>
          </a:bodyPr>
          <a:lstStyle/>
          <a:p>
            <a:pPr indent="0" lvl="1"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“O propósito deste Código é incutir confiança na profissão de gerenciamento de projetos e auxiliar as pessoas a se tornarem melhores profissionais. Faremos isso, estabelecendo um amplo entendimento sobre o que seria um comportamento profissional adequado. Acreditamos que a credibilidade e a reputação da profissão de gerenciamento de projetos são constituídas pela conduta coletiva de profissionais individuais. Acreditamos que, ao adotar esse Código de Ética e Conduta Profissional, poderemos avançar a nossa profissão, tanto individual como coletivamente. Também acreditamos que este Código nos auxiliará a tomar decisões mais sábias, particularmente em situações difíceis, em que há risco de comprometermos nossa integridade ou nossos valores.”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3" name="Shape 183"/>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A quem se destina?</a:t>
            </a:r>
          </a:p>
        </p:txBody>
      </p:sp>
      <p:sp>
        <p:nvSpPr>
          <p:cNvPr id="460" name="Shape 460"/>
          <p:cNvSpPr/>
          <p:nvPr/>
        </p:nvSpPr>
        <p:spPr>
          <a:xfrm>
            <a:off x="716843" y="885505"/>
            <a:ext cx="6480000" cy="1600437"/>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Código de Ética e Conduta Profissional aplica-se a: </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Todos os membros do PMI®;</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Pessoas que não são membros do PMI®, mas se enquadram em um ou mais dos seguintes critérios:</a:t>
            </a:r>
          </a:p>
          <a:p>
            <a:pPr indent="-287447" lvl="3"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membros que possuem uma certificação do PMI®;</a:t>
            </a:r>
          </a:p>
          <a:p>
            <a:pPr indent="-287447" lvl="3"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membros que solicitam iniciar o processo de certificação do PMI®; e</a:t>
            </a:r>
          </a:p>
          <a:p>
            <a:pPr indent="-287447" lvl="3" marL="1036747"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membros que prestam serviço ao PMI® como voluntários.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Estrutura do Código</a:t>
            </a:r>
          </a:p>
        </p:txBody>
      </p:sp>
      <p:sp>
        <p:nvSpPr>
          <p:cNvPr id="466" name="Shape 466"/>
          <p:cNvSpPr/>
          <p:nvPr/>
        </p:nvSpPr>
        <p:spPr>
          <a:xfrm>
            <a:off x="716843" y="885505"/>
            <a:ext cx="6480000" cy="246221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Código de Conduta e Ética do PMI® está estruturado ao redor de quatro valores identificados como os pilares da atuação profissional de gerentes de projetos. São eles:</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Responsabilidade;</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Respeito;</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Equidade; e</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Honestidade.</a:t>
            </a:r>
          </a:p>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cada valor, existem padrões desejáveis de conduta e padrões obrigatórios;</a:t>
            </a:r>
          </a:p>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desejáveis não são claramente mensuráveis;</a:t>
            </a:r>
          </a:p>
          <a:p>
            <a:pPr indent="-285750" lvl="1"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Enquanto isso, padrões obrigatórios seguem critérios claros e, em alguns casos, limitam e/ou proíbem certos comportamentos no exercício da profissão.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Estrutura do Código</a:t>
            </a:r>
          </a:p>
        </p:txBody>
      </p:sp>
      <p:grpSp>
        <p:nvGrpSpPr>
          <p:cNvPr id="472" name="Shape 472"/>
          <p:cNvGrpSpPr/>
          <p:nvPr/>
        </p:nvGrpSpPr>
        <p:grpSpPr>
          <a:xfrm>
            <a:off x="360007" y="1811198"/>
            <a:ext cx="7193671" cy="830038"/>
            <a:chOff x="3163" y="889828"/>
            <a:chExt cx="7193671" cy="830038"/>
          </a:xfrm>
        </p:grpSpPr>
        <p:sp>
          <p:nvSpPr>
            <p:cNvPr id="473" name="Shape 473"/>
            <p:cNvSpPr/>
            <p:nvPr/>
          </p:nvSpPr>
          <p:spPr>
            <a:xfrm>
              <a:off x="3163" y="889828"/>
              <a:ext cx="1383398" cy="830038"/>
            </a:xfrm>
            <a:prstGeom prst="roundRect">
              <a:avLst>
                <a:gd fmla="val 10000" name="adj"/>
              </a:avLst>
            </a:prstGeom>
            <a:gradFill>
              <a:gsLst>
                <a:gs pos="0">
                  <a:srgbClr val="275488"/>
                </a:gs>
                <a:gs pos="80000">
                  <a:srgbClr val="346EB2"/>
                </a:gs>
                <a:gs pos="100000">
                  <a:srgbClr val="336EB5"/>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74" name="Shape 474"/>
            <p:cNvSpPr txBox="1"/>
            <p:nvPr/>
          </p:nvSpPr>
          <p:spPr>
            <a:xfrm>
              <a:off x="27475"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Responsabilidade</a:t>
              </a:r>
            </a:p>
          </p:txBody>
        </p:sp>
        <p:sp>
          <p:nvSpPr>
            <p:cNvPr id="475" name="Shape 475"/>
            <p:cNvSpPr/>
            <p:nvPr/>
          </p:nvSpPr>
          <p:spPr>
            <a:xfrm>
              <a:off x="1524901" y="1133305"/>
              <a:ext cx="293279" cy="343082"/>
            </a:xfrm>
            <a:prstGeom prst="rightArrow">
              <a:avLst>
                <a:gd fmla="val 60000" name="adj1"/>
                <a:gd fmla="val 50000" name="adj2"/>
              </a:avLst>
            </a:prstGeom>
            <a:gradFill>
              <a:gsLst>
                <a:gs pos="0">
                  <a:srgbClr val="29578F"/>
                </a:gs>
                <a:gs pos="80000">
                  <a:srgbClr val="3574BD"/>
                </a:gs>
                <a:gs pos="100000">
                  <a:srgbClr val="3374C1"/>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76" name="Shape 476"/>
            <p:cNvSpPr txBox="1"/>
            <p:nvPr/>
          </p:nvSpPr>
          <p:spPr>
            <a:xfrm>
              <a:off x="1524901" y="1201921"/>
              <a:ext cx="205296" cy="20584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sz="1400" cap="none">
                <a:solidFill>
                  <a:schemeClr val="lt1"/>
                </a:solidFill>
                <a:latin typeface="Tahoma"/>
                <a:ea typeface="Tahoma"/>
                <a:cs typeface="Tahoma"/>
                <a:sym typeface="Tahoma"/>
              </a:endParaRPr>
            </a:p>
          </p:txBody>
        </p:sp>
        <p:sp>
          <p:nvSpPr>
            <p:cNvPr id="477" name="Shape 477"/>
            <p:cNvSpPr/>
            <p:nvPr/>
          </p:nvSpPr>
          <p:spPr>
            <a:xfrm>
              <a:off x="1939921" y="889828"/>
              <a:ext cx="1383398" cy="830038"/>
            </a:xfrm>
            <a:prstGeom prst="roundRect">
              <a:avLst>
                <a:gd fmla="val 10000" name="adj"/>
              </a:avLst>
            </a:prstGeom>
            <a:gradFill>
              <a:gsLst>
                <a:gs pos="0">
                  <a:srgbClr val="3A6193"/>
                </a:gs>
                <a:gs pos="80000">
                  <a:srgbClr val="4D80C1"/>
                </a:gs>
                <a:gs pos="100000">
                  <a:srgbClr val="4C81C4"/>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78" name="Shape 478"/>
            <p:cNvSpPr txBox="1"/>
            <p:nvPr/>
          </p:nvSpPr>
          <p:spPr>
            <a:xfrm>
              <a:off x="1964232"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Respeito</a:t>
              </a:r>
            </a:p>
          </p:txBody>
        </p:sp>
        <p:sp>
          <p:nvSpPr>
            <p:cNvPr id="479" name="Shape 479"/>
            <p:cNvSpPr/>
            <p:nvPr/>
          </p:nvSpPr>
          <p:spPr>
            <a:xfrm>
              <a:off x="3461660" y="1133305"/>
              <a:ext cx="293279" cy="343082"/>
            </a:xfrm>
            <a:prstGeom prst="rightArrow">
              <a:avLst>
                <a:gd fmla="val 60000" name="adj1"/>
                <a:gd fmla="val 50000" name="adj2"/>
              </a:avLst>
            </a:prstGeom>
            <a:gradFill>
              <a:gsLst>
                <a:gs pos="0">
                  <a:srgbClr val="4C6A97"/>
                </a:gs>
                <a:gs pos="80000">
                  <a:srgbClr val="648CC7"/>
                </a:gs>
                <a:gs pos="100000">
                  <a:srgbClr val="628CCA"/>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0" name="Shape 480"/>
            <p:cNvSpPr txBox="1"/>
            <p:nvPr/>
          </p:nvSpPr>
          <p:spPr>
            <a:xfrm>
              <a:off x="3461660" y="1201921"/>
              <a:ext cx="205296" cy="20584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sz="1400" cap="none">
                <a:solidFill>
                  <a:schemeClr val="lt1"/>
                </a:solidFill>
                <a:latin typeface="Tahoma"/>
                <a:ea typeface="Tahoma"/>
                <a:cs typeface="Tahoma"/>
                <a:sym typeface="Tahoma"/>
              </a:endParaRPr>
            </a:p>
          </p:txBody>
        </p:sp>
        <p:sp>
          <p:nvSpPr>
            <p:cNvPr id="481" name="Shape 481"/>
            <p:cNvSpPr/>
            <p:nvPr/>
          </p:nvSpPr>
          <p:spPr>
            <a:xfrm>
              <a:off x="3876678" y="889828"/>
              <a:ext cx="1383398" cy="830038"/>
            </a:xfrm>
            <a:prstGeom prst="roundRect">
              <a:avLst>
                <a:gd fmla="val 10000" name="adj"/>
              </a:avLst>
            </a:prstGeom>
            <a:gradFill>
              <a:gsLst>
                <a:gs pos="0">
                  <a:srgbClr val="557098"/>
                </a:gs>
                <a:gs pos="80000">
                  <a:srgbClr val="6F92C9"/>
                </a:gs>
                <a:gs pos="100000">
                  <a:srgbClr val="6E93CC"/>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2" name="Shape 482"/>
            <p:cNvSpPr txBox="1"/>
            <p:nvPr/>
          </p:nvSpPr>
          <p:spPr>
            <a:xfrm>
              <a:off x="3900989"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Equidade</a:t>
              </a:r>
            </a:p>
          </p:txBody>
        </p:sp>
        <p:sp>
          <p:nvSpPr>
            <p:cNvPr id="483" name="Shape 483"/>
            <p:cNvSpPr/>
            <p:nvPr/>
          </p:nvSpPr>
          <p:spPr>
            <a:xfrm>
              <a:off x="5398417" y="1133305"/>
              <a:ext cx="293279" cy="343082"/>
            </a:xfrm>
            <a:prstGeom prst="rightArrow">
              <a:avLst>
                <a:gd fmla="val 60000" name="adj1"/>
                <a:gd fmla="val 50000" name="adj2"/>
              </a:avLst>
            </a:prstGeom>
            <a:gradFill>
              <a:gsLst>
                <a:gs pos="0">
                  <a:srgbClr val="6E81A0"/>
                </a:gs>
                <a:gs pos="80000">
                  <a:srgbClr val="90AAD3"/>
                </a:gs>
                <a:gs pos="100000">
                  <a:srgbClr val="8FAAD6"/>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4" name="Shape 484"/>
            <p:cNvSpPr txBox="1"/>
            <p:nvPr/>
          </p:nvSpPr>
          <p:spPr>
            <a:xfrm>
              <a:off x="5398417" y="1201921"/>
              <a:ext cx="205296" cy="20584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sz="1400" cap="none">
                <a:solidFill>
                  <a:schemeClr val="lt1"/>
                </a:solidFill>
                <a:latin typeface="Tahoma"/>
                <a:ea typeface="Tahoma"/>
                <a:cs typeface="Tahoma"/>
                <a:sym typeface="Tahoma"/>
              </a:endParaRPr>
            </a:p>
          </p:txBody>
        </p:sp>
        <p:sp>
          <p:nvSpPr>
            <p:cNvPr id="485" name="Shape 485"/>
            <p:cNvSpPr/>
            <p:nvPr/>
          </p:nvSpPr>
          <p:spPr>
            <a:xfrm>
              <a:off x="5813437" y="889828"/>
              <a:ext cx="1383398" cy="830038"/>
            </a:xfrm>
            <a:prstGeom prst="roundRect">
              <a:avLst>
                <a:gd fmla="val 10000" name="adj"/>
              </a:avLst>
            </a:prstGeom>
            <a:gradFill>
              <a:gsLst>
                <a:gs pos="0">
                  <a:srgbClr val="6E819F"/>
                </a:gs>
                <a:gs pos="80000">
                  <a:srgbClr val="90AAD2"/>
                </a:gs>
                <a:gs pos="100000">
                  <a:srgbClr val="90ABD4"/>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86" name="Shape 486"/>
            <p:cNvSpPr txBox="1"/>
            <p:nvPr/>
          </p:nvSpPr>
          <p:spPr>
            <a:xfrm>
              <a:off x="5837748" y="914138"/>
              <a:ext cx="1334776" cy="781416"/>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none">
                  <a:solidFill>
                    <a:schemeClr val="lt1"/>
                  </a:solidFill>
                  <a:latin typeface="Tahoma"/>
                  <a:ea typeface="Tahoma"/>
                  <a:cs typeface="Tahoma"/>
                  <a:sym typeface="Tahoma"/>
                </a:rPr>
                <a:t>Honestidade</a:t>
              </a: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nvSpPr>
        <p:spPr>
          <a:xfrm>
            <a:off x="0" y="20127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Responsabilidade</a:t>
            </a:r>
          </a:p>
        </p:txBody>
      </p:sp>
      <p:pic>
        <p:nvPicPr>
          <p:cNvPr descr="https://www.caelum.com.br/apostila-html-css-javascript/anuncios/alura_2x.png" id="492" name="Shape 49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93" name="Shape 49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94" name="Shape 49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95" name="Shape 495"/>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496" name="Shape 496"/>
          <p:cNvGrpSpPr/>
          <p:nvPr/>
        </p:nvGrpSpPr>
        <p:grpSpPr>
          <a:xfrm>
            <a:off x="0" y="1796207"/>
            <a:ext cx="2732806" cy="576064"/>
            <a:chOff x="-150191" y="1834342"/>
            <a:chExt cx="7482529" cy="1702447"/>
          </a:xfrm>
        </p:grpSpPr>
        <p:pic>
          <p:nvPicPr>
            <p:cNvPr id="497" name="Shape 49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98" name="Shape 49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504" name="Shape 504"/>
          <p:cNvSpPr/>
          <p:nvPr/>
        </p:nvSpPr>
        <p:spPr>
          <a:xfrm>
            <a:off x="716843" y="885505"/>
            <a:ext cx="6480000" cy="52321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“Responsabilidade é nossa obrigação de assumir a propriedade pelas decisões que tomamos ou não, pelas ações realizadas ou não, e pelas consequências resultantes.”</a:t>
            </a:r>
          </a:p>
        </p:txBody>
      </p:sp>
      <p:pic>
        <p:nvPicPr>
          <p:cNvPr id="505" name="Shape 505"/>
          <p:cNvPicPr preferRelativeResize="0"/>
          <p:nvPr/>
        </p:nvPicPr>
        <p:blipFill rotWithShape="1">
          <a:blip r:embed="rId3">
            <a:alphaModFix/>
          </a:blip>
          <a:srcRect b="0" l="0" r="0" t="0"/>
          <a:stretch/>
        </p:blipFill>
        <p:spPr>
          <a:xfrm>
            <a:off x="644475" y="2361530"/>
            <a:ext cx="2350238" cy="1656183"/>
          </a:xfrm>
          <a:prstGeom prst="ellipse">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511" name="Shape 511"/>
          <p:cNvSpPr/>
          <p:nvPr/>
        </p:nvSpPr>
        <p:spPr>
          <a:xfrm>
            <a:off x="716843" y="885505"/>
            <a:ext cx="6480000" cy="3108542"/>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Tomamos decisões e agimos com base nos melhores interesses da sociedade, da segurança do público e do meio ambiente;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Aceitamos somente tarefas que sejam compatíveis com os nossos antecedentes, nossa experiência, habilidades e qualificações;</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Cumprimos os compromissos que assumimos – fazemos o que dizemos que vamos fazer;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Quando cometemos erros ou omissões, assumimos a responsabilidade e fazemos as correções imediatamente. Quando descobrimos erros ou omissões causados por terceiros, comunicamos à entidade ou instância adequada assim que forem descobertos. Aceitamos a responsabilidade por quaisquer problemas resultantes de nossos erros ou omissões, e quaisquer consequências relacionadas;</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Protegemos informações sigilosas ou confidenciais que nos foram confiadas;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Defendemos este Código e nos responsabilizamos uns com os outros em relação a ele.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517" name="Shape 517"/>
          <p:cNvSpPr/>
          <p:nvPr/>
        </p:nvSpPr>
        <p:spPr>
          <a:xfrm>
            <a:off x="716843" y="885505"/>
            <a:ext cx="6480000" cy="2677656"/>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Regulamentos e Exigências Legais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Nós nos informamos e apoiamos as políticas, as normas, os regulamentos e as leis que regem as nossas atividades de trabalho, profissionais e voluntárias;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Comunicamos condutas antiéticas ou ilegais à gerência apropriada e, se necessário, às pessoas afetadas pela conduta. </a:t>
            </a:r>
          </a:p>
          <a:p>
            <a:pPr indent="-285750" lvl="0" marL="285750" marR="0" rtl="0" algn="just">
              <a:lnSpc>
                <a:spcPct val="100000"/>
              </a:lnSpc>
              <a:spcBef>
                <a:spcPts val="0"/>
              </a:spcBef>
              <a:spcAft>
                <a:spcPts val="0"/>
              </a:spcAft>
              <a:buClr>
                <a:schemeClr val="dk1"/>
              </a:buClr>
              <a:buFont typeface="Arial"/>
              <a:buNone/>
            </a:pPr>
            <a:r>
              <a:t/>
            </a:r>
            <a:endParaRPr b="1" i="0" sz="1400" u="none" cap="none" strike="noStrike">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Denúncias Éticas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Trazemos as infrações deste Código ao conhecimento da entidade apropriada, para resolução;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Só registramos denúncias éticas baseadas em fatos;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Buscamos medidas disciplinares para pessoas que retaliam contra alguém que reportou questões éticas.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nvSpPr>
        <p:spPr>
          <a:xfrm>
            <a:off x="0" y="201273"/>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Respeito</a:t>
            </a:r>
          </a:p>
        </p:txBody>
      </p:sp>
      <p:pic>
        <p:nvPicPr>
          <p:cNvPr descr="https://www.caelum.com.br/apostila-html-css-javascript/anuncios/alura_2x.png" id="523" name="Shape 523"/>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24" name="Shape 524"/>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25" name="Shape 525"/>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26" name="Shape 526"/>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527" name="Shape 527"/>
          <p:cNvGrpSpPr/>
          <p:nvPr/>
        </p:nvGrpSpPr>
        <p:grpSpPr>
          <a:xfrm>
            <a:off x="0" y="1796207"/>
            <a:ext cx="2732806" cy="576064"/>
            <a:chOff x="-150191" y="1834342"/>
            <a:chExt cx="7482529" cy="1702447"/>
          </a:xfrm>
        </p:grpSpPr>
        <p:pic>
          <p:nvPicPr>
            <p:cNvPr id="528" name="Shape 528"/>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29" name="Shape 529"/>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535" name="Shape 535"/>
          <p:cNvSpPr/>
          <p:nvPr/>
        </p:nvSpPr>
        <p:spPr>
          <a:xfrm>
            <a:off x="716843" y="885505"/>
            <a:ext cx="6480000" cy="1384995"/>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“Respeito é o nosso dever de demonstrar uma elevada consideração por nós mesmos, por outras pessoas e pelos recursos confiados a nós. Os recursos a nós confiados podem ser pessoas, dinheiro, reputação, segurança de terceiros, recursos naturais ou ambientais. Um ambiente de respeito origina confiança, segurança e excelência de desempenho, estimulando a cooperação mútua – um ambiente onde perspectivas e visões diferentes são estimuladas e valorizadas.”</a:t>
            </a:r>
          </a:p>
        </p:txBody>
      </p:sp>
      <p:pic>
        <p:nvPicPr>
          <p:cNvPr id="536" name="Shape 536"/>
          <p:cNvPicPr preferRelativeResize="0"/>
          <p:nvPr/>
        </p:nvPicPr>
        <p:blipFill rotWithShape="1">
          <a:blip r:embed="rId3">
            <a:alphaModFix/>
          </a:blip>
          <a:srcRect b="0" l="0" r="0" t="0"/>
          <a:stretch/>
        </p:blipFill>
        <p:spPr>
          <a:xfrm>
            <a:off x="788491" y="2505546"/>
            <a:ext cx="1910820" cy="134951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542" name="Shape 542"/>
          <p:cNvSpPr/>
          <p:nvPr/>
        </p:nvSpPr>
        <p:spPr>
          <a:xfrm>
            <a:off x="71684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Obtemos informações sobre as normas e os costumes de outras pessoas, e evitamos comportamentos que possam ser considerados desrespeitosos;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Consideramos os pontos de vista das outras pessoas e procuramos entendê-los;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Abordamos diretamente aquelas pessoas com as quais temos um conflito ou discordância;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Agimos de forma profissional, mesmo quando não há reciprocidade.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9" name="Shape 189"/>
          <p:cNvSpPr/>
          <p:nvPr/>
        </p:nvSpPr>
        <p:spPr>
          <a:xfrm>
            <a:off x="1292548" y="1281409"/>
            <a:ext cx="4392488"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548" name="Shape 548"/>
          <p:cNvSpPr/>
          <p:nvPr/>
        </p:nvSpPr>
        <p:spPr>
          <a:xfrm>
            <a:off x="71684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Negociamos de boa-fé;</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usamos o poder de nosso conhecimento ou posição para influenciar as decisões ou ações de outras pessoas visando a um benefício pessoal às custas delas;</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agimos de maneira abusiva em relação a outras pessoas;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Respeitamos os direitos de propriedade de terceiros.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nvSpPr>
        <p:spPr>
          <a:xfrm>
            <a:off x="0" y="201272"/>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Equidade</a:t>
            </a:r>
          </a:p>
        </p:txBody>
      </p:sp>
      <p:pic>
        <p:nvPicPr>
          <p:cNvPr descr="https://www.caelum.com.br/apostila-html-css-javascript/anuncios/alura_2x.png" id="554" name="Shape 55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55" name="Shape 555"/>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56" name="Shape 556"/>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57" name="Shape 55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558" name="Shape 558"/>
          <p:cNvGrpSpPr/>
          <p:nvPr/>
        </p:nvGrpSpPr>
        <p:grpSpPr>
          <a:xfrm>
            <a:off x="0" y="1796207"/>
            <a:ext cx="2732806" cy="576064"/>
            <a:chOff x="-150191" y="1834342"/>
            <a:chExt cx="7482529" cy="1702447"/>
          </a:xfrm>
        </p:grpSpPr>
        <p:pic>
          <p:nvPicPr>
            <p:cNvPr id="559" name="Shape 559"/>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60" name="Shape 560"/>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566" name="Shape 566"/>
          <p:cNvSpPr/>
          <p:nvPr/>
        </p:nvSpPr>
        <p:spPr>
          <a:xfrm>
            <a:off x="716843" y="885505"/>
            <a:ext cx="6480000" cy="52321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“Equidade é o nosso dever de tomar decisões e agir de forma imparcial e objetiva. Nossa conduta deve ser isenta de interesse próprio, preconceito e favoritismo.”</a:t>
            </a:r>
          </a:p>
        </p:txBody>
      </p:sp>
      <p:pic>
        <p:nvPicPr>
          <p:cNvPr id="567" name="Shape 567"/>
          <p:cNvPicPr preferRelativeResize="0"/>
          <p:nvPr/>
        </p:nvPicPr>
        <p:blipFill rotWithShape="1">
          <a:blip r:embed="rId3">
            <a:alphaModFix/>
          </a:blip>
          <a:srcRect b="0" l="0" r="0" t="0"/>
          <a:stretch/>
        </p:blipFill>
        <p:spPr>
          <a:xfrm>
            <a:off x="572468" y="2649561"/>
            <a:ext cx="1218894" cy="1220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20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573" name="Shape 573"/>
          <p:cNvSpPr/>
          <p:nvPr/>
        </p:nvSpPr>
        <p:spPr>
          <a:xfrm>
            <a:off x="71684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Demonstramos transparência em nosso processo de tomada de decisões;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Constantemente reexaminamos a nossa imparcialidade e objetividade, adotando ações corretivas, conforme apropriado;</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Provemos igual acesso às informações para as pessoas que têm autorização para acessá-las; </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Provemos oportunidades iguais para os candidatos qualificados.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sp>
        <p:nvSpPr>
          <p:cNvPr id="578" name="Shape 57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579" name="Shape 579"/>
          <p:cNvSpPr/>
          <p:nvPr/>
        </p:nvSpPr>
        <p:spPr>
          <a:xfrm>
            <a:off x="716843" y="885505"/>
            <a:ext cx="6480000" cy="203132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Situações de conflito de interesses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Revelamos conflitos de interesses reais ou potenciais de forma proativa e completa para as partes interessadas apropriadas; e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Quando percebemos que temos um conflito de interesses real ou potencial, nós nos abstemos do processo decisório e não tentamos influenciar os resultados, a menos que ou até que: tenhamos feito uma divulgação completa às partes interessadas afetadas; tenhamos um plano de mitigação aprovado; e tenhamos obtido consentimento das partes interessadas para prosseguirmos.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 (cont.)</a:t>
            </a:r>
          </a:p>
        </p:txBody>
      </p:sp>
      <p:sp>
        <p:nvSpPr>
          <p:cNvPr id="585" name="Shape 585"/>
          <p:cNvSpPr/>
          <p:nvPr/>
        </p:nvSpPr>
        <p:spPr>
          <a:xfrm>
            <a:off x="716843" y="885505"/>
            <a:ext cx="6480000" cy="181588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Favoritismo e Discriminação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contratamos ou demitimos, premiamos ou punimos, concedemos ou negamos contratos com base em considerações pessoais, incluindo, entre outros, favoritismo, nepotismo ou suborno;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discriminamos com base em critérios como sexo, raça, idade, religião, incapacidade, nacionalidade ou orientação sexual;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Aplicamos as normas da organização (empregador, </a:t>
            </a:r>
            <a:r>
              <a:rPr b="0" i="1" lang="pt-BR" sz="1400" u="none" cap="none" strike="noStrike">
                <a:solidFill>
                  <a:srgbClr val="000000"/>
                </a:solidFill>
                <a:latin typeface="Calibri"/>
                <a:ea typeface="Calibri"/>
                <a:cs typeface="Calibri"/>
                <a:sym typeface="Calibri"/>
              </a:rPr>
              <a:t>Project Management Institute </a:t>
            </a:r>
            <a:r>
              <a:rPr b="0" i="0" lang="pt-BR" sz="1400" u="none" cap="none" strike="noStrike">
                <a:solidFill>
                  <a:srgbClr val="000000"/>
                </a:solidFill>
                <a:latin typeface="Calibri"/>
                <a:ea typeface="Calibri"/>
                <a:cs typeface="Calibri"/>
                <a:sym typeface="Calibri"/>
              </a:rPr>
              <a:t>ou outro grupo) sem favoritismo ou preconceito.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nvSpPr>
        <p:spPr>
          <a:xfrm>
            <a:off x="0" y="201271"/>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Honestidade</a:t>
            </a:r>
          </a:p>
        </p:txBody>
      </p:sp>
      <p:pic>
        <p:nvPicPr>
          <p:cNvPr descr="https://www.caelum.com.br/apostila-html-css-javascript/anuncios/alura_2x.png" id="591" name="Shape 59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592" name="Shape 59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93" name="Shape 59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94" name="Shape 594"/>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15 – Código de Conduta e Ética</a:t>
            </a:r>
          </a:p>
        </p:txBody>
      </p:sp>
      <p:grpSp>
        <p:nvGrpSpPr>
          <p:cNvPr id="595" name="Shape 595"/>
          <p:cNvGrpSpPr/>
          <p:nvPr/>
        </p:nvGrpSpPr>
        <p:grpSpPr>
          <a:xfrm>
            <a:off x="0" y="1796207"/>
            <a:ext cx="2732806" cy="576064"/>
            <a:chOff x="-150191" y="1834342"/>
            <a:chExt cx="7482529" cy="1702447"/>
          </a:xfrm>
        </p:grpSpPr>
        <p:pic>
          <p:nvPicPr>
            <p:cNvPr id="596" name="Shape 596"/>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597" name="Shape 597"/>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a:t>
            </a:r>
          </a:p>
        </p:txBody>
      </p:sp>
      <p:sp>
        <p:nvSpPr>
          <p:cNvPr id="603" name="Shape 603"/>
          <p:cNvSpPr/>
          <p:nvPr/>
        </p:nvSpPr>
        <p:spPr>
          <a:xfrm>
            <a:off x="716843" y="885505"/>
            <a:ext cx="6480000" cy="52321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“Honestidade é o nosso dever com a verdade e com agir de maneira verdadeira tanto em nossas comunicações como em nossa conduta.”</a:t>
            </a:r>
          </a:p>
        </p:txBody>
      </p:sp>
      <p:pic>
        <p:nvPicPr>
          <p:cNvPr id="604" name="Shape 604"/>
          <p:cNvPicPr preferRelativeResize="0"/>
          <p:nvPr/>
        </p:nvPicPr>
        <p:blipFill rotWithShape="1">
          <a:blip r:embed="rId3">
            <a:alphaModFix/>
          </a:blip>
          <a:srcRect b="0" l="0" r="0" t="0"/>
          <a:stretch/>
        </p:blipFill>
        <p:spPr>
          <a:xfrm>
            <a:off x="716483" y="2865585"/>
            <a:ext cx="1641573" cy="1088434"/>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desejáveis</a:t>
            </a:r>
          </a:p>
        </p:txBody>
      </p:sp>
      <p:sp>
        <p:nvSpPr>
          <p:cNvPr id="610" name="Shape 610"/>
          <p:cNvSpPr/>
          <p:nvPr/>
        </p:nvSpPr>
        <p:spPr>
          <a:xfrm>
            <a:off x="716843" y="885505"/>
            <a:ext cx="6480000" cy="1600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Procuramos compreender a verdade;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Somos verdadeiros em nossas comunicações e em nossa conduta;</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Fornecemos informações precisas e de maneira tempestiva;</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Assumimos compromissos e fazemos promessas, implícitas ou explícitas, de boa-fé;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Tentamos criar um ambiente no qual as pessoas se sintam seguras em dizer a verdade.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Padrões obrigatórios</a:t>
            </a:r>
          </a:p>
        </p:txBody>
      </p:sp>
      <p:sp>
        <p:nvSpPr>
          <p:cNvPr id="616" name="Shape 616"/>
          <p:cNvSpPr/>
          <p:nvPr/>
        </p:nvSpPr>
        <p:spPr>
          <a:xfrm>
            <a:off x="716843" y="885505"/>
            <a:ext cx="6480000" cy="1600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adotamos ou somos coniventes com comportamentos destinados a enganar outras pessoas, incluindo, entre outros, fazer declarações enganosas ou falsas, declarar meias verdades, fornecer informações fora de contexto ou omitir informações que, se conhecidas, tornariam nossas declarações enganosas ou incompletas; e</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participamos de comportamentos desonestos com a intenção de ganho pessoal ou às custas de terceiros.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95" name="Shape 195"/>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nvSpPr>
        <p:spPr>
          <a:xfrm>
            <a:off x="0" y="345293"/>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15</a:t>
            </a:r>
          </a:p>
        </p:txBody>
      </p:sp>
      <p:sp>
        <p:nvSpPr>
          <p:cNvPr id="623" name="Shape 623"/>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624" name="Shape 624"/>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625" name="Shape 625"/>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626" name="Shape 626"/>
          <p:cNvGrpSpPr/>
          <p:nvPr/>
        </p:nvGrpSpPr>
        <p:grpSpPr>
          <a:xfrm>
            <a:off x="0" y="1796207"/>
            <a:ext cx="2732806" cy="576064"/>
            <a:chOff x="-150191" y="1834342"/>
            <a:chExt cx="7482529" cy="1702447"/>
          </a:xfrm>
        </p:grpSpPr>
        <p:pic>
          <p:nvPicPr>
            <p:cNvPr id="627" name="Shape 627"/>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628" name="Shape 628"/>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nvSpPr>
        <p:spPr>
          <a:xfrm>
            <a:off x="0" y="20128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201" name="Shape 20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02" name="Shape 20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03" name="Shape 20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204" name="Shape 204"/>
          <p:cNvGrpSpPr/>
          <p:nvPr/>
        </p:nvGrpSpPr>
        <p:grpSpPr>
          <a:xfrm>
            <a:off x="0" y="1796207"/>
            <a:ext cx="2732806" cy="576064"/>
            <a:chOff x="-150191" y="1834342"/>
            <a:chExt cx="7482529" cy="1702447"/>
          </a:xfrm>
        </p:grpSpPr>
        <p:pic>
          <p:nvPicPr>
            <p:cNvPr id="205" name="Shape 20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06" name="Shape 20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207" name="Shape 20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13" name="Shape 21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Conhecimentos adicionais para PMPs</a:t>
            </a:r>
          </a:p>
        </p:txBody>
      </p:sp>
      <p:sp>
        <p:nvSpPr>
          <p:cNvPr id="214" name="Shape 214"/>
          <p:cNvSpPr/>
          <p:nvPr/>
        </p:nvSpPr>
        <p:spPr>
          <a:xfrm>
            <a:off x="716485" y="885505"/>
            <a:ext cx="6480000" cy="954106"/>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módulo visa apresentar conteúdo específico para quem vai prestar o exame PMP® do PMI®;</a:t>
            </a:r>
          </a:p>
          <a:p>
            <a:pPr indent="-285750" lvl="0" marL="285750"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 forma geral, abordaremos os tópicos “Seleção de oportunidades” e “Sistemas de apoio ao gerenciamento de projetos”.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0" y="201281"/>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2800" u="none" cap="none" strike="noStrike">
                <a:solidFill>
                  <a:srgbClr val="FFFFFF"/>
                </a:solidFill>
                <a:latin typeface="Calibri"/>
                <a:ea typeface="Calibri"/>
                <a:cs typeface="Calibri"/>
                <a:sym typeface="Calibri"/>
              </a:rPr>
              <a:t>Seleção de oportunidades</a:t>
            </a:r>
          </a:p>
        </p:txBody>
      </p:sp>
      <p:pic>
        <p:nvPicPr>
          <p:cNvPr descr="https://www.caelum.com.br/apostila-html-css-javascript/anuncios/alura_2x.png" id="220" name="Shape 220"/>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21" name="Shape 221"/>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22" name="Shape 222"/>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23" name="Shape 223"/>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14 – Conhecimentos adicionais para PMPs</a:t>
            </a:r>
          </a:p>
        </p:txBody>
      </p:sp>
      <p:grpSp>
        <p:nvGrpSpPr>
          <p:cNvPr id="224" name="Shape 224"/>
          <p:cNvGrpSpPr/>
          <p:nvPr/>
        </p:nvGrpSpPr>
        <p:grpSpPr>
          <a:xfrm>
            <a:off x="0" y="1796207"/>
            <a:ext cx="2732806" cy="576064"/>
            <a:chOff x="-150191" y="1834342"/>
            <a:chExt cx="7482529" cy="1702447"/>
          </a:xfrm>
        </p:grpSpPr>
        <p:pic>
          <p:nvPicPr>
            <p:cNvPr id="225" name="Shape 22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26" name="Shape 22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Portfólio de Projetos</a:t>
            </a:r>
          </a:p>
        </p:txBody>
      </p:sp>
      <p:sp>
        <p:nvSpPr>
          <p:cNvPr id="232" name="Shape 232"/>
          <p:cNvSpPr/>
          <p:nvPr/>
        </p:nvSpPr>
        <p:spPr>
          <a:xfrm>
            <a:off x="716843" y="885505"/>
            <a:ext cx="6480000" cy="101566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Como funciona o gerenciamento de portfólio de projetos?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Antes do projeto, seleciona-se a oportunidade;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Existem mais oportunidades e negócios do que empresas podem tocar!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Depois de selecionada a oportunidade, esta pode se tornar um projeto.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