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4291000" cx="79136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284F876-9B98-430D-B0CA-18D4B43AFAE4}">
  <a:tblStyle styleId="{A284F876-9B98-430D-B0CA-18D4B43AFAE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Style>
        <a:fill>
          <a:solidFill>
            <a:srgbClr val="CFD7E7"/>
          </a:solidFill>
        </a:fill>
      </a:tcStyle>
    </a:band1H>
    <a:band1V>
      <a:tcStyle>
        <a:fill>
          <a:solidFill>
            <a:srgbClr val="CFD7E7"/>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pt-BR"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8" name="Shape 23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4" name="Shape 254"/>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61" name="Shape 26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73" name="Shape 27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80" name="Shape 28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86" name="Shape 28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98" name="Shape 29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06" name="Shape 30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14" name="Shape 314"/>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22" name="Shape 32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8" name="Shape 16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30" name="Shape 33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38" name="Shape 33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46" name="Shape 34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91" name="Shape 39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99" name="Shape 39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07" name="Shape 40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15" name="Shape 41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23" name="Shape 42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35" name="Shape 43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43" name="Shape 44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0" name="Shape 18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51" name="Shape 45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59" name="Shape 45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67" name="Shape 46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75" name="Shape 47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1" name="Shape 481"/>
        <p:cNvGrpSpPr/>
        <p:nvPr/>
      </p:nvGrpSpPr>
      <p:grpSpPr>
        <a:xfrm>
          <a:off x="0" y="0"/>
          <a:ext cx="0" cy="0"/>
          <a:chOff x="0" y="0"/>
          <a:chExt cx="0" cy="0"/>
        </a:xfrm>
      </p:grpSpPr>
      <p:sp>
        <p:nvSpPr>
          <p:cNvPr id="482" name="Shape 4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83" name="Shape 48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9" name="Shape 489"/>
        <p:cNvGrpSpPr/>
        <p:nvPr/>
      </p:nvGrpSpPr>
      <p:grpSpPr>
        <a:xfrm>
          <a:off x="0" y="0"/>
          <a:ext cx="0" cy="0"/>
          <a:chOff x="0" y="0"/>
          <a:chExt cx="0" cy="0"/>
        </a:xfrm>
      </p:grpSpPr>
      <p:sp>
        <p:nvSpPr>
          <p:cNvPr id="490" name="Shape 4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91" name="Shape 49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99" name="Shape 49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07" name="Shape 50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3" name="Shape 513"/>
        <p:cNvGrpSpPr/>
        <p:nvPr/>
      </p:nvGrpSpPr>
      <p:grpSpPr>
        <a:xfrm>
          <a:off x="0" y="0"/>
          <a:ext cx="0" cy="0"/>
          <a:chOff x="0" y="0"/>
          <a:chExt cx="0" cy="0"/>
        </a:xfrm>
      </p:grpSpPr>
      <p:sp>
        <p:nvSpPr>
          <p:cNvPr id="514" name="Shape 5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15" name="Shape 51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5" name="Shape 525"/>
        <p:cNvGrpSpPr/>
        <p:nvPr/>
      </p:nvGrpSpPr>
      <p:grpSpPr>
        <a:xfrm>
          <a:off x="0" y="0"/>
          <a:ext cx="0" cy="0"/>
          <a:chOff x="0" y="0"/>
          <a:chExt cx="0" cy="0"/>
        </a:xfrm>
      </p:grpSpPr>
      <p:sp>
        <p:nvSpPr>
          <p:cNvPr id="526" name="Shape 5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27" name="Shape 52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6" name="Shape 18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35" name="Shape 53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1" name="Shape 541"/>
        <p:cNvGrpSpPr/>
        <p:nvPr/>
      </p:nvGrpSpPr>
      <p:grpSpPr>
        <a:xfrm>
          <a:off x="0" y="0"/>
          <a:ext cx="0" cy="0"/>
          <a:chOff x="0" y="0"/>
          <a:chExt cx="0" cy="0"/>
        </a:xfrm>
      </p:grpSpPr>
      <p:sp>
        <p:nvSpPr>
          <p:cNvPr id="542" name="Shape 5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43" name="Shape 54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9" name="Shape 549"/>
        <p:cNvGrpSpPr/>
        <p:nvPr/>
      </p:nvGrpSpPr>
      <p:grpSpPr>
        <a:xfrm>
          <a:off x="0" y="0"/>
          <a:ext cx="0" cy="0"/>
          <a:chOff x="0" y="0"/>
          <a:chExt cx="0" cy="0"/>
        </a:xfrm>
      </p:grpSpPr>
      <p:sp>
        <p:nvSpPr>
          <p:cNvPr id="550" name="Shape 5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51" name="Shape 55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59" name="Shape 55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5" name="Shape 565"/>
        <p:cNvGrpSpPr/>
        <p:nvPr/>
      </p:nvGrpSpPr>
      <p:grpSpPr>
        <a:xfrm>
          <a:off x="0" y="0"/>
          <a:ext cx="0" cy="0"/>
          <a:chOff x="0" y="0"/>
          <a:chExt cx="0" cy="0"/>
        </a:xfrm>
      </p:grpSpPr>
      <p:sp>
        <p:nvSpPr>
          <p:cNvPr id="566" name="Shape 5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67" name="Shape 56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3" name="Shape 573"/>
        <p:cNvGrpSpPr/>
        <p:nvPr/>
      </p:nvGrpSpPr>
      <p:grpSpPr>
        <a:xfrm>
          <a:off x="0" y="0"/>
          <a:ext cx="0" cy="0"/>
          <a:chOff x="0" y="0"/>
          <a:chExt cx="0" cy="0"/>
        </a:xfrm>
      </p:grpSpPr>
      <p:sp>
        <p:nvSpPr>
          <p:cNvPr id="574" name="Shape 5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75" name="Shape 57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1" name="Shape 581"/>
        <p:cNvGrpSpPr/>
        <p:nvPr/>
      </p:nvGrpSpPr>
      <p:grpSpPr>
        <a:xfrm>
          <a:off x="0" y="0"/>
          <a:ext cx="0" cy="0"/>
          <a:chOff x="0" y="0"/>
          <a:chExt cx="0" cy="0"/>
        </a:xfrm>
      </p:grpSpPr>
      <p:sp>
        <p:nvSpPr>
          <p:cNvPr id="582" name="Shape 5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83" name="Shape 58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91" name="Shape 59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99" name="Shape 59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00" name="Shape 60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2" name="Shape 19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8" name="Shape 19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0" name="Shape 21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8" name="Shape 21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6" name="Shape 22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 Id="rId3" Type="http://schemas.openxmlformats.org/officeDocument/2006/relationships/image" Target="../media/image01.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15" name="Shape 15"/>
        <p:cNvGrpSpPr/>
        <p:nvPr/>
      </p:nvGrpSpPr>
      <p:grpSpPr>
        <a:xfrm>
          <a:off x="0" y="0"/>
          <a:ext cx="0" cy="0"/>
          <a:chOff x="0" y="0"/>
          <a:chExt cx="0" cy="0"/>
        </a:xfrm>
      </p:grpSpPr>
      <p:sp>
        <p:nvSpPr>
          <p:cNvPr id="16" name="Shape 16"/>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7" name="Shape 17"/>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8" name="Shape 18"/>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b="0" i="0" lang="pt-BR" sz="10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72" name="Shape 72"/>
        <p:cNvGrpSpPr/>
        <p:nvPr/>
      </p:nvGrpSpPr>
      <p:grpSpPr>
        <a:xfrm>
          <a:off x="0" y="0"/>
          <a:ext cx="0" cy="0"/>
          <a:chOff x="0" y="0"/>
          <a:chExt cx="0" cy="0"/>
        </a:xfrm>
      </p:grpSpPr>
      <p:sp>
        <p:nvSpPr>
          <p:cNvPr id="73" name="Shape 73"/>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2540909" y="-1143987"/>
            <a:ext cx="2831870" cy="7122319"/>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78" name="Shape 78"/>
        <p:cNvGrpSpPr/>
        <p:nvPr/>
      </p:nvGrpSpPr>
      <p:grpSpPr>
        <a:xfrm>
          <a:off x="0" y="0"/>
          <a:ext cx="0" cy="0"/>
          <a:chOff x="0" y="0"/>
          <a:chExt cx="0" cy="0"/>
        </a:xfrm>
      </p:grpSpPr>
      <p:sp>
        <p:nvSpPr>
          <p:cNvPr id="79" name="Shape 79"/>
          <p:cNvSpPr txBox="1"/>
          <p:nvPr>
            <p:ph type="title"/>
          </p:nvPr>
        </p:nvSpPr>
        <p:spPr>
          <a:xfrm rot="5400000">
            <a:off x="4797080" y="1112183"/>
            <a:ext cx="3661267" cy="178057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1169972" y="-602448"/>
            <a:ext cx="3661267" cy="5209844"/>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85" name="Shape 8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lide de título">
    <p:spTree>
      <p:nvGrpSpPr>
        <p:cNvPr id="86" name="Shape 86"/>
        <p:cNvGrpSpPr/>
        <p:nvPr/>
      </p:nvGrpSpPr>
      <p:grpSpPr>
        <a:xfrm>
          <a:off x="0" y="0"/>
          <a:ext cx="0" cy="0"/>
          <a:chOff x="0" y="0"/>
          <a:chExt cx="0" cy="0"/>
        </a:xfrm>
      </p:grpSpPr>
      <p:sp>
        <p:nvSpPr>
          <p:cNvPr id="87" name="Shape 8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
        <p:nvSpPr>
          <p:cNvPr id="88" name="Shape 88"/>
          <p:cNvSpPr/>
          <p:nvPr/>
        </p:nvSpPr>
        <p:spPr>
          <a:xfrm>
            <a:off x="1580579" y="129281"/>
            <a:ext cx="6333108" cy="504056"/>
          </a:xfrm>
          <a:prstGeom prst="rect">
            <a:avLst/>
          </a:prstGeom>
          <a:gradFill>
            <a:gsLst>
              <a:gs pos="0">
                <a:srgbClr val="CAC5D3">
                  <a:alpha val="0"/>
                </a:srgbClr>
              </a:gs>
              <a:gs pos="100000">
                <a:srgbClr val="4C004C">
                  <a:alpha val="93725"/>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pic>
        <p:nvPicPr>
          <p:cNvPr descr="https://www.caelum.com.br/apostila-html-css-javascript/anuncios/alura_2x.png" id="89" name="Shape 89"/>
          <p:cNvPicPr preferRelativeResize="0"/>
          <p:nvPr/>
        </p:nvPicPr>
        <p:blipFill rotWithShape="1">
          <a:blip r:embed="rId2">
            <a:alphaModFix/>
          </a:blip>
          <a:srcRect b="0" l="0" r="0" t="0"/>
          <a:stretch/>
        </p:blipFill>
        <p:spPr>
          <a:xfrm>
            <a:off x="6261100" y="3441650"/>
            <a:ext cx="1224135" cy="550861"/>
          </a:xfrm>
          <a:prstGeom prst="rect">
            <a:avLst/>
          </a:prstGeom>
          <a:noFill/>
          <a:ln>
            <a:noFill/>
          </a:ln>
        </p:spPr>
      </p:pic>
      <p:pic>
        <p:nvPicPr>
          <p:cNvPr descr="http://www.valit.com.br/fw-uploads/0df68964d7f69a99cae07c24f4190c45.gif" id="90" name="Shape 90"/>
          <p:cNvPicPr preferRelativeResize="0"/>
          <p:nvPr/>
        </p:nvPicPr>
        <p:blipFill rotWithShape="1">
          <a:blip r:embed="rId3">
            <a:alphaModFix/>
          </a:blip>
          <a:srcRect b="0" l="0" r="0" t="0"/>
          <a:stretch/>
        </p:blipFill>
        <p:spPr>
          <a:xfrm>
            <a:off x="140419" y="57273"/>
            <a:ext cx="1368151" cy="694765"/>
          </a:xfrm>
          <a:prstGeom prst="rect">
            <a:avLst/>
          </a:prstGeom>
          <a:noFill/>
          <a:ln>
            <a:noFill/>
          </a:ln>
        </p:spPr>
      </p:pic>
      <p:sp>
        <p:nvSpPr>
          <p:cNvPr id="91" name="Shape 91"/>
          <p:cNvSpPr/>
          <p:nvPr/>
        </p:nvSpPr>
        <p:spPr>
          <a:xfrm>
            <a:off x="5757044" y="201290"/>
            <a:ext cx="1872207" cy="1368151"/>
          </a:xfrm>
          <a:prstGeom prst="rect">
            <a:avLst/>
          </a:prstGeom>
          <a:gradFill>
            <a:gsLst>
              <a:gs pos="0">
                <a:schemeClr val="dk1"/>
              </a:gs>
              <a:gs pos="50000">
                <a:srgbClr val="CACACA"/>
              </a:gs>
              <a:gs pos="100000">
                <a:schemeClr val="dk1"/>
              </a:gs>
            </a:gsLst>
            <a:lin ang="0" scaled="0"/>
          </a:gradFill>
          <a:ln>
            <a:noFill/>
          </a:ln>
          <a:effectLst>
            <a:outerShdw blurRad="50799" rotWithShape="0" algn="tl" dir="2700000" dist="38100">
              <a:srgbClr val="000000">
                <a:alpha val="40000"/>
              </a:srgbClr>
            </a:outerShdw>
          </a:effectLst>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
        <p:nvSpPr>
          <p:cNvPr id="92" name="Shape 92"/>
          <p:cNvSpPr/>
          <p:nvPr/>
        </p:nvSpPr>
        <p:spPr>
          <a:xfrm>
            <a:off x="5829051" y="273297"/>
            <a:ext cx="1728191" cy="1224135"/>
          </a:xfrm>
          <a:prstGeom prst="rect">
            <a:avLst/>
          </a:prstGeom>
          <a:gradFill>
            <a:gsLst>
              <a:gs pos="0">
                <a:srgbClr val="7C7C7C"/>
              </a:gs>
              <a:gs pos="50000">
                <a:srgbClr val="B4B4B4"/>
              </a:gs>
              <a:gs pos="100000">
                <a:srgbClr val="D8D8D8"/>
              </a:gs>
            </a:gsLst>
            <a:path path="circle">
              <a:fillToRect b="50%" l="50%" r="50%" t="50%"/>
            </a:path>
            <a:tileRect/>
          </a:gra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
        <p:nvSpPr>
          <p:cNvPr id="93" name="Shape 93"/>
          <p:cNvSpPr txBox="1"/>
          <p:nvPr/>
        </p:nvSpPr>
        <p:spPr>
          <a:xfrm>
            <a:off x="1508571" y="201290"/>
            <a:ext cx="4045187" cy="3385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1600">
                <a:solidFill>
                  <a:srgbClr val="0C0C0C"/>
                </a:solidFill>
                <a:latin typeface="Calibri"/>
                <a:ea typeface="Calibri"/>
                <a:cs typeface="Calibri"/>
                <a:sym typeface="Calibri"/>
              </a:rPr>
              <a:t>Preparatório para o Exame  ITIL® Foundation</a:t>
            </a:r>
          </a:p>
        </p:txBody>
      </p:sp>
      <p:sp>
        <p:nvSpPr>
          <p:cNvPr id="94" name="Shape 94"/>
          <p:cNvSpPr/>
          <p:nvPr/>
        </p:nvSpPr>
        <p:spPr>
          <a:xfrm rot="10800000">
            <a:off x="0" y="3657674"/>
            <a:ext cx="4172868" cy="504056"/>
          </a:xfrm>
          <a:prstGeom prst="rect">
            <a:avLst/>
          </a:prstGeom>
          <a:gradFill>
            <a:gsLst>
              <a:gs pos="0">
                <a:srgbClr val="CAC5D3">
                  <a:alpha val="0"/>
                </a:srgbClr>
              </a:gs>
              <a:gs pos="100000">
                <a:srgbClr val="76923C"/>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95" name="Shape 95"/>
        <p:cNvGrpSpPr/>
        <p:nvPr/>
      </p:nvGrpSpPr>
      <p:grpSpPr>
        <a:xfrm>
          <a:off x="0" y="0"/>
          <a:ext cx="0" cy="0"/>
          <a:chOff x="0" y="0"/>
          <a:chExt cx="0" cy="0"/>
        </a:xfrm>
      </p:grpSpPr>
      <p:sp>
        <p:nvSpPr>
          <p:cNvPr id="96" name="Shape 96"/>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98" name="Shape 98"/>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101" name="Shape 101"/>
        <p:cNvGrpSpPr/>
        <p:nvPr/>
      </p:nvGrpSpPr>
      <p:grpSpPr>
        <a:xfrm>
          <a:off x="0" y="0"/>
          <a:ext cx="0" cy="0"/>
          <a:chOff x="0" y="0"/>
          <a:chExt cx="0" cy="0"/>
        </a:xfrm>
      </p:grpSpPr>
      <p:sp>
        <p:nvSpPr>
          <p:cNvPr id="102" name="Shape 102"/>
          <p:cNvSpPr txBox="1"/>
          <p:nvPr>
            <p:ph type="title"/>
          </p:nvPr>
        </p:nvSpPr>
        <p:spPr>
          <a:xfrm>
            <a:off x="625127" y="2757374"/>
            <a:ext cx="6726634" cy="852243"/>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3" name="Shape 103"/>
          <p:cNvSpPr txBox="1"/>
          <p:nvPr>
            <p:ph idx="1" type="body"/>
          </p:nvPr>
        </p:nvSpPr>
        <p:spPr>
          <a:xfrm>
            <a:off x="625127" y="1818714"/>
            <a:ext cx="6726634" cy="938658"/>
          </a:xfrm>
          <a:prstGeom prst="rect">
            <a:avLst/>
          </a:prstGeom>
          <a:noFill/>
          <a:ln>
            <a:noFill/>
          </a:ln>
        </p:spPr>
        <p:txBody>
          <a:bodyPr anchorCtr="0" anchor="b" bIns="91425" lIns="91425" rIns="91425" tIns="91425"/>
          <a:lstStyle>
            <a:lvl1pPr indent="0" lvl="0" marL="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1pPr>
            <a:lvl2pPr indent="-7198" lvl="1" marL="375498" marR="0" rtl="0" algn="l">
              <a:spcBef>
                <a:spcPts val="3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1696" lvl="2" marL="750997" marR="0" rtl="0" algn="l">
              <a:spcBef>
                <a:spcPts val="260"/>
              </a:spcBef>
              <a:buClr>
                <a:srgbClr val="888888"/>
              </a:buClr>
              <a:buFont typeface="Arial"/>
              <a:buNone/>
              <a:defRPr b="0" i="0" sz="1300" u="none" cap="none" strike="noStrike">
                <a:solidFill>
                  <a:srgbClr val="888888"/>
                </a:solidFill>
                <a:latin typeface="Calibri"/>
                <a:ea typeface="Calibri"/>
                <a:cs typeface="Calibri"/>
                <a:sym typeface="Calibri"/>
              </a:defRPr>
            </a:lvl3pPr>
            <a:lvl4pPr indent="-8895" lvl="3" marL="1126495"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4pPr>
            <a:lvl5pPr indent="-3393" lvl="4" marL="1501993"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5pPr>
            <a:lvl6pPr indent="-10591" lvl="5" marL="1877492"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6pPr>
            <a:lvl7pPr indent="-5089" lvl="6" marL="2252990"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7pPr>
            <a:lvl8pPr indent="-12288" lvl="7" marL="2628489"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8pPr>
            <a:lvl9pPr indent="-6786" lvl="8" marL="3003987"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9pPr>
          </a:lstStyle>
          <a:p/>
        </p:txBody>
      </p:sp>
      <p:sp>
        <p:nvSpPr>
          <p:cNvPr id="104" name="Shape 104"/>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5" name="Shape 105"/>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6" name="Shape 106"/>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107" name="Shape 107"/>
        <p:cNvGrpSpPr/>
        <p:nvPr/>
      </p:nvGrpSpPr>
      <p:grpSpPr>
        <a:xfrm>
          <a:off x="0" y="0"/>
          <a:ext cx="0" cy="0"/>
          <a:chOff x="0" y="0"/>
          <a:chExt cx="0" cy="0"/>
        </a:xfrm>
      </p:grpSpPr>
      <p:sp>
        <p:nvSpPr>
          <p:cNvPr id="108" name="Shape 108"/>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body"/>
          </p:nvPr>
        </p:nvSpPr>
        <p:spPr>
          <a:xfrm>
            <a:off x="395685"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10" name="Shape 110"/>
          <p:cNvSpPr txBox="1"/>
          <p:nvPr>
            <p:ph idx="2" type="body"/>
          </p:nvPr>
        </p:nvSpPr>
        <p:spPr>
          <a:xfrm>
            <a:off x="4022792"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11" name="Shape 111"/>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12" name="Shape 112"/>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13" name="Shape 113"/>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114" name="Shape 114"/>
        <p:cNvGrpSpPr/>
        <p:nvPr/>
      </p:nvGrpSpPr>
      <p:grpSpPr>
        <a:xfrm>
          <a:off x="0" y="0"/>
          <a:ext cx="0" cy="0"/>
          <a:chOff x="0" y="0"/>
          <a:chExt cx="0" cy="0"/>
        </a:xfrm>
      </p:grpSpPr>
      <p:sp>
        <p:nvSpPr>
          <p:cNvPr id="115" name="Shape 115"/>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6" name="Shape 116"/>
          <p:cNvSpPr txBox="1"/>
          <p:nvPr>
            <p:ph idx="1" type="body"/>
          </p:nvPr>
        </p:nvSpPr>
        <p:spPr>
          <a:xfrm>
            <a:off x="395684" y="960512"/>
            <a:ext cx="3496587"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117" name="Shape 117"/>
          <p:cNvSpPr txBox="1"/>
          <p:nvPr>
            <p:ph idx="2" type="body"/>
          </p:nvPr>
        </p:nvSpPr>
        <p:spPr>
          <a:xfrm>
            <a:off x="395684" y="1360808"/>
            <a:ext cx="3496587"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118" name="Shape 118"/>
          <p:cNvSpPr txBox="1"/>
          <p:nvPr>
            <p:ph idx="3" type="body"/>
          </p:nvPr>
        </p:nvSpPr>
        <p:spPr>
          <a:xfrm>
            <a:off x="4020044" y="960512"/>
            <a:ext cx="3497959"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119" name="Shape 119"/>
          <p:cNvSpPr txBox="1"/>
          <p:nvPr>
            <p:ph idx="4" type="body"/>
          </p:nvPr>
        </p:nvSpPr>
        <p:spPr>
          <a:xfrm>
            <a:off x="4020044" y="1360808"/>
            <a:ext cx="3497959"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120" name="Shape 120"/>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1" name="Shape 121"/>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2" name="Shape 122"/>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123" name="Shape 123"/>
        <p:cNvGrpSpPr/>
        <p:nvPr/>
      </p:nvGrpSpPr>
      <p:grpSpPr>
        <a:xfrm>
          <a:off x="0" y="0"/>
          <a:ext cx="0" cy="0"/>
          <a:chOff x="0" y="0"/>
          <a:chExt cx="0" cy="0"/>
        </a:xfrm>
      </p:grpSpPr>
      <p:sp>
        <p:nvSpPr>
          <p:cNvPr id="124" name="Shape 124"/>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5" name="Shape 125"/>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6" name="Shape 126"/>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7" name="Shape 12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128" name="Shape 128"/>
        <p:cNvGrpSpPr/>
        <p:nvPr/>
      </p:nvGrpSpPr>
      <p:grpSpPr>
        <a:xfrm>
          <a:off x="0" y="0"/>
          <a:ext cx="0" cy="0"/>
          <a:chOff x="0" y="0"/>
          <a:chExt cx="0" cy="0"/>
        </a:xfrm>
      </p:grpSpPr>
      <p:sp>
        <p:nvSpPr>
          <p:cNvPr id="129" name="Shape 129"/>
          <p:cNvSpPr txBox="1"/>
          <p:nvPr>
            <p:ph type="title"/>
          </p:nvPr>
        </p:nvSpPr>
        <p:spPr>
          <a:xfrm>
            <a:off x="395686" y="170846"/>
            <a:ext cx="2603548" cy="72708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0" name="Shape 130"/>
          <p:cNvSpPr txBox="1"/>
          <p:nvPr>
            <p:ph idx="1" type="body"/>
          </p:nvPr>
        </p:nvSpPr>
        <p:spPr>
          <a:xfrm>
            <a:off x="3094032" y="170845"/>
            <a:ext cx="4423971" cy="3662261"/>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31" name="Shape 131"/>
          <p:cNvSpPr txBox="1"/>
          <p:nvPr>
            <p:ph idx="2" type="body"/>
          </p:nvPr>
        </p:nvSpPr>
        <p:spPr>
          <a:xfrm>
            <a:off x="395686" y="897934"/>
            <a:ext cx="2603548" cy="2935172"/>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132" name="Shape 132"/>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3" name="Shape 133"/>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4" name="Shape 134"/>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Slide de título">
    <p:spTree>
      <p:nvGrpSpPr>
        <p:cNvPr id="19" name="Shape 19"/>
        <p:cNvGrpSpPr/>
        <p:nvPr/>
      </p:nvGrpSpPr>
      <p:grpSpPr>
        <a:xfrm>
          <a:off x="0" y="0"/>
          <a:ext cx="0" cy="0"/>
          <a:chOff x="0" y="0"/>
          <a:chExt cx="0" cy="0"/>
        </a:xfrm>
      </p:grpSpPr>
      <p:sp>
        <p:nvSpPr>
          <p:cNvPr id="20" name="Shape 20"/>
          <p:cNvSpPr txBox="1"/>
          <p:nvPr>
            <p:ph type="ctrTitle"/>
          </p:nvPr>
        </p:nvSpPr>
        <p:spPr>
          <a:xfrm>
            <a:off x="593527" y="1332995"/>
            <a:ext cx="6726634" cy="919786"/>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subTitle"/>
          </p:nvPr>
        </p:nvSpPr>
        <p:spPr>
          <a:xfrm>
            <a:off x="1187053" y="2431574"/>
            <a:ext cx="5539582" cy="1096592"/>
          </a:xfrm>
          <a:prstGeom prst="rect">
            <a:avLst/>
          </a:prstGeom>
          <a:noFill/>
          <a:ln>
            <a:noFill/>
          </a:ln>
        </p:spPr>
        <p:txBody>
          <a:bodyPr anchorCtr="0" anchor="t" bIns="91425" lIns="91425" rIns="91425" tIns="91425"/>
          <a:lstStyle>
            <a:lvl1pPr indent="0" lvl="0" marL="0" marR="0" rtl="0" algn="ctr">
              <a:spcBef>
                <a:spcPts val="520"/>
              </a:spcBef>
              <a:buClr>
                <a:srgbClr val="888888"/>
              </a:buClr>
              <a:buFont typeface="Arial"/>
              <a:buNone/>
              <a:defRPr b="0" i="0" sz="2600" u="none" cap="none" strike="noStrike">
                <a:solidFill>
                  <a:srgbClr val="888888"/>
                </a:solidFill>
                <a:latin typeface="Calibri"/>
                <a:ea typeface="Calibri"/>
                <a:cs typeface="Calibri"/>
                <a:sym typeface="Calibri"/>
              </a:defRPr>
            </a:lvl1pPr>
            <a:lvl2pPr indent="-7198" lvl="1" marL="375498" marR="0" rtl="0" algn="ctr">
              <a:spcBef>
                <a:spcPts val="460"/>
              </a:spcBef>
              <a:buClr>
                <a:srgbClr val="888888"/>
              </a:buClr>
              <a:buFont typeface="Arial"/>
              <a:buNone/>
              <a:defRPr b="0" i="0" sz="2300" u="none" cap="none" strike="noStrike">
                <a:solidFill>
                  <a:srgbClr val="888888"/>
                </a:solidFill>
                <a:latin typeface="Calibri"/>
                <a:ea typeface="Calibri"/>
                <a:cs typeface="Calibri"/>
                <a:sym typeface="Calibri"/>
              </a:defRPr>
            </a:lvl2pPr>
            <a:lvl3pPr indent="-1696" lvl="2" marL="750997"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3pPr>
            <a:lvl4pPr indent="-8895" lvl="3" marL="1126495"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3393" lvl="4" marL="1501993"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10591" lvl="5" marL="1877492"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5089" lvl="6" marL="2252990"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12288" lvl="7" marL="2628489"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6786" lvl="8" marL="3003987"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2" name="Shape 2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135" name="Shape 135"/>
        <p:cNvGrpSpPr/>
        <p:nvPr/>
      </p:nvGrpSpPr>
      <p:grpSpPr>
        <a:xfrm>
          <a:off x="0" y="0"/>
          <a:ext cx="0" cy="0"/>
          <a:chOff x="0" y="0"/>
          <a:chExt cx="0" cy="0"/>
        </a:xfrm>
      </p:grpSpPr>
      <p:sp>
        <p:nvSpPr>
          <p:cNvPr id="136" name="Shape 136"/>
          <p:cNvSpPr txBox="1"/>
          <p:nvPr>
            <p:ph type="title"/>
          </p:nvPr>
        </p:nvSpPr>
        <p:spPr>
          <a:xfrm>
            <a:off x="1551137" y="3003708"/>
            <a:ext cx="4748213" cy="354604"/>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7" name="Shape 137"/>
          <p:cNvSpPr/>
          <p:nvPr>
            <p:ph idx="2" type="pic"/>
          </p:nvPr>
        </p:nvSpPr>
        <p:spPr>
          <a:xfrm>
            <a:off x="1551137" y="383410"/>
            <a:ext cx="4748213" cy="2574608"/>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Calibri"/>
                <a:ea typeface="Calibri"/>
                <a:cs typeface="Calibri"/>
                <a:sym typeface="Calibri"/>
              </a:defRPr>
            </a:lvl1pPr>
            <a:lvl2pPr indent="-7198" lvl="1" marL="375498" marR="0" rtl="0" algn="l">
              <a:spcBef>
                <a:spcPts val="460"/>
              </a:spcBef>
              <a:buClr>
                <a:schemeClr val="dk1"/>
              </a:buClr>
              <a:buFont typeface="Arial"/>
              <a:buNone/>
              <a:defRPr b="0" i="0" sz="2300" u="none" cap="none" strike="noStrike">
                <a:solidFill>
                  <a:schemeClr val="dk1"/>
                </a:solidFill>
                <a:latin typeface="Calibri"/>
                <a:ea typeface="Calibri"/>
                <a:cs typeface="Calibri"/>
                <a:sym typeface="Calibri"/>
              </a:defRPr>
            </a:lvl2pPr>
            <a:lvl3pPr indent="-1696" lvl="2" marL="750997"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3pPr>
            <a:lvl4pPr indent="-8895" lvl="3" marL="1126495"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4pPr>
            <a:lvl5pPr indent="-3393" lvl="4" marL="1501993"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5pPr>
            <a:lvl6pPr indent="-10591" lvl="5" marL="1877492"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6pPr>
            <a:lvl7pPr indent="-5089" lvl="6" marL="2252990"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7pPr>
            <a:lvl8pPr indent="-12288" lvl="7" marL="2628489"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8pPr>
            <a:lvl9pPr indent="-6786" lvl="8" marL="3003987"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38" name="Shape 138"/>
          <p:cNvSpPr txBox="1"/>
          <p:nvPr>
            <p:ph idx="1" type="body"/>
          </p:nvPr>
        </p:nvSpPr>
        <p:spPr>
          <a:xfrm>
            <a:off x="1551137" y="3358314"/>
            <a:ext cx="4748213" cy="503596"/>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139" name="Shape 139"/>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0" name="Shape 140"/>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1" name="Shape 141"/>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142" name="Shape 142"/>
        <p:cNvGrpSpPr/>
        <p:nvPr/>
      </p:nvGrpSpPr>
      <p:grpSpPr>
        <a:xfrm>
          <a:off x="0" y="0"/>
          <a:ext cx="0" cy="0"/>
          <a:chOff x="0" y="0"/>
          <a:chExt cx="0" cy="0"/>
        </a:xfrm>
      </p:grpSpPr>
      <p:sp>
        <p:nvSpPr>
          <p:cNvPr id="143" name="Shape 143"/>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4" name="Shape 144"/>
          <p:cNvSpPr txBox="1"/>
          <p:nvPr>
            <p:ph idx="1" type="body"/>
          </p:nvPr>
        </p:nvSpPr>
        <p:spPr>
          <a:xfrm rot="5400000">
            <a:off x="2540909" y="-1143987"/>
            <a:ext cx="2831870" cy="7122319"/>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45" name="Shape 145"/>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6" name="Shape 146"/>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7" name="Shape 14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148" name="Shape 148"/>
        <p:cNvGrpSpPr/>
        <p:nvPr/>
      </p:nvGrpSpPr>
      <p:grpSpPr>
        <a:xfrm>
          <a:off x="0" y="0"/>
          <a:ext cx="0" cy="0"/>
          <a:chOff x="0" y="0"/>
          <a:chExt cx="0" cy="0"/>
        </a:xfrm>
      </p:grpSpPr>
      <p:sp>
        <p:nvSpPr>
          <p:cNvPr id="149" name="Shape 149"/>
          <p:cNvSpPr txBox="1"/>
          <p:nvPr>
            <p:ph type="title"/>
          </p:nvPr>
        </p:nvSpPr>
        <p:spPr>
          <a:xfrm rot="5400000">
            <a:off x="4797080" y="1112183"/>
            <a:ext cx="3661267" cy="17805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0" name="Shape 150"/>
          <p:cNvSpPr txBox="1"/>
          <p:nvPr>
            <p:ph idx="1" type="body"/>
          </p:nvPr>
        </p:nvSpPr>
        <p:spPr>
          <a:xfrm rot="5400000">
            <a:off x="1169972" y="-602448"/>
            <a:ext cx="3661267" cy="5209844"/>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51" name="Shape 151"/>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52" name="Shape 152"/>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53" name="Shape 153"/>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25" name="Shape 25"/>
        <p:cNvGrpSpPr/>
        <p:nvPr/>
      </p:nvGrpSpPr>
      <p:grpSpPr>
        <a:xfrm>
          <a:off x="0" y="0"/>
          <a:ext cx="0" cy="0"/>
          <a:chOff x="0" y="0"/>
          <a:chExt cx="0" cy="0"/>
        </a:xfrm>
      </p:grpSpPr>
      <p:sp>
        <p:nvSpPr>
          <p:cNvPr id="26" name="Shape 26"/>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31" name="Shape 31"/>
        <p:cNvGrpSpPr/>
        <p:nvPr/>
      </p:nvGrpSpPr>
      <p:grpSpPr>
        <a:xfrm>
          <a:off x="0" y="0"/>
          <a:ext cx="0" cy="0"/>
          <a:chOff x="0" y="0"/>
          <a:chExt cx="0" cy="0"/>
        </a:xfrm>
      </p:grpSpPr>
      <p:sp>
        <p:nvSpPr>
          <p:cNvPr id="32" name="Shape 32"/>
          <p:cNvSpPr txBox="1"/>
          <p:nvPr>
            <p:ph type="title"/>
          </p:nvPr>
        </p:nvSpPr>
        <p:spPr>
          <a:xfrm>
            <a:off x="625127" y="2757374"/>
            <a:ext cx="6726634" cy="852243"/>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625127" y="1818714"/>
            <a:ext cx="6726634" cy="938658"/>
          </a:xfrm>
          <a:prstGeom prst="rect">
            <a:avLst/>
          </a:prstGeom>
          <a:noFill/>
          <a:ln>
            <a:noFill/>
          </a:ln>
        </p:spPr>
        <p:txBody>
          <a:bodyPr anchorCtr="0" anchor="b" bIns="91425" lIns="91425" rIns="91425" tIns="91425"/>
          <a:lstStyle>
            <a:lvl1pPr indent="0" lvl="0" marL="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1pPr>
            <a:lvl2pPr indent="-7198" lvl="1" marL="375498" marR="0" rtl="0" algn="l">
              <a:spcBef>
                <a:spcPts val="3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1696" lvl="2" marL="750997" marR="0" rtl="0" algn="l">
              <a:spcBef>
                <a:spcPts val="260"/>
              </a:spcBef>
              <a:buClr>
                <a:srgbClr val="888888"/>
              </a:buClr>
              <a:buFont typeface="Arial"/>
              <a:buNone/>
              <a:defRPr b="0" i="0" sz="1300" u="none" cap="none" strike="noStrike">
                <a:solidFill>
                  <a:srgbClr val="888888"/>
                </a:solidFill>
                <a:latin typeface="Calibri"/>
                <a:ea typeface="Calibri"/>
                <a:cs typeface="Calibri"/>
                <a:sym typeface="Calibri"/>
              </a:defRPr>
            </a:lvl3pPr>
            <a:lvl4pPr indent="-8895" lvl="3" marL="1126495"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4pPr>
            <a:lvl5pPr indent="-3393" lvl="4" marL="1501993"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5pPr>
            <a:lvl6pPr indent="-10591" lvl="5" marL="1877492"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6pPr>
            <a:lvl7pPr indent="-5089" lvl="6" marL="2252990"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7pPr>
            <a:lvl8pPr indent="-12288" lvl="7" marL="2628489"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8pPr>
            <a:lvl9pPr indent="-6786" lvl="8" marL="3003987"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37" name="Shape 37"/>
        <p:cNvGrpSpPr/>
        <p:nvPr/>
      </p:nvGrpSpPr>
      <p:grpSpPr>
        <a:xfrm>
          <a:off x="0" y="0"/>
          <a:ext cx="0" cy="0"/>
          <a:chOff x="0" y="0"/>
          <a:chExt cx="0" cy="0"/>
        </a:xfrm>
      </p:grpSpPr>
      <p:sp>
        <p:nvSpPr>
          <p:cNvPr id="38" name="Shape 38"/>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395685"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4022792"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44" name="Shape 44"/>
        <p:cNvGrpSpPr/>
        <p:nvPr/>
      </p:nvGrpSpPr>
      <p:grpSpPr>
        <a:xfrm>
          <a:off x="0" y="0"/>
          <a:ext cx="0" cy="0"/>
          <a:chOff x="0" y="0"/>
          <a:chExt cx="0" cy="0"/>
        </a:xfrm>
      </p:grpSpPr>
      <p:sp>
        <p:nvSpPr>
          <p:cNvPr id="45" name="Shape 45"/>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 type="body"/>
          </p:nvPr>
        </p:nvSpPr>
        <p:spPr>
          <a:xfrm>
            <a:off x="395684" y="960512"/>
            <a:ext cx="3496587"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395684" y="1360808"/>
            <a:ext cx="3496587"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4020044" y="960512"/>
            <a:ext cx="3497959"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4020044" y="1360808"/>
            <a:ext cx="3497959"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53" name="Shape 53"/>
        <p:cNvGrpSpPr/>
        <p:nvPr/>
      </p:nvGrpSpPr>
      <p:grpSpPr>
        <a:xfrm>
          <a:off x="0" y="0"/>
          <a:ext cx="0" cy="0"/>
          <a:chOff x="0" y="0"/>
          <a:chExt cx="0" cy="0"/>
        </a:xfrm>
      </p:grpSpPr>
      <p:sp>
        <p:nvSpPr>
          <p:cNvPr id="54" name="Shape 54"/>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5" name="Shape 55"/>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58" name="Shape 58"/>
        <p:cNvGrpSpPr/>
        <p:nvPr/>
      </p:nvGrpSpPr>
      <p:grpSpPr>
        <a:xfrm>
          <a:off x="0" y="0"/>
          <a:ext cx="0" cy="0"/>
          <a:chOff x="0" y="0"/>
          <a:chExt cx="0" cy="0"/>
        </a:xfrm>
      </p:grpSpPr>
      <p:sp>
        <p:nvSpPr>
          <p:cNvPr id="59" name="Shape 59"/>
          <p:cNvSpPr txBox="1"/>
          <p:nvPr>
            <p:ph type="title"/>
          </p:nvPr>
        </p:nvSpPr>
        <p:spPr>
          <a:xfrm>
            <a:off x="395686" y="170846"/>
            <a:ext cx="2603548" cy="72708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3094032" y="170845"/>
            <a:ext cx="4423971" cy="3662261"/>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395686" y="897934"/>
            <a:ext cx="2603548" cy="2935172"/>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65" name="Shape 65"/>
        <p:cNvGrpSpPr/>
        <p:nvPr/>
      </p:nvGrpSpPr>
      <p:grpSpPr>
        <a:xfrm>
          <a:off x="0" y="0"/>
          <a:ext cx="0" cy="0"/>
          <a:chOff x="0" y="0"/>
          <a:chExt cx="0" cy="0"/>
        </a:xfrm>
      </p:grpSpPr>
      <p:sp>
        <p:nvSpPr>
          <p:cNvPr id="66" name="Shape 66"/>
          <p:cNvSpPr txBox="1"/>
          <p:nvPr>
            <p:ph type="title"/>
          </p:nvPr>
        </p:nvSpPr>
        <p:spPr>
          <a:xfrm>
            <a:off x="1551137" y="3003708"/>
            <a:ext cx="4748213" cy="354604"/>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1551137" y="383410"/>
            <a:ext cx="4748213" cy="2574608"/>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Calibri"/>
                <a:ea typeface="Calibri"/>
                <a:cs typeface="Calibri"/>
                <a:sym typeface="Calibri"/>
              </a:defRPr>
            </a:lvl1pPr>
            <a:lvl2pPr indent="-7198" lvl="1" marL="375498" marR="0" rtl="0" algn="l">
              <a:spcBef>
                <a:spcPts val="460"/>
              </a:spcBef>
              <a:buClr>
                <a:schemeClr val="dk1"/>
              </a:buClr>
              <a:buFont typeface="Arial"/>
              <a:buNone/>
              <a:defRPr b="0" i="0" sz="2300" u="none" cap="none" strike="noStrike">
                <a:solidFill>
                  <a:schemeClr val="dk1"/>
                </a:solidFill>
                <a:latin typeface="Calibri"/>
                <a:ea typeface="Calibri"/>
                <a:cs typeface="Calibri"/>
                <a:sym typeface="Calibri"/>
              </a:defRPr>
            </a:lvl2pPr>
            <a:lvl3pPr indent="-1696" lvl="2" marL="750997"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3pPr>
            <a:lvl4pPr indent="-8895" lvl="3" marL="1126495"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4pPr>
            <a:lvl5pPr indent="-3393" lvl="4" marL="1501993"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5pPr>
            <a:lvl6pPr indent="-10591" lvl="5" marL="1877492"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6pPr>
            <a:lvl7pPr indent="-5089" lvl="6" marL="2252990"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7pPr>
            <a:lvl8pPr indent="-12288" lvl="7" marL="2628489"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8pPr>
            <a:lvl9pPr indent="-6786" lvl="8" marL="3003987"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551137" y="3358314"/>
            <a:ext cx="4748213" cy="503596"/>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b="0" i="0" lang="pt-BR" sz="10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4" name="Shape 8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4.jpg"/><Relationship Id="rId5" Type="http://schemas.openxmlformats.org/officeDocument/2006/relationships/image" Target="../media/image0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00.png"/><Relationship Id="rId4" Type="http://schemas.openxmlformats.org/officeDocument/2006/relationships/image" Target="../media/image04.jpg"/><Relationship Id="rId5" Type="http://schemas.openxmlformats.org/officeDocument/2006/relationships/image" Target="../media/image0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00.png"/><Relationship Id="rId4" Type="http://schemas.openxmlformats.org/officeDocument/2006/relationships/image" Target="../media/image04.jpg"/><Relationship Id="rId5" Type="http://schemas.openxmlformats.org/officeDocument/2006/relationships/image" Target="../media/image0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0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0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0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0.png"/><Relationship Id="rId4" Type="http://schemas.openxmlformats.org/officeDocument/2006/relationships/image" Target="../media/image04.jpg"/><Relationship Id="rId5" Type="http://schemas.openxmlformats.org/officeDocument/2006/relationships/image" Target="../media/image0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0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0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0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0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00.png"/><Relationship Id="rId4" Type="http://schemas.openxmlformats.org/officeDocument/2006/relationships/image" Target="../media/image04.jpg"/><Relationship Id="rId5" Type="http://schemas.openxmlformats.org/officeDocument/2006/relationships/image" Target="../media/image0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0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0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0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0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0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0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3.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00.png"/><Relationship Id="rId4" Type="http://schemas.openxmlformats.org/officeDocument/2006/relationships/image" Target="../media/image04.jpg"/><Relationship Id="rId5" Type="http://schemas.openxmlformats.org/officeDocument/2006/relationships/image" Target="../media/image0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0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0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0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0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0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15.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00.png"/><Relationship Id="rId4" Type="http://schemas.openxmlformats.org/officeDocument/2006/relationships/image" Target="../media/image04.jpg"/><Relationship Id="rId5" Type="http://schemas.openxmlformats.org/officeDocument/2006/relationships/image" Target="../media/image0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0.png"/><Relationship Id="rId4" Type="http://schemas.openxmlformats.org/officeDocument/2006/relationships/image" Target="../media/image04.jpg"/><Relationship Id="rId5" Type="http://schemas.openxmlformats.org/officeDocument/2006/relationships/image" Target="../media/image0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nvSpPr>
        <p:spPr>
          <a:xfrm>
            <a:off x="0" y="345306"/>
            <a:ext cx="6477124" cy="1313999"/>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4400" u="none" cap="none" strike="noStrike">
                <a:solidFill>
                  <a:srgbClr val="FFFFFF"/>
                </a:solidFill>
                <a:latin typeface="Calibri"/>
                <a:ea typeface="Calibri"/>
                <a:cs typeface="Calibri"/>
                <a:sym typeface="Calibri"/>
              </a:rPr>
              <a:t>Módulo 10</a:t>
            </a: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200" u="none" cap="none" strike="noStrike">
                <a:solidFill>
                  <a:srgbClr val="FFFFFF"/>
                </a:solidFill>
                <a:latin typeface="Calibri"/>
                <a:ea typeface="Calibri"/>
                <a:cs typeface="Calibri"/>
                <a:sym typeface="Calibri"/>
              </a:rPr>
              <a:t>Gerenciamento das Comunicações</a:t>
            </a:r>
          </a:p>
        </p:txBody>
      </p:sp>
      <p:sp>
        <p:nvSpPr>
          <p:cNvPr id="160" name="Shape 160"/>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161" name="Shape 161"/>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pic>
        <p:nvPicPr>
          <p:cNvPr descr="https://www.caelum.com.br/apostila-html-css-javascript/anuncios/alura_2x.png" id="162" name="Shape 162"/>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grpSp>
        <p:nvGrpSpPr>
          <p:cNvPr id="163" name="Shape 163"/>
          <p:cNvGrpSpPr/>
          <p:nvPr/>
        </p:nvGrpSpPr>
        <p:grpSpPr>
          <a:xfrm>
            <a:off x="0" y="1796207"/>
            <a:ext cx="2732806" cy="576064"/>
            <a:chOff x="-150191" y="1834342"/>
            <a:chExt cx="7482529" cy="1702447"/>
          </a:xfrm>
        </p:grpSpPr>
        <p:pic>
          <p:nvPicPr>
            <p:cNvPr id="164" name="Shape 164"/>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165" name="Shape 165"/>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41" name="Shape 241"/>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Terminologia geral da área de gerenciamento das comunicações</a:t>
            </a:r>
          </a:p>
        </p:txBody>
      </p:sp>
      <p:grpSp>
        <p:nvGrpSpPr>
          <p:cNvPr id="242" name="Shape 242"/>
          <p:cNvGrpSpPr/>
          <p:nvPr/>
        </p:nvGrpSpPr>
        <p:grpSpPr>
          <a:xfrm>
            <a:off x="2165445" y="1209402"/>
            <a:ext cx="3582797" cy="2418841"/>
            <a:chOff x="1926117" y="1509311"/>
            <a:chExt cx="4783154" cy="3148985"/>
          </a:xfrm>
        </p:grpSpPr>
        <p:sp>
          <p:nvSpPr>
            <p:cNvPr id="243" name="Shape 243"/>
            <p:cNvSpPr/>
            <p:nvPr/>
          </p:nvSpPr>
          <p:spPr>
            <a:xfrm>
              <a:off x="2446733" y="1829674"/>
              <a:ext cx="2024061" cy="1214437"/>
            </a:xfrm>
            <a:custGeom>
              <a:pathLst>
                <a:path extrusionOk="0" h="120000" w="120000">
                  <a:moveTo>
                    <a:pt x="0" y="0"/>
                  </a:moveTo>
                  <a:lnTo>
                    <a:pt x="120000" y="0"/>
                  </a:lnTo>
                  <a:lnTo>
                    <a:pt x="120000" y="120000"/>
                  </a:lnTo>
                  <a:lnTo>
                    <a:pt x="0" y="120000"/>
                  </a:lnTo>
                  <a:lnTo>
                    <a:pt x="0" y="0"/>
                  </a:lnTo>
                  <a:close/>
                </a:path>
              </a:pathLst>
            </a:custGeom>
            <a:solidFill>
              <a:srgbClr val="00B050"/>
            </a:solidFill>
            <a:ln>
              <a:noFill/>
            </a:ln>
            <a:effectLst>
              <a:outerShdw blurRad="44450" algn="ctr" dir="5400000" dist="27939">
                <a:srgbClr val="000000">
                  <a:alpha val="31764"/>
                </a:srgbClr>
              </a:outerShdw>
            </a:effectLst>
          </p:spPr>
          <p:txBody>
            <a:bodyPr anchorCtr="0" anchor="ctr" bIns="41900" lIns="41900" rIns="41900" tIns="41900">
              <a:noAutofit/>
            </a:bodyPr>
            <a:lstStyle/>
            <a:p>
              <a:pPr indent="0" lvl="0" marL="0" marR="0" rtl="0" algn="ctr">
                <a:lnSpc>
                  <a:spcPct val="90000"/>
                </a:lnSpc>
                <a:spcBef>
                  <a:spcPts val="0"/>
                </a:spcBef>
                <a:spcAft>
                  <a:spcPts val="0"/>
                </a:spcAft>
                <a:buClr>
                  <a:srgbClr val="000000"/>
                </a:buClr>
                <a:buSzPct val="25000"/>
                <a:buFont typeface="Calibri"/>
                <a:buNone/>
              </a:pPr>
              <a:r>
                <a:rPr b="1" i="0" lang="pt-BR" sz="1100" u="none" cap="none" strike="noStrike">
                  <a:solidFill>
                    <a:srgbClr val="000000"/>
                  </a:solidFill>
                  <a:latin typeface="Calibri"/>
                  <a:ea typeface="Calibri"/>
                  <a:cs typeface="Calibri"/>
                  <a:sym typeface="Calibri"/>
                </a:rPr>
                <a:t>Arena</a:t>
              </a:r>
            </a:p>
          </p:txBody>
        </p:sp>
        <p:sp>
          <p:nvSpPr>
            <p:cNvPr id="244" name="Shape 244"/>
            <p:cNvSpPr/>
            <p:nvPr/>
          </p:nvSpPr>
          <p:spPr>
            <a:xfrm>
              <a:off x="4673203" y="1829674"/>
              <a:ext cx="2024061" cy="1214437"/>
            </a:xfrm>
            <a:custGeom>
              <a:pathLst>
                <a:path extrusionOk="0" h="120000" w="120000">
                  <a:moveTo>
                    <a:pt x="0" y="0"/>
                  </a:moveTo>
                  <a:lnTo>
                    <a:pt x="120000" y="0"/>
                  </a:lnTo>
                  <a:lnTo>
                    <a:pt x="120000" y="120000"/>
                  </a:lnTo>
                  <a:lnTo>
                    <a:pt x="0" y="120000"/>
                  </a:lnTo>
                  <a:lnTo>
                    <a:pt x="0" y="0"/>
                  </a:lnTo>
                  <a:close/>
                </a:path>
              </a:pathLst>
            </a:custGeom>
            <a:solidFill>
              <a:srgbClr val="FF0000"/>
            </a:solidFill>
            <a:ln>
              <a:noFill/>
            </a:ln>
            <a:effectLst>
              <a:outerShdw blurRad="44450" algn="ctr" dir="5400000" dist="27939">
                <a:srgbClr val="000000">
                  <a:alpha val="31764"/>
                </a:srgbClr>
              </a:outerShdw>
            </a:effectLst>
          </p:spPr>
          <p:txBody>
            <a:bodyPr anchorCtr="0" anchor="ctr" bIns="41900" lIns="41900" rIns="41900" tIns="41900">
              <a:noAutofit/>
            </a:bodyPr>
            <a:lstStyle/>
            <a:p>
              <a:pPr indent="0" lvl="0" marL="0" marR="0" rtl="0" algn="ctr">
                <a:lnSpc>
                  <a:spcPct val="90000"/>
                </a:lnSpc>
                <a:spcBef>
                  <a:spcPts val="0"/>
                </a:spcBef>
                <a:spcAft>
                  <a:spcPts val="0"/>
                </a:spcAft>
                <a:buClr>
                  <a:srgbClr val="FFFFFF"/>
                </a:buClr>
                <a:buSzPct val="25000"/>
                <a:buFont typeface="Calibri"/>
                <a:buNone/>
              </a:pPr>
              <a:r>
                <a:rPr b="1" i="0" lang="pt-BR" sz="1100" u="none" cap="none" strike="noStrike">
                  <a:solidFill>
                    <a:srgbClr val="FFFFFF"/>
                  </a:solidFill>
                  <a:latin typeface="Calibri"/>
                  <a:ea typeface="Calibri"/>
                  <a:cs typeface="Calibri"/>
                  <a:sym typeface="Calibri"/>
                </a:rPr>
                <a:t>Mancha cega</a:t>
              </a:r>
            </a:p>
          </p:txBody>
        </p:sp>
        <p:sp>
          <p:nvSpPr>
            <p:cNvPr id="245" name="Shape 245"/>
            <p:cNvSpPr/>
            <p:nvPr/>
          </p:nvSpPr>
          <p:spPr>
            <a:xfrm>
              <a:off x="2446733" y="3246517"/>
              <a:ext cx="2024061" cy="1214437"/>
            </a:xfrm>
            <a:custGeom>
              <a:pathLst>
                <a:path extrusionOk="0" h="120000" w="120000">
                  <a:moveTo>
                    <a:pt x="0" y="0"/>
                  </a:moveTo>
                  <a:lnTo>
                    <a:pt x="120000" y="0"/>
                  </a:lnTo>
                  <a:lnTo>
                    <a:pt x="120000" y="120000"/>
                  </a:lnTo>
                  <a:lnTo>
                    <a:pt x="0" y="120000"/>
                  </a:lnTo>
                  <a:lnTo>
                    <a:pt x="0" y="0"/>
                  </a:lnTo>
                  <a:close/>
                </a:path>
              </a:pathLst>
            </a:custGeom>
            <a:solidFill>
              <a:srgbClr val="FFFF00"/>
            </a:solidFill>
            <a:ln>
              <a:noFill/>
            </a:ln>
            <a:effectLst>
              <a:outerShdw blurRad="44450" algn="ctr" dir="5400000" dist="27939">
                <a:srgbClr val="000000">
                  <a:alpha val="31764"/>
                </a:srgbClr>
              </a:outerShdw>
            </a:effectLst>
          </p:spPr>
          <p:txBody>
            <a:bodyPr anchorCtr="0" anchor="ctr" bIns="41900" lIns="41900" rIns="41900" tIns="41900">
              <a:noAutofit/>
            </a:bodyPr>
            <a:lstStyle/>
            <a:p>
              <a:pPr indent="0" lvl="0" marL="0" marR="0" rtl="0" algn="ctr">
                <a:lnSpc>
                  <a:spcPct val="90000"/>
                </a:lnSpc>
                <a:spcBef>
                  <a:spcPts val="0"/>
                </a:spcBef>
                <a:spcAft>
                  <a:spcPts val="0"/>
                </a:spcAft>
                <a:buClr>
                  <a:srgbClr val="000000"/>
                </a:buClr>
                <a:buSzPct val="25000"/>
                <a:buFont typeface="Calibri"/>
                <a:buNone/>
              </a:pPr>
              <a:r>
                <a:rPr b="1" i="0" lang="pt-BR" sz="1100" u="none" cap="none" strike="noStrike">
                  <a:solidFill>
                    <a:srgbClr val="000000"/>
                  </a:solidFill>
                  <a:latin typeface="Calibri"/>
                  <a:ea typeface="Calibri"/>
                  <a:cs typeface="Calibri"/>
                  <a:sym typeface="Calibri"/>
                </a:rPr>
                <a:t>Fachada</a:t>
              </a:r>
            </a:p>
          </p:txBody>
        </p:sp>
        <p:sp>
          <p:nvSpPr>
            <p:cNvPr id="246" name="Shape 246"/>
            <p:cNvSpPr/>
            <p:nvPr/>
          </p:nvSpPr>
          <p:spPr>
            <a:xfrm>
              <a:off x="4673203" y="3246517"/>
              <a:ext cx="2024061" cy="1214437"/>
            </a:xfrm>
            <a:custGeom>
              <a:pathLst>
                <a:path extrusionOk="0" h="120000" w="120000">
                  <a:moveTo>
                    <a:pt x="0" y="0"/>
                  </a:moveTo>
                  <a:lnTo>
                    <a:pt x="120000" y="0"/>
                  </a:lnTo>
                  <a:lnTo>
                    <a:pt x="120000" y="120000"/>
                  </a:lnTo>
                  <a:lnTo>
                    <a:pt x="0" y="120000"/>
                  </a:lnTo>
                  <a:lnTo>
                    <a:pt x="0" y="0"/>
                  </a:lnTo>
                  <a:close/>
                </a:path>
              </a:pathLst>
            </a:custGeom>
            <a:solidFill>
              <a:srgbClr val="C00000"/>
            </a:solidFill>
            <a:ln>
              <a:noFill/>
            </a:ln>
            <a:effectLst>
              <a:outerShdw blurRad="44450" algn="ctr" dir="5400000" dist="27939">
                <a:srgbClr val="000000">
                  <a:alpha val="31764"/>
                </a:srgbClr>
              </a:outerShdw>
            </a:effectLst>
          </p:spPr>
          <p:txBody>
            <a:bodyPr anchorCtr="0" anchor="ctr" bIns="41900" lIns="41900" rIns="41900" tIns="41900">
              <a:noAutofit/>
            </a:bodyPr>
            <a:lstStyle/>
            <a:p>
              <a:pPr indent="0" lvl="0" marL="0" marR="0" rtl="0" algn="ctr">
                <a:lnSpc>
                  <a:spcPct val="90000"/>
                </a:lnSpc>
                <a:spcBef>
                  <a:spcPts val="0"/>
                </a:spcBef>
                <a:spcAft>
                  <a:spcPts val="0"/>
                </a:spcAft>
                <a:buClr>
                  <a:srgbClr val="FFFFFF"/>
                </a:buClr>
                <a:buSzPct val="25000"/>
                <a:buFont typeface="Calibri"/>
                <a:buNone/>
              </a:pPr>
              <a:r>
                <a:rPr b="1" i="0" lang="pt-BR" sz="1100" u="none" cap="none" strike="noStrike">
                  <a:solidFill>
                    <a:srgbClr val="FFFFFF"/>
                  </a:solidFill>
                  <a:latin typeface="Calibri"/>
                  <a:ea typeface="Calibri"/>
                  <a:cs typeface="Calibri"/>
                  <a:sym typeface="Calibri"/>
                </a:rPr>
                <a:t>Desconhecido</a:t>
              </a:r>
            </a:p>
          </p:txBody>
        </p:sp>
        <p:sp>
          <p:nvSpPr>
            <p:cNvPr id="247" name="Shape 247"/>
            <p:cNvSpPr txBox="1"/>
            <p:nvPr/>
          </p:nvSpPr>
          <p:spPr>
            <a:xfrm>
              <a:off x="2445744" y="1509311"/>
              <a:ext cx="4263527" cy="34057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pt-BR" sz="1100" u="none" cap="none" strike="noStrike">
                  <a:solidFill>
                    <a:srgbClr val="000000"/>
                  </a:solidFill>
                  <a:latin typeface="Calibri"/>
                  <a:ea typeface="Calibri"/>
                  <a:cs typeface="Calibri"/>
                  <a:sym typeface="Calibri"/>
                </a:rPr>
                <a:t>Receber </a:t>
              </a:r>
              <a:r>
                <a:rPr b="0" i="1" lang="pt-BR" sz="1100" u="none" cap="none" strike="noStrike">
                  <a:solidFill>
                    <a:srgbClr val="000000"/>
                  </a:solidFill>
                  <a:latin typeface="Calibri"/>
                  <a:ea typeface="Calibri"/>
                  <a:cs typeface="Calibri"/>
                  <a:sym typeface="Calibri"/>
                </a:rPr>
                <a:t>feedback</a:t>
              </a:r>
            </a:p>
          </p:txBody>
        </p:sp>
        <p:sp>
          <p:nvSpPr>
            <p:cNvPr id="248" name="Shape 248"/>
            <p:cNvSpPr txBox="1"/>
            <p:nvPr/>
          </p:nvSpPr>
          <p:spPr>
            <a:xfrm rot="-5400000">
              <a:off x="845865" y="2909052"/>
              <a:ext cx="2633029" cy="47252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pt-BR" sz="1100" u="none" cap="none" strike="noStrike">
                  <a:solidFill>
                    <a:srgbClr val="000000"/>
                  </a:solidFill>
                  <a:latin typeface="Calibri"/>
                  <a:ea typeface="Calibri"/>
                  <a:cs typeface="Calibri"/>
                  <a:sym typeface="Calibri"/>
                </a:rPr>
                <a:t>Dar </a:t>
              </a:r>
              <a:r>
                <a:rPr b="0" i="1" lang="pt-BR" sz="1100" u="none" cap="none" strike="noStrike">
                  <a:solidFill>
                    <a:srgbClr val="000000"/>
                  </a:solidFill>
                  <a:latin typeface="Calibri"/>
                  <a:ea typeface="Calibri"/>
                  <a:cs typeface="Calibri"/>
                  <a:sym typeface="Calibri"/>
                </a:rPr>
                <a:t>feedback</a:t>
              </a:r>
            </a:p>
          </p:txBody>
        </p:sp>
        <p:cxnSp>
          <p:nvCxnSpPr>
            <p:cNvPr id="249" name="Shape 249"/>
            <p:cNvCxnSpPr/>
            <p:nvPr/>
          </p:nvCxnSpPr>
          <p:spPr>
            <a:xfrm rot="10800000">
              <a:off x="2214390" y="4649118"/>
              <a:ext cx="4494880" cy="9178"/>
            </a:xfrm>
            <a:prstGeom prst="straightConnector1">
              <a:avLst/>
            </a:prstGeom>
            <a:noFill/>
            <a:ln cap="flat" cmpd="sng" w="9525">
              <a:solidFill>
                <a:schemeClr val="dk1"/>
              </a:solidFill>
              <a:prstDash val="solid"/>
              <a:round/>
              <a:headEnd len="med" w="med" type="none"/>
              <a:tailEnd len="lg" w="lg" type="triangle"/>
            </a:ln>
          </p:spPr>
        </p:cxnSp>
        <p:cxnSp>
          <p:nvCxnSpPr>
            <p:cNvPr id="250" name="Shape 250"/>
            <p:cNvCxnSpPr/>
            <p:nvPr/>
          </p:nvCxnSpPr>
          <p:spPr>
            <a:xfrm rot="10800000">
              <a:off x="2280061" y="1652529"/>
              <a:ext cx="8612" cy="3005767"/>
            </a:xfrm>
            <a:prstGeom prst="straightConnector1">
              <a:avLst/>
            </a:prstGeom>
            <a:noFill/>
            <a:ln cap="flat" cmpd="sng" w="9525">
              <a:solidFill>
                <a:schemeClr val="dk1"/>
              </a:solidFill>
              <a:prstDash val="solid"/>
              <a:round/>
              <a:headEnd len="med" w="med" type="none"/>
              <a:tailEnd len="lg" w="lg" type="triangle"/>
            </a:ln>
          </p:spPr>
        </p:cxnSp>
      </p:grpSp>
      <p:sp>
        <p:nvSpPr>
          <p:cNvPr id="251" name="Shape 251"/>
          <p:cNvSpPr/>
          <p:nvPr/>
        </p:nvSpPr>
        <p:spPr>
          <a:xfrm>
            <a:off x="572468" y="993378"/>
            <a:ext cx="1140056" cy="30777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1400">
                <a:solidFill>
                  <a:schemeClr val="dk1"/>
                </a:solidFill>
                <a:latin typeface="Calibri"/>
                <a:ea typeface="Calibri"/>
                <a:cs typeface="Calibri"/>
                <a:sym typeface="Calibri"/>
              </a:rPr>
              <a:t>Janela Johari</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57" name="Shape 257"/>
          <p:cNvSpPr/>
          <p:nvPr/>
        </p:nvSpPr>
        <p:spPr>
          <a:xfrm>
            <a:off x="12443" y="273297"/>
            <a:ext cx="7889192" cy="64633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Dimensões potenciais a ser consideradas na área de gerenciamento das comunicações</a:t>
            </a:r>
          </a:p>
        </p:txBody>
      </p:sp>
      <p:graphicFrame>
        <p:nvGraphicFramePr>
          <p:cNvPr id="258" name="Shape 258"/>
          <p:cNvGraphicFramePr/>
          <p:nvPr/>
        </p:nvGraphicFramePr>
        <p:xfrm>
          <a:off x="1636290" y="1065386"/>
          <a:ext cx="3000000" cy="3000000"/>
        </p:xfrm>
        <a:graphic>
          <a:graphicData uri="http://schemas.openxmlformats.org/drawingml/2006/table">
            <a:tbl>
              <a:tblPr bandRow="1" firstRow="1">
                <a:noFill/>
                <a:tableStyleId>{A284F876-9B98-430D-B0CA-18D4B43AFAE4}</a:tableStyleId>
              </a:tblPr>
              <a:tblGrid>
                <a:gridCol w="2320550"/>
                <a:gridCol w="2320550"/>
              </a:tblGrid>
              <a:tr h="496550">
                <a:tc>
                  <a:txBody>
                    <a:bodyPr>
                      <a:noAutofit/>
                    </a:bodyPr>
                    <a:lstStyle/>
                    <a:p>
                      <a:pPr indent="0" lvl="0" marL="0" marR="0" rtl="0" algn="ctr">
                        <a:spcBef>
                          <a:spcPts val="0"/>
                        </a:spcBef>
                        <a:buSzPct val="25000"/>
                        <a:buNone/>
                      </a:pPr>
                      <a:r>
                        <a:rPr b="0" lang="pt-BR" sz="1100" cap="none">
                          <a:latin typeface="Calibri"/>
                          <a:ea typeface="Calibri"/>
                          <a:cs typeface="Calibri"/>
                          <a:sym typeface="Calibri"/>
                        </a:rPr>
                        <a:t>Interna </a:t>
                      </a:r>
                    </a:p>
                    <a:p>
                      <a:pPr indent="0" lvl="0" marL="0" marR="0" rtl="0" algn="ctr">
                        <a:spcBef>
                          <a:spcPts val="0"/>
                        </a:spcBef>
                        <a:buSzPct val="25000"/>
                        <a:buNone/>
                      </a:pPr>
                      <a:r>
                        <a:rPr b="0" lang="pt-BR" sz="1100" cap="none">
                          <a:latin typeface="Calibri"/>
                          <a:ea typeface="Calibri"/>
                          <a:cs typeface="Calibri"/>
                          <a:sym typeface="Calibri"/>
                        </a:rPr>
                        <a:t>(entre os membros da equipe do projeto)</a:t>
                      </a:r>
                    </a:p>
                  </a:txBody>
                  <a:tcPr marT="45725" marB="45725" marR="91450" marL="91450"/>
                </a:tc>
                <a:tc>
                  <a:txBody>
                    <a:bodyPr>
                      <a:noAutofit/>
                    </a:bodyPr>
                    <a:lstStyle/>
                    <a:p>
                      <a:pPr indent="0" lvl="0" marL="0" marR="0" rtl="0" algn="ctr">
                        <a:spcBef>
                          <a:spcPts val="0"/>
                        </a:spcBef>
                        <a:buSzPct val="25000"/>
                        <a:buNone/>
                      </a:pPr>
                      <a:r>
                        <a:rPr b="0" lang="pt-BR" sz="1100" cap="none">
                          <a:latin typeface="Calibri"/>
                          <a:ea typeface="Calibri"/>
                          <a:cs typeface="Calibri"/>
                          <a:sym typeface="Calibri"/>
                        </a:rPr>
                        <a:t>Externa </a:t>
                      </a:r>
                    </a:p>
                    <a:p>
                      <a:pPr indent="0" lvl="0" marL="0" marR="0" rtl="0" algn="ctr">
                        <a:spcBef>
                          <a:spcPts val="0"/>
                        </a:spcBef>
                        <a:buSzPct val="25000"/>
                        <a:buNone/>
                      </a:pPr>
                      <a:r>
                        <a:rPr b="0" lang="pt-BR" sz="1100" cap="none">
                          <a:latin typeface="Calibri"/>
                          <a:ea typeface="Calibri"/>
                          <a:cs typeface="Calibri"/>
                          <a:sym typeface="Calibri"/>
                        </a:rPr>
                        <a:t>(com cliente, fornecedores, outros projetos, organizações, o público)</a:t>
                      </a:r>
                    </a:p>
                  </a:txBody>
                  <a:tcPr marT="45725" marB="45725" marR="91450" marL="91450"/>
                </a:tc>
              </a:tr>
              <a:tr h="496550">
                <a:tc>
                  <a:txBody>
                    <a:bodyPr>
                      <a:noAutofit/>
                    </a:bodyPr>
                    <a:lstStyle/>
                    <a:p>
                      <a:pPr indent="0" lvl="0" marL="0" marR="0" rtl="0" algn="ctr">
                        <a:spcBef>
                          <a:spcPts val="0"/>
                        </a:spcBef>
                        <a:buSzPct val="25000"/>
                        <a:buNone/>
                      </a:pPr>
                      <a:r>
                        <a:rPr b="0" lang="pt-BR" sz="1100" cap="none">
                          <a:latin typeface="Calibri"/>
                          <a:ea typeface="Calibri"/>
                          <a:cs typeface="Calibri"/>
                          <a:sym typeface="Calibri"/>
                        </a:rPr>
                        <a:t>Formal </a:t>
                      </a:r>
                    </a:p>
                    <a:p>
                      <a:pPr indent="0" lvl="0" marL="0" marR="0" rtl="0" algn="ctr">
                        <a:spcBef>
                          <a:spcPts val="0"/>
                        </a:spcBef>
                        <a:buSzPct val="25000"/>
                        <a:buNone/>
                      </a:pPr>
                      <a:r>
                        <a:rPr b="0" lang="pt-BR" sz="1100" cap="none">
                          <a:latin typeface="Calibri"/>
                          <a:ea typeface="Calibri"/>
                          <a:cs typeface="Calibri"/>
                          <a:sym typeface="Calibri"/>
                        </a:rPr>
                        <a:t>(relatórios, minutas, instruções) </a:t>
                      </a:r>
                    </a:p>
                  </a:txBody>
                  <a:tcPr marT="45725" marB="45725" marR="91450" marL="91450"/>
                </a:tc>
                <a:tc>
                  <a:txBody>
                    <a:bodyPr>
                      <a:noAutofit/>
                    </a:bodyPr>
                    <a:lstStyle/>
                    <a:p>
                      <a:pPr indent="0" lvl="0" marL="0" marR="0" rtl="0" algn="ctr">
                        <a:spcBef>
                          <a:spcPts val="0"/>
                        </a:spcBef>
                        <a:buSzPct val="25000"/>
                        <a:buNone/>
                      </a:pPr>
                      <a:r>
                        <a:rPr b="0" lang="pt-BR" sz="1100" cap="none">
                          <a:latin typeface="Calibri"/>
                          <a:ea typeface="Calibri"/>
                          <a:cs typeface="Calibri"/>
                          <a:sym typeface="Calibri"/>
                        </a:rPr>
                        <a:t>Informal </a:t>
                      </a:r>
                    </a:p>
                    <a:p>
                      <a:pPr indent="0" lvl="0" marL="0" marR="0" rtl="0" algn="ctr">
                        <a:spcBef>
                          <a:spcPts val="0"/>
                        </a:spcBef>
                        <a:buSzPct val="25000"/>
                        <a:buNone/>
                      </a:pPr>
                      <a:r>
                        <a:rPr b="0" lang="pt-BR" sz="1100" cap="none">
                          <a:latin typeface="Calibri"/>
                          <a:ea typeface="Calibri"/>
                          <a:cs typeface="Calibri"/>
                          <a:sym typeface="Calibri"/>
                        </a:rPr>
                        <a:t>(e-mails, memorandos, discussões </a:t>
                      </a:r>
                      <a:r>
                        <a:rPr b="0" i="1" lang="pt-BR" sz="1100" cap="none">
                          <a:latin typeface="Calibri"/>
                          <a:ea typeface="Calibri"/>
                          <a:cs typeface="Calibri"/>
                          <a:sym typeface="Calibri"/>
                        </a:rPr>
                        <a:t>ad hoc</a:t>
                      </a:r>
                      <a:r>
                        <a:rPr b="0" lang="pt-BR" sz="1100" cap="none">
                          <a:latin typeface="Calibri"/>
                          <a:ea typeface="Calibri"/>
                          <a:cs typeface="Calibri"/>
                          <a:sym typeface="Calibri"/>
                        </a:rPr>
                        <a:t>)</a:t>
                      </a:r>
                    </a:p>
                  </a:txBody>
                  <a:tcPr marT="45725" marB="45725" marR="91450" marL="91450"/>
                </a:tc>
              </a:tr>
              <a:tr h="496550">
                <a:tc>
                  <a:txBody>
                    <a:bodyPr>
                      <a:noAutofit/>
                    </a:bodyPr>
                    <a:lstStyle/>
                    <a:p>
                      <a:pPr indent="0" lvl="0" marL="0" marR="0" rtl="0" algn="ctr">
                        <a:spcBef>
                          <a:spcPts val="0"/>
                        </a:spcBef>
                        <a:buSzPct val="25000"/>
                        <a:buNone/>
                      </a:pPr>
                      <a:r>
                        <a:rPr b="0" lang="pt-BR" sz="1100" cap="none">
                          <a:latin typeface="Calibri"/>
                          <a:ea typeface="Calibri"/>
                          <a:cs typeface="Calibri"/>
                          <a:sym typeface="Calibri"/>
                        </a:rPr>
                        <a:t>Vertical </a:t>
                      </a:r>
                    </a:p>
                    <a:p>
                      <a:pPr indent="0" lvl="0" marL="0" marR="0" rtl="0" algn="ctr">
                        <a:spcBef>
                          <a:spcPts val="0"/>
                        </a:spcBef>
                        <a:buSzPct val="25000"/>
                        <a:buNone/>
                      </a:pPr>
                      <a:r>
                        <a:rPr b="0" lang="pt-BR" sz="1100" cap="none">
                          <a:latin typeface="Calibri"/>
                          <a:ea typeface="Calibri"/>
                          <a:cs typeface="Calibri"/>
                          <a:sym typeface="Calibri"/>
                        </a:rPr>
                        <a:t>(nos níveis superiores e inferiores da organização) </a:t>
                      </a:r>
                    </a:p>
                  </a:txBody>
                  <a:tcPr marT="45725" marB="45725" marR="91450" marL="91450"/>
                </a:tc>
                <a:tc>
                  <a:txBody>
                    <a:bodyPr>
                      <a:noAutofit/>
                    </a:bodyPr>
                    <a:lstStyle/>
                    <a:p>
                      <a:pPr indent="0" lvl="0" marL="0" marR="0" rtl="0" algn="ctr">
                        <a:spcBef>
                          <a:spcPts val="0"/>
                        </a:spcBef>
                        <a:buSzPct val="25000"/>
                        <a:buNone/>
                      </a:pPr>
                      <a:r>
                        <a:rPr b="0" lang="pt-BR" sz="1100" cap="none">
                          <a:latin typeface="Calibri"/>
                          <a:ea typeface="Calibri"/>
                          <a:cs typeface="Calibri"/>
                          <a:sym typeface="Calibri"/>
                        </a:rPr>
                        <a:t>horizontal </a:t>
                      </a:r>
                    </a:p>
                    <a:p>
                      <a:pPr indent="0" lvl="0" marL="0" marR="0" rtl="0" algn="ctr">
                        <a:spcBef>
                          <a:spcPts val="0"/>
                        </a:spcBef>
                        <a:buSzPct val="25000"/>
                        <a:buNone/>
                      </a:pPr>
                      <a:r>
                        <a:rPr b="0" lang="pt-BR" sz="1100" cap="none">
                          <a:latin typeface="Calibri"/>
                          <a:ea typeface="Calibri"/>
                          <a:cs typeface="Calibri"/>
                          <a:sym typeface="Calibri"/>
                        </a:rPr>
                        <a:t>(com colegas)</a:t>
                      </a:r>
                    </a:p>
                  </a:txBody>
                  <a:tcPr marT="45725" marB="45725" marR="91450" marL="91450"/>
                </a:tc>
              </a:tr>
              <a:tr h="496550">
                <a:tc>
                  <a:txBody>
                    <a:bodyPr>
                      <a:noAutofit/>
                    </a:bodyPr>
                    <a:lstStyle/>
                    <a:p>
                      <a:pPr indent="0" lvl="0" marL="0" marR="0" rtl="0" algn="ctr">
                        <a:spcBef>
                          <a:spcPts val="0"/>
                        </a:spcBef>
                        <a:buSzPct val="25000"/>
                        <a:buNone/>
                      </a:pPr>
                      <a:r>
                        <a:rPr b="0" lang="pt-BR" sz="1100" cap="none">
                          <a:latin typeface="Calibri"/>
                          <a:ea typeface="Calibri"/>
                          <a:cs typeface="Calibri"/>
                          <a:sym typeface="Calibri"/>
                        </a:rPr>
                        <a:t>Oficial </a:t>
                      </a:r>
                    </a:p>
                    <a:p>
                      <a:pPr indent="0" lvl="0" marL="0" marR="0" rtl="0" algn="ctr">
                        <a:spcBef>
                          <a:spcPts val="0"/>
                        </a:spcBef>
                        <a:buSzPct val="25000"/>
                        <a:buNone/>
                      </a:pPr>
                      <a:r>
                        <a:rPr b="0" lang="pt-BR" sz="1100" cap="none">
                          <a:latin typeface="Calibri"/>
                          <a:ea typeface="Calibri"/>
                          <a:cs typeface="Calibri"/>
                          <a:sym typeface="Calibri"/>
                        </a:rPr>
                        <a:t>(boletins informativos, relatório anual) </a:t>
                      </a:r>
                    </a:p>
                  </a:txBody>
                  <a:tcPr marT="45725" marB="45725" marR="91450" marL="91450"/>
                </a:tc>
                <a:tc>
                  <a:txBody>
                    <a:bodyPr>
                      <a:noAutofit/>
                    </a:bodyPr>
                    <a:lstStyle/>
                    <a:p>
                      <a:pPr indent="0" lvl="0" marL="0" marR="0" rtl="0" algn="ctr">
                        <a:spcBef>
                          <a:spcPts val="0"/>
                        </a:spcBef>
                        <a:buSzPct val="25000"/>
                        <a:buNone/>
                      </a:pPr>
                      <a:r>
                        <a:rPr b="0" lang="pt-BR" sz="1100" cap="none">
                          <a:latin typeface="Calibri"/>
                          <a:ea typeface="Calibri"/>
                          <a:cs typeface="Calibri"/>
                          <a:sym typeface="Calibri"/>
                        </a:rPr>
                        <a:t>Não oficial </a:t>
                      </a:r>
                    </a:p>
                    <a:p>
                      <a:pPr indent="0" lvl="0" marL="0" marR="0" rtl="0" algn="ctr">
                        <a:spcBef>
                          <a:spcPts val="0"/>
                        </a:spcBef>
                        <a:buSzPct val="25000"/>
                        <a:buNone/>
                      </a:pPr>
                      <a:r>
                        <a:rPr b="0" lang="pt-BR" sz="1100" cap="none">
                          <a:latin typeface="Calibri"/>
                          <a:ea typeface="Calibri"/>
                          <a:cs typeface="Calibri"/>
                          <a:sym typeface="Calibri"/>
                        </a:rPr>
                        <a:t>(comunicações confidenciais)</a:t>
                      </a:r>
                    </a:p>
                  </a:txBody>
                  <a:tcPr marT="45725" marB="45725" marR="91450" marL="91450"/>
                </a:tc>
              </a:tr>
              <a:tr h="216450">
                <a:tc>
                  <a:txBody>
                    <a:bodyPr>
                      <a:noAutofit/>
                    </a:bodyPr>
                    <a:lstStyle/>
                    <a:p>
                      <a:pPr indent="0" lvl="0" marL="0" marR="0" rtl="0" algn="ctr">
                        <a:spcBef>
                          <a:spcPts val="0"/>
                        </a:spcBef>
                        <a:buSzPct val="25000"/>
                        <a:buNone/>
                      </a:pPr>
                      <a:r>
                        <a:rPr b="0" lang="pt-BR" sz="1100" cap="none">
                          <a:latin typeface="Calibri"/>
                          <a:ea typeface="Calibri"/>
                          <a:cs typeface="Calibri"/>
                          <a:sym typeface="Calibri"/>
                        </a:rPr>
                        <a:t>Escrita</a:t>
                      </a:r>
                    </a:p>
                  </a:txBody>
                  <a:tcPr marT="45725" marB="45725" marR="91450" marL="91450"/>
                </a:tc>
                <a:tc>
                  <a:txBody>
                    <a:bodyPr>
                      <a:noAutofit/>
                    </a:bodyPr>
                    <a:lstStyle/>
                    <a:p>
                      <a:pPr indent="0" lvl="0" marL="0" marR="0" rtl="0" algn="ctr">
                        <a:spcBef>
                          <a:spcPts val="0"/>
                        </a:spcBef>
                        <a:buSzPct val="25000"/>
                        <a:buNone/>
                      </a:pPr>
                      <a:r>
                        <a:rPr b="0" lang="pt-BR" sz="1100" cap="none">
                          <a:latin typeface="Calibri"/>
                          <a:ea typeface="Calibri"/>
                          <a:cs typeface="Calibri"/>
                          <a:sym typeface="Calibri"/>
                        </a:rPr>
                        <a:t>Oral</a:t>
                      </a:r>
                    </a:p>
                  </a:txBody>
                  <a:tcPr marT="45725" marB="45725" marR="91450" marL="91450"/>
                </a:tc>
              </a:tr>
              <a:tr h="356500">
                <a:tc>
                  <a:txBody>
                    <a:bodyPr>
                      <a:noAutofit/>
                    </a:bodyPr>
                    <a:lstStyle/>
                    <a:p>
                      <a:pPr indent="0" lvl="0" marL="0" marR="0" rtl="0" algn="ctr">
                        <a:spcBef>
                          <a:spcPts val="0"/>
                        </a:spcBef>
                        <a:buSzPct val="25000"/>
                        <a:buNone/>
                      </a:pPr>
                      <a:r>
                        <a:rPr b="0" lang="pt-BR" sz="1100" cap="none">
                          <a:latin typeface="Calibri"/>
                          <a:ea typeface="Calibri"/>
                          <a:cs typeface="Calibri"/>
                          <a:sym typeface="Calibri"/>
                        </a:rPr>
                        <a:t>Verbal </a:t>
                      </a:r>
                    </a:p>
                    <a:p>
                      <a:pPr indent="0" lvl="0" marL="0" marR="0" rtl="0" algn="ctr">
                        <a:spcBef>
                          <a:spcPts val="0"/>
                        </a:spcBef>
                        <a:buSzPct val="25000"/>
                        <a:buNone/>
                      </a:pPr>
                      <a:r>
                        <a:rPr b="0" lang="pt-BR" sz="1100" cap="none">
                          <a:latin typeface="Calibri"/>
                          <a:ea typeface="Calibri"/>
                          <a:cs typeface="Calibri"/>
                          <a:sym typeface="Calibri"/>
                        </a:rPr>
                        <a:t>(inflexões da voz) </a:t>
                      </a:r>
                    </a:p>
                  </a:txBody>
                  <a:tcPr marT="45725" marB="45725" marR="91450" marL="91450"/>
                </a:tc>
                <a:tc>
                  <a:txBody>
                    <a:bodyPr>
                      <a:noAutofit/>
                    </a:bodyPr>
                    <a:lstStyle/>
                    <a:p>
                      <a:pPr indent="0" lvl="0" marL="0" marR="0" rtl="0" algn="ctr">
                        <a:spcBef>
                          <a:spcPts val="0"/>
                        </a:spcBef>
                        <a:buSzPct val="25000"/>
                        <a:buNone/>
                      </a:pPr>
                      <a:r>
                        <a:rPr b="0" lang="pt-BR" sz="1100" cap="none">
                          <a:latin typeface="Calibri"/>
                          <a:ea typeface="Calibri"/>
                          <a:cs typeface="Calibri"/>
                          <a:sym typeface="Calibri"/>
                        </a:rPr>
                        <a:t>Não verbal </a:t>
                      </a:r>
                    </a:p>
                    <a:p>
                      <a:pPr indent="0" lvl="0" marL="0" marR="0" rtl="0" algn="ctr">
                        <a:spcBef>
                          <a:spcPts val="0"/>
                        </a:spcBef>
                        <a:buSzPct val="25000"/>
                        <a:buNone/>
                      </a:pPr>
                      <a:r>
                        <a:rPr b="0" lang="pt-BR" sz="1100" cap="none">
                          <a:latin typeface="Calibri"/>
                          <a:ea typeface="Calibri"/>
                          <a:cs typeface="Calibri"/>
                          <a:sym typeface="Calibri"/>
                        </a:rPr>
                        <a:t>(linguagem corporal)</a:t>
                      </a: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nvSpPr>
        <p:spPr>
          <a:xfrm>
            <a:off x="0" y="201281"/>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100" u="none" cap="none" strike="noStrike">
                <a:solidFill>
                  <a:srgbClr val="FFFFFF"/>
                </a:solidFill>
                <a:latin typeface="Calibri"/>
                <a:ea typeface="Calibri"/>
                <a:cs typeface="Calibri"/>
                <a:sym typeface="Calibri"/>
              </a:rPr>
              <a:t>Visão geral dos processos de gerenciamento das comunicações</a:t>
            </a:r>
          </a:p>
        </p:txBody>
      </p:sp>
      <p:pic>
        <p:nvPicPr>
          <p:cNvPr descr="https://www.caelum.com.br/apostila-html-css-javascript/anuncios/alura_2x.png" id="264" name="Shape 264"/>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265" name="Shape 265"/>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266" name="Shape 266"/>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267" name="Shape 267"/>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10 – Gerenciamento das Comunicações</a:t>
            </a:r>
          </a:p>
        </p:txBody>
      </p:sp>
      <p:grpSp>
        <p:nvGrpSpPr>
          <p:cNvPr id="268" name="Shape 268"/>
          <p:cNvGrpSpPr/>
          <p:nvPr/>
        </p:nvGrpSpPr>
        <p:grpSpPr>
          <a:xfrm>
            <a:off x="0" y="1796207"/>
            <a:ext cx="2732806" cy="576064"/>
            <a:chOff x="-150191" y="1834342"/>
            <a:chExt cx="7482529" cy="1702447"/>
          </a:xfrm>
        </p:grpSpPr>
        <p:pic>
          <p:nvPicPr>
            <p:cNvPr id="269" name="Shape 269"/>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270" name="Shape 270"/>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Visão geral dos processos de gerenciamento das comunicações</a:t>
            </a:r>
          </a:p>
        </p:txBody>
      </p:sp>
      <p:sp>
        <p:nvSpPr>
          <p:cNvPr id="276" name="Shape 276"/>
          <p:cNvSpPr/>
          <p:nvPr/>
        </p:nvSpPr>
        <p:spPr>
          <a:xfrm>
            <a:off x="428452" y="3729682"/>
            <a:ext cx="463295" cy="343052"/>
          </a:xfrm>
          <a:prstGeom prst="rightArrow">
            <a:avLst>
              <a:gd fmla="val 50000" name="adj1"/>
              <a:gd fmla="val 57108" name="adj2"/>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pic>
        <p:nvPicPr>
          <p:cNvPr id="277" name="Shape 277"/>
          <p:cNvPicPr preferRelativeResize="0"/>
          <p:nvPr/>
        </p:nvPicPr>
        <p:blipFill rotWithShape="1">
          <a:blip r:embed="rId3">
            <a:alphaModFix/>
          </a:blip>
          <a:srcRect b="0" l="0" r="32546" t="0"/>
          <a:stretch/>
        </p:blipFill>
        <p:spPr>
          <a:xfrm>
            <a:off x="1796843" y="1137394"/>
            <a:ext cx="4320000" cy="19053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Visão geral dos processos de gerenciamento das comunicações</a:t>
            </a:r>
          </a:p>
        </p:txBody>
      </p:sp>
      <p:pic>
        <p:nvPicPr>
          <p:cNvPr id="283" name="Shape 283"/>
          <p:cNvPicPr preferRelativeResize="0"/>
          <p:nvPr/>
        </p:nvPicPr>
        <p:blipFill rotWithShape="1">
          <a:blip r:embed="rId3">
            <a:alphaModFix/>
          </a:blip>
          <a:srcRect b="-862" l="67654" r="-427" t="-1232"/>
          <a:stretch/>
        </p:blipFill>
        <p:spPr>
          <a:xfrm>
            <a:off x="2786843" y="1061153"/>
            <a:ext cx="2339999" cy="21687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nvSpPr>
        <p:spPr>
          <a:xfrm>
            <a:off x="0" y="201280"/>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Planejar o gerenciamento das comunicações</a:t>
            </a:r>
          </a:p>
        </p:txBody>
      </p:sp>
      <p:pic>
        <p:nvPicPr>
          <p:cNvPr descr="https://www.caelum.com.br/apostila-html-css-javascript/anuncios/alura_2x.png" id="289" name="Shape 289"/>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290" name="Shape 290"/>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291" name="Shape 291"/>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292" name="Shape 292"/>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10 – Gerenciamento das Comunicações</a:t>
            </a:r>
          </a:p>
        </p:txBody>
      </p:sp>
      <p:grpSp>
        <p:nvGrpSpPr>
          <p:cNvPr id="293" name="Shape 293"/>
          <p:cNvGrpSpPr/>
          <p:nvPr/>
        </p:nvGrpSpPr>
        <p:grpSpPr>
          <a:xfrm>
            <a:off x="0" y="1796207"/>
            <a:ext cx="2732806" cy="576064"/>
            <a:chOff x="-150191" y="1834342"/>
            <a:chExt cx="7482529" cy="1702447"/>
          </a:xfrm>
        </p:grpSpPr>
        <p:pic>
          <p:nvPicPr>
            <p:cNvPr id="294" name="Shape 294"/>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295" name="Shape 295"/>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301" name="Shape 301"/>
          <p:cNvSpPr/>
          <p:nvPr/>
        </p:nvSpPr>
        <p:spPr>
          <a:xfrm>
            <a:off x="572468" y="2577555"/>
            <a:ext cx="4320000" cy="1384995"/>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Planejar o gerenciamento das comunicações </a:t>
            </a:r>
            <a:r>
              <a:rPr b="0" i="0" lang="pt-BR" sz="1400" u="none" cap="none" strike="noStrike">
                <a:solidFill>
                  <a:srgbClr val="000000"/>
                </a:solidFill>
                <a:latin typeface="Calibri"/>
                <a:ea typeface="Calibri"/>
                <a:cs typeface="Calibri"/>
                <a:sym typeface="Calibri"/>
              </a:rPr>
              <a:t>é o processo de desenvolvimento de uma abordagem apropriada e um plano de comunicação do projeto com base nas necessidades de informação e requisitos das partes interessadas e nos ativos organizacionais disponíveis – de acordo com o PMBOK®.</a:t>
            </a:r>
          </a:p>
        </p:txBody>
      </p:sp>
      <p:sp>
        <p:nvSpPr>
          <p:cNvPr id="302" name="Shape 302"/>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303" name="Shape 303"/>
          <p:cNvPicPr preferRelativeResize="0"/>
          <p:nvPr/>
        </p:nvPicPr>
        <p:blipFill rotWithShape="1">
          <a:blip r:embed="rId3">
            <a:alphaModFix/>
          </a:blip>
          <a:srcRect b="0" l="0" r="0" t="0"/>
          <a:stretch/>
        </p:blipFill>
        <p:spPr>
          <a:xfrm>
            <a:off x="1076844" y="1032737"/>
            <a:ext cx="5759999" cy="14728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309" name="Shape 309"/>
          <p:cNvSpPr/>
          <p:nvPr/>
        </p:nvSpPr>
        <p:spPr>
          <a:xfrm>
            <a:off x="716843" y="885505"/>
            <a:ext cx="6480000" cy="1292662"/>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projeto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Controle geral do projeto e também processos de gestão apontados.</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Registro das partes interessadas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As necessidades comunicacionais das partes interessadas é o que queremos aqui, além de saber quem são.</a:t>
            </a:r>
          </a:p>
        </p:txBody>
      </p:sp>
      <p:pic>
        <p:nvPicPr>
          <p:cNvPr id="310" name="Shape 310"/>
          <p:cNvPicPr preferRelativeResize="0"/>
          <p:nvPr/>
        </p:nvPicPr>
        <p:blipFill rotWithShape="1">
          <a:blip r:embed="rId3">
            <a:alphaModFix/>
          </a:blip>
          <a:srcRect b="0" l="0" r="0" t="0"/>
          <a:stretch/>
        </p:blipFill>
        <p:spPr>
          <a:xfrm>
            <a:off x="716843" y="3297633"/>
            <a:ext cx="804973" cy="729933"/>
          </a:xfrm>
          <a:prstGeom prst="rect">
            <a:avLst/>
          </a:prstGeom>
          <a:noFill/>
          <a:ln>
            <a:noFill/>
          </a:ln>
        </p:spPr>
      </p:pic>
      <p:sp>
        <p:nvSpPr>
          <p:cNvPr id="311" name="Shape 311"/>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317" name="Shape 317"/>
          <p:cNvSpPr/>
          <p:nvPr/>
        </p:nvSpPr>
        <p:spPr>
          <a:xfrm>
            <a:off x="716843" y="885505"/>
            <a:ext cx="6480000" cy="1938991"/>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Fatores ambientais da empresa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Cultura comunicacional da empresa, relação entre departamentos e sua respectiva comunicação e ainda outros fatores que possam influenciar o projeto. Aqui vamos levantar os canais de comunicação vigentes!</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Quais os padrões formais de comunicação na organização?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Podemos considerar um RAP (relatório de acompanhamento do projeto), por exemplo, como um padrão formal de comunicação.</a:t>
            </a:r>
          </a:p>
        </p:txBody>
      </p:sp>
      <p:pic>
        <p:nvPicPr>
          <p:cNvPr id="318" name="Shape 318"/>
          <p:cNvPicPr preferRelativeResize="0"/>
          <p:nvPr/>
        </p:nvPicPr>
        <p:blipFill rotWithShape="1">
          <a:blip r:embed="rId3">
            <a:alphaModFix/>
          </a:blip>
          <a:srcRect b="0" l="0" r="0" t="0"/>
          <a:stretch/>
        </p:blipFill>
        <p:spPr>
          <a:xfrm>
            <a:off x="716843" y="3297633"/>
            <a:ext cx="804973" cy="729933"/>
          </a:xfrm>
          <a:prstGeom prst="rect">
            <a:avLst/>
          </a:prstGeom>
          <a:noFill/>
          <a:ln>
            <a:noFill/>
          </a:ln>
        </p:spPr>
      </p:pic>
      <p:sp>
        <p:nvSpPr>
          <p:cNvPr id="319" name="Shape 319"/>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sp>
        <p:nvSpPr>
          <p:cNvPr id="325" name="Shape 325"/>
          <p:cNvSpPr/>
          <p:nvPr/>
        </p:nvSpPr>
        <p:spPr>
          <a:xfrm>
            <a:off x="716843" y="885505"/>
            <a:ext cx="6480000" cy="2092881"/>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Análise de requisitos da comunicação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Quem precisa de qual informação baseado nas necessidades do projeto?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gerente de projetos deve considerar o número de canais de comunicação em potencial como um indicador da complexidade das comunicações no projeto. A equação n(n – 1)/2 representa o total de canais em potencial no projeto (na prática esta equação é pouco aplicada);</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Análise de documentos da organização (ativos) e do esforço presente para mapeamento de necessidades de comunicação – pode incluir até mesmo mídia (mas não é plano de </a:t>
            </a:r>
            <a:r>
              <a:rPr b="0" i="1" lang="pt-BR" sz="1400" u="none" cap="none" strike="noStrike">
                <a:solidFill>
                  <a:srgbClr val="000000"/>
                </a:solidFill>
                <a:latin typeface="Calibri"/>
                <a:ea typeface="Calibri"/>
                <a:cs typeface="Calibri"/>
                <a:sym typeface="Calibri"/>
              </a:rPr>
              <a:t>marketing</a:t>
            </a:r>
            <a:r>
              <a:rPr b="0" i="0" lang="pt-BR" sz="1400" u="none" cap="none" strike="noStrike">
                <a:solidFill>
                  <a:srgbClr val="000000"/>
                </a:solidFill>
                <a:latin typeface="Calibri"/>
                <a:ea typeface="Calibri"/>
                <a:cs typeface="Calibri"/>
                <a:sym typeface="Calibri"/>
              </a:rPr>
              <a:t>).</a:t>
            </a:r>
          </a:p>
        </p:txBody>
      </p:sp>
      <p:pic>
        <p:nvPicPr>
          <p:cNvPr id="326" name="Shape 326"/>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327" name="Shape 327"/>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69" name="Shape 169"/>
        <p:cNvGrpSpPr/>
        <p:nvPr/>
      </p:nvGrpSpPr>
      <p:grpSpPr>
        <a:xfrm>
          <a:off x="0" y="0"/>
          <a:ext cx="0" cy="0"/>
          <a:chOff x="0" y="0"/>
          <a:chExt cx="0" cy="0"/>
        </a:xfrm>
      </p:grpSpPr>
      <p:sp>
        <p:nvSpPr>
          <p:cNvPr id="170" name="Shape 170"/>
          <p:cNvSpPr txBox="1"/>
          <p:nvPr/>
        </p:nvSpPr>
        <p:spPr>
          <a:xfrm>
            <a:off x="0" y="201289"/>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Avisos Importantes</a:t>
            </a:r>
          </a:p>
        </p:txBody>
      </p:sp>
      <p:pic>
        <p:nvPicPr>
          <p:cNvPr descr="https://www.caelum.com.br/apostila-html-css-javascript/anuncios/alura_2x.png" id="171" name="Shape 171"/>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172" name="Shape 172"/>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173" name="Shape 173"/>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grpSp>
        <p:nvGrpSpPr>
          <p:cNvPr id="174" name="Shape 174"/>
          <p:cNvGrpSpPr/>
          <p:nvPr/>
        </p:nvGrpSpPr>
        <p:grpSpPr>
          <a:xfrm>
            <a:off x="0" y="1796207"/>
            <a:ext cx="2732806" cy="576064"/>
            <a:chOff x="-150191" y="1834342"/>
            <a:chExt cx="7482529" cy="1702447"/>
          </a:xfrm>
        </p:grpSpPr>
        <p:pic>
          <p:nvPicPr>
            <p:cNvPr id="175" name="Shape 175"/>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176" name="Shape 176"/>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
        <p:nvSpPr>
          <p:cNvPr id="177" name="Shape 177"/>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10 – Gerenciamento das Comunicações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333" name="Shape 333"/>
          <p:cNvSpPr/>
          <p:nvPr/>
        </p:nvSpPr>
        <p:spPr>
          <a:xfrm>
            <a:off x="716843" y="885505"/>
            <a:ext cx="6480000" cy="2523768"/>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Tecnologia das comunicações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Telefone, e-mail, sistemas de comunicação até a estrutura comunicacional. Tudo precisa ser considerado para realizarmos um planejamento da comunicação eficiente e não apenas eficaz. Ser eficiente aqui é entregar a informação necessária de forma adequada;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Fatores que influenciam na escolha da tecnologia de comunicação:</a:t>
            </a:r>
          </a:p>
          <a:p>
            <a:pPr indent="-287447" lvl="2" marL="1036747"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Urgência da necessidade de informações;</a:t>
            </a:r>
          </a:p>
          <a:p>
            <a:pPr indent="-287447" lvl="2" marL="1036747"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Disponibilidade de tecnologia;</a:t>
            </a:r>
          </a:p>
          <a:p>
            <a:pPr indent="-287447" lvl="2" marL="1036747"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Facilidade de uso;</a:t>
            </a:r>
          </a:p>
          <a:p>
            <a:pPr indent="-287447" lvl="2" marL="1036747"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Ambiente do projeto; e</a:t>
            </a:r>
          </a:p>
          <a:p>
            <a:pPr indent="-287447" lvl="2" marL="1036747"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Sensibilidade e confidencialidade das informações.</a:t>
            </a:r>
          </a:p>
        </p:txBody>
      </p:sp>
      <p:pic>
        <p:nvPicPr>
          <p:cNvPr id="334" name="Shape 334"/>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335" name="Shape 335"/>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341" name="Shape 341"/>
          <p:cNvSpPr/>
          <p:nvPr/>
        </p:nvSpPr>
        <p:spPr>
          <a:xfrm>
            <a:off x="716843" y="885505"/>
            <a:ext cx="6480000" cy="2308323"/>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Modelos de comunicações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Quem codifica, decodifica, ruídos na comunicação;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Palavras representam 7% do total do impacto de uma mensagem, enquanto o paralingual representa 38% (velocidade em que falamos, por exemplo) e a não verbal representa 55% do impacto – gestos, expressões e etc.;</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Escutar ativamente, confirmando entendimento e pedindo direcionamentos e escutar efetivamente, refletindo e confirmando mensagem e oferecendo </a:t>
            </a:r>
            <a:r>
              <a:rPr b="0" i="1" lang="pt-BR" sz="1400" u="none" cap="none" strike="noStrike">
                <a:solidFill>
                  <a:srgbClr val="000000"/>
                </a:solidFill>
                <a:latin typeface="Calibri"/>
                <a:ea typeface="Calibri"/>
                <a:cs typeface="Calibri"/>
                <a:sym typeface="Calibri"/>
              </a:rPr>
              <a:t>feedback</a:t>
            </a:r>
            <a:r>
              <a:rPr b="0" i="0" lang="pt-BR" sz="1400" u="none" cap="none" strike="noStrike">
                <a:solidFill>
                  <a:srgbClr val="000000"/>
                </a:solidFill>
                <a:latin typeface="Calibri"/>
                <a:ea typeface="Calibri"/>
                <a:cs typeface="Calibri"/>
                <a:sym typeface="Calibri"/>
              </a:rPr>
              <a:t>, também são modelos comunicacionais; e</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Considerar todas as formas de comunicação: formal e informal, escrita e verbal.</a:t>
            </a:r>
          </a:p>
        </p:txBody>
      </p:sp>
      <p:pic>
        <p:nvPicPr>
          <p:cNvPr id="342" name="Shape 342"/>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343" name="Shape 343"/>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349" name="Shape 349"/>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350" name="Shape 350"/>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grpSp>
        <p:nvGrpSpPr>
          <p:cNvPr id="351" name="Shape 351"/>
          <p:cNvGrpSpPr/>
          <p:nvPr/>
        </p:nvGrpSpPr>
        <p:grpSpPr>
          <a:xfrm>
            <a:off x="1652587" y="1281409"/>
            <a:ext cx="4898977" cy="2088231"/>
            <a:chOff x="1156770" y="1851544"/>
            <a:chExt cx="6699177" cy="2445033"/>
          </a:xfrm>
        </p:grpSpPr>
        <p:sp>
          <p:nvSpPr>
            <p:cNvPr id="352" name="Shape 352"/>
            <p:cNvSpPr/>
            <p:nvPr/>
          </p:nvSpPr>
          <p:spPr>
            <a:xfrm>
              <a:off x="1156770" y="1851544"/>
              <a:ext cx="2162065" cy="2445033"/>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000" u="none" cap="none" strike="noStrike">
                <a:solidFill>
                  <a:srgbClr val="FFFFFF"/>
                </a:solidFill>
                <a:latin typeface="Calibri"/>
                <a:ea typeface="Calibri"/>
                <a:cs typeface="Calibri"/>
                <a:sym typeface="Calibri"/>
              </a:endParaRPr>
            </a:p>
          </p:txBody>
        </p:sp>
        <p:sp>
          <p:nvSpPr>
            <p:cNvPr id="353" name="Shape 353"/>
            <p:cNvSpPr/>
            <p:nvPr/>
          </p:nvSpPr>
          <p:spPr>
            <a:xfrm>
              <a:off x="5693882" y="1851544"/>
              <a:ext cx="2162065" cy="2445033"/>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000" u="none" cap="none" strike="noStrike">
                <a:solidFill>
                  <a:srgbClr val="FFFFFF"/>
                </a:solidFill>
                <a:latin typeface="Calibri"/>
                <a:ea typeface="Calibri"/>
                <a:cs typeface="Calibri"/>
                <a:sym typeface="Calibri"/>
              </a:endParaRPr>
            </a:p>
          </p:txBody>
        </p:sp>
        <p:sp>
          <p:nvSpPr>
            <p:cNvPr id="354" name="Shape 354"/>
            <p:cNvSpPr/>
            <p:nvPr/>
          </p:nvSpPr>
          <p:spPr>
            <a:xfrm>
              <a:off x="1450095" y="2170324"/>
              <a:ext cx="1575411" cy="683044"/>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39999" rotWithShape="0" dir="5400000" dist="20000">
                <a:srgbClr val="000000">
                  <a:alpha val="37647"/>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000" u="none" cap="none" strike="noStrike">
                  <a:solidFill>
                    <a:srgbClr val="000000"/>
                  </a:solidFill>
                  <a:latin typeface="Calibri"/>
                  <a:ea typeface="Calibri"/>
                  <a:cs typeface="Calibri"/>
                  <a:sym typeface="Calibri"/>
                </a:rPr>
                <a:t>Codificar</a:t>
              </a:r>
            </a:p>
          </p:txBody>
        </p:sp>
        <p:sp>
          <p:nvSpPr>
            <p:cNvPr id="355" name="Shape 355"/>
            <p:cNvSpPr/>
            <p:nvPr/>
          </p:nvSpPr>
          <p:spPr>
            <a:xfrm>
              <a:off x="1450095" y="3343142"/>
              <a:ext cx="1575411" cy="683044"/>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39999" rotWithShape="0" dir="5400000" dist="20000">
                <a:srgbClr val="000000">
                  <a:alpha val="37647"/>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000" u="none" cap="none" strike="noStrike">
                  <a:solidFill>
                    <a:srgbClr val="000000"/>
                  </a:solidFill>
                  <a:latin typeface="Calibri"/>
                  <a:ea typeface="Calibri"/>
                  <a:cs typeface="Calibri"/>
                  <a:sym typeface="Calibri"/>
                </a:rPr>
                <a:t>Decodificar</a:t>
              </a:r>
            </a:p>
          </p:txBody>
        </p:sp>
        <p:sp>
          <p:nvSpPr>
            <p:cNvPr id="356" name="Shape 356"/>
            <p:cNvSpPr/>
            <p:nvPr/>
          </p:nvSpPr>
          <p:spPr>
            <a:xfrm>
              <a:off x="5987208" y="2170324"/>
              <a:ext cx="1575411" cy="683044"/>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39999" rotWithShape="0" dir="5400000" dist="20000">
                <a:srgbClr val="000000">
                  <a:alpha val="37647"/>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000" u="none" cap="none" strike="noStrike">
                  <a:solidFill>
                    <a:srgbClr val="000000"/>
                  </a:solidFill>
                  <a:latin typeface="Calibri"/>
                  <a:ea typeface="Calibri"/>
                  <a:cs typeface="Calibri"/>
                  <a:sym typeface="Calibri"/>
                </a:rPr>
                <a:t>Decodificar</a:t>
              </a:r>
            </a:p>
          </p:txBody>
        </p:sp>
        <p:sp>
          <p:nvSpPr>
            <p:cNvPr id="357" name="Shape 357"/>
            <p:cNvSpPr/>
            <p:nvPr/>
          </p:nvSpPr>
          <p:spPr>
            <a:xfrm>
              <a:off x="5987208" y="3343142"/>
              <a:ext cx="1575411" cy="683044"/>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39999" rotWithShape="0" dir="5400000" dist="20000">
                <a:srgbClr val="000000">
                  <a:alpha val="37647"/>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000" u="none" cap="none" strike="noStrike">
                  <a:solidFill>
                    <a:srgbClr val="000000"/>
                  </a:solidFill>
                  <a:latin typeface="Calibri"/>
                  <a:ea typeface="Calibri"/>
                  <a:cs typeface="Calibri"/>
                  <a:sym typeface="Calibri"/>
                </a:rPr>
                <a:t>Codificar</a:t>
              </a:r>
            </a:p>
          </p:txBody>
        </p:sp>
        <p:cxnSp>
          <p:nvCxnSpPr>
            <p:cNvPr id="358" name="Shape 358"/>
            <p:cNvCxnSpPr>
              <a:stCxn id="357" idx="1"/>
              <a:endCxn id="355" idx="3"/>
            </p:cNvCxnSpPr>
            <p:nvPr/>
          </p:nvCxnSpPr>
          <p:spPr>
            <a:xfrm rot="10800000">
              <a:off x="3025608" y="3684665"/>
              <a:ext cx="2961600" cy="0"/>
            </a:xfrm>
            <a:prstGeom prst="straightConnector1">
              <a:avLst/>
            </a:prstGeom>
            <a:noFill/>
            <a:ln cap="flat" cmpd="sng" w="9525">
              <a:solidFill>
                <a:srgbClr val="4A7DBA"/>
              </a:solidFill>
              <a:prstDash val="solid"/>
              <a:round/>
              <a:headEnd len="med" w="med" type="none"/>
              <a:tailEnd len="lg" w="lg" type="triangle"/>
            </a:ln>
          </p:spPr>
        </p:cxnSp>
        <p:cxnSp>
          <p:nvCxnSpPr>
            <p:cNvPr id="359" name="Shape 359"/>
            <p:cNvCxnSpPr/>
            <p:nvPr/>
          </p:nvCxnSpPr>
          <p:spPr>
            <a:xfrm flipH="1" rot="10800000">
              <a:off x="3018622" y="2456760"/>
              <a:ext cx="2961700" cy="0"/>
            </a:xfrm>
            <a:prstGeom prst="straightConnector1">
              <a:avLst/>
            </a:prstGeom>
            <a:noFill/>
            <a:ln cap="flat" cmpd="sng" w="9525">
              <a:solidFill>
                <a:srgbClr val="4A7DBA"/>
              </a:solidFill>
              <a:prstDash val="solid"/>
              <a:round/>
              <a:headEnd len="med" w="med" type="none"/>
              <a:tailEnd len="lg" w="lg" type="triangle"/>
            </a:ln>
          </p:spPr>
        </p:cxnSp>
        <p:cxnSp>
          <p:nvCxnSpPr>
            <p:cNvPr id="360" name="Shape 360"/>
            <p:cNvCxnSpPr/>
            <p:nvPr/>
          </p:nvCxnSpPr>
          <p:spPr>
            <a:xfrm rot="10800000">
              <a:off x="3018622" y="2655066"/>
              <a:ext cx="2961700" cy="0"/>
            </a:xfrm>
            <a:prstGeom prst="straightConnector1">
              <a:avLst/>
            </a:prstGeom>
            <a:noFill/>
            <a:ln cap="flat" cmpd="sng" w="9525">
              <a:solidFill>
                <a:srgbClr val="4A7DBA"/>
              </a:solidFill>
              <a:prstDash val="solid"/>
              <a:round/>
              <a:headEnd len="med" w="med" type="none"/>
              <a:tailEnd len="lg" w="lg" type="triangle"/>
            </a:ln>
          </p:spPr>
        </p:cxnSp>
        <p:grpSp>
          <p:nvGrpSpPr>
            <p:cNvPr id="361" name="Shape 361"/>
            <p:cNvGrpSpPr/>
            <p:nvPr/>
          </p:nvGrpSpPr>
          <p:grpSpPr>
            <a:xfrm>
              <a:off x="3663107" y="3570141"/>
              <a:ext cx="176270" cy="259822"/>
              <a:chOff x="4164376" y="1675275"/>
              <a:chExt cx="304800" cy="363554"/>
            </a:xfrm>
          </p:grpSpPr>
          <p:cxnSp>
            <p:nvCxnSpPr>
              <p:cNvPr id="362" name="Shape 362"/>
              <p:cNvCxnSpPr/>
              <p:nvPr/>
            </p:nvCxnSpPr>
            <p:spPr>
              <a:xfrm>
                <a:off x="4164376" y="1696598"/>
                <a:ext cx="0" cy="264404"/>
              </a:xfrm>
              <a:prstGeom prst="straightConnector1">
                <a:avLst/>
              </a:prstGeom>
              <a:noFill/>
              <a:ln cap="flat" cmpd="sng" w="9525">
                <a:solidFill>
                  <a:srgbClr val="4A7DBA"/>
                </a:solidFill>
                <a:prstDash val="solid"/>
                <a:round/>
                <a:headEnd len="med" w="med" type="none"/>
                <a:tailEnd len="med" w="med" type="none"/>
              </a:ln>
            </p:spPr>
          </p:cxnSp>
          <p:cxnSp>
            <p:nvCxnSpPr>
              <p:cNvPr id="363" name="Shape 363"/>
              <p:cNvCxnSpPr/>
              <p:nvPr/>
            </p:nvCxnSpPr>
            <p:spPr>
              <a:xfrm>
                <a:off x="4241494" y="1716796"/>
                <a:ext cx="0" cy="215999"/>
              </a:xfrm>
              <a:prstGeom prst="straightConnector1">
                <a:avLst/>
              </a:prstGeom>
              <a:noFill/>
              <a:ln cap="flat" cmpd="sng" w="9525">
                <a:solidFill>
                  <a:srgbClr val="4A7DBA"/>
                </a:solidFill>
                <a:prstDash val="solid"/>
                <a:round/>
                <a:headEnd len="med" w="med" type="none"/>
                <a:tailEnd len="med" w="med" type="none"/>
              </a:ln>
            </p:spPr>
          </p:cxnSp>
          <p:cxnSp>
            <p:nvCxnSpPr>
              <p:cNvPr id="364" name="Shape 364"/>
              <p:cNvCxnSpPr/>
              <p:nvPr/>
            </p:nvCxnSpPr>
            <p:spPr>
              <a:xfrm>
                <a:off x="4316776" y="1675275"/>
                <a:ext cx="0" cy="363554"/>
              </a:xfrm>
              <a:prstGeom prst="straightConnector1">
                <a:avLst/>
              </a:prstGeom>
              <a:noFill/>
              <a:ln cap="flat" cmpd="sng" w="9525">
                <a:solidFill>
                  <a:srgbClr val="4A7DBA"/>
                </a:solidFill>
                <a:prstDash val="solid"/>
                <a:round/>
                <a:headEnd len="med" w="med" type="none"/>
                <a:tailEnd len="med" w="med" type="none"/>
              </a:ln>
            </p:spPr>
          </p:cxnSp>
          <p:cxnSp>
            <p:nvCxnSpPr>
              <p:cNvPr id="365" name="Shape 365"/>
              <p:cNvCxnSpPr/>
              <p:nvPr/>
            </p:nvCxnSpPr>
            <p:spPr>
              <a:xfrm>
                <a:off x="4399403" y="1741375"/>
                <a:ext cx="0" cy="251999"/>
              </a:xfrm>
              <a:prstGeom prst="straightConnector1">
                <a:avLst/>
              </a:prstGeom>
              <a:noFill/>
              <a:ln cap="flat" cmpd="sng" w="9525">
                <a:solidFill>
                  <a:srgbClr val="4A7DBA"/>
                </a:solidFill>
                <a:prstDash val="solid"/>
                <a:round/>
                <a:headEnd len="med" w="med" type="none"/>
                <a:tailEnd len="med" w="med" type="none"/>
              </a:ln>
            </p:spPr>
          </p:cxnSp>
          <p:cxnSp>
            <p:nvCxnSpPr>
              <p:cNvPr id="366" name="Shape 366"/>
              <p:cNvCxnSpPr/>
              <p:nvPr/>
            </p:nvCxnSpPr>
            <p:spPr>
              <a:xfrm>
                <a:off x="4469176" y="1696598"/>
                <a:ext cx="0" cy="288000"/>
              </a:xfrm>
              <a:prstGeom prst="straightConnector1">
                <a:avLst/>
              </a:prstGeom>
              <a:noFill/>
              <a:ln cap="flat" cmpd="sng" w="9525">
                <a:solidFill>
                  <a:srgbClr val="4A7DBA"/>
                </a:solidFill>
                <a:prstDash val="solid"/>
                <a:round/>
                <a:headEnd len="med" w="med" type="none"/>
                <a:tailEnd len="med" w="med" type="none"/>
              </a:ln>
            </p:spPr>
          </p:cxnSp>
        </p:grpSp>
        <p:grpSp>
          <p:nvGrpSpPr>
            <p:cNvPr id="367" name="Shape 367"/>
            <p:cNvGrpSpPr/>
            <p:nvPr/>
          </p:nvGrpSpPr>
          <p:grpSpPr>
            <a:xfrm>
              <a:off x="5247701" y="2529560"/>
              <a:ext cx="176270" cy="259822"/>
              <a:chOff x="4164376" y="1675275"/>
              <a:chExt cx="304800" cy="363554"/>
            </a:xfrm>
          </p:grpSpPr>
          <p:cxnSp>
            <p:nvCxnSpPr>
              <p:cNvPr id="368" name="Shape 368"/>
              <p:cNvCxnSpPr/>
              <p:nvPr/>
            </p:nvCxnSpPr>
            <p:spPr>
              <a:xfrm>
                <a:off x="4164376" y="1696598"/>
                <a:ext cx="0" cy="264404"/>
              </a:xfrm>
              <a:prstGeom prst="straightConnector1">
                <a:avLst/>
              </a:prstGeom>
              <a:noFill/>
              <a:ln cap="flat" cmpd="sng" w="9525">
                <a:solidFill>
                  <a:srgbClr val="4A7DBA"/>
                </a:solidFill>
                <a:prstDash val="solid"/>
                <a:round/>
                <a:headEnd len="med" w="med" type="none"/>
                <a:tailEnd len="med" w="med" type="none"/>
              </a:ln>
            </p:spPr>
          </p:cxnSp>
          <p:cxnSp>
            <p:nvCxnSpPr>
              <p:cNvPr id="369" name="Shape 369"/>
              <p:cNvCxnSpPr/>
              <p:nvPr/>
            </p:nvCxnSpPr>
            <p:spPr>
              <a:xfrm>
                <a:off x="4241494" y="1716796"/>
                <a:ext cx="0" cy="215999"/>
              </a:xfrm>
              <a:prstGeom prst="straightConnector1">
                <a:avLst/>
              </a:prstGeom>
              <a:noFill/>
              <a:ln cap="flat" cmpd="sng" w="9525">
                <a:solidFill>
                  <a:srgbClr val="4A7DBA"/>
                </a:solidFill>
                <a:prstDash val="solid"/>
                <a:round/>
                <a:headEnd len="med" w="med" type="none"/>
                <a:tailEnd len="med" w="med" type="none"/>
              </a:ln>
            </p:spPr>
          </p:cxnSp>
          <p:cxnSp>
            <p:nvCxnSpPr>
              <p:cNvPr id="370" name="Shape 370"/>
              <p:cNvCxnSpPr/>
              <p:nvPr/>
            </p:nvCxnSpPr>
            <p:spPr>
              <a:xfrm>
                <a:off x="4316776" y="1675275"/>
                <a:ext cx="0" cy="363554"/>
              </a:xfrm>
              <a:prstGeom prst="straightConnector1">
                <a:avLst/>
              </a:prstGeom>
              <a:noFill/>
              <a:ln cap="flat" cmpd="sng" w="9525">
                <a:solidFill>
                  <a:srgbClr val="4A7DBA"/>
                </a:solidFill>
                <a:prstDash val="solid"/>
                <a:round/>
                <a:headEnd len="med" w="med" type="none"/>
                <a:tailEnd len="med" w="med" type="none"/>
              </a:ln>
            </p:spPr>
          </p:cxnSp>
          <p:cxnSp>
            <p:nvCxnSpPr>
              <p:cNvPr id="371" name="Shape 371"/>
              <p:cNvCxnSpPr/>
              <p:nvPr/>
            </p:nvCxnSpPr>
            <p:spPr>
              <a:xfrm>
                <a:off x="4399403" y="1741375"/>
                <a:ext cx="0" cy="251999"/>
              </a:xfrm>
              <a:prstGeom prst="straightConnector1">
                <a:avLst/>
              </a:prstGeom>
              <a:noFill/>
              <a:ln cap="flat" cmpd="sng" w="9525">
                <a:solidFill>
                  <a:srgbClr val="4A7DBA"/>
                </a:solidFill>
                <a:prstDash val="solid"/>
                <a:round/>
                <a:headEnd len="med" w="med" type="none"/>
                <a:tailEnd len="med" w="med" type="none"/>
              </a:ln>
            </p:spPr>
          </p:cxnSp>
          <p:cxnSp>
            <p:nvCxnSpPr>
              <p:cNvPr id="372" name="Shape 372"/>
              <p:cNvCxnSpPr/>
              <p:nvPr/>
            </p:nvCxnSpPr>
            <p:spPr>
              <a:xfrm>
                <a:off x="4469176" y="1696598"/>
                <a:ext cx="0" cy="288000"/>
              </a:xfrm>
              <a:prstGeom prst="straightConnector1">
                <a:avLst/>
              </a:prstGeom>
              <a:noFill/>
              <a:ln cap="flat" cmpd="sng" w="9525">
                <a:solidFill>
                  <a:srgbClr val="4A7DBA"/>
                </a:solidFill>
                <a:prstDash val="solid"/>
                <a:round/>
                <a:headEnd len="med" w="med" type="none"/>
                <a:tailEnd len="med" w="med" type="none"/>
              </a:ln>
            </p:spPr>
          </p:cxnSp>
        </p:grpSp>
        <p:grpSp>
          <p:nvGrpSpPr>
            <p:cNvPr id="373" name="Shape 373"/>
            <p:cNvGrpSpPr/>
            <p:nvPr/>
          </p:nvGrpSpPr>
          <p:grpSpPr>
            <a:xfrm>
              <a:off x="3707174" y="2339027"/>
              <a:ext cx="176270" cy="259822"/>
              <a:chOff x="4164376" y="1675275"/>
              <a:chExt cx="304800" cy="363554"/>
            </a:xfrm>
          </p:grpSpPr>
          <p:cxnSp>
            <p:nvCxnSpPr>
              <p:cNvPr id="374" name="Shape 374"/>
              <p:cNvCxnSpPr/>
              <p:nvPr/>
            </p:nvCxnSpPr>
            <p:spPr>
              <a:xfrm>
                <a:off x="4164376" y="1696598"/>
                <a:ext cx="0" cy="264404"/>
              </a:xfrm>
              <a:prstGeom prst="straightConnector1">
                <a:avLst/>
              </a:prstGeom>
              <a:noFill/>
              <a:ln cap="flat" cmpd="sng" w="9525">
                <a:solidFill>
                  <a:srgbClr val="4A7DBA"/>
                </a:solidFill>
                <a:prstDash val="solid"/>
                <a:round/>
                <a:headEnd len="med" w="med" type="none"/>
                <a:tailEnd len="med" w="med" type="none"/>
              </a:ln>
            </p:spPr>
          </p:cxnSp>
          <p:cxnSp>
            <p:nvCxnSpPr>
              <p:cNvPr id="375" name="Shape 375"/>
              <p:cNvCxnSpPr/>
              <p:nvPr/>
            </p:nvCxnSpPr>
            <p:spPr>
              <a:xfrm>
                <a:off x="4241494" y="1716796"/>
                <a:ext cx="0" cy="215999"/>
              </a:xfrm>
              <a:prstGeom prst="straightConnector1">
                <a:avLst/>
              </a:prstGeom>
              <a:noFill/>
              <a:ln cap="flat" cmpd="sng" w="9525">
                <a:solidFill>
                  <a:srgbClr val="4A7DBA"/>
                </a:solidFill>
                <a:prstDash val="solid"/>
                <a:round/>
                <a:headEnd len="med" w="med" type="none"/>
                <a:tailEnd len="med" w="med" type="none"/>
              </a:ln>
            </p:spPr>
          </p:cxnSp>
          <p:cxnSp>
            <p:nvCxnSpPr>
              <p:cNvPr id="376" name="Shape 376"/>
              <p:cNvCxnSpPr/>
              <p:nvPr/>
            </p:nvCxnSpPr>
            <p:spPr>
              <a:xfrm>
                <a:off x="4316776" y="1675275"/>
                <a:ext cx="0" cy="363554"/>
              </a:xfrm>
              <a:prstGeom prst="straightConnector1">
                <a:avLst/>
              </a:prstGeom>
              <a:noFill/>
              <a:ln cap="flat" cmpd="sng" w="9525">
                <a:solidFill>
                  <a:srgbClr val="4A7DBA"/>
                </a:solidFill>
                <a:prstDash val="solid"/>
                <a:round/>
                <a:headEnd len="med" w="med" type="none"/>
                <a:tailEnd len="med" w="med" type="none"/>
              </a:ln>
            </p:spPr>
          </p:cxnSp>
          <p:cxnSp>
            <p:nvCxnSpPr>
              <p:cNvPr id="377" name="Shape 377"/>
              <p:cNvCxnSpPr/>
              <p:nvPr/>
            </p:nvCxnSpPr>
            <p:spPr>
              <a:xfrm>
                <a:off x="4399403" y="1741375"/>
                <a:ext cx="0" cy="251999"/>
              </a:xfrm>
              <a:prstGeom prst="straightConnector1">
                <a:avLst/>
              </a:prstGeom>
              <a:noFill/>
              <a:ln cap="flat" cmpd="sng" w="9525">
                <a:solidFill>
                  <a:srgbClr val="4A7DBA"/>
                </a:solidFill>
                <a:prstDash val="solid"/>
                <a:round/>
                <a:headEnd len="med" w="med" type="none"/>
                <a:tailEnd len="med" w="med" type="none"/>
              </a:ln>
            </p:spPr>
          </p:cxnSp>
          <p:cxnSp>
            <p:nvCxnSpPr>
              <p:cNvPr id="378" name="Shape 378"/>
              <p:cNvCxnSpPr/>
              <p:nvPr/>
            </p:nvCxnSpPr>
            <p:spPr>
              <a:xfrm>
                <a:off x="4469176" y="1696598"/>
                <a:ext cx="0" cy="288000"/>
              </a:xfrm>
              <a:prstGeom prst="straightConnector1">
                <a:avLst/>
              </a:prstGeom>
              <a:noFill/>
              <a:ln cap="flat" cmpd="sng" w="9525">
                <a:solidFill>
                  <a:srgbClr val="4A7DBA"/>
                </a:solidFill>
                <a:prstDash val="solid"/>
                <a:round/>
                <a:headEnd len="med" w="med" type="none"/>
                <a:tailEnd len="med" w="med" type="none"/>
              </a:ln>
            </p:spPr>
          </p:cxnSp>
        </p:grpSp>
        <p:sp>
          <p:nvSpPr>
            <p:cNvPr id="379" name="Shape 379"/>
            <p:cNvSpPr/>
            <p:nvPr/>
          </p:nvSpPr>
          <p:spPr>
            <a:xfrm>
              <a:off x="4173555" y="3173215"/>
              <a:ext cx="793215" cy="269080"/>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800" u="none" cap="none" strike="noStrike">
                  <a:solidFill>
                    <a:srgbClr val="FFFFFF"/>
                  </a:solidFill>
                  <a:latin typeface="Calibri"/>
                  <a:ea typeface="Calibri"/>
                  <a:cs typeface="Calibri"/>
                  <a:sym typeface="Calibri"/>
                </a:rPr>
                <a:t>Meio</a:t>
              </a:r>
            </a:p>
          </p:txBody>
        </p:sp>
        <p:sp>
          <p:nvSpPr>
            <p:cNvPr id="380" name="Shape 380"/>
            <p:cNvSpPr txBox="1"/>
            <p:nvPr/>
          </p:nvSpPr>
          <p:spPr>
            <a:xfrm>
              <a:off x="3950462" y="2016085"/>
              <a:ext cx="1239398" cy="43825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pt-BR" sz="1000" u="none" cap="none" strike="noStrike">
                  <a:solidFill>
                    <a:srgbClr val="000000"/>
                  </a:solidFill>
                  <a:latin typeface="Calibri"/>
                  <a:ea typeface="Calibri"/>
                  <a:cs typeface="Calibri"/>
                  <a:sym typeface="Calibri"/>
                </a:rPr>
                <a:t>Transmitir a mensagem</a:t>
              </a:r>
            </a:p>
          </p:txBody>
        </p:sp>
        <p:sp>
          <p:nvSpPr>
            <p:cNvPr id="381" name="Shape 381"/>
            <p:cNvSpPr txBox="1"/>
            <p:nvPr/>
          </p:nvSpPr>
          <p:spPr>
            <a:xfrm>
              <a:off x="3950462" y="2646025"/>
              <a:ext cx="1239398" cy="43825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pt-BR" sz="1000" u="none" cap="none" strike="noStrike">
                  <a:solidFill>
                    <a:srgbClr val="000000"/>
                  </a:solidFill>
                  <a:latin typeface="Calibri"/>
                  <a:ea typeface="Calibri"/>
                  <a:cs typeface="Calibri"/>
                  <a:sym typeface="Calibri"/>
                </a:rPr>
                <a:t>Confirmar a mensagem</a:t>
              </a:r>
            </a:p>
          </p:txBody>
        </p:sp>
        <p:sp>
          <p:nvSpPr>
            <p:cNvPr id="382" name="Shape 382"/>
            <p:cNvSpPr txBox="1"/>
            <p:nvPr/>
          </p:nvSpPr>
          <p:spPr>
            <a:xfrm>
              <a:off x="3950462" y="3684396"/>
              <a:ext cx="1239398" cy="43825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pt-BR" sz="1000" u="none" cap="none" strike="noStrike">
                  <a:solidFill>
                    <a:srgbClr val="000000"/>
                  </a:solidFill>
                  <a:latin typeface="Calibri"/>
                  <a:ea typeface="Calibri"/>
                  <a:cs typeface="Calibri"/>
                  <a:sym typeface="Calibri"/>
                </a:rPr>
                <a:t>Mensagem de </a:t>
              </a:r>
              <a:r>
                <a:rPr b="0" i="1" lang="pt-BR" sz="1000" u="none" cap="none" strike="noStrike">
                  <a:solidFill>
                    <a:srgbClr val="000000"/>
                  </a:solidFill>
                  <a:latin typeface="Calibri"/>
                  <a:ea typeface="Calibri"/>
                  <a:cs typeface="Calibri"/>
                  <a:sym typeface="Calibri"/>
                </a:rPr>
                <a:t>feedback</a:t>
              </a:r>
            </a:p>
          </p:txBody>
        </p:sp>
        <p:sp>
          <p:nvSpPr>
            <p:cNvPr id="383" name="Shape 383"/>
            <p:cNvSpPr txBox="1"/>
            <p:nvPr/>
          </p:nvSpPr>
          <p:spPr>
            <a:xfrm>
              <a:off x="3520010" y="2145492"/>
              <a:ext cx="530340" cy="1982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pt-BR" sz="500" u="none" cap="none" strike="noStrike">
                  <a:solidFill>
                    <a:srgbClr val="000000"/>
                  </a:solidFill>
                  <a:latin typeface="Calibri"/>
                  <a:ea typeface="Calibri"/>
                  <a:cs typeface="Calibri"/>
                  <a:sym typeface="Calibri"/>
                </a:rPr>
                <a:t>Ruído</a:t>
              </a:r>
            </a:p>
          </p:txBody>
        </p:sp>
        <p:sp>
          <p:nvSpPr>
            <p:cNvPr id="384" name="Shape 384"/>
            <p:cNvSpPr txBox="1"/>
            <p:nvPr/>
          </p:nvSpPr>
          <p:spPr>
            <a:xfrm>
              <a:off x="5095505" y="2770863"/>
              <a:ext cx="556126" cy="1982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pt-BR" sz="500" u="none" cap="none" strike="noStrike">
                  <a:solidFill>
                    <a:srgbClr val="000000"/>
                  </a:solidFill>
                  <a:latin typeface="Calibri"/>
                  <a:ea typeface="Calibri"/>
                  <a:cs typeface="Calibri"/>
                  <a:sym typeface="Calibri"/>
                </a:rPr>
                <a:t>Ruído</a:t>
              </a:r>
            </a:p>
          </p:txBody>
        </p:sp>
        <p:sp>
          <p:nvSpPr>
            <p:cNvPr id="385" name="Shape 385"/>
            <p:cNvSpPr txBox="1"/>
            <p:nvPr/>
          </p:nvSpPr>
          <p:spPr>
            <a:xfrm>
              <a:off x="3453551" y="3846853"/>
              <a:ext cx="558801" cy="1982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pt-BR" sz="500" u="none" cap="none" strike="noStrike">
                  <a:solidFill>
                    <a:srgbClr val="000000"/>
                  </a:solidFill>
                  <a:latin typeface="Calibri"/>
                  <a:ea typeface="Calibri"/>
                  <a:cs typeface="Calibri"/>
                  <a:sym typeface="Calibri"/>
                </a:rPr>
                <a:t>Ruído</a:t>
              </a:r>
            </a:p>
          </p:txBody>
        </p:sp>
        <p:sp>
          <p:nvSpPr>
            <p:cNvPr id="386" name="Shape 386"/>
            <p:cNvSpPr txBox="1"/>
            <p:nvPr/>
          </p:nvSpPr>
          <p:spPr>
            <a:xfrm>
              <a:off x="1538230" y="2966742"/>
              <a:ext cx="1399141" cy="26969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1000" u="none" cap="none" strike="noStrike">
                  <a:solidFill>
                    <a:srgbClr val="FFFFFF"/>
                  </a:solidFill>
                  <a:latin typeface="Calibri"/>
                  <a:ea typeface="Calibri"/>
                  <a:cs typeface="Calibri"/>
                  <a:sym typeface="Calibri"/>
                </a:rPr>
                <a:t>Emissor</a:t>
              </a:r>
            </a:p>
          </p:txBody>
        </p:sp>
        <p:sp>
          <p:nvSpPr>
            <p:cNvPr id="387" name="Shape 387"/>
            <p:cNvSpPr txBox="1"/>
            <p:nvPr/>
          </p:nvSpPr>
          <p:spPr>
            <a:xfrm>
              <a:off x="6075344" y="2974281"/>
              <a:ext cx="1399141" cy="26969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1000" u="none" cap="none" strike="noStrike">
                  <a:solidFill>
                    <a:srgbClr val="FFFFFF"/>
                  </a:solidFill>
                  <a:latin typeface="Calibri"/>
                  <a:ea typeface="Calibri"/>
                  <a:cs typeface="Calibri"/>
                  <a:sym typeface="Calibri"/>
                </a:rPr>
                <a:t>Receptor</a:t>
              </a:r>
            </a:p>
          </p:txBody>
        </p:sp>
      </p:grpSp>
      <p:sp>
        <p:nvSpPr>
          <p:cNvPr id="388" name="Shape 388"/>
          <p:cNvSpPr/>
          <p:nvPr/>
        </p:nvSpPr>
        <p:spPr>
          <a:xfrm>
            <a:off x="284436" y="921370"/>
            <a:ext cx="2517997" cy="30777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1400">
                <a:solidFill>
                  <a:schemeClr val="dk1"/>
                </a:solidFill>
                <a:latin typeface="Calibri"/>
                <a:ea typeface="Calibri"/>
                <a:cs typeface="Calibri"/>
                <a:sym typeface="Calibri"/>
              </a:rPr>
              <a:t>Modelo básico de comunicação</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394" name="Shape 394"/>
          <p:cNvSpPr/>
          <p:nvPr/>
        </p:nvSpPr>
        <p:spPr>
          <a:xfrm>
            <a:off x="716843" y="885505"/>
            <a:ext cx="6480000" cy="1938991"/>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Métodos de comunicação</a:t>
            </a:r>
          </a:p>
          <a:p>
            <a:pPr indent="-292948" lvl="1" marL="661248"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Interativa</a:t>
            </a:r>
            <a:r>
              <a:rPr b="0" i="0" lang="pt-BR" sz="1400" u="none" cap="none" strike="noStrike">
                <a:solidFill>
                  <a:srgbClr val="000000"/>
                </a:solidFill>
                <a:latin typeface="Calibri"/>
                <a:ea typeface="Calibri"/>
                <a:cs typeface="Calibri"/>
                <a:sym typeface="Calibri"/>
              </a:rPr>
              <a:t> é a comunicação de duas vias, é uma conversação;</a:t>
            </a:r>
          </a:p>
          <a:p>
            <a:pPr indent="-292948" lvl="1" marL="661248"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Ativa (</a:t>
            </a:r>
            <a:r>
              <a:rPr b="1" i="1" lang="pt-BR" sz="1400" u="none" cap="none" strike="noStrike">
                <a:solidFill>
                  <a:srgbClr val="000000"/>
                </a:solidFill>
                <a:latin typeface="Calibri"/>
                <a:ea typeface="Calibri"/>
                <a:cs typeface="Calibri"/>
                <a:sym typeface="Calibri"/>
              </a:rPr>
              <a:t>Push</a:t>
            </a:r>
            <a:r>
              <a:rPr b="1" i="0" lang="pt-BR" sz="1400" u="none" cap="none" strike="noStrike">
                <a:solidFill>
                  <a:srgbClr val="000000"/>
                </a:solidFill>
                <a:latin typeface="Calibri"/>
                <a:ea typeface="Calibri"/>
                <a:cs typeface="Calibri"/>
                <a:sym typeface="Calibri"/>
              </a:rPr>
              <a:t>) </a:t>
            </a:r>
            <a:r>
              <a:rPr b="0" i="0" lang="pt-BR" sz="1400" u="none" cap="none" strike="noStrike">
                <a:solidFill>
                  <a:srgbClr val="000000"/>
                </a:solidFill>
                <a:latin typeface="Calibri"/>
                <a:ea typeface="Calibri"/>
                <a:cs typeface="Calibri"/>
                <a:sym typeface="Calibri"/>
              </a:rPr>
              <a:t>é quando enviados para usuários específicos – como um e-mail informativo para a organização sobre o projeto e seu andamento; e </a:t>
            </a:r>
          </a:p>
          <a:p>
            <a:pPr indent="-292948" lvl="1" marL="661248"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Passiva (</a:t>
            </a:r>
            <a:r>
              <a:rPr b="1" i="1" lang="pt-BR" sz="1400" u="none" cap="none" strike="noStrike">
                <a:solidFill>
                  <a:srgbClr val="000000"/>
                </a:solidFill>
                <a:latin typeface="Calibri"/>
                <a:ea typeface="Calibri"/>
                <a:cs typeface="Calibri"/>
                <a:sym typeface="Calibri"/>
              </a:rPr>
              <a:t>Pull</a:t>
            </a:r>
            <a:r>
              <a:rPr b="1" i="0" lang="pt-BR" sz="1400" u="none" cap="none" strike="noStrike">
                <a:solidFill>
                  <a:srgbClr val="000000"/>
                </a:solidFill>
                <a:latin typeface="Calibri"/>
                <a:ea typeface="Calibri"/>
                <a:cs typeface="Calibri"/>
                <a:sym typeface="Calibri"/>
              </a:rPr>
              <a:t>) </a:t>
            </a:r>
            <a:r>
              <a:rPr b="0" i="0" lang="pt-BR" sz="1400" u="none" cap="none" strike="noStrike">
                <a:solidFill>
                  <a:srgbClr val="000000"/>
                </a:solidFill>
                <a:latin typeface="Calibri"/>
                <a:ea typeface="Calibri"/>
                <a:cs typeface="Calibri"/>
                <a:sym typeface="Calibri"/>
              </a:rPr>
              <a:t>é quando enviamos para todos usuários de uma base, um jornal, mídias de massa, </a:t>
            </a:r>
            <a:r>
              <a:rPr b="0" i="1" lang="pt-BR" sz="1400" u="none" cap="none" strike="noStrike">
                <a:solidFill>
                  <a:srgbClr val="000000"/>
                </a:solidFill>
                <a:latin typeface="Calibri"/>
                <a:ea typeface="Calibri"/>
                <a:cs typeface="Calibri"/>
                <a:sym typeface="Calibri"/>
              </a:rPr>
              <a:t>e-learning</a:t>
            </a:r>
            <a:r>
              <a:rPr b="0" i="0" lang="pt-BR" sz="1400" u="none" cap="none" strike="noStrike">
                <a:solidFill>
                  <a:srgbClr val="000000"/>
                </a:solidFill>
                <a:latin typeface="Calibri"/>
                <a:ea typeface="Calibri"/>
                <a:cs typeface="Calibri"/>
                <a:sym typeface="Calibri"/>
              </a:rPr>
              <a:t> e etc.</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Reuniões</a:t>
            </a:r>
          </a:p>
          <a:p>
            <a:pPr indent="-292948" lvl="2" marL="661249" marR="0" rtl="0" algn="just">
              <a:spcBef>
                <a:spcPts val="0"/>
              </a:spcBef>
              <a:buClr>
                <a:srgbClr val="000000"/>
              </a:buClr>
              <a:buSzPct val="100000"/>
              <a:buFont typeface="Arial"/>
              <a:buChar char="•"/>
            </a:pPr>
            <a:r>
              <a:rPr b="0" i="1" lang="pt-BR" sz="1400" u="none" cap="none" strike="noStrike">
                <a:solidFill>
                  <a:srgbClr val="000000"/>
                </a:solidFill>
                <a:latin typeface="Calibri"/>
                <a:ea typeface="Calibri"/>
                <a:cs typeface="Calibri"/>
                <a:sym typeface="Calibri"/>
              </a:rPr>
              <a:t>Kick-off</a:t>
            </a:r>
            <a:r>
              <a:rPr b="0" i="0" lang="pt-BR" sz="1400" u="none" cap="none" strike="noStrike">
                <a:solidFill>
                  <a:srgbClr val="000000"/>
                </a:solidFill>
                <a:latin typeface="Calibri"/>
                <a:ea typeface="Calibri"/>
                <a:cs typeface="Calibri"/>
                <a:sym typeface="Calibri"/>
              </a:rPr>
              <a:t>, por exemplo, é uma forma de reunião voltada para comunicação.</a:t>
            </a:r>
          </a:p>
        </p:txBody>
      </p:sp>
      <p:pic>
        <p:nvPicPr>
          <p:cNvPr id="395" name="Shape 395"/>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396" name="Shape 396"/>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sp>
        <p:nvSpPr>
          <p:cNvPr id="401" name="Shape 401"/>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pic>
        <p:nvPicPr>
          <p:cNvPr id="402" name="Shape 402"/>
          <p:cNvPicPr preferRelativeResize="0"/>
          <p:nvPr/>
        </p:nvPicPr>
        <p:blipFill rotWithShape="1">
          <a:blip r:embed="rId3">
            <a:alphaModFix/>
          </a:blip>
          <a:srcRect b="22249" l="0" r="0" t="6710"/>
          <a:stretch/>
        </p:blipFill>
        <p:spPr>
          <a:xfrm>
            <a:off x="690437" y="3173935"/>
            <a:ext cx="971924" cy="915785"/>
          </a:xfrm>
          <a:prstGeom prst="rect">
            <a:avLst/>
          </a:prstGeom>
          <a:noFill/>
          <a:ln>
            <a:noFill/>
          </a:ln>
        </p:spPr>
      </p:pic>
      <p:sp>
        <p:nvSpPr>
          <p:cNvPr id="403" name="Shape 403"/>
          <p:cNvSpPr/>
          <p:nvPr/>
        </p:nvSpPr>
        <p:spPr>
          <a:xfrm>
            <a:off x="690437" y="885505"/>
            <a:ext cx="6480000" cy="1877437"/>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das comunicações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Requisitos de comunicações das partes interessadas;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Como serão comunicadas as informações;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Intervalo de tempo;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Métodos e tecnologias;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Quem e como vai comunicar;</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Glossário;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Entre outros.</a:t>
            </a:r>
          </a:p>
        </p:txBody>
      </p:sp>
      <p:sp>
        <p:nvSpPr>
          <p:cNvPr id="404" name="Shape 404"/>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pic>
        <p:nvPicPr>
          <p:cNvPr id="410" name="Shape 410"/>
          <p:cNvPicPr preferRelativeResize="0"/>
          <p:nvPr/>
        </p:nvPicPr>
        <p:blipFill rotWithShape="1">
          <a:blip r:embed="rId3">
            <a:alphaModFix/>
          </a:blip>
          <a:srcRect b="22249" l="0" r="0" t="6710"/>
          <a:stretch/>
        </p:blipFill>
        <p:spPr>
          <a:xfrm>
            <a:off x="690437" y="3173935"/>
            <a:ext cx="971924" cy="915785"/>
          </a:xfrm>
          <a:prstGeom prst="rect">
            <a:avLst/>
          </a:prstGeom>
          <a:noFill/>
          <a:ln>
            <a:noFill/>
          </a:ln>
        </p:spPr>
      </p:pic>
      <p:sp>
        <p:nvSpPr>
          <p:cNvPr id="411" name="Shape 411"/>
          <p:cNvSpPr/>
          <p:nvPr/>
        </p:nvSpPr>
        <p:spPr>
          <a:xfrm>
            <a:off x="690437" y="885505"/>
            <a:ext cx="6480000" cy="584774"/>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documentos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Registro de partes interessadas e cronograma do projeto, por exemplo.</a:t>
            </a:r>
          </a:p>
        </p:txBody>
      </p:sp>
      <p:sp>
        <p:nvSpPr>
          <p:cNvPr id="412" name="Shape 412"/>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Planejar o gerenciamento das comunicações</a:t>
            </a:r>
          </a:p>
        </p:txBody>
      </p:sp>
      <p:sp>
        <p:nvSpPr>
          <p:cNvPr id="418" name="Shape 418"/>
          <p:cNvSpPr/>
          <p:nvPr/>
        </p:nvSpPr>
        <p:spPr>
          <a:xfrm>
            <a:off x="716843" y="885505"/>
            <a:ext cx="6480000" cy="954106"/>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É o processo de desenvolvimento de uma abordagem apropriada e um plano de comunicação do projeto com base nas necessidades de informação e requisitos das partes interessadas e nos ativos organizacionais disponíveis – de acordo com o PMBOK®.</a:t>
            </a:r>
          </a:p>
        </p:txBody>
      </p:sp>
      <p:sp>
        <p:nvSpPr>
          <p:cNvPr id="419" name="Shape 419"/>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420" name="Shape 420"/>
          <p:cNvPicPr preferRelativeResize="0"/>
          <p:nvPr/>
        </p:nvPicPr>
        <p:blipFill rotWithShape="1">
          <a:blip r:embed="rId3">
            <a:alphaModFix/>
          </a:blip>
          <a:srcRect b="0" l="0" r="0" t="0"/>
          <a:stretch/>
        </p:blipFill>
        <p:spPr>
          <a:xfrm>
            <a:off x="716483" y="2649561"/>
            <a:ext cx="1774622" cy="128244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nvSpPr>
        <p:spPr>
          <a:xfrm>
            <a:off x="0" y="201279"/>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Gerenciar as comunicações</a:t>
            </a:r>
          </a:p>
        </p:txBody>
      </p:sp>
      <p:pic>
        <p:nvPicPr>
          <p:cNvPr descr="https://www.caelum.com.br/apostila-html-css-javascript/anuncios/alura_2x.png" id="426" name="Shape 426"/>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427" name="Shape 427"/>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428" name="Shape 428"/>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429" name="Shape 429"/>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10 – Gerenciamento das Comunicações</a:t>
            </a:r>
          </a:p>
        </p:txBody>
      </p:sp>
      <p:grpSp>
        <p:nvGrpSpPr>
          <p:cNvPr id="430" name="Shape 430"/>
          <p:cNvGrpSpPr/>
          <p:nvPr/>
        </p:nvGrpSpPr>
        <p:grpSpPr>
          <a:xfrm>
            <a:off x="0" y="1796207"/>
            <a:ext cx="2732806" cy="576064"/>
            <a:chOff x="-150191" y="1834342"/>
            <a:chExt cx="7482529" cy="1702447"/>
          </a:xfrm>
        </p:grpSpPr>
        <p:pic>
          <p:nvPicPr>
            <p:cNvPr id="431" name="Shape 431"/>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432" name="Shape 432"/>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438" name="Shape 438"/>
          <p:cNvSpPr/>
          <p:nvPr/>
        </p:nvSpPr>
        <p:spPr>
          <a:xfrm>
            <a:off x="572468" y="2577555"/>
            <a:ext cx="4320000" cy="1169551"/>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Gerenciar as comunicações </a:t>
            </a:r>
            <a:r>
              <a:rPr b="0" i="0" lang="pt-BR" sz="1400" u="none" cap="none" strike="noStrike">
                <a:solidFill>
                  <a:srgbClr val="000000"/>
                </a:solidFill>
                <a:latin typeface="Calibri"/>
                <a:ea typeface="Calibri"/>
                <a:cs typeface="Calibri"/>
                <a:sym typeface="Calibri"/>
              </a:rPr>
              <a:t>é o processo de criação, coleta, distribuição, armazenamento, recuperação e de disposição final das informações do projeto conforme o plano de gerenciamento das comunicações – de acordo com o PMBOK®.</a:t>
            </a:r>
          </a:p>
        </p:txBody>
      </p:sp>
      <p:sp>
        <p:nvSpPr>
          <p:cNvPr id="439" name="Shape 439"/>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pic>
        <p:nvPicPr>
          <p:cNvPr id="440" name="Shape 440"/>
          <p:cNvPicPr preferRelativeResize="0"/>
          <p:nvPr/>
        </p:nvPicPr>
        <p:blipFill rotWithShape="1">
          <a:blip r:embed="rId3">
            <a:alphaModFix/>
          </a:blip>
          <a:srcRect b="0" l="0" r="0" t="0"/>
          <a:stretch/>
        </p:blipFill>
        <p:spPr>
          <a:xfrm>
            <a:off x="1076844" y="993378"/>
            <a:ext cx="5759999" cy="147280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446" name="Shape 446"/>
          <p:cNvSpPr/>
          <p:nvPr/>
        </p:nvSpPr>
        <p:spPr>
          <a:xfrm>
            <a:off x="716843" y="885505"/>
            <a:ext cx="6480000" cy="1292662"/>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das comunicações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Vamos atuar colocando na prática o planejado aqui. </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Relatórios de desempenho do trabalho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Vamos investir um bom tempo comunicando o andamento do projeto. Mas lembre-se: comunicação não é só RAP!</a:t>
            </a:r>
          </a:p>
        </p:txBody>
      </p:sp>
      <p:pic>
        <p:nvPicPr>
          <p:cNvPr id="447" name="Shape 447"/>
          <p:cNvPicPr preferRelativeResize="0"/>
          <p:nvPr/>
        </p:nvPicPr>
        <p:blipFill rotWithShape="1">
          <a:blip r:embed="rId3">
            <a:alphaModFix/>
          </a:blip>
          <a:srcRect b="0" l="0" r="0" t="0"/>
          <a:stretch/>
        </p:blipFill>
        <p:spPr>
          <a:xfrm>
            <a:off x="716843" y="3297633"/>
            <a:ext cx="804973" cy="729933"/>
          </a:xfrm>
          <a:prstGeom prst="rect">
            <a:avLst/>
          </a:prstGeom>
          <a:noFill/>
          <a:ln>
            <a:noFill/>
          </a:ln>
        </p:spPr>
      </p:pic>
      <p:sp>
        <p:nvSpPr>
          <p:cNvPr id="448" name="Shape 448"/>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83" name="Shape 183"/>
          <p:cNvSpPr/>
          <p:nvPr/>
        </p:nvSpPr>
        <p:spPr>
          <a:xfrm>
            <a:off x="1292548" y="1281409"/>
            <a:ext cx="4392488" cy="138499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Apresenta este curso:</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Professor</a:t>
            </a:r>
          </a:p>
          <a:p>
            <a:pPr indent="0" lvl="0" marL="0" marR="0" rtl="0" algn="l">
              <a:lnSpc>
                <a:spcPct val="100000"/>
              </a:lnSpc>
              <a:spcBef>
                <a:spcPts val="0"/>
              </a:spcBef>
              <a:spcAft>
                <a:spcPts val="0"/>
              </a:spcAft>
              <a:buClr>
                <a:srgbClr val="1F497D"/>
              </a:buClr>
              <a:buSzPct val="25000"/>
              <a:buFont typeface="Calibri"/>
              <a:buNone/>
            </a:pPr>
            <a:r>
              <a:rPr b="1" i="0" lang="pt-BR" sz="2400" u="none" cap="none" strike="noStrike">
                <a:solidFill>
                  <a:srgbClr val="1F497D"/>
                </a:solidFill>
                <a:latin typeface="Calibri"/>
                <a:ea typeface="Calibri"/>
                <a:cs typeface="Calibri"/>
                <a:sym typeface="Calibri"/>
              </a:rPr>
              <a:t>Frederico de Azevedo Aranha </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Gerente de Projetos, Esp., PMP®, ITIL® Expert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454" name="Shape 454"/>
          <p:cNvSpPr/>
          <p:nvPr/>
        </p:nvSpPr>
        <p:spPr>
          <a:xfrm>
            <a:off x="716843" y="885505"/>
            <a:ext cx="6480000" cy="1508104"/>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Fatores ambientais da empresa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Podemos considerar os mesmos fatores considerados no planejamento das comunicações.</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No caso das RAPs, podemos considerar o modelo da empresa de geração de relatórios de acompanhamento, por exemplo.</a:t>
            </a:r>
          </a:p>
        </p:txBody>
      </p:sp>
      <p:pic>
        <p:nvPicPr>
          <p:cNvPr id="455" name="Shape 455"/>
          <p:cNvPicPr preferRelativeResize="0"/>
          <p:nvPr/>
        </p:nvPicPr>
        <p:blipFill rotWithShape="1">
          <a:blip r:embed="rId3">
            <a:alphaModFix/>
          </a:blip>
          <a:srcRect b="0" l="0" r="0" t="0"/>
          <a:stretch/>
        </p:blipFill>
        <p:spPr>
          <a:xfrm>
            <a:off x="716843" y="3297633"/>
            <a:ext cx="804973" cy="729933"/>
          </a:xfrm>
          <a:prstGeom prst="rect">
            <a:avLst/>
          </a:prstGeom>
          <a:noFill/>
          <a:ln>
            <a:noFill/>
          </a:ln>
        </p:spPr>
      </p:pic>
      <p:sp>
        <p:nvSpPr>
          <p:cNvPr id="456" name="Shape 456"/>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sp>
        <p:nvSpPr>
          <p:cNvPr id="462" name="Shape 462"/>
          <p:cNvSpPr/>
          <p:nvPr/>
        </p:nvSpPr>
        <p:spPr>
          <a:xfrm>
            <a:off x="716843" y="885505"/>
            <a:ext cx="6480000" cy="1231106"/>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Tecnologia das comunicações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As mesmas utilizadas no processo Planejar o gerenciamento das comunicações;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Aqui, o importante é assegurar que a escolha é adequada às informações que estão sendo comunicadas.</a:t>
            </a:r>
          </a:p>
        </p:txBody>
      </p:sp>
      <p:pic>
        <p:nvPicPr>
          <p:cNvPr id="463" name="Shape 463"/>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464" name="Shape 464"/>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470" name="Shape 470"/>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471" name="Shape 471"/>
          <p:cNvSpPr/>
          <p:nvPr/>
        </p:nvSpPr>
        <p:spPr>
          <a:xfrm>
            <a:off x="716843" y="885505"/>
            <a:ext cx="6480000" cy="144655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Modelos de comunicações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Interativa, ativa e passiva;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É extremamente importante neste processo!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Aqui, o foco está em garantir que a escolha do modelo de comunicação seja apropriado para o projeto e que quaisquer ruídos sejam identificados e gerenciados.</a:t>
            </a:r>
          </a:p>
        </p:txBody>
      </p:sp>
      <p:sp>
        <p:nvSpPr>
          <p:cNvPr id="472" name="Shape 472"/>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478" name="Shape 478"/>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479" name="Shape 479"/>
          <p:cNvSpPr/>
          <p:nvPr/>
        </p:nvSpPr>
        <p:spPr>
          <a:xfrm>
            <a:off x="716843" y="885505"/>
            <a:ext cx="6480000" cy="2154435"/>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Métodos de comunicação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Garantir que as informações criadas e distribuídas foram recebidas e compreendidas para possibilitar a resposta e o feedback.</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Sistemas de gerenciamento da informação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EPM (</a:t>
            </a:r>
            <a:r>
              <a:rPr b="0" i="1" lang="pt-BR" sz="1400" u="none" cap="none" strike="noStrike">
                <a:solidFill>
                  <a:srgbClr val="000000"/>
                </a:solidFill>
                <a:latin typeface="Calibri"/>
                <a:ea typeface="Calibri"/>
                <a:cs typeface="Calibri"/>
                <a:sym typeface="Calibri"/>
              </a:rPr>
              <a:t>Enterprise Project Management</a:t>
            </a:r>
            <a:r>
              <a:rPr b="0" i="0" lang="pt-BR" sz="1400" u="none" cap="none" strike="noStrike">
                <a:solidFill>
                  <a:srgbClr val="000000"/>
                </a:solidFill>
                <a:latin typeface="Calibri"/>
                <a:ea typeface="Calibri"/>
                <a:cs typeface="Calibri"/>
                <a:sym typeface="Calibri"/>
              </a:rPr>
              <a:t>) é um ótimo exemplo, assim como o </a:t>
            </a:r>
            <a:r>
              <a:rPr b="0" i="1" lang="pt-BR" sz="1400" u="none" cap="none" strike="noStrike">
                <a:solidFill>
                  <a:srgbClr val="000000"/>
                </a:solidFill>
                <a:latin typeface="Calibri"/>
                <a:ea typeface="Calibri"/>
                <a:cs typeface="Calibri"/>
                <a:sym typeface="Calibri"/>
              </a:rPr>
              <a:t>Sharepoint</a:t>
            </a:r>
            <a:r>
              <a:rPr b="0" i="0" lang="pt-BR" sz="1400" u="none" cap="none" strike="noStrike">
                <a:solidFill>
                  <a:srgbClr val="000000"/>
                </a:solidFill>
                <a:latin typeface="Calibri"/>
                <a:ea typeface="Calibri"/>
                <a:cs typeface="Calibri"/>
                <a:sym typeface="Calibri"/>
              </a:rPr>
              <a:t> ou o próprio </a:t>
            </a:r>
            <a:r>
              <a:rPr b="0" i="1" lang="pt-BR" sz="1400" u="none" cap="none" strike="noStrike">
                <a:solidFill>
                  <a:srgbClr val="000000"/>
                </a:solidFill>
                <a:latin typeface="Calibri"/>
                <a:ea typeface="Calibri"/>
                <a:cs typeface="Calibri"/>
                <a:sym typeface="Calibri"/>
              </a:rPr>
              <a:t>MS Project</a:t>
            </a:r>
            <a:r>
              <a:rPr b="0" i="0" lang="pt-BR" sz="1400" u="none" cap="none" strike="noStrike">
                <a:solidFill>
                  <a:srgbClr val="000000"/>
                </a:solidFill>
                <a:latin typeface="Calibri"/>
                <a:ea typeface="Calibri"/>
                <a:cs typeface="Calibri"/>
                <a:sym typeface="Calibri"/>
              </a:rPr>
              <a:t>;</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Mas não se limita a ferramentas eletrônicas de gerenciamento, gerenciamento de documentos impressos e gerenciamento das comunicações eletrônicas também compõe o sistema de gerenciamento da informação.</a:t>
            </a:r>
          </a:p>
        </p:txBody>
      </p:sp>
      <p:sp>
        <p:nvSpPr>
          <p:cNvPr id="480" name="Shape 480"/>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486" name="Shape 486"/>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487" name="Shape 487"/>
          <p:cNvSpPr/>
          <p:nvPr/>
        </p:nvSpPr>
        <p:spPr>
          <a:xfrm>
            <a:off x="716843" y="885505"/>
            <a:ext cx="6480000" cy="1877437"/>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Relatórios de desempenho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Para gerenciar as comunicações ao longo da execução, aplicamos relatórios de desempenho;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Relatórios mais elaborados podem incluir: análise do desempenho anterior, análise de previsões do projeto, situação atual dos riscos e questões, trabalho concluído durante o período, trabalho a ser concluído no próximo período, resumo das mudanças aprovadas no período, e outras informações relevantes a ser analisadas e discutidas.</a:t>
            </a:r>
          </a:p>
        </p:txBody>
      </p:sp>
      <p:sp>
        <p:nvSpPr>
          <p:cNvPr id="488" name="Shape 488"/>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2" name="Shape 492"/>
        <p:cNvGrpSpPr/>
        <p:nvPr/>
      </p:nvGrpSpPr>
      <p:grpSpPr>
        <a:xfrm>
          <a:off x="0" y="0"/>
          <a:ext cx="0" cy="0"/>
          <a:chOff x="0" y="0"/>
          <a:chExt cx="0" cy="0"/>
        </a:xfrm>
      </p:grpSpPr>
      <p:sp>
        <p:nvSpPr>
          <p:cNvPr id="493" name="Shape 493"/>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sp>
        <p:nvSpPr>
          <p:cNvPr id="494" name="Shape 494"/>
          <p:cNvSpPr/>
          <p:nvPr/>
        </p:nvSpPr>
        <p:spPr>
          <a:xfrm>
            <a:off x="690437" y="885505"/>
            <a:ext cx="6480000" cy="1938991"/>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Comunicações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Relatórios, status, reuniões, e-mails e as comunicações de todo 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Atualizações no plano de gerenciamento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Linhas de base do projeto, o gerenciamento das comunicações e o gerenciamento das partes interessadas são alguns dos elementos atualizados.</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documentos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Registro de questões, cronograma, orçamento, relatórios e diversos documentos relacionados com as comunicações.</a:t>
            </a:r>
          </a:p>
        </p:txBody>
      </p:sp>
      <p:pic>
        <p:nvPicPr>
          <p:cNvPr id="495" name="Shape 495"/>
          <p:cNvPicPr preferRelativeResize="0"/>
          <p:nvPr/>
        </p:nvPicPr>
        <p:blipFill rotWithShape="1">
          <a:blip r:embed="rId3">
            <a:alphaModFix/>
          </a:blip>
          <a:srcRect b="22249" l="0" r="0" t="6710"/>
          <a:stretch/>
        </p:blipFill>
        <p:spPr>
          <a:xfrm>
            <a:off x="690437" y="3173935"/>
            <a:ext cx="971924" cy="915785"/>
          </a:xfrm>
          <a:prstGeom prst="rect">
            <a:avLst/>
          </a:prstGeom>
          <a:noFill/>
          <a:ln>
            <a:noFill/>
          </a:ln>
        </p:spPr>
      </p:pic>
      <p:sp>
        <p:nvSpPr>
          <p:cNvPr id="496" name="Shape 496"/>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502" name="Shape 502"/>
          <p:cNvSpPr/>
          <p:nvPr/>
        </p:nvSpPr>
        <p:spPr>
          <a:xfrm>
            <a:off x="690437" y="885505"/>
            <a:ext cx="6480000" cy="1015662"/>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Notificações das partes interessadas, relatórios do projeto, apresentações do projeto, registros do projeto, feedback das partes interessadas e lições aprendidas, são alguns dos ativos atualizados neste processo.</a:t>
            </a:r>
          </a:p>
        </p:txBody>
      </p:sp>
      <p:pic>
        <p:nvPicPr>
          <p:cNvPr id="503" name="Shape 503"/>
          <p:cNvPicPr preferRelativeResize="0"/>
          <p:nvPr/>
        </p:nvPicPr>
        <p:blipFill rotWithShape="1">
          <a:blip r:embed="rId3">
            <a:alphaModFix/>
          </a:blip>
          <a:srcRect b="22249" l="0" r="0" t="6710"/>
          <a:stretch/>
        </p:blipFill>
        <p:spPr>
          <a:xfrm>
            <a:off x="690437" y="3173935"/>
            <a:ext cx="971924" cy="915785"/>
          </a:xfrm>
          <a:prstGeom prst="rect">
            <a:avLst/>
          </a:prstGeom>
          <a:noFill/>
          <a:ln>
            <a:noFill/>
          </a:ln>
        </p:spPr>
      </p:pic>
      <p:sp>
        <p:nvSpPr>
          <p:cNvPr id="504" name="Shape 504"/>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Gerenciar as comunicações</a:t>
            </a:r>
          </a:p>
        </p:txBody>
      </p:sp>
      <p:sp>
        <p:nvSpPr>
          <p:cNvPr id="510" name="Shape 510"/>
          <p:cNvSpPr/>
          <p:nvPr/>
        </p:nvSpPr>
        <p:spPr>
          <a:xfrm>
            <a:off x="716843" y="885505"/>
            <a:ext cx="6480000" cy="738664"/>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É o processo de criação, coleta, distribuição, armazenamento, recuperação e de disposição final das informações do projeto conforme o plano de gerenciamento das comunicações – de acordo com o PMBOK®.</a:t>
            </a:r>
          </a:p>
        </p:txBody>
      </p:sp>
      <p:sp>
        <p:nvSpPr>
          <p:cNvPr id="511" name="Shape 511"/>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pic>
        <p:nvPicPr>
          <p:cNvPr id="512" name="Shape 512"/>
          <p:cNvPicPr preferRelativeResize="0"/>
          <p:nvPr/>
        </p:nvPicPr>
        <p:blipFill rotWithShape="1">
          <a:blip r:embed="rId3">
            <a:alphaModFix/>
          </a:blip>
          <a:srcRect b="0" l="0" r="0" t="0"/>
          <a:stretch/>
        </p:blipFill>
        <p:spPr>
          <a:xfrm>
            <a:off x="716483" y="2649561"/>
            <a:ext cx="3341055" cy="129187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x="0" y="0"/>
          <a:ext cx="0" cy="0"/>
          <a:chOff x="0" y="0"/>
          <a:chExt cx="0" cy="0"/>
        </a:xfrm>
      </p:grpSpPr>
      <p:sp>
        <p:nvSpPr>
          <p:cNvPr id="517" name="Shape 517"/>
          <p:cNvSpPr txBox="1"/>
          <p:nvPr/>
        </p:nvSpPr>
        <p:spPr>
          <a:xfrm>
            <a:off x="0" y="201276"/>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Controlar as comunicações</a:t>
            </a:r>
          </a:p>
        </p:txBody>
      </p:sp>
      <p:pic>
        <p:nvPicPr>
          <p:cNvPr descr="https://www.caelum.com.br/apostila-html-css-javascript/anuncios/alura_2x.png" id="518" name="Shape 518"/>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519" name="Shape 519"/>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520" name="Shape 520"/>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521" name="Shape 521"/>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10 – Gerenciamento das Comunicações</a:t>
            </a:r>
          </a:p>
        </p:txBody>
      </p:sp>
      <p:grpSp>
        <p:nvGrpSpPr>
          <p:cNvPr id="522" name="Shape 522"/>
          <p:cNvGrpSpPr/>
          <p:nvPr/>
        </p:nvGrpSpPr>
        <p:grpSpPr>
          <a:xfrm>
            <a:off x="0" y="1796207"/>
            <a:ext cx="2732806" cy="576064"/>
            <a:chOff x="-150191" y="1834342"/>
            <a:chExt cx="7482529" cy="1702447"/>
          </a:xfrm>
        </p:grpSpPr>
        <p:pic>
          <p:nvPicPr>
            <p:cNvPr id="523" name="Shape 523"/>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524" name="Shape 524"/>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x="0" y="0"/>
          <a:ext cx="0" cy="0"/>
          <a:chOff x="0" y="0"/>
          <a:chExt cx="0" cy="0"/>
        </a:xfrm>
      </p:grpSpPr>
      <p:sp>
        <p:nvSpPr>
          <p:cNvPr id="529" name="Shape 529"/>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530" name="Shape 530"/>
          <p:cNvSpPr/>
          <p:nvPr/>
        </p:nvSpPr>
        <p:spPr>
          <a:xfrm>
            <a:off x="572468" y="2577555"/>
            <a:ext cx="4320000" cy="1169551"/>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Controlar as comunicações </a:t>
            </a:r>
            <a:r>
              <a:rPr b="0" i="0" lang="pt-BR" sz="1400" u="none" cap="none" strike="noStrike">
                <a:solidFill>
                  <a:srgbClr val="000000"/>
                </a:solidFill>
                <a:latin typeface="Calibri"/>
                <a:ea typeface="Calibri"/>
                <a:cs typeface="Calibri"/>
                <a:sym typeface="Calibri"/>
              </a:rPr>
              <a:t>é o processo de monitoramento e controle das comunicações durante todo o ciclo de vida do projeto para garantir que as necessidades de informação das partes interessadas sejam atendidas – de acordo com o PMBOK®.</a:t>
            </a:r>
          </a:p>
        </p:txBody>
      </p:sp>
      <p:sp>
        <p:nvSpPr>
          <p:cNvPr id="531" name="Shape 531"/>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pic>
        <p:nvPicPr>
          <p:cNvPr id="532" name="Shape 532"/>
          <p:cNvPicPr preferRelativeResize="0"/>
          <p:nvPr/>
        </p:nvPicPr>
        <p:blipFill rotWithShape="1">
          <a:blip r:embed="rId3">
            <a:alphaModFix/>
          </a:blip>
          <a:srcRect b="0" l="0" r="0" t="0"/>
          <a:stretch/>
        </p:blipFill>
        <p:spPr>
          <a:xfrm>
            <a:off x="1076844" y="993378"/>
            <a:ext cx="5759999" cy="14728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89" name="Shape 189"/>
          <p:cNvSpPr/>
          <p:nvPr/>
        </p:nvSpPr>
        <p:spPr>
          <a:xfrm>
            <a:off x="1292548" y="1281409"/>
            <a:ext cx="4392488" cy="12926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Marcas Registradas:</a:t>
            </a:r>
            <a:br>
              <a:rPr b="1" i="0" lang="pt-BR" sz="2400" u="none" cap="none" strike="noStrike">
                <a:solidFill>
                  <a:srgbClr val="595959"/>
                </a:solidFill>
                <a:latin typeface="Calibri"/>
                <a:ea typeface="Calibri"/>
                <a:cs typeface="Calibri"/>
                <a:sym typeface="Calibri"/>
              </a:rPr>
            </a:br>
            <a:r>
              <a:rPr b="0" i="0" lang="pt-BR" sz="1800" u="none" cap="none" strike="noStrike">
                <a:solidFill>
                  <a:srgbClr val="595959"/>
                </a:solidFill>
                <a:latin typeface="Calibri"/>
                <a:ea typeface="Calibri"/>
                <a:cs typeface="Calibri"/>
                <a:sym typeface="Calibri"/>
              </a:rPr>
              <a:t>PMP ®, CAPM ®, PMI® e PMBOK® são marcas registradas do PMI®.</a:t>
            </a:r>
            <a:br>
              <a:rPr b="0" i="0" lang="pt-BR" sz="1800" u="none" cap="none" strike="noStrike">
                <a:solidFill>
                  <a:srgbClr val="595959"/>
                </a:solidFill>
                <a:latin typeface="Calibri"/>
                <a:ea typeface="Calibri"/>
                <a:cs typeface="Calibri"/>
                <a:sym typeface="Calibri"/>
              </a:rPr>
            </a:br>
            <a:r>
              <a:rPr b="0" i="0" lang="pt-BR" sz="1800" u="none" cap="none" strike="noStrike">
                <a:solidFill>
                  <a:srgbClr val="595959"/>
                </a:solidFill>
                <a:latin typeface="Calibri"/>
                <a:ea typeface="Calibri"/>
                <a:cs typeface="Calibri"/>
                <a:sym typeface="Calibri"/>
              </a:rPr>
              <a:t>ITIL® é uma marca registrada Axelos®.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sp>
        <p:nvSpPr>
          <p:cNvPr id="537" name="Shape 537"/>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538" name="Shape 538"/>
          <p:cNvSpPr/>
          <p:nvPr/>
        </p:nvSpPr>
        <p:spPr>
          <a:xfrm>
            <a:off x="716843" y="885505"/>
            <a:ext cx="6480000" cy="2000547"/>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Comparar o que está sendo feito com o planejado.</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Comunicações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Relatórios,</a:t>
            </a:r>
            <a:r>
              <a:rPr b="0" i="1" lang="pt-BR" sz="1400" u="none" cap="none" strike="noStrike">
                <a:solidFill>
                  <a:srgbClr val="000000"/>
                </a:solidFill>
                <a:latin typeface="Calibri"/>
                <a:ea typeface="Calibri"/>
                <a:cs typeface="Calibri"/>
                <a:sym typeface="Calibri"/>
              </a:rPr>
              <a:t> status</a:t>
            </a:r>
            <a:r>
              <a:rPr b="0" i="0" lang="pt-BR" sz="1400" u="none" cap="none" strike="noStrike">
                <a:solidFill>
                  <a:srgbClr val="000000"/>
                </a:solidFill>
                <a:latin typeface="Calibri"/>
                <a:ea typeface="Calibri"/>
                <a:cs typeface="Calibri"/>
                <a:sym typeface="Calibri"/>
              </a:rPr>
              <a:t>, reuniões, e-mails e as comunicações de todo o projeto.</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Registro das questões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 partir das questões registradas podemos atender as partes interessadas e suas necessidades comunicacionais;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 certa forma, registrar questões já é se comunicar.</a:t>
            </a:r>
          </a:p>
        </p:txBody>
      </p:sp>
      <p:pic>
        <p:nvPicPr>
          <p:cNvPr id="539" name="Shape 539"/>
          <p:cNvPicPr preferRelativeResize="0"/>
          <p:nvPr/>
        </p:nvPicPr>
        <p:blipFill rotWithShape="1">
          <a:blip r:embed="rId3">
            <a:alphaModFix/>
          </a:blip>
          <a:srcRect b="0" l="0" r="0" t="0"/>
          <a:stretch/>
        </p:blipFill>
        <p:spPr>
          <a:xfrm>
            <a:off x="716843" y="3297633"/>
            <a:ext cx="804973" cy="729933"/>
          </a:xfrm>
          <a:prstGeom prst="rect">
            <a:avLst/>
          </a:prstGeom>
          <a:noFill/>
          <a:ln>
            <a:noFill/>
          </a:ln>
        </p:spPr>
      </p:pic>
      <p:sp>
        <p:nvSpPr>
          <p:cNvPr id="540" name="Shape 540"/>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4" name="Shape 544"/>
        <p:cNvGrpSpPr/>
        <p:nvPr/>
      </p:nvGrpSpPr>
      <p:grpSpPr>
        <a:xfrm>
          <a:off x="0" y="0"/>
          <a:ext cx="0" cy="0"/>
          <a:chOff x="0" y="0"/>
          <a:chExt cx="0" cy="0"/>
        </a:xfrm>
      </p:grpSpPr>
      <p:sp>
        <p:nvSpPr>
          <p:cNvPr id="545" name="Shape 545"/>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546" name="Shape 546"/>
          <p:cNvSpPr/>
          <p:nvPr/>
        </p:nvSpPr>
        <p:spPr>
          <a:xfrm>
            <a:off x="716843" y="885505"/>
            <a:ext cx="6480000" cy="1508104"/>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Dados de desempenho do trabalho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Dados – não informações – sobre o desempenho do projeto. Informação é o resultado da análise dos dados!</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Temos os modelos, padrões, políticas, tecnologias que estiverem ao nosso alcance e dentro do repositório da organização.</a:t>
            </a:r>
          </a:p>
        </p:txBody>
      </p:sp>
      <p:pic>
        <p:nvPicPr>
          <p:cNvPr id="547" name="Shape 547"/>
          <p:cNvPicPr preferRelativeResize="0"/>
          <p:nvPr/>
        </p:nvPicPr>
        <p:blipFill rotWithShape="1">
          <a:blip r:embed="rId3">
            <a:alphaModFix/>
          </a:blip>
          <a:srcRect b="0" l="0" r="0" t="0"/>
          <a:stretch/>
        </p:blipFill>
        <p:spPr>
          <a:xfrm>
            <a:off x="716843" y="3297633"/>
            <a:ext cx="804973" cy="729933"/>
          </a:xfrm>
          <a:prstGeom prst="rect">
            <a:avLst/>
          </a:prstGeom>
          <a:noFill/>
          <a:ln>
            <a:noFill/>
          </a:ln>
        </p:spPr>
      </p:pic>
      <p:sp>
        <p:nvSpPr>
          <p:cNvPr id="548" name="Shape 548"/>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2" name="Shape 552"/>
        <p:cNvGrpSpPr/>
        <p:nvPr/>
      </p:nvGrpSpPr>
      <p:grpSpPr>
        <a:xfrm>
          <a:off x="0" y="0"/>
          <a:ext cx="0" cy="0"/>
          <a:chOff x="0" y="0"/>
          <a:chExt cx="0" cy="0"/>
        </a:xfrm>
      </p:grpSpPr>
      <p:sp>
        <p:nvSpPr>
          <p:cNvPr id="553" name="Shape 553"/>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sp>
        <p:nvSpPr>
          <p:cNvPr id="554" name="Shape 554"/>
          <p:cNvSpPr/>
          <p:nvPr/>
        </p:nvSpPr>
        <p:spPr>
          <a:xfrm>
            <a:off x="716843" y="885505"/>
            <a:ext cx="6480000" cy="144655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Sistemas de gerenciamento da informação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Ferramentas padrão para que o gerente de projetos possa coletar, armazenar e distribuir as informações para as partes interessadas sobre os custos, o andamento do cronograma e o desempenho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Alguns </a:t>
            </a:r>
            <a:r>
              <a:rPr b="0" i="1" lang="pt-BR" sz="1400" u="none" cap="none" strike="noStrike">
                <a:solidFill>
                  <a:srgbClr val="000000"/>
                </a:solidFill>
                <a:latin typeface="Calibri"/>
                <a:ea typeface="Calibri"/>
                <a:cs typeface="Calibri"/>
                <a:sym typeface="Calibri"/>
              </a:rPr>
              <a:t>softwares</a:t>
            </a:r>
            <a:r>
              <a:rPr b="0" i="0" lang="pt-BR" sz="1400" u="none" cap="none" strike="noStrike">
                <a:solidFill>
                  <a:srgbClr val="000000"/>
                </a:solidFill>
                <a:latin typeface="Calibri"/>
                <a:ea typeface="Calibri"/>
                <a:cs typeface="Calibri"/>
                <a:sym typeface="Calibri"/>
              </a:rPr>
              <a:t> são muito úteis neste processo, o EPM, o </a:t>
            </a:r>
            <a:r>
              <a:rPr b="0" i="1" lang="pt-BR" sz="1400" u="none" cap="none" strike="noStrike">
                <a:solidFill>
                  <a:srgbClr val="000000"/>
                </a:solidFill>
                <a:latin typeface="Calibri"/>
                <a:ea typeface="Calibri"/>
                <a:cs typeface="Calibri"/>
                <a:sym typeface="Calibri"/>
              </a:rPr>
              <a:t>Sharepoint</a:t>
            </a:r>
            <a:r>
              <a:rPr b="0" i="0" lang="pt-BR" sz="1400" u="none" cap="none" strike="noStrike">
                <a:solidFill>
                  <a:srgbClr val="000000"/>
                </a:solidFill>
                <a:latin typeface="Calibri"/>
                <a:ea typeface="Calibri"/>
                <a:cs typeface="Calibri"/>
                <a:sym typeface="Calibri"/>
              </a:rPr>
              <a:t> e o próprio </a:t>
            </a:r>
            <a:r>
              <a:rPr b="0" i="1" lang="pt-BR" sz="1400" u="none" cap="none" strike="noStrike">
                <a:solidFill>
                  <a:srgbClr val="000000"/>
                </a:solidFill>
                <a:latin typeface="Calibri"/>
                <a:ea typeface="Calibri"/>
                <a:cs typeface="Calibri"/>
                <a:sym typeface="Calibri"/>
              </a:rPr>
              <a:t>MS Project </a:t>
            </a:r>
            <a:r>
              <a:rPr b="0" i="0" lang="pt-BR" sz="1400" u="none" cap="none" strike="noStrike">
                <a:solidFill>
                  <a:srgbClr val="000000"/>
                </a:solidFill>
                <a:latin typeface="Calibri"/>
                <a:ea typeface="Calibri"/>
                <a:cs typeface="Calibri"/>
                <a:sym typeface="Calibri"/>
              </a:rPr>
              <a:t>são exemplos disso.</a:t>
            </a:r>
          </a:p>
        </p:txBody>
      </p:sp>
      <p:pic>
        <p:nvPicPr>
          <p:cNvPr id="555" name="Shape 555"/>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556" name="Shape 556"/>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0" name="Shape 560"/>
        <p:cNvGrpSpPr/>
        <p:nvPr/>
      </p:nvGrpSpPr>
      <p:grpSpPr>
        <a:xfrm>
          <a:off x="0" y="0"/>
          <a:ext cx="0" cy="0"/>
          <a:chOff x="0" y="0"/>
          <a:chExt cx="0" cy="0"/>
        </a:xfrm>
      </p:grpSpPr>
      <p:sp>
        <p:nvSpPr>
          <p:cNvPr id="561" name="Shape 561"/>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pic>
        <p:nvPicPr>
          <p:cNvPr id="562" name="Shape 562"/>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563" name="Shape 563"/>
          <p:cNvSpPr/>
          <p:nvPr/>
        </p:nvSpPr>
        <p:spPr>
          <a:xfrm>
            <a:off x="716843" y="885505"/>
            <a:ext cx="6480000" cy="1661993"/>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Opinião especializada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Aplicada nos detalhes técnicos do gerenciamento, auxiliam na avaliação do impacto das comunicações do projeto, na necessidade de ação ou intervenção, nas ações que devem ser tomadas, na responsabilidade pela tomada de tais ações e no período de tempo para a tomada das ações;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 ser oferecida por consultores externos, PMO, especialistas na temática, outras unidades dentro da organização, entre outros.</a:t>
            </a:r>
          </a:p>
        </p:txBody>
      </p:sp>
      <p:sp>
        <p:nvSpPr>
          <p:cNvPr id="564" name="Shape 564"/>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x="0" y="0"/>
          <a:ext cx="0" cy="0"/>
          <a:chOff x="0" y="0"/>
          <a:chExt cx="0" cy="0"/>
        </a:xfrm>
      </p:grpSpPr>
      <p:sp>
        <p:nvSpPr>
          <p:cNvPr id="569" name="Shape 569"/>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570" name="Shape 570"/>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571" name="Shape 571"/>
          <p:cNvSpPr/>
          <p:nvPr/>
        </p:nvSpPr>
        <p:spPr>
          <a:xfrm>
            <a:off x="716843" y="885505"/>
            <a:ext cx="6480000" cy="1661993"/>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Reuniões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Com a finalidade de discutir e dialogar com a equipe do projeto acerca da maneira mais apropriada de atualizar e comunicar o desempenho e responder às solicitações de informações das partes interessadas;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Também inclui discussões com fornecedores e vendedores;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Podem ser presenciais ou </a:t>
            </a:r>
            <a:r>
              <a:rPr b="0" i="1" lang="pt-BR" sz="1400" u="none" cap="none" strike="noStrike">
                <a:solidFill>
                  <a:srgbClr val="000000"/>
                </a:solidFill>
                <a:latin typeface="Calibri"/>
                <a:ea typeface="Calibri"/>
                <a:cs typeface="Calibri"/>
                <a:sym typeface="Calibri"/>
              </a:rPr>
              <a:t>online</a:t>
            </a:r>
            <a:r>
              <a:rPr b="0" i="0" lang="pt-BR" sz="1400" u="none" cap="none" strike="noStrike">
                <a:solidFill>
                  <a:srgbClr val="000000"/>
                </a:solidFill>
                <a:latin typeface="Calibri"/>
                <a:ea typeface="Calibri"/>
                <a:cs typeface="Calibri"/>
                <a:sym typeface="Calibri"/>
              </a:rPr>
              <a:t>, de acordo com a disponibilidade dos participantes.</a:t>
            </a:r>
          </a:p>
        </p:txBody>
      </p:sp>
      <p:sp>
        <p:nvSpPr>
          <p:cNvPr id="572" name="Shape 572"/>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x="0" y="0"/>
          <a:ext cx="0" cy="0"/>
          <a:chOff x="0" y="0"/>
          <a:chExt cx="0" cy="0"/>
        </a:xfrm>
      </p:grpSpPr>
      <p:sp>
        <p:nvSpPr>
          <p:cNvPr id="577" name="Shape 577"/>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pic>
        <p:nvPicPr>
          <p:cNvPr id="578" name="Shape 578"/>
          <p:cNvPicPr preferRelativeResize="0"/>
          <p:nvPr/>
        </p:nvPicPr>
        <p:blipFill rotWithShape="1">
          <a:blip r:embed="rId3">
            <a:alphaModFix/>
          </a:blip>
          <a:srcRect b="22249" l="0" r="0" t="6710"/>
          <a:stretch/>
        </p:blipFill>
        <p:spPr>
          <a:xfrm>
            <a:off x="690437" y="3173935"/>
            <a:ext cx="971924" cy="915785"/>
          </a:xfrm>
          <a:prstGeom prst="rect">
            <a:avLst/>
          </a:prstGeom>
          <a:noFill/>
          <a:ln>
            <a:noFill/>
          </a:ln>
        </p:spPr>
      </p:pic>
      <p:sp>
        <p:nvSpPr>
          <p:cNvPr id="579" name="Shape 579"/>
          <p:cNvSpPr/>
          <p:nvPr/>
        </p:nvSpPr>
        <p:spPr>
          <a:xfrm>
            <a:off x="716843" y="806677"/>
            <a:ext cx="6480000" cy="2000547"/>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Informações sobre o desempenho do trabalho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Análise e compilação dos dados que podem ser comunicados às partes interessadas do projeto.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Solicitações de mudança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Em caso de necessidade de ações corretivas ou preventivas, por exemplo.</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 plano de gerenciamento de projetos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Planos de gerenciamento dos recursos humanos e das partes interessadas, por exemplos.</a:t>
            </a:r>
          </a:p>
        </p:txBody>
      </p:sp>
      <p:sp>
        <p:nvSpPr>
          <p:cNvPr id="580" name="Shape 580"/>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4" name="Shape 584"/>
        <p:cNvGrpSpPr/>
        <p:nvPr/>
      </p:nvGrpSpPr>
      <p:grpSpPr>
        <a:xfrm>
          <a:off x="0" y="0"/>
          <a:ext cx="0" cy="0"/>
          <a:chOff x="0" y="0"/>
          <a:chExt cx="0" cy="0"/>
        </a:xfrm>
      </p:grpSpPr>
      <p:sp>
        <p:nvSpPr>
          <p:cNvPr id="585" name="Shape 585"/>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586" name="Shape 586"/>
          <p:cNvSpPr/>
          <p:nvPr/>
        </p:nvSpPr>
        <p:spPr>
          <a:xfrm>
            <a:off x="690437" y="885505"/>
            <a:ext cx="6480000" cy="1508104"/>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documentos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Previsões, relatórios de desempenho e registro das questões, são alguns dos documentos atualizado neste processo.</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Formatos de relatórios, por exemplo, que talvez tenham de ser alterados para se tornarem mais visuais.</a:t>
            </a:r>
          </a:p>
        </p:txBody>
      </p:sp>
      <p:pic>
        <p:nvPicPr>
          <p:cNvPr id="587" name="Shape 587"/>
          <p:cNvPicPr preferRelativeResize="0"/>
          <p:nvPr/>
        </p:nvPicPr>
        <p:blipFill rotWithShape="1">
          <a:blip r:embed="rId3">
            <a:alphaModFix/>
          </a:blip>
          <a:srcRect b="22249" l="0" r="0" t="6710"/>
          <a:stretch/>
        </p:blipFill>
        <p:spPr>
          <a:xfrm>
            <a:off x="690437" y="3173935"/>
            <a:ext cx="971924" cy="915785"/>
          </a:xfrm>
          <a:prstGeom prst="rect">
            <a:avLst/>
          </a:prstGeom>
          <a:noFill/>
          <a:ln>
            <a:noFill/>
          </a:ln>
        </p:spPr>
      </p:pic>
      <p:sp>
        <p:nvSpPr>
          <p:cNvPr id="588" name="Shape 588"/>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2" name="Shape 592"/>
        <p:cNvGrpSpPr/>
        <p:nvPr/>
      </p:nvGrpSpPr>
      <p:grpSpPr>
        <a:xfrm>
          <a:off x="0" y="0"/>
          <a:ext cx="0" cy="0"/>
          <a:chOff x="0" y="0"/>
          <a:chExt cx="0" cy="0"/>
        </a:xfrm>
      </p:grpSpPr>
      <p:sp>
        <p:nvSpPr>
          <p:cNvPr id="593" name="Shape 593"/>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Controlar as comunicações</a:t>
            </a:r>
          </a:p>
        </p:txBody>
      </p:sp>
      <p:sp>
        <p:nvSpPr>
          <p:cNvPr id="594" name="Shape 594"/>
          <p:cNvSpPr/>
          <p:nvPr/>
        </p:nvSpPr>
        <p:spPr>
          <a:xfrm>
            <a:off x="716843" y="885505"/>
            <a:ext cx="6480000" cy="738664"/>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É o processo de monitoramento e controle das comunicações durante todo o ciclo de vida do projeto para garantir que as necessidades de informação das partes interessadas sejam atendidas – de acordo com o PMBOK®.</a:t>
            </a:r>
          </a:p>
        </p:txBody>
      </p:sp>
      <p:sp>
        <p:nvSpPr>
          <p:cNvPr id="595" name="Shape 595"/>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pic>
        <p:nvPicPr>
          <p:cNvPr id="596" name="Shape 596"/>
          <p:cNvPicPr preferRelativeResize="0"/>
          <p:nvPr/>
        </p:nvPicPr>
        <p:blipFill rotWithShape="1">
          <a:blip r:embed="rId3">
            <a:alphaModFix/>
          </a:blip>
          <a:srcRect b="0" l="0" r="0" t="0"/>
          <a:stretch/>
        </p:blipFill>
        <p:spPr>
          <a:xfrm>
            <a:off x="716483" y="2505546"/>
            <a:ext cx="1440160" cy="144016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x="0" y="0"/>
          <a:ext cx="0" cy="0"/>
          <a:chOff x="0" y="0"/>
          <a:chExt cx="0" cy="0"/>
        </a:xfrm>
      </p:grpSpPr>
      <p:sp>
        <p:nvSpPr>
          <p:cNvPr id="602" name="Shape 602"/>
          <p:cNvSpPr txBox="1"/>
          <p:nvPr/>
        </p:nvSpPr>
        <p:spPr>
          <a:xfrm>
            <a:off x="0" y="345297"/>
            <a:ext cx="6477124" cy="1324799"/>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4400" u="none" cap="none" strike="noStrike">
                <a:solidFill>
                  <a:srgbClr val="FFFFFF"/>
                </a:solidFill>
                <a:latin typeface="Calibri"/>
                <a:ea typeface="Calibri"/>
                <a:cs typeface="Calibri"/>
                <a:sym typeface="Calibri"/>
              </a:rPr>
              <a:t>Fim do Módulo 10</a:t>
            </a:r>
          </a:p>
        </p:txBody>
      </p:sp>
      <p:sp>
        <p:nvSpPr>
          <p:cNvPr id="603" name="Shape 603"/>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604" name="Shape 604"/>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pic>
        <p:nvPicPr>
          <p:cNvPr descr="https://www.caelum.com.br/apostila-html-css-javascript/anuncios/alura_2x.png" id="605" name="Shape 605"/>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grpSp>
        <p:nvGrpSpPr>
          <p:cNvPr id="606" name="Shape 606"/>
          <p:cNvGrpSpPr/>
          <p:nvPr/>
        </p:nvGrpSpPr>
        <p:grpSpPr>
          <a:xfrm>
            <a:off x="0" y="1796207"/>
            <a:ext cx="2732806" cy="576064"/>
            <a:chOff x="-150191" y="1834342"/>
            <a:chExt cx="7482529" cy="1702447"/>
          </a:xfrm>
        </p:grpSpPr>
        <p:pic>
          <p:nvPicPr>
            <p:cNvPr id="607" name="Shape 607"/>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608" name="Shape 608"/>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95" name="Shape 195"/>
          <p:cNvSpPr/>
          <p:nvPr/>
        </p:nvSpPr>
        <p:spPr>
          <a:xfrm>
            <a:off x="1292548" y="1281409"/>
            <a:ext cx="4392488" cy="138499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Posso imprimir, compartilhar e reutilizar este material?</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Sim, contanto que informe o nome do autor no material (CC – Atribuição).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nvSpPr>
        <p:spPr>
          <a:xfrm>
            <a:off x="0" y="201285"/>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Conceitos importantes</a:t>
            </a:r>
          </a:p>
        </p:txBody>
      </p:sp>
      <p:pic>
        <p:nvPicPr>
          <p:cNvPr descr="https://www.caelum.com.br/apostila-html-css-javascript/anuncios/alura_2x.png" id="201" name="Shape 201"/>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202" name="Shape 202"/>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203" name="Shape 203"/>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grpSp>
        <p:nvGrpSpPr>
          <p:cNvPr id="204" name="Shape 204"/>
          <p:cNvGrpSpPr/>
          <p:nvPr/>
        </p:nvGrpSpPr>
        <p:grpSpPr>
          <a:xfrm>
            <a:off x="0" y="1796207"/>
            <a:ext cx="2732806" cy="576064"/>
            <a:chOff x="-150191" y="1834342"/>
            <a:chExt cx="7482529" cy="1702447"/>
          </a:xfrm>
        </p:grpSpPr>
        <p:pic>
          <p:nvPicPr>
            <p:cNvPr id="205" name="Shape 205"/>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206" name="Shape 206"/>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
        <p:nvSpPr>
          <p:cNvPr id="207" name="Shape 207"/>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10 – Gerenciamento das Comunicações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13" name="Shape 213"/>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Curiosidade</a:t>
            </a:r>
          </a:p>
        </p:txBody>
      </p:sp>
      <p:sp>
        <p:nvSpPr>
          <p:cNvPr id="214" name="Shape 214"/>
          <p:cNvSpPr/>
          <p:nvPr/>
        </p:nvSpPr>
        <p:spPr>
          <a:xfrm>
            <a:off x="716843" y="885505"/>
            <a:ext cx="6480000" cy="800218"/>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Você sabia?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Estima-se que, aproximadamente, 90% do tempo do gerente de projetos seja investido em comunicação.</a:t>
            </a:r>
          </a:p>
        </p:txBody>
      </p:sp>
      <p:pic>
        <p:nvPicPr>
          <p:cNvPr id="215" name="Shape 215"/>
          <p:cNvPicPr preferRelativeResize="0"/>
          <p:nvPr/>
        </p:nvPicPr>
        <p:blipFill rotWithShape="1">
          <a:blip r:embed="rId3">
            <a:alphaModFix/>
          </a:blip>
          <a:srcRect b="0" l="0" r="0" t="0"/>
          <a:stretch/>
        </p:blipFill>
        <p:spPr>
          <a:xfrm>
            <a:off x="1436563" y="1785466"/>
            <a:ext cx="4183030" cy="20882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21" name="Shape 221"/>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Curiosidade</a:t>
            </a:r>
          </a:p>
        </p:txBody>
      </p:sp>
      <p:sp>
        <p:nvSpPr>
          <p:cNvPr id="222" name="Shape 222"/>
          <p:cNvSpPr/>
          <p:nvPr/>
        </p:nvSpPr>
        <p:spPr>
          <a:xfrm>
            <a:off x="716843" y="885505"/>
            <a:ext cx="6480000" cy="369332"/>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Mas será que esta comunicação é corretamente realizada?</a:t>
            </a:r>
          </a:p>
        </p:txBody>
      </p:sp>
      <p:sp>
        <p:nvSpPr>
          <p:cNvPr id="223" name="Shape 223"/>
          <p:cNvSpPr/>
          <p:nvPr/>
        </p:nvSpPr>
        <p:spPr>
          <a:xfrm>
            <a:off x="716843" y="1209401"/>
            <a:ext cx="6480000" cy="1169551"/>
          </a:xfrm>
          <a:prstGeom prst="rect">
            <a:avLst/>
          </a:prstGeom>
          <a:noFill/>
          <a:ln>
            <a:noFill/>
          </a:ln>
        </p:spPr>
        <p:txBody>
          <a:bodyPr anchorCtr="0" anchor="t" bIns="45700" lIns="91425" rIns="91425" tIns="45700">
            <a:noAutofit/>
          </a:bodyPr>
          <a:lstStyle/>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No processo de comunicação é muito importante atentar-se para a clareza  e objetividade das informações repassadas, pois, caso ao contrário, acabaremos como numa brincadeira de telefone sem fio, na qual a primeira pessoa fala “árvore no bosque” e, quando a informação chega à última pessoa, já é “prédio na colina”.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29" name="Shape 229"/>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Terminologia geral da área de gerenciamento das comunicações</a:t>
            </a:r>
          </a:p>
        </p:txBody>
      </p:sp>
      <p:grpSp>
        <p:nvGrpSpPr>
          <p:cNvPr id="230" name="Shape 230"/>
          <p:cNvGrpSpPr/>
          <p:nvPr/>
        </p:nvGrpSpPr>
        <p:grpSpPr>
          <a:xfrm>
            <a:off x="716843" y="797353"/>
            <a:ext cx="6480000" cy="1778399"/>
            <a:chOff x="0" y="1798"/>
            <a:chExt cx="6480000" cy="1778399"/>
          </a:xfrm>
        </p:grpSpPr>
        <p:sp>
          <p:nvSpPr>
            <p:cNvPr id="231" name="Shape 231"/>
            <p:cNvSpPr/>
            <p:nvPr/>
          </p:nvSpPr>
          <p:spPr>
            <a:xfrm>
              <a:off x="0" y="1798"/>
              <a:ext cx="6480000" cy="486719"/>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32" name="Shape 232"/>
            <p:cNvSpPr txBox="1"/>
            <p:nvPr/>
          </p:nvSpPr>
          <p:spPr>
            <a:xfrm>
              <a:off x="23760" y="25558"/>
              <a:ext cx="6432480" cy="439200"/>
            </a:xfrm>
            <a:prstGeom prst="rect">
              <a:avLst/>
            </a:prstGeom>
            <a:noFill/>
            <a:ln>
              <a:noFill/>
            </a:ln>
          </p:spPr>
          <p:txBody>
            <a:bodyPr anchorCtr="0" anchor="ctr" bIns="45700" lIns="45700" rIns="45700" tIns="45700">
              <a:noAutofit/>
            </a:bodyPr>
            <a:lstStyle/>
            <a:p>
              <a:pPr indent="0" lvl="0" marL="0" marR="0" rtl="0" algn="l">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Janela Johari</a:t>
              </a:r>
            </a:p>
          </p:txBody>
        </p:sp>
        <p:sp>
          <p:nvSpPr>
            <p:cNvPr id="233" name="Shape 233"/>
            <p:cNvSpPr/>
            <p:nvPr/>
          </p:nvSpPr>
          <p:spPr>
            <a:xfrm>
              <a:off x="0" y="488518"/>
              <a:ext cx="6480000" cy="129167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4" name="Shape 234"/>
            <p:cNvSpPr txBox="1"/>
            <p:nvPr/>
          </p:nvSpPr>
          <p:spPr>
            <a:xfrm>
              <a:off x="0" y="488518"/>
              <a:ext cx="6480000" cy="1291679"/>
            </a:xfrm>
            <a:prstGeom prst="rect">
              <a:avLst/>
            </a:prstGeom>
            <a:noFill/>
            <a:ln>
              <a:noFill/>
            </a:ln>
          </p:spPr>
          <p:txBody>
            <a:bodyPr anchorCtr="0" anchor="t" bIns="15225" lIns="205725" rIns="85325" tIns="15225">
              <a:noAutofit/>
            </a:bodyPr>
            <a:lstStyle/>
            <a:p>
              <a:pPr indent="-114300" lvl="1" marL="114300" marR="0" rtl="0" algn="just">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É uma ferramenta conceitual, criada por Joseph Luft e Harrington Ingham em 1955, que tem como objetivo auxiliar no entendimento da comunicação interpessoal e nos relacionamentos em grupo;</a:t>
              </a:r>
            </a:p>
            <a:p>
              <a:pPr indent="-114300" lvl="1" marL="114300" marR="0" rtl="0" algn="just">
                <a:lnSpc>
                  <a:spcPct val="90000"/>
                </a:lnSpc>
                <a:spcBef>
                  <a:spcPts val="24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Aplica-se ao estudo a interação e das relações interpessoais em várias situações, entre indivíduos, grupos ou organizações;</a:t>
              </a:r>
            </a:p>
            <a:p>
              <a:pPr indent="-114300" lvl="1" marL="114300" marR="0" rtl="0" algn="just">
                <a:lnSpc>
                  <a:spcPct val="90000"/>
                </a:lnSpc>
                <a:spcBef>
                  <a:spcPts val="24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O conceito tem um modelo de representação, que permite revelar o grau de lucidez nas relações interpessoais, relativamente a um dado ego.</a:t>
              </a:r>
            </a:p>
          </p:txBody>
        </p:sp>
      </p:grpSp>
      <p:sp>
        <p:nvSpPr>
          <p:cNvPr id="235" name="Shape 235"/>
          <p:cNvSpPr/>
          <p:nvPr/>
        </p:nvSpPr>
        <p:spPr>
          <a:xfrm>
            <a:off x="428452" y="3729682"/>
            <a:ext cx="463295" cy="343052"/>
          </a:xfrm>
          <a:prstGeom prst="rightArrow">
            <a:avLst>
              <a:gd fmla="val 50000" name="adj1"/>
              <a:gd fmla="val 57108" name="adj2"/>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