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4291000" cx="79136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pt-BR"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7" name="Shape 15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0" name="Shape 25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66" name="Shape 26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82" name="Shape 28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93" name="Shape 29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0" name="Shape 30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07" name="Shape 30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14" name="Shape 31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1" name="Shape 32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28" name="Shape 32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48" name="Shape 34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379" name="Shape 37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10" name="Shape 41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26" name="Shape 42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33" name="Shape 43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40" name="Shape 44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47" name="Shape 44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54" name="Shape 45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61" name="Shape 46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73" name="Shape 47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0" name="Shape 48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0" name="Shape 18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86" name="Shape 48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498" name="Shape 49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06" name="Shape 50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14" name="Shape 51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0" name="Shape 520"/>
        <p:cNvGrpSpPr/>
        <p:nvPr/>
      </p:nvGrpSpPr>
      <p:grpSpPr>
        <a:xfrm>
          <a:off x="0" y="0"/>
          <a:ext cx="0" cy="0"/>
          <a:chOff x="0" y="0"/>
          <a:chExt cx="0" cy="0"/>
        </a:xfrm>
      </p:grpSpPr>
      <p:sp>
        <p:nvSpPr>
          <p:cNvPr id="521" name="Shape 5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22" name="Shape 52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0" name="Shape 53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38" name="Shape 53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49" name="Shape 54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57" name="Shape 55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77" name="Shape 57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3" name="Shape 583"/>
        <p:cNvGrpSpPr/>
        <p:nvPr/>
      </p:nvGrpSpPr>
      <p:grpSpPr>
        <a:xfrm>
          <a:off x="0" y="0"/>
          <a:ext cx="0" cy="0"/>
          <a:chOff x="0" y="0"/>
          <a:chExt cx="0" cy="0"/>
        </a:xfrm>
      </p:grpSpPr>
      <p:sp>
        <p:nvSpPr>
          <p:cNvPr id="584" name="Shape 5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85" name="Shape 58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593" name="Shape 59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1" name="Shape 60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09" name="Shape 60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17" name="Shape 61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25" name="Shape 62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33" name="Shape 63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41" name="Shape 64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1" name="Shape 651"/>
        <p:cNvGrpSpPr/>
        <p:nvPr/>
      </p:nvGrpSpPr>
      <p:grpSpPr>
        <a:xfrm>
          <a:off x="0" y="0"/>
          <a:ext cx="0" cy="0"/>
          <a:chOff x="0" y="0"/>
          <a:chExt cx="0" cy="0"/>
        </a:xfrm>
      </p:grpSpPr>
      <p:sp>
        <p:nvSpPr>
          <p:cNvPr id="652" name="Shape 6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53" name="Shape 65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1" name="Shape 66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2" name="Shape 19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69" name="Shape 66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5" name="Shape 675"/>
        <p:cNvGrpSpPr/>
        <p:nvPr/>
      </p:nvGrpSpPr>
      <p:grpSpPr>
        <a:xfrm>
          <a:off x="0" y="0"/>
          <a:ext cx="0" cy="0"/>
          <a:chOff x="0" y="0"/>
          <a:chExt cx="0" cy="0"/>
        </a:xfrm>
      </p:grpSpPr>
      <p:sp>
        <p:nvSpPr>
          <p:cNvPr id="676" name="Shape 6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77" name="Shape 67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3" name="Shape 683"/>
        <p:cNvGrpSpPr/>
        <p:nvPr/>
      </p:nvGrpSpPr>
      <p:grpSpPr>
        <a:xfrm>
          <a:off x="0" y="0"/>
          <a:ext cx="0" cy="0"/>
          <a:chOff x="0" y="0"/>
          <a:chExt cx="0" cy="0"/>
        </a:xfrm>
      </p:grpSpPr>
      <p:sp>
        <p:nvSpPr>
          <p:cNvPr id="684" name="Shape 6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85" name="Shape 68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1" name="Shape 691"/>
        <p:cNvGrpSpPr/>
        <p:nvPr/>
      </p:nvGrpSpPr>
      <p:grpSpPr>
        <a:xfrm>
          <a:off x="0" y="0"/>
          <a:ext cx="0" cy="0"/>
          <a:chOff x="0" y="0"/>
          <a:chExt cx="0" cy="0"/>
        </a:xfrm>
      </p:grpSpPr>
      <p:sp>
        <p:nvSpPr>
          <p:cNvPr id="692" name="Shape 6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693" name="Shape 69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01" name="Shape 701"/>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7" name="Shape 707"/>
        <p:cNvGrpSpPr/>
        <p:nvPr/>
      </p:nvGrpSpPr>
      <p:grpSpPr>
        <a:xfrm>
          <a:off x="0" y="0"/>
          <a:ext cx="0" cy="0"/>
          <a:chOff x="0" y="0"/>
          <a:chExt cx="0" cy="0"/>
        </a:xfrm>
      </p:grpSpPr>
      <p:sp>
        <p:nvSpPr>
          <p:cNvPr id="708" name="Shape 7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09" name="Shape 70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5" name="Shape 715"/>
        <p:cNvGrpSpPr/>
        <p:nvPr/>
      </p:nvGrpSpPr>
      <p:grpSpPr>
        <a:xfrm>
          <a:off x="0" y="0"/>
          <a:ext cx="0" cy="0"/>
          <a:chOff x="0" y="0"/>
          <a:chExt cx="0" cy="0"/>
        </a:xfrm>
      </p:grpSpPr>
      <p:sp>
        <p:nvSpPr>
          <p:cNvPr id="716" name="Shape 7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17" name="Shape 71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7" name="Shape 727"/>
        <p:cNvGrpSpPr/>
        <p:nvPr/>
      </p:nvGrpSpPr>
      <p:grpSpPr>
        <a:xfrm>
          <a:off x="0" y="0"/>
          <a:ext cx="0" cy="0"/>
          <a:chOff x="0" y="0"/>
          <a:chExt cx="0" cy="0"/>
        </a:xfrm>
      </p:grpSpPr>
      <p:sp>
        <p:nvSpPr>
          <p:cNvPr id="728" name="Shape 7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29" name="Shape 729"/>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37" name="Shape 737"/>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45" name="Shape 745"/>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2" name="Shape 752"/>
        <p:cNvGrpSpPr/>
        <p:nvPr/>
      </p:nvGrpSpPr>
      <p:grpSpPr>
        <a:xfrm>
          <a:off x="0" y="0"/>
          <a:ext cx="0" cy="0"/>
          <a:chOff x="0" y="0"/>
          <a:chExt cx="0" cy="0"/>
        </a:xfrm>
      </p:grpSpPr>
      <p:sp>
        <p:nvSpPr>
          <p:cNvPr id="753" name="Shape 7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54" name="Shape 75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62" name="Shape 76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70" name="Shape 77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6" name="Shape 776"/>
        <p:cNvGrpSpPr/>
        <p:nvPr/>
      </p:nvGrpSpPr>
      <p:grpSpPr>
        <a:xfrm>
          <a:off x="0" y="0"/>
          <a:ext cx="0" cy="0"/>
          <a:chOff x="0" y="0"/>
          <a:chExt cx="0" cy="0"/>
        </a:xfrm>
      </p:grpSpPr>
      <p:sp>
        <p:nvSpPr>
          <p:cNvPr id="777" name="Shape 7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78" name="Shape 77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4" name="Shape 784"/>
        <p:cNvGrpSpPr/>
        <p:nvPr/>
      </p:nvGrpSpPr>
      <p:grpSpPr>
        <a:xfrm>
          <a:off x="0" y="0"/>
          <a:ext cx="0" cy="0"/>
          <a:chOff x="0" y="0"/>
          <a:chExt cx="0" cy="0"/>
        </a:xfrm>
      </p:grpSpPr>
      <p:sp>
        <p:nvSpPr>
          <p:cNvPr id="785" name="Shape 7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86" name="Shape 78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794" name="Shape 79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02" name="Shape 80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8" name="Shape 808"/>
        <p:cNvGrpSpPr/>
        <p:nvPr/>
      </p:nvGrpSpPr>
      <p:grpSpPr>
        <a:xfrm>
          <a:off x="0" y="0"/>
          <a:ext cx="0" cy="0"/>
          <a:chOff x="0" y="0"/>
          <a:chExt cx="0" cy="0"/>
        </a:xfrm>
      </p:grpSpPr>
      <p:sp>
        <p:nvSpPr>
          <p:cNvPr id="809" name="Shape 8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10" name="Shape 81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6" name="Shape 816"/>
        <p:cNvGrpSpPr/>
        <p:nvPr/>
      </p:nvGrpSpPr>
      <p:grpSpPr>
        <a:xfrm>
          <a:off x="0" y="0"/>
          <a:ext cx="0" cy="0"/>
          <a:chOff x="0" y="0"/>
          <a:chExt cx="0" cy="0"/>
        </a:xfrm>
      </p:grpSpPr>
      <p:sp>
        <p:nvSpPr>
          <p:cNvPr id="817" name="Shape 8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18" name="Shape 818"/>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4" name="Shape 824"/>
        <p:cNvGrpSpPr/>
        <p:nvPr/>
      </p:nvGrpSpPr>
      <p:grpSpPr>
        <a:xfrm>
          <a:off x="0" y="0"/>
          <a:ext cx="0" cy="0"/>
          <a:chOff x="0" y="0"/>
          <a:chExt cx="0" cy="0"/>
        </a:xfrm>
      </p:grpSpPr>
      <p:sp>
        <p:nvSpPr>
          <p:cNvPr id="825" name="Shape 8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26" name="Shape 826"/>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4" name="Shape 83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35" name="Shape 83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pt-BR"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2" name="Shape 222"/>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4" name="Shape 234"/>
          <p:cNvSpPr/>
          <p:nvPr>
            <p:ph idx="2" type="sldImg"/>
          </p:nvPr>
        </p:nvSpPr>
        <p:spPr>
          <a:xfrm>
            <a:off x="268287" y="685800"/>
            <a:ext cx="63214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0.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15" name="Shape 15"/>
        <p:cNvGrpSpPr/>
        <p:nvPr/>
      </p:nvGrpSpPr>
      <p:grpSpPr>
        <a:xfrm>
          <a:off x="0" y="0"/>
          <a:ext cx="0" cy="0"/>
          <a:chOff x="0" y="0"/>
          <a:chExt cx="0" cy="0"/>
        </a:xfrm>
      </p:grpSpPr>
      <p:sp>
        <p:nvSpPr>
          <p:cNvPr id="16" name="Shape 16"/>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7" name="Shape 17"/>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8" name="Shape 18"/>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72" name="Shape 72"/>
        <p:cNvGrpSpPr/>
        <p:nvPr/>
      </p:nvGrpSpPr>
      <p:grpSpPr>
        <a:xfrm>
          <a:off x="0" y="0"/>
          <a:ext cx="0" cy="0"/>
          <a:chOff x="0" y="0"/>
          <a:chExt cx="0" cy="0"/>
        </a:xfrm>
      </p:grpSpPr>
      <p:sp>
        <p:nvSpPr>
          <p:cNvPr id="73" name="Shape 73"/>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4" name="Shape 7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8" name="Shape 78"/>
        <p:cNvGrpSpPr/>
        <p:nvPr/>
      </p:nvGrpSpPr>
      <p:grpSpPr>
        <a:xfrm>
          <a:off x="0" y="0"/>
          <a:ext cx="0" cy="0"/>
          <a:chOff x="0" y="0"/>
          <a:chExt cx="0" cy="0"/>
        </a:xfrm>
      </p:grpSpPr>
      <p:sp>
        <p:nvSpPr>
          <p:cNvPr id="79" name="Shape 79"/>
          <p:cNvSpPr txBox="1"/>
          <p:nvPr>
            <p:ph type="title"/>
          </p:nvPr>
        </p:nvSpPr>
        <p:spPr>
          <a:xfrm rot="5400000">
            <a:off x="4797080" y="1112183"/>
            <a:ext cx="3661267" cy="178057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81" name="Shape 8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2" name="Shape 8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83" name="Shape 8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de título">
    <p:spTree>
      <p:nvGrpSpPr>
        <p:cNvPr id="86" name="Shape 86"/>
        <p:cNvGrpSpPr/>
        <p:nvPr/>
      </p:nvGrpSpPr>
      <p:grpSpPr>
        <a:xfrm>
          <a:off x="0" y="0"/>
          <a:ext cx="0" cy="0"/>
          <a:chOff x="0" y="0"/>
          <a:chExt cx="0" cy="0"/>
        </a:xfrm>
      </p:grpSpPr>
      <p:sp>
        <p:nvSpPr>
          <p:cNvPr id="87" name="Shape 8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
        <p:nvSpPr>
          <p:cNvPr id="88" name="Shape 88"/>
          <p:cNvSpPr/>
          <p:nvPr/>
        </p:nvSpPr>
        <p:spPr>
          <a:xfrm>
            <a:off x="1580579" y="129281"/>
            <a:ext cx="6333108" cy="504056"/>
          </a:xfrm>
          <a:prstGeom prst="rect">
            <a:avLst/>
          </a:prstGeom>
          <a:gradFill>
            <a:gsLst>
              <a:gs pos="0">
                <a:srgbClr val="CAC5D3">
                  <a:alpha val="0"/>
                </a:srgbClr>
              </a:gs>
              <a:gs pos="100000">
                <a:srgbClr val="4C004C">
                  <a:alpha val="93725"/>
                </a:srgbClr>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pic>
        <p:nvPicPr>
          <p:cNvPr descr="https://www.caelum.com.br/apostila-html-css-javascript/anuncios/alura_2x.png" id="89" name="Shape 89"/>
          <p:cNvPicPr preferRelativeResize="0"/>
          <p:nvPr/>
        </p:nvPicPr>
        <p:blipFill rotWithShape="1">
          <a:blip r:embed="rId2">
            <a:alphaModFix/>
          </a:blip>
          <a:srcRect b="0" l="0" r="0" t="0"/>
          <a:stretch/>
        </p:blipFill>
        <p:spPr>
          <a:xfrm>
            <a:off x="6261100" y="3441650"/>
            <a:ext cx="1224135" cy="550861"/>
          </a:xfrm>
          <a:prstGeom prst="rect">
            <a:avLst/>
          </a:prstGeom>
          <a:noFill/>
          <a:ln>
            <a:noFill/>
          </a:ln>
        </p:spPr>
      </p:pic>
      <p:pic>
        <p:nvPicPr>
          <p:cNvPr descr="http://www.valit.com.br/fw-uploads/0df68964d7f69a99cae07c24f4190c45.gif" id="90" name="Shape 90"/>
          <p:cNvPicPr preferRelativeResize="0"/>
          <p:nvPr/>
        </p:nvPicPr>
        <p:blipFill rotWithShape="1">
          <a:blip r:embed="rId3">
            <a:alphaModFix/>
          </a:blip>
          <a:srcRect b="0" l="0" r="0" t="0"/>
          <a:stretch/>
        </p:blipFill>
        <p:spPr>
          <a:xfrm>
            <a:off x="140419" y="57273"/>
            <a:ext cx="1368151" cy="694765"/>
          </a:xfrm>
          <a:prstGeom prst="rect">
            <a:avLst/>
          </a:prstGeom>
          <a:noFill/>
          <a:ln>
            <a:noFill/>
          </a:ln>
        </p:spPr>
      </p:pic>
      <p:sp>
        <p:nvSpPr>
          <p:cNvPr id="91" name="Shape 91"/>
          <p:cNvSpPr/>
          <p:nvPr/>
        </p:nvSpPr>
        <p:spPr>
          <a:xfrm>
            <a:off x="5757044" y="201290"/>
            <a:ext cx="1872207" cy="1368151"/>
          </a:xfrm>
          <a:prstGeom prst="rect">
            <a:avLst/>
          </a:prstGeom>
          <a:gradFill>
            <a:gsLst>
              <a:gs pos="0">
                <a:schemeClr val="dk1"/>
              </a:gs>
              <a:gs pos="50000">
                <a:srgbClr val="CACACA"/>
              </a:gs>
              <a:gs pos="100000">
                <a:schemeClr val="dk1"/>
              </a:gs>
            </a:gsLst>
            <a:lin ang="0" scaled="0"/>
          </a:gradFill>
          <a:ln>
            <a:noFill/>
          </a:ln>
          <a:effectLst>
            <a:outerShdw blurRad="50799" rotWithShape="0" algn="tl" dir="2700000" dist="38100">
              <a:srgbClr val="000000">
                <a:alpha val="40000"/>
              </a:srgbClr>
            </a:outerShdw>
          </a:effectLst>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2" name="Shape 92"/>
          <p:cNvSpPr/>
          <p:nvPr/>
        </p:nvSpPr>
        <p:spPr>
          <a:xfrm>
            <a:off x="5829051" y="273297"/>
            <a:ext cx="1728191" cy="1224135"/>
          </a:xfrm>
          <a:prstGeom prst="rect">
            <a:avLst/>
          </a:prstGeom>
          <a:gradFill>
            <a:gsLst>
              <a:gs pos="0">
                <a:srgbClr val="7C7C7C"/>
              </a:gs>
              <a:gs pos="50000">
                <a:srgbClr val="B4B4B4"/>
              </a:gs>
              <a:gs pos="100000">
                <a:srgbClr val="D8D8D8"/>
              </a:gs>
            </a:gsLst>
            <a:path path="circle">
              <a:fillToRect b="50%" l="50%" r="50%" t="50%"/>
            </a:path>
            <a:tileRect/>
          </a:grad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
        <p:nvSpPr>
          <p:cNvPr id="93" name="Shape 93"/>
          <p:cNvSpPr txBox="1"/>
          <p:nvPr/>
        </p:nvSpPr>
        <p:spPr>
          <a:xfrm>
            <a:off x="1508571" y="201290"/>
            <a:ext cx="4045187" cy="3385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t-BR" sz="1600">
                <a:solidFill>
                  <a:srgbClr val="0C0C0C"/>
                </a:solidFill>
                <a:latin typeface="Calibri"/>
                <a:ea typeface="Calibri"/>
                <a:cs typeface="Calibri"/>
                <a:sym typeface="Calibri"/>
              </a:rPr>
              <a:t>Preparatório para o Exame  ITIL® Foundation</a:t>
            </a:r>
          </a:p>
        </p:txBody>
      </p:sp>
      <p:sp>
        <p:nvSpPr>
          <p:cNvPr id="94" name="Shape 94"/>
          <p:cNvSpPr/>
          <p:nvPr/>
        </p:nvSpPr>
        <p:spPr>
          <a:xfrm rot="10800000">
            <a:off x="0" y="3657674"/>
            <a:ext cx="4172868" cy="504056"/>
          </a:xfrm>
          <a:prstGeom prst="rect">
            <a:avLst/>
          </a:prstGeom>
          <a:gradFill>
            <a:gsLst>
              <a:gs pos="0">
                <a:srgbClr val="CAC5D3">
                  <a:alpha val="0"/>
                </a:srgbClr>
              </a:gs>
              <a:gs pos="100000">
                <a:srgbClr val="76923C"/>
              </a:gs>
            </a:gsLst>
            <a:lin ang="0" scaled="0"/>
          </a:gradFill>
          <a:ln>
            <a:noFill/>
          </a:ln>
        </p:spPr>
        <p:txBody>
          <a:bodyPr anchorCtr="0" anchor="ctr" bIns="45700" lIns="91425" rIns="91425" tIns="45700">
            <a:noAutofit/>
          </a:bodyPr>
          <a:lstStyle/>
          <a:p>
            <a:pPr indent="0" lvl="0" marL="0" marR="0" rtl="0" algn="ctr">
              <a:spcBef>
                <a:spcPts val="0"/>
              </a:spcBef>
              <a:buNone/>
            </a:pPr>
            <a:r>
              <a:t/>
            </a:r>
            <a:endParaRPr sz="1500">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95" name="Shape 95"/>
        <p:cNvGrpSpPr/>
        <p:nvPr/>
      </p:nvGrpSpPr>
      <p:grpSpPr>
        <a:xfrm>
          <a:off x="0" y="0"/>
          <a:ext cx="0" cy="0"/>
          <a:chOff x="0" y="0"/>
          <a:chExt cx="0" cy="0"/>
        </a:xfrm>
      </p:grpSpPr>
      <p:sp>
        <p:nvSpPr>
          <p:cNvPr id="96" name="Shape 96"/>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98" name="Shape 98"/>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101" name="Shape 101"/>
        <p:cNvGrpSpPr/>
        <p:nvPr/>
      </p:nvGrpSpPr>
      <p:grpSpPr>
        <a:xfrm>
          <a:off x="0" y="0"/>
          <a:ext cx="0" cy="0"/>
          <a:chOff x="0" y="0"/>
          <a:chExt cx="0" cy="0"/>
        </a:xfrm>
      </p:grpSpPr>
      <p:sp>
        <p:nvSpPr>
          <p:cNvPr id="102" name="Shape 10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3" name="Shape 10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104" name="Shape 104"/>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107" name="Shape 107"/>
        <p:cNvGrpSpPr/>
        <p:nvPr/>
      </p:nvGrpSpPr>
      <p:grpSpPr>
        <a:xfrm>
          <a:off x="0" y="0"/>
          <a:ext cx="0" cy="0"/>
          <a:chOff x="0" y="0"/>
          <a:chExt cx="0" cy="0"/>
        </a:xfrm>
      </p:grpSpPr>
      <p:sp>
        <p:nvSpPr>
          <p:cNvPr id="108" name="Shape 108"/>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0" name="Shape 11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111" name="Shape 11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2" name="Shape 11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13" name="Shape 11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114" name="Shape 114"/>
        <p:cNvGrpSpPr/>
        <p:nvPr/>
      </p:nvGrpSpPr>
      <p:grpSpPr>
        <a:xfrm>
          <a:off x="0" y="0"/>
          <a:ext cx="0" cy="0"/>
          <a:chOff x="0" y="0"/>
          <a:chExt cx="0" cy="0"/>
        </a:xfrm>
      </p:grpSpPr>
      <p:sp>
        <p:nvSpPr>
          <p:cNvPr id="115" name="Shape 115"/>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6" name="Shape 11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7" name="Shape 11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18" name="Shape 11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119" name="Shape 11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120" name="Shape 120"/>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1" name="Shape 121"/>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2" name="Shape 122"/>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123" name="Shape 123"/>
        <p:cNvGrpSpPr/>
        <p:nvPr/>
      </p:nvGrpSpPr>
      <p:grpSpPr>
        <a:xfrm>
          <a:off x="0" y="0"/>
          <a:ext cx="0" cy="0"/>
          <a:chOff x="0" y="0"/>
          <a:chExt cx="0" cy="0"/>
        </a:xfrm>
      </p:grpSpPr>
      <p:sp>
        <p:nvSpPr>
          <p:cNvPr id="124" name="Shape 124"/>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5" name="Shape 12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6" name="Shape 12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27" name="Shape 12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128" name="Shape 128"/>
        <p:cNvGrpSpPr/>
        <p:nvPr/>
      </p:nvGrpSpPr>
      <p:grpSpPr>
        <a:xfrm>
          <a:off x="0" y="0"/>
          <a:ext cx="0" cy="0"/>
          <a:chOff x="0" y="0"/>
          <a:chExt cx="0" cy="0"/>
        </a:xfrm>
      </p:grpSpPr>
      <p:sp>
        <p:nvSpPr>
          <p:cNvPr id="129" name="Shape 12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0" name="Shape 13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31" name="Shape 13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2" name="Shape 132"/>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3" name="Shape 133"/>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4" name="Shape 134"/>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9" name="Shape 19"/>
        <p:cNvGrpSpPr/>
        <p:nvPr/>
      </p:nvGrpSpPr>
      <p:grpSpPr>
        <a:xfrm>
          <a:off x="0" y="0"/>
          <a:ext cx="0" cy="0"/>
          <a:chOff x="0" y="0"/>
          <a:chExt cx="0" cy="0"/>
        </a:xfrm>
      </p:grpSpPr>
      <p:sp>
        <p:nvSpPr>
          <p:cNvPr id="20" name="Shape 20"/>
          <p:cNvSpPr txBox="1"/>
          <p:nvPr>
            <p:ph type="ctrTitle"/>
          </p:nvPr>
        </p:nvSpPr>
        <p:spPr>
          <a:xfrm>
            <a:off x="593527" y="1332995"/>
            <a:ext cx="6726634" cy="919786"/>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1" name="Shape 21"/>
          <p:cNvSpPr txBox="1"/>
          <p:nvPr>
            <p:ph idx="1" type="subTitle"/>
          </p:nvPr>
        </p:nvSpPr>
        <p:spPr>
          <a:xfrm>
            <a:off x="1187053" y="2431574"/>
            <a:ext cx="5539582" cy="1096592"/>
          </a:xfrm>
          <a:prstGeom prst="rect">
            <a:avLst/>
          </a:prstGeom>
          <a:noFill/>
          <a:ln>
            <a:noFill/>
          </a:ln>
        </p:spPr>
        <p:txBody>
          <a:bodyPr anchorCtr="0" anchor="t" bIns="91425" lIns="91425" rIns="91425" tIns="91425"/>
          <a:lstStyle>
            <a:lvl1pPr indent="0" lvl="0" marL="0" marR="0" rtl="0" algn="ctr">
              <a:spcBef>
                <a:spcPts val="520"/>
              </a:spcBef>
              <a:buClr>
                <a:srgbClr val="888888"/>
              </a:buClr>
              <a:buFont typeface="Arial"/>
              <a:buNone/>
              <a:defRPr b="0" i="0" sz="2600" u="none" cap="none" strike="noStrike">
                <a:solidFill>
                  <a:srgbClr val="888888"/>
                </a:solidFill>
                <a:latin typeface="Calibri"/>
                <a:ea typeface="Calibri"/>
                <a:cs typeface="Calibri"/>
                <a:sym typeface="Calibri"/>
              </a:defRPr>
            </a:lvl1pPr>
            <a:lvl2pPr indent="-7198" lvl="1" marL="375498" marR="0" rtl="0" algn="ctr">
              <a:spcBef>
                <a:spcPts val="460"/>
              </a:spcBef>
              <a:buClr>
                <a:srgbClr val="888888"/>
              </a:buClr>
              <a:buFont typeface="Arial"/>
              <a:buNone/>
              <a:defRPr b="0" i="0" sz="2300" u="none" cap="none" strike="noStrike">
                <a:solidFill>
                  <a:srgbClr val="888888"/>
                </a:solidFill>
                <a:latin typeface="Calibri"/>
                <a:ea typeface="Calibri"/>
                <a:cs typeface="Calibri"/>
                <a:sym typeface="Calibri"/>
              </a:defRPr>
            </a:lvl2pPr>
            <a:lvl3pPr indent="-1696" lvl="2" marL="750997"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3pPr>
            <a:lvl4pPr indent="-8895" lvl="3" marL="1126495"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4pPr>
            <a:lvl5pPr indent="-3393" lvl="4" marL="1501993"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5pPr>
            <a:lvl6pPr indent="-10591" lvl="5" marL="1877492"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6pPr>
            <a:lvl7pPr indent="-5089" lvl="6" marL="2252990"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7pPr>
            <a:lvl8pPr indent="-12288" lvl="7" marL="2628489"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8pPr>
            <a:lvl9pPr indent="-6786" lvl="8" marL="3003987" marR="0" rtl="0" algn="ctr">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9pPr>
          </a:lstStyle>
          <a:p/>
        </p:txBody>
      </p:sp>
      <p:sp>
        <p:nvSpPr>
          <p:cNvPr id="22" name="Shape 2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3" name="Shape 2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4" name="Shape 2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135" name="Shape 135"/>
        <p:cNvGrpSpPr/>
        <p:nvPr/>
      </p:nvGrpSpPr>
      <p:grpSpPr>
        <a:xfrm>
          <a:off x="0" y="0"/>
          <a:ext cx="0" cy="0"/>
          <a:chOff x="0" y="0"/>
          <a:chExt cx="0" cy="0"/>
        </a:xfrm>
      </p:grpSpPr>
      <p:sp>
        <p:nvSpPr>
          <p:cNvPr id="136" name="Shape 13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7" name="Shape 13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138" name="Shape 13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139" name="Shape 139"/>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0" name="Shape 140"/>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1" name="Shape 141"/>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142" name="Shape 142"/>
        <p:cNvGrpSpPr/>
        <p:nvPr/>
      </p:nvGrpSpPr>
      <p:grpSpPr>
        <a:xfrm>
          <a:off x="0" y="0"/>
          <a:ext cx="0" cy="0"/>
          <a:chOff x="0" y="0"/>
          <a:chExt cx="0" cy="0"/>
        </a:xfrm>
      </p:grpSpPr>
      <p:sp>
        <p:nvSpPr>
          <p:cNvPr id="143" name="Shape 143"/>
          <p:cNvSpPr txBox="1"/>
          <p:nvPr>
            <p:ph type="title"/>
          </p:nvPr>
        </p:nvSpPr>
        <p:spPr>
          <a:xfrm>
            <a:off x="395685" y="171839"/>
            <a:ext cx="7122319" cy="71516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44" name="Shape 144"/>
          <p:cNvSpPr txBox="1"/>
          <p:nvPr>
            <p:ph idx="1" type="body"/>
          </p:nvPr>
        </p:nvSpPr>
        <p:spPr>
          <a:xfrm rot="5400000">
            <a:off x="2540909" y="-1143987"/>
            <a:ext cx="2831870" cy="7122319"/>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45" name="Shape 145"/>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6" name="Shape 146"/>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7" name="Shape 147"/>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148" name="Shape 148"/>
        <p:cNvGrpSpPr/>
        <p:nvPr/>
      </p:nvGrpSpPr>
      <p:grpSpPr>
        <a:xfrm>
          <a:off x="0" y="0"/>
          <a:ext cx="0" cy="0"/>
          <a:chOff x="0" y="0"/>
          <a:chExt cx="0" cy="0"/>
        </a:xfrm>
      </p:grpSpPr>
      <p:sp>
        <p:nvSpPr>
          <p:cNvPr id="149" name="Shape 149"/>
          <p:cNvSpPr txBox="1"/>
          <p:nvPr>
            <p:ph type="title"/>
          </p:nvPr>
        </p:nvSpPr>
        <p:spPr>
          <a:xfrm rot="5400000">
            <a:off x="4797080" y="1112183"/>
            <a:ext cx="3661267" cy="1780579"/>
          </a:xfrm>
          <a:prstGeom prst="rect">
            <a:avLst/>
          </a:prstGeom>
          <a:noFill/>
          <a:ln>
            <a:noFill/>
          </a:ln>
        </p:spPr>
        <p:txBody>
          <a:bodyPr anchorCtr="0" anchor="t"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50" name="Shape 150"/>
          <p:cNvSpPr txBox="1"/>
          <p:nvPr>
            <p:ph idx="1" type="body"/>
          </p:nvPr>
        </p:nvSpPr>
        <p:spPr>
          <a:xfrm rot="5400000">
            <a:off x="1169972" y="-602448"/>
            <a:ext cx="3661267" cy="5209844"/>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51" name="Shape 151"/>
          <p:cNvSpPr txBox="1"/>
          <p:nvPr>
            <p:ph idx="10" type="dt"/>
          </p:nvPr>
        </p:nvSpPr>
        <p:spPr>
          <a:xfrm>
            <a:off x="395685" y="3977133"/>
            <a:ext cx="1846526"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2" name="Shape 152"/>
          <p:cNvSpPr txBox="1"/>
          <p:nvPr>
            <p:ph idx="11" type="ftr"/>
          </p:nvPr>
        </p:nvSpPr>
        <p:spPr>
          <a:xfrm>
            <a:off x="2703843" y="3977133"/>
            <a:ext cx="2506000" cy="228456"/>
          </a:xfrm>
          <a:prstGeom prst="rect">
            <a:avLst/>
          </a:prstGeom>
          <a:noFill/>
          <a:ln>
            <a:noFill/>
          </a:ln>
        </p:spPr>
        <p:txBody>
          <a:bodyPr anchorCtr="0" anchor="t" bIns="91425" lIns="91425" rIns="91425" tIns="91425"/>
          <a:lstStyle>
            <a:lvl1pPr indent="0" lvl="0" marL="0" marR="0" rtl="0" algn="l">
              <a:spcBef>
                <a:spcPts val="0"/>
              </a:spcBef>
              <a:buNone/>
              <a:defRPr sz="1500">
                <a:solidFill>
                  <a:schemeClr val="dk1"/>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53" name="Shape 153"/>
          <p:cNvSpPr txBox="1"/>
          <p:nvPr>
            <p:ph idx="12" type="sldNum"/>
          </p:nvPr>
        </p:nvSpPr>
        <p:spPr>
          <a:xfrm>
            <a:off x="5671476" y="3977133"/>
            <a:ext cx="1846526" cy="22845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lang="pt-BR" sz="1500">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25" name="Shape 25"/>
        <p:cNvGrpSpPr/>
        <p:nvPr/>
      </p:nvGrpSpPr>
      <p:grpSpPr>
        <a:xfrm>
          <a:off x="0" y="0"/>
          <a:ext cx="0" cy="0"/>
          <a:chOff x="0" y="0"/>
          <a:chExt cx="0" cy="0"/>
        </a:xfrm>
      </p:grpSpPr>
      <p:sp>
        <p:nvSpPr>
          <p:cNvPr id="26" name="Shape 26"/>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28" name="Shape 28"/>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29" name="Shape 29"/>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0" name="Shape 30"/>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31" name="Shape 31"/>
        <p:cNvGrpSpPr/>
        <p:nvPr/>
      </p:nvGrpSpPr>
      <p:grpSpPr>
        <a:xfrm>
          <a:off x="0" y="0"/>
          <a:ext cx="0" cy="0"/>
          <a:chOff x="0" y="0"/>
          <a:chExt cx="0" cy="0"/>
        </a:xfrm>
      </p:grpSpPr>
      <p:sp>
        <p:nvSpPr>
          <p:cNvPr id="32" name="Shape 32"/>
          <p:cNvSpPr txBox="1"/>
          <p:nvPr>
            <p:ph type="title"/>
          </p:nvPr>
        </p:nvSpPr>
        <p:spPr>
          <a:xfrm>
            <a:off x="625127" y="2757374"/>
            <a:ext cx="6726634" cy="852243"/>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33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625127" y="1818714"/>
            <a:ext cx="6726634" cy="938658"/>
          </a:xfrm>
          <a:prstGeom prst="rect">
            <a:avLst/>
          </a:prstGeom>
          <a:noFill/>
          <a:ln>
            <a:noFill/>
          </a:ln>
        </p:spPr>
        <p:txBody>
          <a:bodyPr anchorCtr="0" anchor="b" bIns="91425" lIns="91425" rIns="91425" tIns="91425"/>
          <a:lstStyle>
            <a:lvl1pPr indent="0" lvl="0" marL="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1pPr>
            <a:lvl2pPr indent="-7198" lvl="1" marL="375498" marR="0" rtl="0" algn="l">
              <a:spcBef>
                <a:spcPts val="300"/>
              </a:spcBef>
              <a:buClr>
                <a:srgbClr val="888888"/>
              </a:buClr>
              <a:buFont typeface="Arial"/>
              <a:buNone/>
              <a:defRPr b="0" i="0" sz="1500" u="none" cap="none" strike="noStrike">
                <a:solidFill>
                  <a:srgbClr val="888888"/>
                </a:solidFill>
                <a:latin typeface="Calibri"/>
                <a:ea typeface="Calibri"/>
                <a:cs typeface="Calibri"/>
                <a:sym typeface="Calibri"/>
              </a:defRPr>
            </a:lvl2pPr>
            <a:lvl3pPr indent="-1696" lvl="2" marL="750997" marR="0" rtl="0" algn="l">
              <a:spcBef>
                <a:spcPts val="260"/>
              </a:spcBef>
              <a:buClr>
                <a:srgbClr val="888888"/>
              </a:buClr>
              <a:buFont typeface="Arial"/>
              <a:buNone/>
              <a:defRPr b="0" i="0" sz="1300" u="none" cap="none" strike="noStrike">
                <a:solidFill>
                  <a:srgbClr val="888888"/>
                </a:solidFill>
                <a:latin typeface="Calibri"/>
                <a:ea typeface="Calibri"/>
                <a:cs typeface="Calibri"/>
                <a:sym typeface="Calibri"/>
              </a:defRPr>
            </a:lvl3pPr>
            <a:lvl4pPr indent="-8895" lvl="3" marL="1126495"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4pPr>
            <a:lvl5pPr indent="-3393" lvl="4" marL="1501993"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5pPr>
            <a:lvl6pPr indent="-10591" lvl="5" marL="1877492"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6pPr>
            <a:lvl7pPr indent="-5089" lvl="6" marL="2252990"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7pPr>
            <a:lvl8pPr indent="-12288" lvl="7" marL="2628489"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8pPr>
            <a:lvl9pPr indent="-6786" lvl="8" marL="3003987" marR="0" rtl="0" algn="l">
              <a:spcBef>
                <a:spcPts val="220"/>
              </a:spcBef>
              <a:buClr>
                <a:srgbClr val="888888"/>
              </a:buClr>
              <a:buFont typeface="Arial"/>
              <a:buNone/>
              <a:defRPr b="0" i="0" sz="1100" u="none" cap="none" strike="noStrike">
                <a:solidFill>
                  <a:srgbClr val="888888"/>
                </a:solidFill>
                <a:latin typeface="Calibri"/>
                <a:ea typeface="Calibri"/>
                <a:cs typeface="Calibri"/>
                <a:sym typeface="Calibri"/>
              </a:defRPr>
            </a:lvl9pPr>
          </a:lstStyle>
          <a:p/>
        </p:txBody>
      </p:sp>
      <p:sp>
        <p:nvSpPr>
          <p:cNvPr id="34" name="Shape 34"/>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7" name="Shape 37"/>
        <p:cNvGrpSpPr/>
        <p:nvPr/>
      </p:nvGrpSpPr>
      <p:grpSpPr>
        <a:xfrm>
          <a:off x="0" y="0"/>
          <a:ext cx="0" cy="0"/>
          <a:chOff x="0" y="0"/>
          <a:chExt cx="0" cy="0"/>
        </a:xfrm>
      </p:grpSpPr>
      <p:sp>
        <p:nvSpPr>
          <p:cNvPr id="38" name="Shape 38"/>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395685"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Shape 40"/>
          <p:cNvSpPr txBox="1"/>
          <p:nvPr>
            <p:ph idx="2" type="body"/>
          </p:nvPr>
        </p:nvSpPr>
        <p:spPr>
          <a:xfrm>
            <a:off x="4022792" y="1001237"/>
            <a:ext cx="3495211" cy="2831870"/>
          </a:xfrm>
          <a:prstGeom prst="rect">
            <a:avLst/>
          </a:prstGeom>
          <a:noFill/>
          <a:ln>
            <a:noFill/>
          </a:ln>
        </p:spPr>
        <p:txBody>
          <a:bodyPr anchorCtr="0" anchor="t" bIns="91425" lIns="91425" rIns="91425" tIns="91425"/>
          <a:lstStyle>
            <a:lvl1pPr indent="-135573" lvl="0" marL="281624"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1pPr>
            <a:lvl2pPr indent="-114884" lvl="1" marL="610185"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87845" lvl="2" marL="93874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101394" lvl="3" marL="1314244"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4pPr>
            <a:lvl5pPr indent="-95892" lvl="4" marL="1689743"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5pPr>
            <a:lvl6pPr indent="-103090" lvl="5" marL="2065241"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6pPr>
            <a:lvl7pPr indent="-97589" lvl="6" marL="2440739"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7pPr>
            <a:lvl8pPr indent="-104787" lvl="7" marL="2816238"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8pPr>
            <a:lvl9pPr indent="-99285" lvl="8" marL="319173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9pPr>
          </a:lstStyle>
          <a:p/>
        </p:txBody>
      </p:sp>
      <p:sp>
        <p:nvSpPr>
          <p:cNvPr id="41" name="Shape 41"/>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2" name="Shape 42"/>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43" name="Shape 43"/>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44" name="Shape 44"/>
        <p:cNvGrpSpPr/>
        <p:nvPr/>
      </p:nvGrpSpPr>
      <p:grpSpPr>
        <a:xfrm>
          <a:off x="0" y="0"/>
          <a:ext cx="0" cy="0"/>
          <a:chOff x="0" y="0"/>
          <a:chExt cx="0" cy="0"/>
        </a:xfrm>
      </p:grpSpPr>
      <p:sp>
        <p:nvSpPr>
          <p:cNvPr id="45" name="Shape 45"/>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395684" y="960512"/>
            <a:ext cx="3496587"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7" name="Shape 47"/>
          <p:cNvSpPr txBox="1"/>
          <p:nvPr>
            <p:ph idx="2" type="body"/>
          </p:nvPr>
        </p:nvSpPr>
        <p:spPr>
          <a:xfrm>
            <a:off x="395684" y="1360808"/>
            <a:ext cx="3496587"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48" name="Shape 48"/>
          <p:cNvSpPr txBox="1"/>
          <p:nvPr>
            <p:ph idx="3" type="body"/>
          </p:nvPr>
        </p:nvSpPr>
        <p:spPr>
          <a:xfrm>
            <a:off x="4020044" y="960512"/>
            <a:ext cx="3497959" cy="400296"/>
          </a:xfrm>
          <a:prstGeom prst="rect">
            <a:avLst/>
          </a:prstGeom>
          <a:noFill/>
          <a:ln>
            <a:noFill/>
          </a:ln>
        </p:spPr>
        <p:txBody>
          <a:bodyPr anchorCtr="0" anchor="b" bIns="91425" lIns="91425" rIns="91425" tIns="91425"/>
          <a:lstStyle>
            <a:lvl1pPr indent="0" lvl="0" marL="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1pPr>
            <a:lvl2pPr indent="-7198" lvl="1" marL="375498"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2pPr>
            <a:lvl3pPr indent="-1696" lvl="2" marL="750997" marR="0" rtl="0" algn="l">
              <a:spcBef>
                <a:spcPts val="300"/>
              </a:spcBef>
              <a:buClr>
                <a:schemeClr val="dk1"/>
              </a:buClr>
              <a:buFont typeface="Arial"/>
              <a:buNone/>
              <a:defRPr b="1" i="0" sz="1500" u="none" cap="none" strike="noStrike">
                <a:solidFill>
                  <a:schemeClr val="dk1"/>
                </a:solidFill>
                <a:latin typeface="Calibri"/>
                <a:ea typeface="Calibri"/>
                <a:cs typeface="Calibri"/>
                <a:sym typeface="Calibri"/>
              </a:defRPr>
            </a:lvl3pPr>
            <a:lvl4pPr indent="-8895" lvl="3" marL="1126495"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4pPr>
            <a:lvl5pPr indent="-3393" lvl="4" marL="1501993"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5pPr>
            <a:lvl6pPr indent="-10591" lvl="5" marL="1877492"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6pPr>
            <a:lvl7pPr indent="-5089" lvl="6" marL="2252990"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7pPr>
            <a:lvl8pPr indent="-12288" lvl="7" marL="2628489"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8pPr>
            <a:lvl9pPr indent="-6786" lvl="8" marL="3003987" marR="0" rtl="0" algn="l">
              <a:spcBef>
                <a:spcPts val="260"/>
              </a:spcBef>
              <a:buClr>
                <a:schemeClr val="dk1"/>
              </a:buClr>
              <a:buFont typeface="Arial"/>
              <a:buNone/>
              <a:defRPr b="1" i="0" sz="1300" u="none" cap="none" strike="noStrike">
                <a:solidFill>
                  <a:schemeClr val="dk1"/>
                </a:solidFill>
                <a:latin typeface="Calibri"/>
                <a:ea typeface="Calibri"/>
                <a:cs typeface="Calibri"/>
                <a:sym typeface="Calibri"/>
              </a:defRPr>
            </a:lvl9pPr>
          </a:lstStyle>
          <a:p/>
        </p:txBody>
      </p:sp>
      <p:sp>
        <p:nvSpPr>
          <p:cNvPr id="49" name="Shape 49"/>
          <p:cNvSpPr txBox="1"/>
          <p:nvPr>
            <p:ph idx="4" type="body"/>
          </p:nvPr>
        </p:nvSpPr>
        <p:spPr>
          <a:xfrm>
            <a:off x="4020044" y="1360808"/>
            <a:ext cx="3497959" cy="2472298"/>
          </a:xfrm>
          <a:prstGeom prst="rect">
            <a:avLst/>
          </a:prstGeom>
          <a:noFill/>
          <a:ln>
            <a:noFill/>
          </a:ln>
        </p:spPr>
        <p:txBody>
          <a:bodyPr anchorCtr="0" anchor="t" bIns="91425" lIns="91425" rIns="91425" tIns="91425"/>
          <a:lstStyle>
            <a:lvl1pPr indent="-154623" lvl="0" marL="281624"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1pPr>
            <a:lvl2pPr indent="-140285" lvl="1" marL="610185"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2pPr>
            <a:lvl3pPr indent="-94195" lvl="2" marL="938746" marR="0" rtl="0" algn="l">
              <a:spcBef>
                <a:spcPts val="300"/>
              </a:spcBef>
              <a:buClr>
                <a:schemeClr val="dk1"/>
              </a:buClr>
              <a:buSzPct val="100000"/>
              <a:buFont typeface="Arial"/>
              <a:buChar char="•"/>
              <a:defRPr b="0" i="0" sz="1500" u="none" cap="none" strike="noStrike">
                <a:solidFill>
                  <a:schemeClr val="dk1"/>
                </a:solidFill>
                <a:latin typeface="Calibri"/>
                <a:ea typeface="Calibri"/>
                <a:cs typeface="Calibri"/>
                <a:sym typeface="Calibri"/>
              </a:defRPr>
            </a:lvl3pPr>
            <a:lvl4pPr indent="-114094" lvl="3" marL="1314244"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4pPr>
            <a:lvl5pPr indent="-108592" lvl="4" marL="1689743"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5pPr>
            <a:lvl6pPr indent="-115790" lvl="5" marL="2065241"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6pPr>
            <a:lvl7pPr indent="-110289" lvl="6" marL="2440739"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7pPr>
            <a:lvl8pPr indent="-117487" lvl="7" marL="2816238"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8pPr>
            <a:lvl9pPr indent="-111985" lvl="8" marL="3191736" marR="0" rtl="0" algn="l">
              <a:spcBef>
                <a:spcPts val="260"/>
              </a:spcBef>
              <a:buClr>
                <a:schemeClr val="dk1"/>
              </a:buClr>
              <a:buSzPct val="100000"/>
              <a:buFont typeface="Arial"/>
              <a:buChar char="•"/>
              <a:defRPr b="0" i="0" sz="1300" u="none" cap="none" strike="noStrike">
                <a:solidFill>
                  <a:schemeClr val="dk1"/>
                </a:solidFill>
                <a:latin typeface="Calibri"/>
                <a:ea typeface="Calibri"/>
                <a:cs typeface="Calibri"/>
                <a:sym typeface="Calibri"/>
              </a:defRPr>
            </a:lvl9pPr>
          </a:lstStyle>
          <a:p/>
        </p:txBody>
      </p:sp>
      <p:sp>
        <p:nvSpPr>
          <p:cNvPr id="50" name="Shape 50"/>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53" name="Shape 53"/>
        <p:cNvGrpSpPr/>
        <p:nvPr/>
      </p:nvGrpSpPr>
      <p:grpSpPr>
        <a:xfrm>
          <a:off x="0" y="0"/>
          <a:ext cx="0" cy="0"/>
          <a:chOff x="0" y="0"/>
          <a:chExt cx="0" cy="0"/>
        </a:xfrm>
      </p:grpSpPr>
      <p:sp>
        <p:nvSpPr>
          <p:cNvPr id="54" name="Shape 54"/>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8" name="Shape 58"/>
        <p:cNvGrpSpPr/>
        <p:nvPr/>
      </p:nvGrpSpPr>
      <p:grpSpPr>
        <a:xfrm>
          <a:off x="0" y="0"/>
          <a:ext cx="0" cy="0"/>
          <a:chOff x="0" y="0"/>
          <a:chExt cx="0" cy="0"/>
        </a:xfrm>
      </p:grpSpPr>
      <p:sp>
        <p:nvSpPr>
          <p:cNvPr id="59" name="Shape 59"/>
          <p:cNvSpPr txBox="1"/>
          <p:nvPr>
            <p:ph type="title"/>
          </p:nvPr>
        </p:nvSpPr>
        <p:spPr>
          <a:xfrm>
            <a:off x="395686" y="170846"/>
            <a:ext cx="2603548" cy="72708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 type="body"/>
          </p:nvPr>
        </p:nvSpPr>
        <p:spPr>
          <a:xfrm>
            <a:off x="3094032" y="170845"/>
            <a:ext cx="4423971" cy="3662261"/>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2" type="body"/>
          </p:nvPr>
        </p:nvSpPr>
        <p:spPr>
          <a:xfrm>
            <a:off x="395686" y="897934"/>
            <a:ext cx="2603548" cy="2935172"/>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5" name="Shape 65"/>
        <p:cNvGrpSpPr/>
        <p:nvPr/>
      </p:nvGrpSpPr>
      <p:grpSpPr>
        <a:xfrm>
          <a:off x="0" y="0"/>
          <a:ext cx="0" cy="0"/>
          <a:chOff x="0" y="0"/>
          <a:chExt cx="0" cy="0"/>
        </a:xfrm>
      </p:grpSpPr>
      <p:sp>
        <p:nvSpPr>
          <p:cNvPr id="66" name="Shape 66"/>
          <p:cNvSpPr txBox="1"/>
          <p:nvPr>
            <p:ph type="title"/>
          </p:nvPr>
        </p:nvSpPr>
        <p:spPr>
          <a:xfrm>
            <a:off x="1551137" y="3003708"/>
            <a:ext cx="4748213" cy="354604"/>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1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7" name="Shape 67"/>
          <p:cNvSpPr/>
          <p:nvPr>
            <p:ph idx="2" type="pic"/>
          </p:nvPr>
        </p:nvSpPr>
        <p:spPr>
          <a:xfrm>
            <a:off x="1551137" y="383410"/>
            <a:ext cx="4748213" cy="2574608"/>
          </a:xfrm>
          <a:prstGeom prst="rect">
            <a:avLst/>
          </a:prstGeom>
          <a:noFill/>
          <a:ln>
            <a:noFill/>
          </a:ln>
        </p:spPr>
        <p:txBody>
          <a:bodyPr anchorCtr="0" anchor="t" bIns="91425" lIns="91425" rIns="91425" tIns="91425"/>
          <a:lstStyle>
            <a:lvl1pPr indent="0" lvl="0" marL="0" marR="0" rtl="0" algn="l">
              <a:spcBef>
                <a:spcPts val="520"/>
              </a:spcBef>
              <a:buClr>
                <a:schemeClr val="dk1"/>
              </a:buClr>
              <a:buFont typeface="Arial"/>
              <a:buNone/>
              <a:defRPr b="0" i="0" sz="2600" u="none" cap="none" strike="noStrike">
                <a:solidFill>
                  <a:schemeClr val="dk1"/>
                </a:solidFill>
                <a:latin typeface="Calibri"/>
                <a:ea typeface="Calibri"/>
                <a:cs typeface="Calibri"/>
                <a:sym typeface="Calibri"/>
              </a:defRPr>
            </a:lvl1pPr>
            <a:lvl2pPr indent="-7198" lvl="1" marL="375498" marR="0" rtl="0" algn="l">
              <a:spcBef>
                <a:spcPts val="460"/>
              </a:spcBef>
              <a:buClr>
                <a:schemeClr val="dk1"/>
              </a:buClr>
              <a:buFont typeface="Arial"/>
              <a:buNone/>
              <a:defRPr b="0" i="0" sz="2300" u="none" cap="none" strike="noStrike">
                <a:solidFill>
                  <a:schemeClr val="dk1"/>
                </a:solidFill>
                <a:latin typeface="Calibri"/>
                <a:ea typeface="Calibri"/>
                <a:cs typeface="Calibri"/>
                <a:sym typeface="Calibri"/>
              </a:defRPr>
            </a:lvl2pPr>
            <a:lvl3pPr indent="-1696" lvl="2" marL="750997"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3pPr>
            <a:lvl4pPr indent="-8895" lvl="3" marL="1126495"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4pPr>
            <a:lvl5pPr indent="-3393" lvl="4" marL="1501993"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5pPr>
            <a:lvl6pPr indent="-10591" lvl="5" marL="1877492"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6pPr>
            <a:lvl7pPr indent="-5089" lvl="6" marL="2252990"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7pPr>
            <a:lvl8pPr indent="-12288" lvl="7" marL="2628489"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8pPr>
            <a:lvl9pPr indent="-6786" lvl="8" marL="3003987" marR="0" rtl="0" algn="l">
              <a:spcBef>
                <a:spcPts val="320"/>
              </a:spcBef>
              <a:buClr>
                <a:schemeClr val="dk1"/>
              </a:buClr>
              <a:buFont typeface="Arial"/>
              <a:buNone/>
              <a:defRPr b="0" i="0" sz="1600" u="none" cap="none" strike="noStrike">
                <a:solidFill>
                  <a:schemeClr val="dk1"/>
                </a:solidFill>
                <a:latin typeface="Calibri"/>
                <a:ea typeface="Calibri"/>
                <a:cs typeface="Calibri"/>
                <a:sym typeface="Calibri"/>
              </a:defRPr>
            </a:lvl9pPr>
          </a:lstStyle>
          <a:p/>
        </p:txBody>
      </p:sp>
      <p:sp>
        <p:nvSpPr>
          <p:cNvPr id="68" name="Shape 68"/>
          <p:cNvSpPr txBox="1"/>
          <p:nvPr>
            <p:ph idx="1" type="body"/>
          </p:nvPr>
        </p:nvSpPr>
        <p:spPr>
          <a:xfrm>
            <a:off x="1551137" y="3358314"/>
            <a:ext cx="4748213" cy="503596"/>
          </a:xfrm>
          <a:prstGeom prst="rect">
            <a:avLst/>
          </a:prstGeom>
          <a:noFill/>
          <a:ln>
            <a:noFill/>
          </a:ln>
        </p:spPr>
        <p:txBody>
          <a:bodyPr anchorCtr="0" anchor="t" bIns="91425" lIns="91425" rIns="91425" tIns="91425"/>
          <a:lstStyle>
            <a:lvl1pPr indent="0" lvl="0" marL="0" marR="0" rtl="0" algn="l">
              <a:spcBef>
                <a:spcPts val="220"/>
              </a:spcBef>
              <a:buClr>
                <a:schemeClr val="dk1"/>
              </a:buClr>
              <a:buFont typeface="Arial"/>
              <a:buNone/>
              <a:defRPr b="0" i="0" sz="1100" u="none" cap="none" strike="noStrike">
                <a:solidFill>
                  <a:schemeClr val="dk1"/>
                </a:solidFill>
                <a:latin typeface="Calibri"/>
                <a:ea typeface="Calibri"/>
                <a:cs typeface="Calibri"/>
                <a:sym typeface="Calibri"/>
              </a:defRPr>
            </a:lvl1pPr>
            <a:lvl2pPr indent="-7198" lvl="1" marL="375498"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2pPr>
            <a:lvl3pPr indent="-1696" lvl="2" marL="750997" marR="0" rtl="0" algn="l">
              <a:spcBef>
                <a:spcPts val="160"/>
              </a:spcBef>
              <a:buClr>
                <a:schemeClr val="dk1"/>
              </a:buClr>
              <a:buFont typeface="Arial"/>
              <a:buNone/>
              <a:defRPr b="0" i="0" sz="800" u="none" cap="none" strike="noStrike">
                <a:solidFill>
                  <a:schemeClr val="dk1"/>
                </a:solidFill>
                <a:latin typeface="Calibri"/>
                <a:ea typeface="Calibri"/>
                <a:cs typeface="Calibri"/>
                <a:sym typeface="Calibri"/>
              </a:defRPr>
            </a:lvl3pPr>
            <a:lvl4pPr indent="-8895" lvl="3" marL="1126495"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4pPr>
            <a:lvl5pPr indent="-3393" lvl="4" marL="1501993"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5pPr>
            <a:lvl6pPr indent="-10591" lvl="5" marL="1877492"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6pPr>
            <a:lvl7pPr indent="-5089" lvl="6" marL="2252990"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7pPr>
            <a:lvl8pPr indent="-12288" lvl="7" marL="2628489"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8pPr>
            <a:lvl9pPr indent="-6786" lvl="8" marL="3003987" marR="0" rtl="0" algn="l">
              <a:spcBef>
                <a:spcPts val="140"/>
              </a:spcBef>
              <a:buClr>
                <a:schemeClr val="dk1"/>
              </a:buClr>
              <a:buFont typeface="Arial"/>
              <a:buNone/>
              <a:defRPr b="0" i="0" sz="7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sz="1000">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lang="pt-BR" sz="10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95685" y="171839"/>
            <a:ext cx="7122319" cy="715169"/>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36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395685" y="1001237"/>
            <a:ext cx="7122319" cy="2831870"/>
          </a:xfrm>
          <a:prstGeom prst="rect">
            <a:avLst/>
          </a:prstGeom>
          <a:noFill/>
          <a:ln>
            <a:noFill/>
          </a:ln>
        </p:spPr>
        <p:txBody>
          <a:bodyPr anchorCtr="0" anchor="t" bIns="91425" lIns="91425" rIns="91425" tIns="91425"/>
          <a:lstStyle>
            <a:lvl1pPr indent="-116523" lvl="0" marL="281624" marR="0" rtl="0" algn="l">
              <a:spcBef>
                <a:spcPts val="52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1pPr>
            <a:lvl2pPr indent="-95834" lvl="1" marL="610185" marR="0" rtl="0" algn="l">
              <a:spcBef>
                <a:spcPts val="460"/>
              </a:spcBef>
              <a:buClr>
                <a:schemeClr val="dk1"/>
              </a:buClr>
              <a:buSzPct val="100000"/>
              <a:buFont typeface="Arial"/>
              <a:buChar char="–"/>
              <a:defRPr b="0" i="0" sz="2300" u="none" cap="none" strike="noStrike">
                <a:solidFill>
                  <a:schemeClr val="dk1"/>
                </a:solidFill>
                <a:latin typeface="Calibri"/>
                <a:ea typeface="Calibri"/>
                <a:cs typeface="Calibri"/>
                <a:sym typeface="Calibri"/>
              </a:defRPr>
            </a:lvl2pPr>
            <a:lvl3pPr indent="-62445" lvl="2" marL="938746"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95044" lvl="3" marL="1314244"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89542" lvl="4" marL="1689743"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96740" lvl="5" marL="2065241"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91239" lvl="6" marL="2440739"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98437" lvl="7" marL="2816238"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92935" lvl="8" marL="3191736"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395685" y="3977133"/>
            <a:ext cx="1846526" cy="228456"/>
          </a:xfrm>
          <a:prstGeom prst="rect">
            <a:avLst/>
          </a:prstGeom>
          <a:noFill/>
          <a:ln>
            <a:noFill/>
          </a:ln>
        </p:spPr>
        <p:txBody>
          <a:bodyPr anchorCtr="0" anchor="ctr" bIns="91425" lIns="91425" rIns="91425" tIns="91425"/>
          <a:lstStyle>
            <a:lvl1pPr indent="0" lvl="0" marL="0" marR="0" rtl="0" algn="l">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2703843" y="3977133"/>
            <a:ext cx="2506000" cy="228456"/>
          </a:xfrm>
          <a:prstGeom prst="rect">
            <a:avLst/>
          </a:prstGeom>
          <a:noFill/>
          <a:ln>
            <a:noFill/>
          </a:ln>
        </p:spPr>
        <p:txBody>
          <a:bodyPr anchorCtr="0" anchor="ctr" bIns="91425" lIns="91425" rIns="91425" tIns="91425"/>
          <a:lstStyle>
            <a:lvl1pPr indent="0" lvl="0" marL="0" marR="0" rtl="0" algn="ctr">
              <a:spcBef>
                <a:spcPts val="0"/>
              </a:spcBef>
              <a:buNone/>
              <a:defRPr b="0" i="0" sz="1000" u="none" cap="none" strike="noStrike">
                <a:solidFill>
                  <a:srgbClr val="888888"/>
                </a:solidFill>
                <a:latin typeface="Calibri"/>
                <a:ea typeface="Calibri"/>
                <a:cs typeface="Calibri"/>
                <a:sym typeface="Calibri"/>
              </a:defRPr>
            </a:lvl1pPr>
            <a:lvl2pPr indent="-7198" lvl="1" marL="375498" marR="0" rtl="0" algn="l">
              <a:spcBef>
                <a:spcPts val="0"/>
              </a:spcBef>
              <a:buNone/>
              <a:defRPr b="0" i="0" sz="1500" u="none" cap="none" strike="noStrike">
                <a:solidFill>
                  <a:schemeClr val="dk1"/>
                </a:solidFill>
                <a:latin typeface="Calibri"/>
                <a:ea typeface="Calibri"/>
                <a:cs typeface="Calibri"/>
                <a:sym typeface="Calibri"/>
              </a:defRPr>
            </a:lvl2pPr>
            <a:lvl3pPr indent="-1696" lvl="2" marL="750997" marR="0" rtl="0" algn="l">
              <a:spcBef>
                <a:spcPts val="0"/>
              </a:spcBef>
              <a:buNone/>
              <a:defRPr b="0" i="0" sz="1500" u="none" cap="none" strike="noStrike">
                <a:solidFill>
                  <a:schemeClr val="dk1"/>
                </a:solidFill>
                <a:latin typeface="Calibri"/>
                <a:ea typeface="Calibri"/>
                <a:cs typeface="Calibri"/>
                <a:sym typeface="Calibri"/>
              </a:defRPr>
            </a:lvl3pPr>
            <a:lvl4pPr indent="-8895" lvl="3" marL="1126495" marR="0" rtl="0" algn="l">
              <a:spcBef>
                <a:spcPts val="0"/>
              </a:spcBef>
              <a:buNone/>
              <a:defRPr b="0" i="0" sz="1500" u="none" cap="none" strike="noStrike">
                <a:solidFill>
                  <a:schemeClr val="dk1"/>
                </a:solidFill>
                <a:latin typeface="Calibri"/>
                <a:ea typeface="Calibri"/>
                <a:cs typeface="Calibri"/>
                <a:sym typeface="Calibri"/>
              </a:defRPr>
            </a:lvl4pPr>
            <a:lvl5pPr indent="-3393" lvl="4" marL="1501993" marR="0" rtl="0" algn="l">
              <a:spcBef>
                <a:spcPts val="0"/>
              </a:spcBef>
              <a:buNone/>
              <a:defRPr b="0" i="0" sz="1500" u="none" cap="none" strike="noStrike">
                <a:solidFill>
                  <a:schemeClr val="dk1"/>
                </a:solidFill>
                <a:latin typeface="Calibri"/>
                <a:ea typeface="Calibri"/>
                <a:cs typeface="Calibri"/>
                <a:sym typeface="Calibri"/>
              </a:defRPr>
            </a:lvl5pPr>
            <a:lvl6pPr indent="-10591" lvl="5" marL="1877492" marR="0" rtl="0" algn="l">
              <a:spcBef>
                <a:spcPts val="0"/>
              </a:spcBef>
              <a:buNone/>
              <a:defRPr b="0" i="0" sz="1500" u="none" cap="none" strike="noStrike">
                <a:solidFill>
                  <a:schemeClr val="dk1"/>
                </a:solidFill>
                <a:latin typeface="Calibri"/>
                <a:ea typeface="Calibri"/>
                <a:cs typeface="Calibri"/>
                <a:sym typeface="Calibri"/>
              </a:defRPr>
            </a:lvl6pPr>
            <a:lvl7pPr indent="-5089" lvl="6" marL="2252990" marR="0" rtl="0" algn="l">
              <a:spcBef>
                <a:spcPts val="0"/>
              </a:spcBef>
              <a:buNone/>
              <a:defRPr b="0" i="0" sz="1500" u="none" cap="none" strike="noStrike">
                <a:solidFill>
                  <a:schemeClr val="dk1"/>
                </a:solidFill>
                <a:latin typeface="Calibri"/>
                <a:ea typeface="Calibri"/>
                <a:cs typeface="Calibri"/>
                <a:sym typeface="Calibri"/>
              </a:defRPr>
            </a:lvl7pPr>
            <a:lvl8pPr indent="-12288" lvl="7" marL="2628489" marR="0" rtl="0" algn="l">
              <a:spcBef>
                <a:spcPts val="0"/>
              </a:spcBef>
              <a:buNone/>
              <a:defRPr b="0" i="0" sz="1500" u="none" cap="none" strike="noStrike">
                <a:solidFill>
                  <a:schemeClr val="dk1"/>
                </a:solidFill>
                <a:latin typeface="Calibri"/>
                <a:ea typeface="Calibri"/>
                <a:cs typeface="Calibri"/>
                <a:sym typeface="Calibri"/>
              </a:defRPr>
            </a:lvl8pPr>
            <a:lvl9pPr indent="-6786" lvl="8" marL="3003987" marR="0" rtl="0" algn="l">
              <a:spcBef>
                <a:spcPts val="0"/>
              </a:spcBef>
              <a:buNone/>
              <a:defRPr b="0" i="0" sz="15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5671476" y="3977133"/>
            <a:ext cx="1846526" cy="228456"/>
          </a:xfrm>
          <a:prstGeom prst="rect">
            <a:avLst/>
          </a:prstGeom>
          <a:noFill/>
          <a:ln>
            <a:noFill/>
          </a:ln>
        </p:spPr>
        <p:txBody>
          <a:bodyPr anchorCtr="0" anchor="ctr" bIns="37550" lIns="75100" rIns="75100" tIns="37550">
            <a:noAutofit/>
          </a:bodyPr>
          <a:lstStyle/>
          <a:p>
            <a:pPr indent="0" lvl="0" marL="0" marR="0" rtl="0" algn="r">
              <a:spcBef>
                <a:spcPts val="0"/>
              </a:spcBef>
              <a:buSzPct val="25000"/>
              <a:buNone/>
            </a:pPr>
            <a:fld id="{00000000-1234-1234-1234-123412341234}" type="slidenum">
              <a:rPr b="0" i="0" lang="pt-BR" sz="10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4" name="Shape 8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0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0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0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0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0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0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05.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0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0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0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0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0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0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0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0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0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04.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0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0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0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0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0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04.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04.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0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0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0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0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0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0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0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01.png"/><Relationship Id="rId4" Type="http://schemas.openxmlformats.org/officeDocument/2006/relationships/image" Target="../media/image03.jpg"/><Relationship Id="rId5" Type="http://schemas.openxmlformats.org/officeDocument/2006/relationships/image" Target="../media/image0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nvSpPr>
        <p:spPr>
          <a:xfrm>
            <a:off x="0" y="345306"/>
            <a:ext cx="6477124" cy="132343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Módulo 8</a:t>
            </a: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Gerenciamento da Qualidade</a:t>
            </a:r>
          </a:p>
        </p:txBody>
      </p:sp>
      <p:sp>
        <p:nvSpPr>
          <p:cNvPr id="160" name="Shape 160"/>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61" name="Shape 161"/>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162" name="Shape 162"/>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163" name="Shape 163"/>
          <p:cNvGrpSpPr/>
          <p:nvPr/>
        </p:nvGrpSpPr>
        <p:grpSpPr>
          <a:xfrm>
            <a:off x="0" y="1796207"/>
            <a:ext cx="2732806" cy="576064"/>
            <a:chOff x="-150191" y="1834342"/>
            <a:chExt cx="7482529" cy="1702447"/>
          </a:xfrm>
        </p:grpSpPr>
        <p:pic>
          <p:nvPicPr>
            <p:cNvPr id="164" name="Shape 164"/>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165" name="Shape 165"/>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53" name="Shape 253"/>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 geral da área de gerenciamento da qualidade</a:t>
            </a:r>
          </a:p>
        </p:txBody>
      </p:sp>
      <p:grpSp>
        <p:nvGrpSpPr>
          <p:cNvPr id="254" name="Shape 254"/>
          <p:cNvGrpSpPr/>
          <p:nvPr/>
        </p:nvGrpSpPr>
        <p:grpSpPr>
          <a:xfrm>
            <a:off x="716843" y="804554"/>
            <a:ext cx="6480000" cy="1763999"/>
            <a:chOff x="0" y="9000"/>
            <a:chExt cx="6480000" cy="1763999"/>
          </a:xfrm>
        </p:grpSpPr>
        <p:sp>
          <p:nvSpPr>
            <p:cNvPr id="255" name="Shape 255"/>
            <p:cNvSpPr/>
            <p:nvPr/>
          </p:nvSpPr>
          <p:spPr>
            <a:xfrm>
              <a:off x="0" y="9000"/>
              <a:ext cx="6480000" cy="46800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56" name="Shape 256"/>
            <p:cNvSpPr txBox="1"/>
            <p:nvPr/>
          </p:nvSpPr>
          <p:spPr>
            <a:xfrm>
              <a:off x="22846" y="31845"/>
              <a:ext cx="6434308" cy="422307"/>
            </a:xfrm>
            <a:prstGeom prst="rect">
              <a:avLst/>
            </a:prstGeom>
            <a:noFill/>
            <a:ln>
              <a:noFill/>
            </a:ln>
          </p:spPr>
          <p:txBody>
            <a:bodyPr anchorCtr="0" anchor="ctr"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Qualidade do produto</a:t>
              </a:r>
            </a:p>
          </p:txBody>
        </p:sp>
        <p:sp>
          <p:nvSpPr>
            <p:cNvPr id="257" name="Shape 257"/>
            <p:cNvSpPr/>
            <p:nvPr/>
          </p:nvSpPr>
          <p:spPr>
            <a:xfrm>
              <a:off x="0" y="477000"/>
              <a:ext cx="6480000" cy="4139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58" name="Shape 258"/>
            <p:cNvSpPr txBox="1"/>
            <p:nvPr/>
          </p:nvSpPr>
          <p:spPr>
            <a:xfrm>
              <a:off x="0" y="477000"/>
              <a:ext cx="6480000" cy="413999"/>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É relacionada aos requisitos do mesmo. Qual a capacidade do motor, de cálculo, quanto tempo deve durar, resistência e etc.</a:t>
              </a:r>
            </a:p>
          </p:txBody>
        </p:sp>
        <p:sp>
          <p:nvSpPr>
            <p:cNvPr id="259" name="Shape 259"/>
            <p:cNvSpPr/>
            <p:nvPr/>
          </p:nvSpPr>
          <p:spPr>
            <a:xfrm>
              <a:off x="0" y="891000"/>
              <a:ext cx="6480000" cy="46800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60" name="Shape 260"/>
            <p:cNvSpPr txBox="1"/>
            <p:nvPr/>
          </p:nvSpPr>
          <p:spPr>
            <a:xfrm>
              <a:off x="22846" y="913845"/>
              <a:ext cx="6434308" cy="422307"/>
            </a:xfrm>
            <a:prstGeom prst="rect">
              <a:avLst/>
            </a:prstGeom>
            <a:noFill/>
            <a:ln>
              <a:noFill/>
            </a:ln>
          </p:spPr>
          <p:txBody>
            <a:bodyPr anchorCtr="0" anchor="ctr" bIns="45700" lIns="45700" rIns="45700" tIns="45700">
              <a:noAutofit/>
            </a:bodyPr>
            <a:lstStyle/>
            <a:p>
              <a:pPr indent="0" lvl="0" marL="0" marR="0" rtl="0" algn="just">
                <a:lnSpc>
                  <a:spcPct val="90000"/>
                </a:lnSpc>
                <a:spcBef>
                  <a:spcPts val="0"/>
                </a:spcBef>
                <a:spcAft>
                  <a:spcPts val="0"/>
                </a:spcAft>
                <a:buSzPct val="25000"/>
                <a:buNone/>
              </a:pPr>
              <a:r>
                <a:rPr i="0" lang="pt-BR" sz="1200" cap="none">
                  <a:solidFill>
                    <a:schemeClr val="lt1"/>
                  </a:solidFill>
                  <a:latin typeface="Calibri"/>
                  <a:ea typeface="Calibri"/>
                  <a:cs typeface="Calibri"/>
                  <a:sym typeface="Calibri"/>
                </a:rPr>
                <a:t>Qualidade do projeto</a:t>
              </a:r>
            </a:p>
          </p:txBody>
        </p:sp>
        <p:sp>
          <p:nvSpPr>
            <p:cNvPr id="261" name="Shape 261"/>
            <p:cNvSpPr/>
            <p:nvPr/>
          </p:nvSpPr>
          <p:spPr>
            <a:xfrm>
              <a:off x="0" y="1359000"/>
              <a:ext cx="6480000" cy="4139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62" name="Shape 262"/>
            <p:cNvSpPr txBox="1"/>
            <p:nvPr/>
          </p:nvSpPr>
          <p:spPr>
            <a:xfrm>
              <a:off x="0" y="1359000"/>
              <a:ext cx="6480000" cy="413999"/>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É para todos os projetos e refere-se, em geral, à realização da garantia da qualidade do projeto.</a:t>
              </a:r>
            </a:p>
          </p:txBody>
        </p:sp>
      </p:grpSp>
      <p:sp>
        <p:nvSpPr>
          <p:cNvPr id="263" name="Shape 263"/>
          <p:cNvSpPr/>
          <p:nvPr/>
        </p:nvSpPr>
        <p:spPr>
          <a:xfrm>
            <a:off x="428452" y="3729682"/>
            <a:ext cx="463295" cy="343052"/>
          </a:xfrm>
          <a:prstGeom prst="rightArrow">
            <a:avLst>
              <a:gd fmla="val 50000" name="adj1"/>
              <a:gd fmla="val 57108"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69" name="Shape 269"/>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 geral da área de gerenciamento da qualidade</a:t>
            </a:r>
          </a:p>
        </p:txBody>
      </p:sp>
      <p:grpSp>
        <p:nvGrpSpPr>
          <p:cNvPr id="270" name="Shape 270"/>
          <p:cNvGrpSpPr/>
          <p:nvPr/>
        </p:nvGrpSpPr>
        <p:grpSpPr>
          <a:xfrm>
            <a:off x="716843" y="804554"/>
            <a:ext cx="6480000" cy="1763999"/>
            <a:chOff x="0" y="9000"/>
            <a:chExt cx="6480000" cy="1763999"/>
          </a:xfrm>
        </p:grpSpPr>
        <p:sp>
          <p:nvSpPr>
            <p:cNvPr id="271" name="Shape 271"/>
            <p:cNvSpPr/>
            <p:nvPr/>
          </p:nvSpPr>
          <p:spPr>
            <a:xfrm>
              <a:off x="0" y="9000"/>
              <a:ext cx="6480000" cy="46800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72" name="Shape 272"/>
            <p:cNvSpPr txBox="1"/>
            <p:nvPr/>
          </p:nvSpPr>
          <p:spPr>
            <a:xfrm>
              <a:off x="22846" y="31845"/>
              <a:ext cx="6434308" cy="422307"/>
            </a:xfrm>
            <a:prstGeom prst="rect">
              <a:avLst/>
            </a:prstGeom>
            <a:noFill/>
            <a:ln>
              <a:noFill/>
            </a:ln>
          </p:spPr>
          <p:txBody>
            <a:bodyPr anchorCtr="0" anchor="ctr"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Verificação</a:t>
              </a:r>
            </a:p>
          </p:txBody>
        </p:sp>
        <p:sp>
          <p:nvSpPr>
            <p:cNvPr id="273" name="Shape 273"/>
            <p:cNvSpPr/>
            <p:nvPr/>
          </p:nvSpPr>
          <p:spPr>
            <a:xfrm>
              <a:off x="0" y="477000"/>
              <a:ext cx="6480000" cy="4139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4" name="Shape 274"/>
            <p:cNvSpPr txBox="1"/>
            <p:nvPr/>
          </p:nvSpPr>
          <p:spPr>
            <a:xfrm>
              <a:off x="0" y="477000"/>
              <a:ext cx="6480000" cy="413999"/>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Verificar é comparar o requisito esperado com o requisito cumprido.</a:t>
              </a:r>
            </a:p>
          </p:txBody>
        </p:sp>
        <p:sp>
          <p:nvSpPr>
            <p:cNvPr id="275" name="Shape 275"/>
            <p:cNvSpPr/>
            <p:nvPr/>
          </p:nvSpPr>
          <p:spPr>
            <a:xfrm>
              <a:off x="0" y="891000"/>
              <a:ext cx="6480000" cy="46800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76" name="Shape 276"/>
            <p:cNvSpPr txBox="1"/>
            <p:nvPr/>
          </p:nvSpPr>
          <p:spPr>
            <a:xfrm>
              <a:off x="22846" y="913845"/>
              <a:ext cx="6434308" cy="422307"/>
            </a:xfrm>
            <a:prstGeom prst="rect">
              <a:avLst/>
            </a:prstGeom>
            <a:noFill/>
            <a:ln>
              <a:noFill/>
            </a:ln>
          </p:spPr>
          <p:txBody>
            <a:bodyPr anchorCtr="0" anchor="ctr" bIns="45700" lIns="45700" rIns="45700" tIns="45700">
              <a:noAutofit/>
            </a:bodyPr>
            <a:lstStyle/>
            <a:p>
              <a:pPr indent="0" lvl="0" marL="0" marR="0" rtl="0" algn="just">
                <a:lnSpc>
                  <a:spcPct val="90000"/>
                </a:lnSpc>
                <a:spcBef>
                  <a:spcPts val="0"/>
                </a:spcBef>
                <a:spcAft>
                  <a:spcPts val="0"/>
                </a:spcAft>
                <a:buSzPct val="25000"/>
                <a:buNone/>
              </a:pPr>
              <a:r>
                <a:rPr i="0" lang="pt-BR" sz="1200" cap="none">
                  <a:solidFill>
                    <a:schemeClr val="lt1"/>
                  </a:solidFill>
                  <a:latin typeface="Calibri"/>
                  <a:ea typeface="Calibri"/>
                  <a:cs typeface="Calibri"/>
                  <a:sym typeface="Calibri"/>
                </a:rPr>
                <a:t>Validação </a:t>
              </a:r>
            </a:p>
          </p:txBody>
        </p:sp>
        <p:sp>
          <p:nvSpPr>
            <p:cNvPr id="277" name="Shape 277"/>
            <p:cNvSpPr/>
            <p:nvPr/>
          </p:nvSpPr>
          <p:spPr>
            <a:xfrm>
              <a:off x="0" y="1359000"/>
              <a:ext cx="6480000" cy="4139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78" name="Shape 278"/>
            <p:cNvSpPr txBox="1"/>
            <p:nvPr/>
          </p:nvSpPr>
          <p:spPr>
            <a:xfrm>
              <a:off x="0" y="1359000"/>
              <a:ext cx="6480000" cy="413999"/>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Validar é não apenas verificar, mas garantir que a entrega atende às necessidades reais, bem como aos requisitos.</a:t>
              </a:r>
            </a:p>
          </p:txBody>
        </p:sp>
      </p:grpSp>
      <p:sp>
        <p:nvSpPr>
          <p:cNvPr id="279" name="Shape 279"/>
          <p:cNvSpPr/>
          <p:nvPr/>
        </p:nvSpPr>
        <p:spPr>
          <a:xfrm>
            <a:off x="428452" y="3729682"/>
            <a:ext cx="463295" cy="343052"/>
          </a:xfrm>
          <a:prstGeom prst="rightArrow">
            <a:avLst>
              <a:gd fmla="val 50000" name="adj1"/>
              <a:gd fmla="val 57108"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85" name="Shape 285"/>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 geral da área de gerenciamento dos custos</a:t>
            </a:r>
          </a:p>
        </p:txBody>
      </p:sp>
      <p:grpSp>
        <p:nvGrpSpPr>
          <p:cNvPr id="286" name="Shape 286"/>
          <p:cNvGrpSpPr/>
          <p:nvPr/>
        </p:nvGrpSpPr>
        <p:grpSpPr>
          <a:xfrm>
            <a:off x="716843" y="883919"/>
            <a:ext cx="6480000" cy="1605268"/>
            <a:chOff x="0" y="88365"/>
            <a:chExt cx="6480000" cy="1605268"/>
          </a:xfrm>
        </p:grpSpPr>
        <p:sp>
          <p:nvSpPr>
            <p:cNvPr id="287" name="Shape 287"/>
            <p:cNvSpPr/>
            <p:nvPr/>
          </p:nvSpPr>
          <p:spPr>
            <a:xfrm>
              <a:off x="0" y="88365"/>
              <a:ext cx="6480000" cy="528868"/>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88" name="Shape 288"/>
            <p:cNvSpPr txBox="1"/>
            <p:nvPr/>
          </p:nvSpPr>
          <p:spPr>
            <a:xfrm>
              <a:off x="25817" y="114181"/>
              <a:ext cx="6428365" cy="477234"/>
            </a:xfrm>
            <a:prstGeom prst="rect">
              <a:avLst/>
            </a:prstGeom>
            <a:noFill/>
            <a:ln>
              <a:noFill/>
            </a:ln>
          </p:spPr>
          <p:txBody>
            <a:bodyPr anchorCtr="0" anchor="ctr" bIns="45700" lIns="45700" rIns="45700" tIns="45700">
              <a:noAutofit/>
            </a:bodyPr>
            <a:lstStyle/>
            <a:p>
              <a:pPr indent="0" lvl="0" marL="0" marR="0" rtl="0" algn="l">
                <a:lnSpc>
                  <a:spcPct val="90000"/>
                </a:lnSpc>
                <a:spcBef>
                  <a:spcPts val="0"/>
                </a:spcBef>
                <a:spcAft>
                  <a:spcPts val="0"/>
                </a:spcAft>
                <a:buSzPct val="25000"/>
                <a:buNone/>
              </a:pPr>
              <a:r>
                <a:rPr i="0" lang="pt-BR" sz="1200" cap="none">
                  <a:solidFill>
                    <a:schemeClr val="lt1"/>
                  </a:solidFill>
                  <a:latin typeface="Calibri"/>
                  <a:ea typeface="Calibri"/>
                  <a:cs typeface="Calibri"/>
                  <a:sym typeface="Calibri"/>
                </a:rPr>
                <a:t>Análise marginal</a:t>
              </a:r>
            </a:p>
          </p:txBody>
        </p:sp>
        <p:sp>
          <p:nvSpPr>
            <p:cNvPr id="289" name="Shape 289"/>
            <p:cNvSpPr/>
            <p:nvPr/>
          </p:nvSpPr>
          <p:spPr>
            <a:xfrm>
              <a:off x="0" y="617233"/>
              <a:ext cx="6480000" cy="10763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90" name="Shape 290"/>
            <p:cNvSpPr txBox="1"/>
            <p:nvPr/>
          </p:nvSpPr>
          <p:spPr>
            <a:xfrm>
              <a:off x="0" y="617233"/>
              <a:ext cx="6480000" cy="1076399"/>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É encontrar o ponto onde o custo da melhoria é igual ao benefício daquilo que buscamos melhorar. Precisamos saber se nosso investimento em qualidade será equivalente, superior ou inferior ao resultado de determinado processo. </a:t>
              </a:r>
            </a:p>
            <a:p>
              <a:pPr indent="-114300" lvl="1" marL="114300" marR="0" rtl="0" algn="just">
                <a:lnSpc>
                  <a:spcPct val="90000"/>
                </a:lnSpc>
                <a:spcBef>
                  <a:spcPts val="24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Não vale a pena investir em um processo, por exemplo, ou em uma máquina, caso o retorno ou impacto em termos de valor para o negócio ou projeto seja inferior ao investimento.</a:t>
              </a: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96" name="Shape 296"/>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PMI e Qualidade</a:t>
            </a:r>
          </a:p>
        </p:txBody>
      </p:sp>
      <p:sp>
        <p:nvSpPr>
          <p:cNvPr id="297" name="Shape 297"/>
          <p:cNvSpPr/>
          <p:nvPr/>
        </p:nvSpPr>
        <p:spPr>
          <a:xfrm>
            <a:off x="716843" y="885505"/>
            <a:ext cx="6480000" cy="144655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Conceitos utilizados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Gerenciamento da Qualidade Total (GQT) ou </a:t>
            </a:r>
            <a:r>
              <a:rPr b="0" i="1" lang="pt-BR" sz="1400" u="none" cap="none" strike="noStrike">
                <a:solidFill>
                  <a:srgbClr val="000000"/>
                </a:solidFill>
                <a:latin typeface="Calibri"/>
                <a:ea typeface="Calibri"/>
                <a:cs typeface="Calibri"/>
                <a:sym typeface="Calibri"/>
              </a:rPr>
              <a:t>Total Quality Management </a:t>
            </a:r>
            <a:r>
              <a:rPr b="0" i="0" lang="pt-BR" sz="1400" u="none" cap="none" strike="noStrike">
                <a:solidFill>
                  <a:srgbClr val="000000"/>
                </a:solidFill>
                <a:latin typeface="Calibri"/>
                <a:ea typeface="Calibri"/>
                <a:cs typeface="Calibri"/>
                <a:sym typeface="Calibri"/>
              </a:rPr>
              <a:t>(TQM);</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Deming, Juran, Crosby e outros “gurus”;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Custo da Qualidade;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FMEA.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303" name="Shape 303"/>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PMI e Qualidade</a:t>
            </a:r>
          </a:p>
        </p:txBody>
      </p:sp>
      <p:sp>
        <p:nvSpPr>
          <p:cNvPr id="304" name="Shape 304"/>
          <p:cNvSpPr/>
          <p:nvPr/>
        </p:nvSpPr>
        <p:spPr>
          <a:xfrm>
            <a:off x="716483" y="885505"/>
            <a:ext cx="6480000" cy="2308323"/>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Prioridades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produto que o projeto se propõe a entregar deve satisfazer o cliente, além de satisfazer aos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Prevenir ao invés de inspecionar, planejar a qualidade ao invés de incorrer em custos pela falta desta;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Melhoria contínua com base no PDCA para o gerenciamento de projetos que construam melhores entregas; e</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Responsabilidade da gerência de projetos e da organização/patrocinadores para garantir a qualidade por meio do investimento em qualidade e alocação de recursos para tanto.</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310" name="Shape 310"/>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Gurus da qualidade</a:t>
            </a:r>
          </a:p>
        </p:txBody>
      </p:sp>
      <p:sp>
        <p:nvSpPr>
          <p:cNvPr id="311" name="Shape 311"/>
          <p:cNvSpPr/>
          <p:nvPr/>
        </p:nvSpPr>
        <p:spPr>
          <a:xfrm>
            <a:off x="716483" y="885505"/>
            <a:ext cx="6480000" cy="2308323"/>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Autores reconhecidos e principais conceitos</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Juran: </a:t>
            </a:r>
            <a:r>
              <a:rPr b="0" i="0" lang="pt-BR" sz="1400" u="none" cap="none" strike="noStrike">
                <a:solidFill>
                  <a:srgbClr val="000000"/>
                </a:solidFill>
                <a:latin typeface="Calibri"/>
                <a:ea typeface="Calibri"/>
                <a:cs typeface="Calibri"/>
                <a:sym typeface="Calibri"/>
              </a:rPr>
              <a:t>trilogia da qualidade, 80/20, aptidão para uso;</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Deming:</a:t>
            </a:r>
            <a:r>
              <a:rPr b="0" i="0" lang="pt-BR" sz="1400" u="none" cap="none" strike="noStrike">
                <a:solidFill>
                  <a:srgbClr val="000000"/>
                </a:solidFill>
                <a:latin typeface="Calibri"/>
                <a:ea typeface="Calibri"/>
                <a:cs typeface="Calibri"/>
                <a:sym typeface="Calibri"/>
              </a:rPr>
              <a:t> técnicas de amostragem, 14 princípios, divulgou o PDCA;</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Crosby:</a:t>
            </a:r>
            <a:r>
              <a:rPr b="0" i="0" lang="pt-BR" sz="1400" u="none" cap="none" strike="noStrike">
                <a:solidFill>
                  <a:srgbClr val="000000"/>
                </a:solidFill>
                <a:latin typeface="Calibri"/>
                <a:ea typeface="Calibri"/>
                <a:cs typeface="Calibri"/>
                <a:sym typeface="Calibri"/>
              </a:rPr>
              <a:t> os 4 pilares da qualidade e o conceito de “zero defeitos”;</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Shewhart: </a:t>
            </a:r>
            <a:r>
              <a:rPr b="0" i="0" lang="pt-BR" sz="1400" u="none" cap="none" strike="noStrike">
                <a:solidFill>
                  <a:srgbClr val="000000"/>
                </a:solidFill>
                <a:latin typeface="Calibri"/>
                <a:ea typeface="Calibri"/>
                <a:cs typeface="Calibri"/>
                <a:sym typeface="Calibri"/>
              </a:rPr>
              <a:t>propôs o controle estatístico de processos (CEP);</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Ishikawa:</a:t>
            </a:r>
            <a:r>
              <a:rPr b="0" i="0" lang="pt-BR" sz="1400" u="none" cap="none" strike="noStrike">
                <a:solidFill>
                  <a:srgbClr val="000000"/>
                </a:solidFill>
                <a:latin typeface="Calibri"/>
                <a:ea typeface="Calibri"/>
                <a:cs typeface="Calibri"/>
                <a:sym typeface="Calibri"/>
              </a:rPr>
              <a:t> 7 ferramentas de controle da qualidade;</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Feigenbaum:</a:t>
            </a:r>
            <a:r>
              <a:rPr b="0" i="0" lang="pt-BR" sz="1400" u="none" cap="none" strike="noStrike">
                <a:solidFill>
                  <a:srgbClr val="000000"/>
                </a:solidFill>
                <a:latin typeface="Calibri"/>
                <a:ea typeface="Calibri"/>
                <a:cs typeface="Calibri"/>
                <a:sym typeface="Calibri"/>
              </a:rPr>
              <a:t> qualidade total, custos da falta de qualidade;</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Taguchi: </a:t>
            </a:r>
            <a:r>
              <a:rPr b="0" i="0" lang="pt-BR" sz="1400" u="none" cap="none" strike="noStrike">
                <a:solidFill>
                  <a:srgbClr val="000000"/>
                </a:solidFill>
                <a:latin typeface="Calibri"/>
                <a:ea typeface="Calibri"/>
                <a:cs typeface="Calibri"/>
                <a:sym typeface="Calibri"/>
              </a:rPr>
              <a:t>projetos de experimentos (DOE) e projetos </a:t>
            </a:r>
          </a:p>
          <a:p>
            <a:pPr indent="-7198" lvl="1" marL="375498"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        robustos; e</a:t>
            </a:r>
          </a:p>
          <a:p>
            <a:pPr indent="-292948" lvl="1" marL="661248"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Shingo: </a:t>
            </a:r>
            <a:r>
              <a:rPr b="0" i="0" lang="pt-BR" sz="1400" u="none" cap="none" strike="noStrike">
                <a:solidFill>
                  <a:srgbClr val="000000"/>
                </a:solidFill>
                <a:latin typeface="Calibri"/>
                <a:ea typeface="Calibri"/>
                <a:cs typeface="Calibri"/>
                <a:sym typeface="Calibri"/>
              </a:rPr>
              <a:t>Poka-yoke ou “à prova de erros”.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317" name="Shape 317"/>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Gurus da qualidade</a:t>
            </a:r>
          </a:p>
        </p:txBody>
      </p:sp>
      <p:sp>
        <p:nvSpPr>
          <p:cNvPr id="318" name="Shape 318"/>
          <p:cNvSpPr/>
          <p:nvPr/>
        </p:nvSpPr>
        <p:spPr>
          <a:xfrm>
            <a:off x="716483" y="885505"/>
            <a:ext cx="6480000" cy="2092881"/>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Joseph M. Juran</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Planejamento é o processo de estabelecer objetivos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Controlar é avaliar o desempenho atual com o planejado e atuar nas discrepâncias;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Melhoria é inovar;</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Juran, o custo da qualidade é pagar por erros que poderiam ter sido prevenidos – contudo, o custo da qualidade pode ser maior do que a qualidade em si ou do benefício dela; e</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Aptidão para uso: um produto deve ser apto para utilização.</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324" name="Shape 324"/>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Gurus da qualidade</a:t>
            </a:r>
          </a:p>
        </p:txBody>
      </p:sp>
      <p:sp>
        <p:nvSpPr>
          <p:cNvPr id="325" name="Shape 325"/>
          <p:cNvSpPr/>
          <p:nvPr/>
        </p:nvSpPr>
        <p:spPr>
          <a:xfrm>
            <a:off x="716483" y="885505"/>
            <a:ext cx="6480000" cy="1661993"/>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J. Edwards Deming</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Sugere a utilização de controles estatísticos mais do que a inspeção;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Propõe a filtragem de fornecedores para aumento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Diz que os gerentes/alta direção são responsáveis por até 85% dos problemas de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Popularizou a utilização do ciclo PDCA, criado por Walter Shewhart;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14 princípios da filosofia de Deming.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331" name="Shape 331"/>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Gurus da qualidade</a:t>
            </a:r>
          </a:p>
        </p:txBody>
      </p:sp>
      <p:grpSp>
        <p:nvGrpSpPr>
          <p:cNvPr id="332" name="Shape 332"/>
          <p:cNvGrpSpPr/>
          <p:nvPr/>
        </p:nvGrpSpPr>
        <p:grpSpPr>
          <a:xfrm>
            <a:off x="2818745" y="1295438"/>
            <a:ext cx="2240196" cy="2240196"/>
            <a:chOff x="1549861" y="14028"/>
            <a:chExt cx="2240196" cy="2240196"/>
          </a:xfrm>
        </p:grpSpPr>
        <p:sp>
          <p:nvSpPr>
            <p:cNvPr id="333" name="Shape 333"/>
            <p:cNvSpPr/>
            <p:nvPr/>
          </p:nvSpPr>
          <p:spPr>
            <a:xfrm>
              <a:off x="1734661" y="133850"/>
              <a:ext cx="1935575" cy="1935575"/>
            </a:xfrm>
            <a:prstGeom prst="pie">
              <a:avLst>
                <a:gd fmla="val 16200000" name="adj1"/>
                <a:gd fmla="val 0" name="adj2"/>
              </a:avLst>
            </a:prstGeom>
            <a:gradFill>
              <a:gsLst>
                <a:gs pos="0">
                  <a:srgbClr val="982D2B"/>
                </a:gs>
                <a:gs pos="80000">
                  <a:srgbClr val="C83D39"/>
                </a:gs>
                <a:gs pos="100000">
                  <a:srgbClr val="CC3A36"/>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34" name="Shape 334"/>
            <p:cNvSpPr txBox="1"/>
            <p:nvPr/>
          </p:nvSpPr>
          <p:spPr>
            <a:xfrm>
              <a:off x="2762130" y="535020"/>
              <a:ext cx="714319" cy="529977"/>
            </a:xfrm>
            <a:prstGeom prst="rect">
              <a:avLst/>
            </a:prstGeom>
            <a:noFill/>
            <a:ln>
              <a:noFill/>
            </a:ln>
          </p:spPr>
          <p:txBody>
            <a:bodyPr anchorCtr="0" anchor="ctr" bIns="15225" lIns="15225" rIns="15225" tIns="15225">
              <a:noAutofit/>
            </a:bodyPr>
            <a:lstStyle/>
            <a:p>
              <a:pPr indent="0" lvl="0" marL="0" marR="0" rtl="0" algn="ctr">
                <a:lnSpc>
                  <a:spcPct val="90000"/>
                </a:lnSpc>
                <a:spcBef>
                  <a:spcPts val="0"/>
                </a:spcBef>
                <a:spcAft>
                  <a:spcPts val="0"/>
                </a:spcAft>
                <a:buSzPct val="25000"/>
                <a:buNone/>
              </a:pPr>
              <a:r>
                <a:rPr b="1" lang="pt-BR" sz="1200" cap="small">
                  <a:solidFill>
                    <a:schemeClr val="lt1"/>
                  </a:solidFill>
                  <a:latin typeface="Calibri"/>
                  <a:ea typeface="Calibri"/>
                  <a:cs typeface="Calibri"/>
                  <a:sym typeface="Calibri"/>
                </a:rPr>
                <a:t>Planejar</a:t>
              </a:r>
            </a:p>
            <a:p>
              <a:pPr indent="0" lvl="0" marL="0" marR="0" rtl="0" algn="ctr">
                <a:lnSpc>
                  <a:spcPct val="90000"/>
                </a:lnSpc>
                <a:spcBef>
                  <a:spcPts val="420"/>
                </a:spcBef>
                <a:spcAft>
                  <a:spcPts val="0"/>
                </a:spcAft>
                <a:buSzPct val="25000"/>
                <a:buNone/>
              </a:pPr>
              <a:r>
                <a:rPr b="0" i="1" lang="pt-BR" sz="1200" cap="small">
                  <a:solidFill>
                    <a:schemeClr val="lt1"/>
                  </a:solidFill>
                  <a:latin typeface="Calibri"/>
                  <a:ea typeface="Calibri"/>
                  <a:cs typeface="Calibri"/>
                  <a:sym typeface="Calibri"/>
                </a:rPr>
                <a:t>Plan</a:t>
              </a:r>
            </a:p>
          </p:txBody>
        </p:sp>
        <p:sp>
          <p:nvSpPr>
            <p:cNvPr id="335" name="Shape 335"/>
            <p:cNvSpPr/>
            <p:nvPr/>
          </p:nvSpPr>
          <p:spPr>
            <a:xfrm>
              <a:off x="1734661" y="198830"/>
              <a:ext cx="1935575" cy="1935575"/>
            </a:xfrm>
            <a:prstGeom prst="pie">
              <a:avLst>
                <a:gd fmla="val 0" name="adj1"/>
                <a:gd fmla="val 5400000" name="adj2"/>
              </a:avLst>
            </a:prstGeom>
            <a:gradFill>
              <a:gsLst>
                <a:gs pos="0">
                  <a:srgbClr val="759336"/>
                </a:gs>
                <a:gs pos="80000">
                  <a:srgbClr val="99C247"/>
                </a:gs>
                <a:gs pos="100000">
                  <a:srgbClr val="9BC545"/>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36" name="Shape 336"/>
            <p:cNvSpPr txBox="1"/>
            <p:nvPr/>
          </p:nvSpPr>
          <p:spPr>
            <a:xfrm>
              <a:off x="2762130" y="1203254"/>
              <a:ext cx="714319" cy="529977"/>
            </a:xfrm>
            <a:prstGeom prst="rect">
              <a:avLst/>
            </a:prstGeom>
            <a:noFill/>
            <a:ln>
              <a:noFill/>
            </a:ln>
          </p:spPr>
          <p:txBody>
            <a:bodyPr anchorCtr="0" anchor="ctr" bIns="15225" lIns="15225" rIns="15225" tIns="15225">
              <a:noAutofit/>
            </a:bodyPr>
            <a:lstStyle/>
            <a:p>
              <a:pPr indent="0" lvl="0" marL="0" marR="0" rtl="0" algn="ctr">
                <a:lnSpc>
                  <a:spcPct val="90000"/>
                </a:lnSpc>
                <a:spcBef>
                  <a:spcPts val="0"/>
                </a:spcBef>
                <a:spcAft>
                  <a:spcPts val="0"/>
                </a:spcAft>
                <a:buNone/>
              </a:pPr>
              <a:r>
                <a:t/>
              </a:r>
              <a:endParaRPr b="1" sz="1200" cap="small">
                <a:solidFill>
                  <a:schemeClr val="lt1"/>
                </a:solidFill>
                <a:latin typeface="Calibri"/>
                <a:ea typeface="Calibri"/>
                <a:cs typeface="Calibri"/>
                <a:sym typeface="Calibri"/>
              </a:endParaRPr>
            </a:p>
            <a:p>
              <a:pPr indent="0" lvl="0" marL="0" marR="0" rtl="0" algn="ctr">
                <a:lnSpc>
                  <a:spcPct val="90000"/>
                </a:lnSpc>
                <a:spcBef>
                  <a:spcPts val="420"/>
                </a:spcBef>
                <a:spcAft>
                  <a:spcPts val="0"/>
                </a:spcAft>
                <a:buSzPct val="25000"/>
                <a:buNone/>
              </a:pPr>
              <a:r>
                <a:rPr b="1" lang="pt-BR" sz="1200" cap="small">
                  <a:solidFill>
                    <a:schemeClr val="lt1"/>
                  </a:solidFill>
                  <a:latin typeface="Calibri"/>
                  <a:ea typeface="Calibri"/>
                  <a:cs typeface="Calibri"/>
                  <a:sym typeface="Calibri"/>
                </a:rPr>
                <a:t>Fazer</a:t>
              </a:r>
            </a:p>
            <a:p>
              <a:pPr indent="0" lvl="0" marL="0" marR="0" rtl="0" algn="ctr">
                <a:lnSpc>
                  <a:spcPct val="90000"/>
                </a:lnSpc>
                <a:spcBef>
                  <a:spcPts val="420"/>
                </a:spcBef>
                <a:spcAft>
                  <a:spcPts val="0"/>
                </a:spcAft>
                <a:buSzPct val="25000"/>
                <a:buNone/>
              </a:pPr>
              <a:r>
                <a:rPr b="0" i="1" lang="pt-BR" sz="1200" cap="small">
                  <a:solidFill>
                    <a:schemeClr val="lt1"/>
                  </a:solidFill>
                  <a:latin typeface="Calibri"/>
                  <a:ea typeface="Calibri"/>
                  <a:cs typeface="Calibri"/>
                  <a:sym typeface="Calibri"/>
                </a:rPr>
                <a:t>Do</a:t>
              </a:r>
            </a:p>
          </p:txBody>
        </p:sp>
        <p:sp>
          <p:nvSpPr>
            <p:cNvPr id="337" name="Shape 337"/>
            <p:cNvSpPr/>
            <p:nvPr/>
          </p:nvSpPr>
          <p:spPr>
            <a:xfrm>
              <a:off x="1669682" y="198830"/>
              <a:ext cx="1935575" cy="1935575"/>
            </a:xfrm>
            <a:prstGeom prst="pie">
              <a:avLst>
                <a:gd fmla="val 5400000" name="adj1"/>
                <a:gd fmla="val 10800000" name="adj2"/>
              </a:avLst>
            </a:prstGeom>
            <a:gradFill>
              <a:gsLst>
                <a:gs pos="0">
                  <a:srgbClr val="5D427D"/>
                </a:gs>
                <a:gs pos="80000">
                  <a:srgbClr val="7A57A5"/>
                </a:gs>
                <a:gs pos="100000">
                  <a:srgbClr val="7A56A7"/>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38" name="Shape 338"/>
            <p:cNvSpPr txBox="1"/>
            <p:nvPr/>
          </p:nvSpPr>
          <p:spPr>
            <a:xfrm>
              <a:off x="1863469" y="1203254"/>
              <a:ext cx="714319" cy="529977"/>
            </a:xfrm>
            <a:prstGeom prst="rect">
              <a:avLst/>
            </a:prstGeom>
            <a:noFill/>
            <a:ln>
              <a:noFill/>
            </a:ln>
          </p:spPr>
          <p:txBody>
            <a:bodyPr anchorCtr="0" anchor="ctr" bIns="15225" lIns="15225" rIns="15225" tIns="15225">
              <a:noAutofit/>
            </a:bodyPr>
            <a:lstStyle/>
            <a:p>
              <a:pPr indent="0" lvl="0" marL="0" marR="0" rtl="0" algn="ctr">
                <a:lnSpc>
                  <a:spcPct val="90000"/>
                </a:lnSpc>
                <a:spcBef>
                  <a:spcPts val="0"/>
                </a:spcBef>
                <a:spcAft>
                  <a:spcPts val="0"/>
                </a:spcAft>
                <a:buNone/>
              </a:pPr>
              <a:r>
                <a:t/>
              </a:r>
              <a:endParaRPr b="1" sz="1200" cap="small">
                <a:solidFill>
                  <a:schemeClr val="lt1"/>
                </a:solidFill>
                <a:latin typeface="Calibri"/>
                <a:ea typeface="Calibri"/>
                <a:cs typeface="Calibri"/>
                <a:sym typeface="Calibri"/>
              </a:endParaRPr>
            </a:p>
            <a:p>
              <a:pPr indent="0" lvl="0" marL="0" marR="0" rtl="0" algn="ctr">
                <a:lnSpc>
                  <a:spcPct val="90000"/>
                </a:lnSpc>
                <a:spcBef>
                  <a:spcPts val="420"/>
                </a:spcBef>
                <a:spcAft>
                  <a:spcPts val="0"/>
                </a:spcAft>
                <a:buSzPct val="25000"/>
                <a:buNone/>
              </a:pPr>
              <a:r>
                <a:rPr b="1" lang="pt-BR" sz="1200" cap="small">
                  <a:solidFill>
                    <a:schemeClr val="lt1"/>
                  </a:solidFill>
                  <a:latin typeface="Calibri"/>
                  <a:ea typeface="Calibri"/>
                  <a:cs typeface="Calibri"/>
                  <a:sym typeface="Calibri"/>
                </a:rPr>
                <a:t>Checar</a:t>
              </a:r>
            </a:p>
            <a:p>
              <a:pPr indent="0" lvl="0" marL="0" marR="0" rtl="0" algn="ctr">
                <a:lnSpc>
                  <a:spcPct val="90000"/>
                </a:lnSpc>
                <a:spcBef>
                  <a:spcPts val="420"/>
                </a:spcBef>
                <a:spcAft>
                  <a:spcPts val="0"/>
                </a:spcAft>
                <a:buSzPct val="25000"/>
                <a:buNone/>
              </a:pPr>
              <a:r>
                <a:rPr b="0" i="1" lang="pt-BR" sz="1200" cap="small">
                  <a:solidFill>
                    <a:schemeClr val="lt1"/>
                  </a:solidFill>
                  <a:latin typeface="Calibri"/>
                  <a:ea typeface="Calibri"/>
                  <a:cs typeface="Calibri"/>
                  <a:sym typeface="Calibri"/>
                </a:rPr>
                <a:t>Check</a:t>
              </a:r>
            </a:p>
          </p:txBody>
        </p:sp>
        <p:sp>
          <p:nvSpPr>
            <p:cNvPr id="339" name="Shape 339"/>
            <p:cNvSpPr/>
            <p:nvPr/>
          </p:nvSpPr>
          <p:spPr>
            <a:xfrm>
              <a:off x="1669682" y="133850"/>
              <a:ext cx="1935575" cy="1935575"/>
            </a:xfrm>
            <a:prstGeom prst="pie">
              <a:avLst>
                <a:gd fmla="val 10800000" name="adj1"/>
                <a:gd fmla="val 16200000" name="adj2"/>
              </a:avLst>
            </a:prstGeom>
            <a:gradFill>
              <a:gsLst>
                <a:gs pos="0">
                  <a:srgbClr val="27869E"/>
                </a:gs>
                <a:gs pos="80000">
                  <a:srgbClr val="34B0D0"/>
                </a:gs>
                <a:gs pos="100000">
                  <a:srgbClr val="30B3D4"/>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40" name="Shape 340"/>
            <p:cNvSpPr txBox="1"/>
            <p:nvPr/>
          </p:nvSpPr>
          <p:spPr>
            <a:xfrm>
              <a:off x="1863469" y="535020"/>
              <a:ext cx="714319" cy="529977"/>
            </a:xfrm>
            <a:prstGeom prst="rect">
              <a:avLst/>
            </a:prstGeom>
            <a:noFill/>
            <a:ln>
              <a:noFill/>
            </a:ln>
          </p:spPr>
          <p:txBody>
            <a:bodyPr anchorCtr="0" anchor="ctr" bIns="15225" lIns="15225" rIns="15225" tIns="15225">
              <a:noAutofit/>
            </a:bodyPr>
            <a:lstStyle/>
            <a:p>
              <a:pPr indent="0" lvl="0" marL="0" marR="0" rtl="0" algn="ctr">
                <a:lnSpc>
                  <a:spcPct val="90000"/>
                </a:lnSpc>
                <a:spcBef>
                  <a:spcPts val="0"/>
                </a:spcBef>
                <a:spcAft>
                  <a:spcPts val="0"/>
                </a:spcAft>
                <a:buSzPct val="25000"/>
                <a:buNone/>
              </a:pPr>
              <a:r>
                <a:rPr b="1" lang="pt-BR" sz="1200" cap="small">
                  <a:solidFill>
                    <a:schemeClr val="lt1"/>
                  </a:solidFill>
                  <a:latin typeface="Calibri"/>
                  <a:ea typeface="Calibri"/>
                  <a:cs typeface="Calibri"/>
                  <a:sym typeface="Calibri"/>
                </a:rPr>
                <a:t>Agir</a:t>
              </a:r>
            </a:p>
            <a:p>
              <a:pPr indent="0" lvl="0" marL="0" marR="0" rtl="0" algn="ctr">
                <a:lnSpc>
                  <a:spcPct val="90000"/>
                </a:lnSpc>
                <a:spcBef>
                  <a:spcPts val="420"/>
                </a:spcBef>
                <a:spcAft>
                  <a:spcPts val="0"/>
                </a:spcAft>
                <a:buSzPct val="25000"/>
                <a:buNone/>
              </a:pPr>
              <a:r>
                <a:rPr b="0" i="1" lang="pt-BR" sz="1200" cap="small">
                  <a:solidFill>
                    <a:schemeClr val="lt1"/>
                  </a:solidFill>
                  <a:latin typeface="Calibri"/>
                  <a:ea typeface="Calibri"/>
                  <a:cs typeface="Calibri"/>
                  <a:sym typeface="Calibri"/>
                </a:rPr>
                <a:t>Act</a:t>
              </a:r>
            </a:p>
          </p:txBody>
        </p:sp>
        <p:sp>
          <p:nvSpPr>
            <p:cNvPr id="341" name="Shape 341"/>
            <p:cNvSpPr/>
            <p:nvPr/>
          </p:nvSpPr>
          <p:spPr>
            <a:xfrm>
              <a:off x="1614841" y="14028"/>
              <a:ext cx="2175216" cy="2175216"/>
            </a:xfrm>
            <a:custGeom>
              <a:pathLst>
                <a:path extrusionOk="0" h="120000" w="120000">
                  <a:moveTo>
                    <a:pt x="59999" y="4067"/>
                  </a:moveTo>
                  <a:lnTo>
                    <a:pt x="59999" y="4067"/>
                  </a:lnTo>
                  <a:cubicBezTo>
                    <a:pt x="88941" y="4067"/>
                    <a:pt x="113102" y="26145"/>
                    <a:pt x="115705" y="54969"/>
                  </a:cubicBezTo>
                  <a:lnTo>
                    <a:pt x="119760" y="54969"/>
                  </a:lnTo>
                  <a:lnTo>
                    <a:pt x="112881" y="59999"/>
                  </a:lnTo>
                  <a:lnTo>
                    <a:pt x="105523" y="54969"/>
                  </a:lnTo>
                  <a:lnTo>
                    <a:pt x="109576" y="54969"/>
                  </a:lnTo>
                  <a:lnTo>
                    <a:pt x="109576" y="54969"/>
                  </a:lnTo>
                  <a:cubicBezTo>
                    <a:pt x="106994" y="29527"/>
                    <a:pt x="85572" y="10169"/>
                    <a:pt x="59999" y="10169"/>
                  </a:cubicBezTo>
                  <a:close/>
                </a:path>
              </a:pathLst>
            </a:custGeom>
            <a:gradFill>
              <a:gsLst>
                <a:gs pos="0">
                  <a:srgbClr val="982D2B"/>
                </a:gs>
                <a:gs pos="80000">
                  <a:srgbClr val="C83D39"/>
                </a:gs>
                <a:gs pos="100000">
                  <a:srgbClr val="CC3A36"/>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1614841" y="79009"/>
              <a:ext cx="2175216" cy="2175216"/>
            </a:xfrm>
            <a:custGeom>
              <a:pathLst>
                <a:path extrusionOk="0" h="120000" w="120000">
                  <a:moveTo>
                    <a:pt x="115932" y="60000"/>
                  </a:moveTo>
                  <a:lnTo>
                    <a:pt x="115932" y="59999"/>
                  </a:lnTo>
                  <a:cubicBezTo>
                    <a:pt x="115932" y="88941"/>
                    <a:pt x="93854" y="113102"/>
                    <a:pt x="65030" y="115705"/>
                  </a:cubicBezTo>
                  <a:lnTo>
                    <a:pt x="65030" y="119760"/>
                  </a:lnTo>
                  <a:lnTo>
                    <a:pt x="60000" y="112881"/>
                  </a:lnTo>
                  <a:lnTo>
                    <a:pt x="65030" y="105523"/>
                  </a:lnTo>
                  <a:lnTo>
                    <a:pt x="65030" y="109576"/>
                  </a:lnTo>
                  <a:cubicBezTo>
                    <a:pt x="90472" y="106994"/>
                    <a:pt x="109830" y="85572"/>
                    <a:pt x="109830" y="60000"/>
                  </a:cubicBezTo>
                  <a:close/>
                </a:path>
              </a:pathLst>
            </a:custGeom>
            <a:gradFill>
              <a:gsLst>
                <a:gs pos="0">
                  <a:srgbClr val="759336"/>
                </a:gs>
                <a:gs pos="80000">
                  <a:srgbClr val="99C247"/>
                </a:gs>
                <a:gs pos="100000">
                  <a:srgbClr val="9BC545"/>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43" name="Shape 343"/>
            <p:cNvSpPr/>
            <p:nvPr/>
          </p:nvSpPr>
          <p:spPr>
            <a:xfrm>
              <a:off x="1549861" y="79009"/>
              <a:ext cx="2175216" cy="2175216"/>
            </a:xfrm>
            <a:custGeom>
              <a:pathLst>
                <a:path extrusionOk="0" h="120000" w="120000">
                  <a:moveTo>
                    <a:pt x="60000" y="115932"/>
                  </a:moveTo>
                  <a:cubicBezTo>
                    <a:pt x="31058" y="115932"/>
                    <a:pt x="6897" y="93854"/>
                    <a:pt x="4294" y="65030"/>
                  </a:cubicBezTo>
                  <a:lnTo>
                    <a:pt x="239" y="65030"/>
                  </a:lnTo>
                  <a:lnTo>
                    <a:pt x="7118" y="60000"/>
                  </a:lnTo>
                  <a:lnTo>
                    <a:pt x="14476" y="65030"/>
                  </a:lnTo>
                  <a:lnTo>
                    <a:pt x="10423" y="65030"/>
                  </a:lnTo>
                  <a:lnTo>
                    <a:pt x="10423" y="65030"/>
                  </a:lnTo>
                  <a:cubicBezTo>
                    <a:pt x="13005" y="90472"/>
                    <a:pt x="34427" y="109830"/>
                    <a:pt x="60000" y="109830"/>
                  </a:cubicBezTo>
                  <a:close/>
                </a:path>
              </a:pathLst>
            </a:custGeom>
            <a:gradFill>
              <a:gsLst>
                <a:gs pos="0">
                  <a:srgbClr val="5D427D"/>
                </a:gs>
                <a:gs pos="80000">
                  <a:srgbClr val="7A57A5"/>
                </a:gs>
                <a:gs pos="100000">
                  <a:srgbClr val="7A56A7"/>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1549861" y="14028"/>
              <a:ext cx="2175216" cy="2175216"/>
            </a:xfrm>
            <a:custGeom>
              <a:pathLst>
                <a:path extrusionOk="0" h="120000" w="120000">
                  <a:moveTo>
                    <a:pt x="4067" y="60000"/>
                  </a:moveTo>
                  <a:lnTo>
                    <a:pt x="4067" y="60000"/>
                  </a:lnTo>
                  <a:cubicBezTo>
                    <a:pt x="4067" y="31058"/>
                    <a:pt x="26145" y="6897"/>
                    <a:pt x="54969" y="4294"/>
                  </a:cubicBezTo>
                  <a:lnTo>
                    <a:pt x="54969" y="239"/>
                  </a:lnTo>
                  <a:lnTo>
                    <a:pt x="59999" y="7118"/>
                  </a:lnTo>
                  <a:lnTo>
                    <a:pt x="54969" y="14476"/>
                  </a:lnTo>
                  <a:lnTo>
                    <a:pt x="54969" y="10423"/>
                  </a:lnTo>
                  <a:lnTo>
                    <a:pt x="54969" y="10423"/>
                  </a:lnTo>
                  <a:cubicBezTo>
                    <a:pt x="29527" y="13005"/>
                    <a:pt x="10169" y="34427"/>
                    <a:pt x="10169" y="59999"/>
                  </a:cubicBezTo>
                  <a:close/>
                </a:path>
              </a:pathLst>
            </a:custGeom>
            <a:gradFill>
              <a:gsLst>
                <a:gs pos="0">
                  <a:srgbClr val="27869E"/>
                </a:gs>
                <a:gs pos="80000">
                  <a:srgbClr val="34B0D0"/>
                </a:gs>
                <a:gs pos="100000">
                  <a:srgbClr val="30B3D4"/>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grpSp>
      <p:sp>
        <p:nvSpPr>
          <p:cNvPr id="345" name="Shape 345"/>
          <p:cNvSpPr/>
          <p:nvPr/>
        </p:nvSpPr>
        <p:spPr>
          <a:xfrm>
            <a:off x="284436" y="849362"/>
            <a:ext cx="3283911" cy="307777"/>
          </a:xfrm>
          <a:prstGeom prst="rect">
            <a:avLst/>
          </a:prstGeom>
          <a:noFill/>
          <a:ln>
            <a:noFill/>
          </a:ln>
        </p:spPr>
        <p:txBody>
          <a:bodyPr anchorCtr="0" anchor="t" bIns="45700" lIns="91425" rIns="91425" tIns="45700">
            <a:noAutofit/>
          </a:bodyPr>
          <a:lstStyle/>
          <a:p>
            <a:pPr indent="0" lvl="0" marL="139700" marR="0" rtl="0" algn="ctr">
              <a:spcBef>
                <a:spcPts val="0"/>
              </a:spcBef>
              <a:buSzPct val="25000"/>
              <a:buNone/>
            </a:pPr>
            <a:r>
              <a:rPr b="1" lang="pt-BR" sz="1400">
                <a:solidFill>
                  <a:schemeClr val="dk1"/>
                </a:solidFill>
                <a:latin typeface="Calibri"/>
                <a:ea typeface="Calibri"/>
                <a:cs typeface="Calibri"/>
                <a:sym typeface="Calibri"/>
              </a:rPr>
              <a:t>Ciclo PDCA, criado por Walter Shewhart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351" name="Shape 351"/>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Gurus da qualidade</a:t>
            </a:r>
          </a:p>
        </p:txBody>
      </p:sp>
      <p:grpSp>
        <p:nvGrpSpPr>
          <p:cNvPr id="352" name="Shape 352"/>
          <p:cNvGrpSpPr/>
          <p:nvPr/>
        </p:nvGrpSpPr>
        <p:grpSpPr>
          <a:xfrm>
            <a:off x="1328551" y="922846"/>
            <a:ext cx="5256583" cy="3021381"/>
            <a:chOff x="0" y="1476"/>
            <a:chExt cx="5256583" cy="3021381"/>
          </a:xfrm>
        </p:grpSpPr>
        <p:cxnSp>
          <p:nvCxnSpPr>
            <p:cNvPr id="353" name="Shape 353"/>
            <p:cNvCxnSpPr/>
            <p:nvPr/>
          </p:nvCxnSpPr>
          <p:spPr>
            <a:xfrm>
              <a:off x="0" y="1476"/>
              <a:ext cx="5256582" cy="0"/>
            </a:xfrm>
            <a:prstGeom prst="straightConnector1">
              <a:avLst/>
            </a:prstGeom>
            <a:solidFill>
              <a:schemeClr val="lt1"/>
            </a:solidFill>
            <a:ln cap="flat" cmpd="sng" w="25400">
              <a:solidFill>
                <a:srgbClr val="4674AA"/>
              </a:solidFill>
              <a:prstDash val="solid"/>
              <a:round/>
              <a:headEnd len="med" w="med" type="none"/>
              <a:tailEnd len="med" w="med" type="none"/>
            </a:ln>
          </p:spPr>
        </p:cxnSp>
        <p:sp>
          <p:nvSpPr>
            <p:cNvPr id="354" name="Shape 354"/>
            <p:cNvSpPr/>
            <p:nvPr/>
          </p:nvSpPr>
          <p:spPr>
            <a:xfrm>
              <a:off x="0" y="1476"/>
              <a:ext cx="1051315" cy="3021381"/>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5" name="Shape 355"/>
            <p:cNvSpPr txBox="1"/>
            <p:nvPr/>
          </p:nvSpPr>
          <p:spPr>
            <a:xfrm>
              <a:off x="0" y="1476"/>
              <a:ext cx="1051315" cy="3021381"/>
            </a:xfrm>
            <a:prstGeom prst="rect">
              <a:avLst/>
            </a:prstGeom>
            <a:noFill/>
            <a:ln>
              <a:noFill/>
            </a:ln>
          </p:spPr>
          <p:txBody>
            <a:bodyPr anchorCtr="0" anchor="t" bIns="45700" lIns="45700" rIns="45700" tIns="45700">
              <a:noAutofit/>
            </a:bodyPr>
            <a:lstStyle/>
            <a:p>
              <a:pPr indent="0" lvl="0" marL="0" marR="0" rtl="0" algn="ctr">
                <a:lnSpc>
                  <a:spcPct val="90000"/>
                </a:lnSpc>
                <a:spcBef>
                  <a:spcPts val="0"/>
                </a:spcBef>
                <a:spcAft>
                  <a:spcPts val="0"/>
                </a:spcAft>
                <a:buSzPct val="25000"/>
                <a:buNone/>
              </a:pPr>
              <a:r>
                <a:rPr b="1" lang="pt-BR" sz="1200" cap="none">
                  <a:solidFill>
                    <a:schemeClr val="dk1"/>
                  </a:solidFill>
                  <a:latin typeface="Calibri"/>
                  <a:ea typeface="Calibri"/>
                  <a:cs typeface="Calibri"/>
                  <a:sym typeface="Calibri"/>
                </a:rPr>
                <a:t>14 princípios de Deming</a:t>
              </a:r>
            </a:p>
          </p:txBody>
        </p:sp>
        <p:sp>
          <p:nvSpPr>
            <p:cNvPr id="356" name="Shape 356"/>
            <p:cNvSpPr/>
            <p:nvPr/>
          </p:nvSpPr>
          <p:spPr>
            <a:xfrm>
              <a:off x="1130165" y="21872"/>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57" name="Shape 357"/>
            <p:cNvSpPr txBox="1"/>
            <p:nvPr/>
          </p:nvSpPr>
          <p:spPr>
            <a:xfrm>
              <a:off x="1130165" y="21872"/>
              <a:ext cx="4126417" cy="407915"/>
            </a:xfrm>
            <a:prstGeom prst="rect">
              <a:avLst/>
            </a:prstGeom>
            <a:noFill/>
            <a:ln>
              <a:noFill/>
            </a:ln>
          </p:spPr>
          <p:txBody>
            <a:bodyPr anchorCtr="0" anchor="t"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1. </a:t>
              </a:r>
              <a:r>
                <a:rPr lang="pt-BR" sz="1200" cap="none">
                  <a:solidFill>
                    <a:schemeClr val="dk1"/>
                  </a:solidFill>
                  <a:latin typeface="Calibri"/>
                  <a:ea typeface="Calibri"/>
                  <a:cs typeface="Calibri"/>
                  <a:sym typeface="Calibri"/>
                </a:rPr>
                <a:t>Estabelecer constância de propósitos para a melhoria dos bens e serviços;</a:t>
              </a:r>
            </a:p>
          </p:txBody>
        </p:sp>
        <p:cxnSp>
          <p:nvCxnSpPr>
            <p:cNvPr id="358" name="Shape 358"/>
            <p:cNvCxnSpPr/>
            <p:nvPr/>
          </p:nvCxnSpPr>
          <p:spPr>
            <a:xfrm>
              <a:off x="1051316" y="429787"/>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59" name="Shape 359"/>
            <p:cNvSpPr/>
            <p:nvPr/>
          </p:nvSpPr>
          <p:spPr>
            <a:xfrm>
              <a:off x="1130165" y="450183"/>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0" name="Shape 360"/>
            <p:cNvSpPr txBox="1"/>
            <p:nvPr/>
          </p:nvSpPr>
          <p:spPr>
            <a:xfrm>
              <a:off x="1130165" y="450183"/>
              <a:ext cx="4126417" cy="407915"/>
            </a:xfrm>
            <a:prstGeom prst="rect">
              <a:avLst/>
            </a:prstGeom>
            <a:noFill/>
            <a:ln>
              <a:noFill/>
            </a:ln>
          </p:spPr>
          <p:txBody>
            <a:bodyPr anchorCtr="0" anchor="t"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2. Adotar a nova filosofia estabelecida;</a:t>
              </a:r>
            </a:p>
          </p:txBody>
        </p:sp>
        <p:cxnSp>
          <p:nvCxnSpPr>
            <p:cNvPr id="361" name="Shape 361"/>
            <p:cNvCxnSpPr/>
            <p:nvPr/>
          </p:nvCxnSpPr>
          <p:spPr>
            <a:xfrm>
              <a:off x="1051316" y="858100"/>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62" name="Shape 362"/>
            <p:cNvSpPr/>
            <p:nvPr/>
          </p:nvSpPr>
          <p:spPr>
            <a:xfrm>
              <a:off x="1130165" y="878495"/>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3" name="Shape 363"/>
            <p:cNvSpPr txBox="1"/>
            <p:nvPr/>
          </p:nvSpPr>
          <p:spPr>
            <a:xfrm>
              <a:off x="1130165" y="878495"/>
              <a:ext cx="4126417" cy="407915"/>
            </a:xfrm>
            <a:prstGeom prst="rect">
              <a:avLst/>
            </a:prstGeom>
            <a:noFill/>
            <a:ln>
              <a:noFill/>
            </a:ln>
          </p:spPr>
          <p:txBody>
            <a:bodyPr anchorCtr="0" anchor="t"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3. Compreender o propósito da inspeção;</a:t>
              </a:r>
            </a:p>
          </p:txBody>
        </p:sp>
        <p:cxnSp>
          <p:nvCxnSpPr>
            <p:cNvPr id="364" name="Shape 364"/>
            <p:cNvCxnSpPr/>
            <p:nvPr/>
          </p:nvCxnSpPr>
          <p:spPr>
            <a:xfrm>
              <a:off x="1051316" y="1286412"/>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65" name="Shape 365"/>
            <p:cNvSpPr/>
            <p:nvPr/>
          </p:nvSpPr>
          <p:spPr>
            <a:xfrm>
              <a:off x="1130165" y="1306808"/>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6" name="Shape 366"/>
            <p:cNvSpPr txBox="1"/>
            <p:nvPr/>
          </p:nvSpPr>
          <p:spPr>
            <a:xfrm>
              <a:off x="1130165" y="1306808"/>
              <a:ext cx="4126417" cy="407915"/>
            </a:xfrm>
            <a:prstGeom prst="rect">
              <a:avLst/>
            </a:prstGeom>
            <a:noFill/>
            <a:ln>
              <a:noFill/>
            </a:ln>
          </p:spPr>
          <p:txBody>
            <a:bodyPr anchorCtr="0" anchor="t"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4. Parar de avalar as transações com base no preço;</a:t>
              </a:r>
            </a:p>
          </p:txBody>
        </p:sp>
        <p:cxnSp>
          <p:nvCxnSpPr>
            <p:cNvPr id="367" name="Shape 367"/>
            <p:cNvCxnSpPr/>
            <p:nvPr/>
          </p:nvCxnSpPr>
          <p:spPr>
            <a:xfrm>
              <a:off x="1051316" y="1714724"/>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68" name="Shape 368"/>
            <p:cNvSpPr/>
            <p:nvPr/>
          </p:nvSpPr>
          <p:spPr>
            <a:xfrm>
              <a:off x="1130165" y="1735119"/>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69" name="Shape 369"/>
            <p:cNvSpPr txBox="1"/>
            <p:nvPr/>
          </p:nvSpPr>
          <p:spPr>
            <a:xfrm>
              <a:off x="1130165" y="1735119"/>
              <a:ext cx="4126417" cy="407915"/>
            </a:xfrm>
            <a:prstGeom prst="rect">
              <a:avLst/>
            </a:prstGeom>
            <a:noFill/>
            <a:ln>
              <a:noFill/>
            </a:ln>
          </p:spPr>
          <p:txBody>
            <a:bodyPr anchorCtr="0" anchor="t"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5. Melhorar continuamente os produtos e serviços;</a:t>
              </a:r>
            </a:p>
          </p:txBody>
        </p:sp>
        <p:cxnSp>
          <p:nvCxnSpPr>
            <p:cNvPr id="370" name="Shape 370"/>
            <p:cNvCxnSpPr/>
            <p:nvPr/>
          </p:nvCxnSpPr>
          <p:spPr>
            <a:xfrm>
              <a:off x="1051316" y="2143035"/>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71" name="Shape 371"/>
            <p:cNvSpPr/>
            <p:nvPr/>
          </p:nvSpPr>
          <p:spPr>
            <a:xfrm>
              <a:off x="1130165" y="2163432"/>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2" name="Shape 372"/>
            <p:cNvSpPr txBox="1"/>
            <p:nvPr/>
          </p:nvSpPr>
          <p:spPr>
            <a:xfrm>
              <a:off x="1130165" y="2163432"/>
              <a:ext cx="4126417" cy="407915"/>
            </a:xfrm>
            <a:prstGeom prst="rect">
              <a:avLst/>
            </a:prstGeom>
            <a:noFill/>
            <a:ln>
              <a:noFill/>
            </a:ln>
          </p:spPr>
          <p:txBody>
            <a:bodyPr anchorCtr="0" anchor="t"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6. Treinar o grupo;</a:t>
              </a:r>
            </a:p>
          </p:txBody>
        </p:sp>
        <p:cxnSp>
          <p:nvCxnSpPr>
            <p:cNvPr id="373" name="Shape 373"/>
            <p:cNvCxnSpPr/>
            <p:nvPr/>
          </p:nvCxnSpPr>
          <p:spPr>
            <a:xfrm>
              <a:off x="1051316" y="2571348"/>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74" name="Shape 374"/>
            <p:cNvSpPr/>
            <p:nvPr/>
          </p:nvSpPr>
          <p:spPr>
            <a:xfrm>
              <a:off x="1130165" y="2591743"/>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5" name="Shape 375"/>
            <p:cNvSpPr txBox="1"/>
            <p:nvPr/>
          </p:nvSpPr>
          <p:spPr>
            <a:xfrm>
              <a:off x="1130165" y="2591743"/>
              <a:ext cx="4126417" cy="407915"/>
            </a:xfrm>
            <a:prstGeom prst="rect">
              <a:avLst/>
            </a:prstGeom>
            <a:noFill/>
            <a:ln>
              <a:noFill/>
            </a:ln>
          </p:spPr>
          <p:txBody>
            <a:bodyPr anchorCtr="0" anchor="t"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7. Adotar e instituir a liderança;</a:t>
              </a:r>
            </a:p>
          </p:txBody>
        </p:sp>
        <p:cxnSp>
          <p:nvCxnSpPr>
            <p:cNvPr id="376" name="Shape 376"/>
            <p:cNvCxnSpPr/>
            <p:nvPr/>
          </p:nvCxnSpPr>
          <p:spPr>
            <a:xfrm>
              <a:off x="1051316" y="2999659"/>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69" name="Shape 169"/>
        <p:cNvGrpSpPr/>
        <p:nvPr/>
      </p:nvGrpSpPr>
      <p:grpSpPr>
        <a:xfrm>
          <a:off x="0" y="0"/>
          <a:ext cx="0" cy="0"/>
          <a:chOff x="0" y="0"/>
          <a:chExt cx="0" cy="0"/>
        </a:xfrm>
      </p:grpSpPr>
      <p:sp>
        <p:nvSpPr>
          <p:cNvPr id="170" name="Shape 170"/>
          <p:cNvSpPr txBox="1"/>
          <p:nvPr/>
        </p:nvSpPr>
        <p:spPr>
          <a:xfrm>
            <a:off x="0" y="201289"/>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Avisos Importantes</a:t>
            </a:r>
          </a:p>
        </p:txBody>
      </p:sp>
      <p:pic>
        <p:nvPicPr>
          <p:cNvPr descr="https://www.caelum.com.br/apostila-html-css-javascript/anuncios/alura_2x.png" id="171" name="Shape 17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172" name="Shape 17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173" name="Shape 17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174" name="Shape 174"/>
          <p:cNvGrpSpPr/>
          <p:nvPr/>
        </p:nvGrpSpPr>
        <p:grpSpPr>
          <a:xfrm>
            <a:off x="0" y="1796207"/>
            <a:ext cx="2732806" cy="576064"/>
            <a:chOff x="-150191" y="1834342"/>
            <a:chExt cx="7482529" cy="1702447"/>
          </a:xfrm>
        </p:grpSpPr>
        <p:pic>
          <p:nvPicPr>
            <p:cNvPr id="175" name="Shape 17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176" name="Shape 17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177" name="Shape 17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8 – Gerenciamento da Qualidade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382" name="Shape 382"/>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Gurus da qualidade</a:t>
            </a:r>
          </a:p>
        </p:txBody>
      </p:sp>
      <p:grpSp>
        <p:nvGrpSpPr>
          <p:cNvPr id="383" name="Shape 383"/>
          <p:cNvGrpSpPr/>
          <p:nvPr/>
        </p:nvGrpSpPr>
        <p:grpSpPr>
          <a:xfrm>
            <a:off x="1328551" y="922846"/>
            <a:ext cx="5256583" cy="3021381"/>
            <a:chOff x="0" y="1476"/>
            <a:chExt cx="5256583" cy="3021381"/>
          </a:xfrm>
        </p:grpSpPr>
        <p:cxnSp>
          <p:nvCxnSpPr>
            <p:cNvPr id="384" name="Shape 384"/>
            <p:cNvCxnSpPr/>
            <p:nvPr/>
          </p:nvCxnSpPr>
          <p:spPr>
            <a:xfrm>
              <a:off x="0" y="1476"/>
              <a:ext cx="5256582" cy="0"/>
            </a:xfrm>
            <a:prstGeom prst="straightConnector1">
              <a:avLst/>
            </a:prstGeom>
            <a:solidFill>
              <a:schemeClr val="lt1"/>
            </a:solidFill>
            <a:ln cap="flat" cmpd="sng" w="25400">
              <a:solidFill>
                <a:srgbClr val="4674AA"/>
              </a:solidFill>
              <a:prstDash val="solid"/>
              <a:round/>
              <a:headEnd len="med" w="med" type="none"/>
              <a:tailEnd len="med" w="med" type="none"/>
            </a:ln>
          </p:spPr>
        </p:cxnSp>
        <p:sp>
          <p:nvSpPr>
            <p:cNvPr id="385" name="Shape 385"/>
            <p:cNvSpPr/>
            <p:nvPr/>
          </p:nvSpPr>
          <p:spPr>
            <a:xfrm>
              <a:off x="0" y="1476"/>
              <a:ext cx="1051315" cy="3021381"/>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6" name="Shape 386"/>
            <p:cNvSpPr txBox="1"/>
            <p:nvPr/>
          </p:nvSpPr>
          <p:spPr>
            <a:xfrm>
              <a:off x="0" y="1476"/>
              <a:ext cx="1051315" cy="3021381"/>
            </a:xfrm>
            <a:prstGeom prst="rect">
              <a:avLst/>
            </a:prstGeom>
            <a:noFill/>
            <a:ln>
              <a:noFill/>
            </a:ln>
          </p:spPr>
          <p:txBody>
            <a:bodyPr anchorCtr="0" anchor="t" bIns="45700" lIns="45700" rIns="45700" tIns="45700">
              <a:noAutofit/>
            </a:bodyPr>
            <a:lstStyle/>
            <a:p>
              <a:pPr indent="0" lvl="0" marL="0" marR="0" rtl="0" algn="ctr">
                <a:lnSpc>
                  <a:spcPct val="90000"/>
                </a:lnSpc>
                <a:spcBef>
                  <a:spcPts val="0"/>
                </a:spcBef>
                <a:spcAft>
                  <a:spcPts val="0"/>
                </a:spcAft>
                <a:buSzPct val="25000"/>
                <a:buNone/>
              </a:pPr>
              <a:r>
                <a:rPr b="1" lang="pt-BR" sz="1200" cap="none">
                  <a:solidFill>
                    <a:schemeClr val="dk1"/>
                  </a:solidFill>
                  <a:latin typeface="Calibri"/>
                  <a:ea typeface="Calibri"/>
                  <a:cs typeface="Calibri"/>
                  <a:sym typeface="Calibri"/>
                </a:rPr>
                <a:t>14 princípios de Deming</a:t>
              </a:r>
            </a:p>
          </p:txBody>
        </p:sp>
        <p:sp>
          <p:nvSpPr>
            <p:cNvPr id="387" name="Shape 387"/>
            <p:cNvSpPr/>
            <p:nvPr/>
          </p:nvSpPr>
          <p:spPr>
            <a:xfrm>
              <a:off x="1130165" y="21872"/>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8" name="Shape 388"/>
            <p:cNvSpPr txBox="1"/>
            <p:nvPr/>
          </p:nvSpPr>
          <p:spPr>
            <a:xfrm>
              <a:off x="1130165" y="21872"/>
              <a:ext cx="4126417" cy="407915"/>
            </a:xfrm>
            <a:prstGeom prst="rect">
              <a:avLst/>
            </a:prstGeom>
            <a:noFill/>
            <a:ln>
              <a:noFill/>
            </a:ln>
          </p:spPr>
          <p:txBody>
            <a:bodyPr anchorCtr="0" anchor="t"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8. Afastar o medo, criar confiança e um clima para a inovação;</a:t>
              </a:r>
            </a:p>
          </p:txBody>
        </p:sp>
        <p:cxnSp>
          <p:nvCxnSpPr>
            <p:cNvPr id="389" name="Shape 389"/>
            <p:cNvCxnSpPr/>
            <p:nvPr/>
          </p:nvCxnSpPr>
          <p:spPr>
            <a:xfrm>
              <a:off x="1051316" y="429787"/>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90" name="Shape 390"/>
            <p:cNvSpPr/>
            <p:nvPr/>
          </p:nvSpPr>
          <p:spPr>
            <a:xfrm>
              <a:off x="1130165" y="450183"/>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1" name="Shape 391"/>
            <p:cNvSpPr txBox="1"/>
            <p:nvPr/>
          </p:nvSpPr>
          <p:spPr>
            <a:xfrm>
              <a:off x="1130165" y="450183"/>
              <a:ext cx="4126417" cy="407915"/>
            </a:xfrm>
            <a:prstGeom prst="rect">
              <a:avLst/>
            </a:prstGeom>
            <a:noFill/>
            <a:ln>
              <a:noFill/>
            </a:ln>
          </p:spPr>
          <p:txBody>
            <a:bodyPr anchorCtr="0" anchor="t"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9. Otimizar o trabalho das equipes, das áreas e da própria alta administração</a:t>
              </a:r>
            </a:p>
          </p:txBody>
        </p:sp>
        <p:cxnSp>
          <p:nvCxnSpPr>
            <p:cNvPr id="392" name="Shape 392"/>
            <p:cNvCxnSpPr/>
            <p:nvPr/>
          </p:nvCxnSpPr>
          <p:spPr>
            <a:xfrm>
              <a:off x="1051316" y="858100"/>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93" name="Shape 393"/>
            <p:cNvSpPr/>
            <p:nvPr/>
          </p:nvSpPr>
          <p:spPr>
            <a:xfrm>
              <a:off x="1130165" y="878495"/>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4" name="Shape 394"/>
            <p:cNvSpPr txBox="1"/>
            <p:nvPr/>
          </p:nvSpPr>
          <p:spPr>
            <a:xfrm>
              <a:off x="1130165" y="878495"/>
              <a:ext cx="4126417" cy="407915"/>
            </a:xfrm>
            <a:prstGeom prst="rect">
              <a:avLst/>
            </a:prstGeom>
            <a:noFill/>
            <a:ln>
              <a:noFill/>
            </a:ln>
          </p:spPr>
          <p:txBody>
            <a:bodyPr anchorCtr="0" anchor="t"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10. Eliminar slogans e exortações para a força de trabalho;</a:t>
              </a:r>
            </a:p>
          </p:txBody>
        </p:sp>
        <p:cxnSp>
          <p:nvCxnSpPr>
            <p:cNvPr id="395" name="Shape 395"/>
            <p:cNvCxnSpPr/>
            <p:nvPr/>
          </p:nvCxnSpPr>
          <p:spPr>
            <a:xfrm>
              <a:off x="1051316" y="1286412"/>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96" name="Shape 396"/>
            <p:cNvSpPr/>
            <p:nvPr/>
          </p:nvSpPr>
          <p:spPr>
            <a:xfrm>
              <a:off x="1130165" y="1306808"/>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7" name="Shape 397"/>
            <p:cNvSpPr txBox="1"/>
            <p:nvPr/>
          </p:nvSpPr>
          <p:spPr>
            <a:xfrm>
              <a:off x="1130165" y="1306808"/>
              <a:ext cx="4126417" cy="407915"/>
            </a:xfrm>
            <a:prstGeom prst="rect">
              <a:avLst/>
            </a:prstGeom>
            <a:noFill/>
            <a:ln>
              <a:noFill/>
            </a:ln>
          </p:spPr>
          <p:txBody>
            <a:bodyPr anchorCtr="0" anchor="t"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11. Eliminar metas numéricas para a força de trabalho;</a:t>
              </a:r>
            </a:p>
          </p:txBody>
        </p:sp>
        <p:cxnSp>
          <p:nvCxnSpPr>
            <p:cNvPr id="398" name="Shape 398"/>
            <p:cNvCxnSpPr/>
            <p:nvPr/>
          </p:nvCxnSpPr>
          <p:spPr>
            <a:xfrm>
              <a:off x="1051316" y="1714724"/>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399" name="Shape 399"/>
            <p:cNvSpPr/>
            <p:nvPr/>
          </p:nvSpPr>
          <p:spPr>
            <a:xfrm>
              <a:off x="1130165" y="1735119"/>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0" name="Shape 400"/>
            <p:cNvSpPr txBox="1"/>
            <p:nvPr/>
          </p:nvSpPr>
          <p:spPr>
            <a:xfrm>
              <a:off x="1130165" y="1735119"/>
              <a:ext cx="4126417" cy="407915"/>
            </a:xfrm>
            <a:prstGeom prst="rect">
              <a:avLst/>
            </a:prstGeom>
            <a:noFill/>
            <a:ln>
              <a:noFill/>
            </a:ln>
          </p:spPr>
          <p:txBody>
            <a:bodyPr anchorCtr="0" anchor="t"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12. Remover as barreiras ao orgulho pelo trabalho;</a:t>
              </a:r>
            </a:p>
          </p:txBody>
        </p:sp>
        <p:cxnSp>
          <p:nvCxnSpPr>
            <p:cNvPr id="401" name="Shape 401"/>
            <p:cNvCxnSpPr/>
            <p:nvPr/>
          </p:nvCxnSpPr>
          <p:spPr>
            <a:xfrm>
              <a:off x="1051316" y="2143035"/>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402" name="Shape 402"/>
            <p:cNvSpPr/>
            <p:nvPr/>
          </p:nvSpPr>
          <p:spPr>
            <a:xfrm>
              <a:off x="1130165" y="2163432"/>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3" name="Shape 403"/>
            <p:cNvSpPr txBox="1"/>
            <p:nvPr/>
          </p:nvSpPr>
          <p:spPr>
            <a:xfrm>
              <a:off x="1130165" y="2163432"/>
              <a:ext cx="4126417" cy="407915"/>
            </a:xfrm>
            <a:prstGeom prst="rect">
              <a:avLst/>
            </a:prstGeom>
            <a:noFill/>
            <a:ln>
              <a:noFill/>
            </a:ln>
          </p:spPr>
          <p:txBody>
            <a:bodyPr anchorCtr="0" anchor="t"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13. Estimular a formação e o autoaprimoramento de todos; e</a:t>
              </a:r>
            </a:p>
          </p:txBody>
        </p:sp>
        <p:cxnSp>
          <p:nvCxnSpPr>
            <p:cNvPr id="404" name="Shape 404"/>
            <p:cNvCxnSpPr/>
            <p:nvPr/>
          </p:nvCxnSpPr>
          <p:spPr>
            <a:xfrm>
              <a:off x="1051316" y="2571348"/>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sp>
          <p:nvSpPr>
            <p:cNvPr id="405" name="Shape 405"/>
            <p:cNvSpPr/>
            <p:nvPr/>
          </p:nvSpPr>
          <p:spPr>
            <a:xfrm>
              <a:off x="1130165" y="2591743"/>
              <a:ext cx="4126417" cy="407915"/>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6" name="Shape 406"/>
            <p:cNvSpPr txBox="1"/>
            <p:nvPr/>
          </p:nvSpPr>
          <p:spPr>
            <a:xfrm>
              <a:off x="1130165" y="2591743"/>
              <a:ext cx="4126417" cy="407915"/>
            </a:xfrm>
            <a:prstGeom prst="rect">
              <a:avLst/>
            </a:prstGeom>
            <a:noFill/>
            <a:ln>
              <a:noFill/>
            </a:ln>
          </p:spPr>
          <p:txBody>
            <a:bodyPr anchorCtr="0" anchor="t"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dk1"/>
                  </a:solidFill>
                  <a:latin typeface="Calibri"/>
                  <a:ea typeface="Calibri"/>
                  <a:cs typeface="Calibri"/>
                  <a:sym typeface="Calibri"/>
                </a:rPr>
                <a:t>14. Agir para concretizar a transformação.</a:t>
              </a:r>
            </a:p>
          </p:txBody>
        </p:sp>
        <p:cxnSp>
          <p:nvCxnSpPr>
            <p:cNvPr id="407" name="Shape 407"/>
            <p:cNvCxnSpPr/>
            <p:nvPr/>
          </p:nvCxnSpPr>
          <p:spPr>
            <a:xfrm>
              <a:off x="1051316" y="2999659"/>
              <a:ext cx="4205267" cy="0"/>
            </a:xfrm>
            <a:prstGeom prst="straightConnector1">
              <a:avLst/>
            </a:prstGeom>
            <a:solidFill>
              <a:schemeClr val="accent1"/>
            </a:solidFill>
            <a:ln cap="flat" cmpd="sng" w="25400">
              <a:solidFill>
                <a:schemeClr val="accent1"/>
              </a:solidFill>
              <a:prstDash val="solid"/>
              <a:round/>
              <a:headEnd len="med" w="med" type="none"/>
              <a:tailEnd len="med" w="med" type="non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13" name="Shape 413"/>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Gurus da qualidade</a:t>
            </a:r>
          </a:p>
        </p:txBody>
      </p:sp>
      <p:sp>
        <p:nvSpPr>
          <p:cNvPr id="414" name="Shape 414"/>
          <p:cNvSpPr/>
          <p:nvPr/>
        </p:nvSpPr>
        <p:spPr>
          <a:xfrm>
            <a:off x="716483" y="885505"/>
            <a:ext cx="6480000" cy="1446550"/>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Philip B. Crosby</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foco do trabalho em qualidade deve ser a prevenção;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Erros não são inevitáveis;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reconhecimento é a principal forma de criar uma cultura de comprometimento com a ideia de “zero defeitos”;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Crosby existem 4 pilares da qualidade: </a:t>
            </a:r>
          </a:p>
        </p:txBody>
      </p:sp>
      <p:grpSp>
        <p:nvGrpSpPr>
          <p:cNvPr id="415" name="Shape 415"/>
          <p:cNvGrpSpPr/>
          <p:nvPr/>
        </p:nvGrpSpPr>
        <p:grpSpPr>
          <a:xfrm>
            <a:off x="2503302" y="2361818"/>
            <a:ext cx="2907082" cy="1799623"/>
            <a:chOff x="382662" y="288"/>
            <a:chExt cx="2907082" cy="1799623"/>
          </a:xfrm>
        </p:grpSpPr>
        <p:sp>
          <p:nvSpPr>
            <p:cNvPr id="416" name="Shape 416"/>
            <p:cNvSpPr/>
            <p:nvPr/>
          </p:nvSpPr>
          <p:spPr>
            <a:xfrm>
              <a:off x="382662" y="288"/>
              <a:ext cx="1384324" cy="830595"/>
            </a:xfrm>
            <a:prstGeom prst="rect">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17" name="Shape 417"/>
            <p:cNvSpPr txBox="1"/>
            <p:nvPr/>
          </p:nvSpPr>
          <p:spPr>
            <a:xfrm>
              <a:off x="382662" y="288"/>
              <a:ext cx="1384324" cy="830595"/>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Prevenção deve ser o foco de todos em uma organização</a:t>
              </a:r>
            </a:p>
          </p:txBody>
        </p:sp>
        <p:sp>
          <p:nvSpPr>
            <p:cNvPr id="418" name="Shape 418"/>
            <p:cNvSpPr/>
            <p:nvPr/>
          </p:nvSpPr>
          <p:spPr>
            <a:xfrm>
              <a:off x="1905419" y="288"/>
              <a:ext cx="1384324" cy="830595"/>
            </a:xfrm>
            <a:prstGeom prst="rect">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19" name="Shape 419"/>
            <p:cNvSpPr txBox="1"/>
            <p:nvPr/>
          </p:nvSpPr>
          <p:spPr>
            <a:xfrm>
              <a:off x="1905419" y="288"/>
              <a:ext cx="1384324" cy="830595"/>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Custos da qualidade devem nortear a avaliação e distribuição de recursos</a:t>
              </a:r>
            </a:p>
          </p:txBody>
        </p:sp>
        <p:sp>
          <p:nvSpPr>
            <p:cNvPr id="420" name="Shape 420"/>
            <p:cNvSpPr/>
            <p:nvPr/>
          </p:nvSpPr>
          <p:spPr>
            <a:xfrm>
              <a:off x="382662" y="969316"/>
              <a:ext cx="1384324" cy="830595"/>
            </a:xfrm>
            <a:prstGeom prst="rect">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21" name="Shape 421"/>
            <p:cNvSpPr txBox="1"/>
            <p:nvPr/>
          </p:nvSpPr>
          <p:spPr>
            <a:xfrm>
              <a:off x="382662" y="969316"/>
              <a:ext cx="1384324" cy="830595"/>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Zero defeitos deve ser a filosofia do trabalho</a:t>
              </a:r>
            </a:p>
          </p:txBody>
        </p:sp>
        <p:sp>
          <p:nvSpPr>
            <p:cNvPr id="422" name="Shape 422"/>
            <p:cNvSpPr/>
            <p:nvPr/>
          </p:nvSpPr>
          <p:spPr>
            <a:xfrm>
              <a:off x="1905419" y="969316"/>
              <a:ext cx="1384324" cy="830595"/>
            </a:xfrm>
            <a:prstGeom prst="rect">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423" name="Shape 423"/>
            <p:cNvSpPr txBox="1"/>
            <p:nvPr/>
          </p:nvSpPr>
          <p:spPr>
            <a:xfrm>
              <a:off x="1905419" y="969316"/>
              <a:ext cx="1384324" cy="830595"/>
            </a:xfrm>
            <a:prstGeom prst="rect">
              <a:avLst/>
            </a:prstGeom>
            <a:noFill/>
            <a:ln>
              <a:noFill/>
            </a:ln>
          </p:spPr>
          <p:txBody>
            <a:bodyPr anchorCtr="0" anchor="ctr" bIns="41900" lIns="41900" rIns="41900" tIns="41900">
              <a:noAutofit/>
            </a:bodyPr>
            <a:lstStyle/>
            <a:p>
              <a:pPr indent="0" lvl="0" marL="0" marR="0" rtl="0" algn="ctr">
                <a:lnSpc>
                  <a:spcPct val="90000"/>
                </a:lnSpc>
                <a:spcBef>
                  <a:spcPts val="0"/>
                </a:spcBef>
                <a:spcAft>
                  <a:spcPts val="0"/>
                </a:spcAft>
                <a:buSzPct val="25000"/>
                <a:buNone/>
              </a:pPr>
              <a:r>
                <a:rPr lang="pt-BR" sz="1100" cap="none">
                  <a:solidFill>
                    <a:schemeClr val="lt1"/>
                  </a:solidFill>
                  <a:latin typeface="Calibri"/>
                  <a:ea typeface="Calibri"/>
                  <a:cs typeface="Calibri"/>
                  <a:sym typeface="Calibri"/>
                </a:rPr>
                <a:t>Conformidade com as especificações é o que une a expectativa com o resultado</a:t>
              </a: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29" name="Shape 429"/>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para a melhoria contínua</a:t>
            </a:r>
          </a:p>
        </p:txBody>
      </p:sp>
      <p:sp>
        <p:nvSpPr>
          <p:cNvPr id="430" name="Shape 430"/>
          <p:cNvSpPr/>
          <p:nvPr/>
        </p:nvSpPr>
        <p:spPr>
          <a:xfrm>
            <a:off x="716483" y="885505"/>
            <a:ext cx="6480000" cy="2523768"/>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i="0" lang="pt-BR" sz="1400" u="none" cap="none" strike="noStrike">
                <a:solidFill>
                  <a:srgbClr val="000000"/>
                </a:solidFill>
                <a:latin typeface="Calibri"/>
                <a:ea typeface="Calibri"/>
                <a:cs typeface="Calibri"/>
                <a:sym typeface="Calibri"/>
              </a:rPr>
              <a:t>Existem alguns </a:t>
            </a:r>
            <a:r>
              <a:rPr b="1" i="0" lang="pt-BR" sz="1400" u="none" cap="none" strike="noStrike">
                <a:solidFill>
                  <a:srgbClr val="000000"/>
                </a:solidFill>
                <a:latin typeface="Calibri"/>
                <a:ea typeface="Calibri"/>
                <a:cs typeface="Calibri"/>
                <a:sym typeface="Calibri"/>
              </a:rPr>
              <a:t>modelos e metodologias que auxiliam na implantação de melhoria contínua</a:t>
            </a:r>
            <a:r>
              <a:rPr i="0" lang="pt-BR" sz="1400" u="none" cap="none" strike="noStrike">
                <a:solidFill>
                  <a:srgbClr val="000000"/>
                </a:solidFill>
                <a:latin typeface="Calibri"/>
                <a:ea typeface="Calibri"/>
                <a:cs typeface="Calibri"/>
                <a:sym typeface="Calibri"/>
              </a:rPr>
              <a:t> nas organizações e/ou projetos, alguns deles são: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Kaizen;</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Just-in-Time (JIT);</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Gerenciamento da Qualidade Total (GQT);</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 de Maturidade em Capacitação (CMM);</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 de Maturidade em Capacitação – Integração (CMMI);</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Melhoria de Processos do Software Brasileiro (MPS.Br);</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Modelo de Maturidade de Gerenciamento Organizacional de Projetos (OPM3);</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ISO.</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36" name="Shape 436"/>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para a melhoria contínua</a:t>
            </a:r>
          </a:p>
        </p:txBody>
      </p:sp>
      <p:sp>
        <p:nvSpPr>
          <p:cNvPr id="437" name="Shape 437"/>
          <p:cNvSpPr/>
          <p:nvPr/>
        </p:nvSpPr>
        <p:spPr>
          <a:xfrm>
            <a:off x="716483" y="885505"/>
            <a:ext cx="6480000" cy="160043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Kaizen: </a:t>
            </a:r>
            <a:r>
              <a:rPr b="0" i="0" lang="pt-BR" sz="1400" u="none" cap="none" strike="noStrike">
                <a:solidFill>
                  <a:srgbClr val="000000"/>
                </a:solidFill>
                <a:latin typeface="Calibri"/>
                <a:ea typeface="Calibri"/>
                <a:cs typeface="Calibri"/>
                <a:sym typeface="Calibri"/>
              </a:rPr>
              <a:t>Do japonês, melhoria contínua. Por meio do Kaizen envolvemos colaboradores a partir de sugestões, buscamos unir equipes, pensar em processos, aplicar ferramentas de qualidade, buscar causas-raiz e satisfazer os clientes.</a:t>
            </a:r>
          </a:p>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Just-in-Time (JIT): </a:t>
            </a:r>
            <a:r>
              <a:rPr b="0" i="0" lang="pt-BR" sz="1400" u="none" cap="none" strike="noStrike">
                <a:solidFill>
                  <a:srgbClr val="000000"/>
                </a:solidFill>
                <a:latin typeface="Calibri"/>
                <a:ea typeface="Calibri"/>
                <a:cs typeface="Calibri"/>
                <a:sym typeface="Calibri"/>
              </a:rPr>
              <a:t>É uma prática que visa reduzir estoques e atender a demanda, por meio do ciclo produtivo, a partir da requisição de compra ou vendas ocorridas. É preciso maturidade da cadeia produtiva e uma demanda estável para que sua aplicação seja efetiva.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43" name="Shape 443"/>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para a melhoria contínua</a:t>
            </a:r>
          </a:p>
        </p:txBody>
      </p:sp>
      <p:sp>
        <p:nvSpPr>
          <p:cNvPr id="444" name="Shape 444"/>
          <p:cNvSpPr/>
          <p:nvPr/>
        </p:nvSpPr>
        <p:spPr>
          <a:xfrm>
            <a:off x="716483" y="885505"/>
            <a:ext cx="6480000" cy="1815881"/>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Gerenciamento da Qualidade Total (GQT) ou </a:t>
            </a:r>
            <a:r>
              <a:rPr b="1" i="1" lang="pt-BR" sz="1400" u="none" cap="none" strike="noStrike">
                <a:solidFill>
                  <a:srgbClr val="000000"/>
                </a:solidFill>
                <a:latin typeface="Calibri"/>
                <a:ea typeface="Calibri"/>
                <a:cs typeface="Calibri"/>
                <a:sym typeface="Calibri"/>
              </a:rPr>
              <a:t>Total Quality Management </a:t>
            </a:r>
            <a:r>
              <a:rPr b="1" i="0" lang="pt-BR" sz="1400" u="none" cap="none" strike="noStrike">
                <a:solidFill>
                  <a:srgbClr val="000000"/>
                </a:solidFill>
                <a:latin typeface="Calibri"/>
                <a:ea typeface="Calibri"/>
                <a:cs typeface="Calibri"/>
                <a:sym typeface="Calibri"/>
              </a:rPr>
              <a:t>(TQM): </a:t>
            </a:r>
            <a:r>
              <a:rPr b="0" i="0" lang="pt-BR" sz="1400" u="none" cap="none" strike="noStrike">
                <a:solidFill>
                  <a:srgbClr val="000000"/>
                </a:solidFill>
                <a:latin typeface="Calibri"/>
                <a:ea typeface="Calibri"/>
                <a:cs typeface="Calibri"/>
                <a:sym typeface="Calibri"/>
              </a:rPr>
              <a:t>Buscar ideias de melhorias com a equipe, ajudá-la a resolver problemas e a desenvolver-se profissional. Buscar referências de qualidade, aplicar técnicas de mapeamento de processos e outras que objetivem a qualidade total.</a:t>
            </a:r>
          </a:p>
          <a:p>
            <a:pPr indent="-285750" lvl="0" marL="285750" marR="0" rtl="0" algn="just">
              <a:spcBef>
                <a:spcPts val="0"/>
              </a:spcBef>
              <a:buClr>
                <a:srgbClr val="000000"/>
              </a:buClr>
              <a:buSzPct val="100000"/>
              <a:buFont typeface="Arial"/>
              <a:buChar char="•"/>
            </a:pPr>
            <a:r>
              <a:rPr b="1" lang="pt-BR" sz="1400">
                <a:solidFill>
                  <a:srgbClr val="000000"/>
                </a:solidFill>
                <a:latin typeface="Calibri"/>
                <a:ea typeface="Calibri"/>
                <a:cs typeface="Calibri"/>
                <a:sym typeface="Calibri"/>
              </a:rPr>
              <a:t>Modelo de Maturidade em Capacitação – Integração ou </a:t>
            </a:r>
            <a:r>
              <a:rPr b="1" i="1" lang="pt-BR" sz="1400">
                <a:solidFill>
                  <a:srgbClr val="000000"/>
                </a:solidFill>
                <a:latin typeface="Calibri"/>
                <a:ea typeface="Calibri"/>
                <a:cs typeface="Calibri"/>
                <a:sym typeface="Calibri"/>
              </a:rPr>
              <a:t>Capability Maturity Model – Integration </a:t>
            </a:r>
            <a:r>
              <a:rPr b="1" lang="pt-BR" sz="1400">
                <a:solidFill>
                  <a:srgbClr val="000000"/>
                </a:solidFill>
                <a:latin typeface="Calibri"/>
                <a:ea typeface="Calibri"/>
                <a:cs typeface="Calibri"/>
                <a:sym typeface="Calibri"/>
              </a:rPr>
              <a:t>(CMMI): </a:t>
            </a:r>
            <a:r>
              <a:rPr lang="pt-BR" sz="1400">
                <a:solidFill>
                  <a:srgbClr val="000000"/>
                </a:solidFill>
                <a:latin typeface="Calibri"/>
                <a:ea typeface="Calibri"/>
                <a:cs typeface="Calibri"/>
                <a:sym typeface="Calibri"/>
              </a:rPr>
              <a:t>Modelo de maturidade organizacional que oferece 5 níveis de capacidade de processos: inicial, gerenciado, definido, gerenciado quantitativamente e otimizado.</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50" name="Shape 450"/>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para a melhoria contínua</a:t>
            </a:r>
          </a:p>
        </p:txBody>
      </p:sp>
      <p:sp>
        <p:nvSpPr>
          <p:cNvPr id="451" name="Shape 451"/>
          <p:cNvSpPr/>
          <p:nvPr/>
        </p:nvSpPr>
        <p:spPr>
          <a:xfrm>
            <a:off x="716483" y="885505"/>
            <a:ext cx="6480000" cy="1169551"/>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Modelo de Maturidade de Gerenciamento Organizacional de Projetos ou </a:t>
            </a:r>
            <a:r>
              <a:rPr b="1" i="1" lang="pt-BR" sz="1400" u="none" cap="none" strike="noStrike">
                <a:solidFill>
                  <a:srgbClr val="000000"/>
                </a:solidFill>
                <a:latin typeface="Calibri"/>
                <a:ea typeface="Calibri"/>
                <a:cs typeface="Calibri"/>
                <a:sym typeface="Calibri"/>
              </a:rPr>
              <a:t>Organizational Project Management Maturity Model </a:t>
            </a:r>
            <a:r>
              <a:rPr b="1" i="0" lang="pt-BR" sz="1400" u="none" cap="none" strike="noStrike">
                <a:solidFill>
                  <a:srgbClr val="000000"/>
                </a:solidFill>
                <a:latin typeface="Calibri"/>
                <a:ea typeface="Calibri"/>
                <a:cs typeface="Calibri"/>
                <a:sym typeface="Calibri"/>
              </a:rPr>
              <a:t>(OPM3): </a:t>
            </a:r>
            <a:r>
              <a:rPr b="0" i="0" lang="pt-BR" sz="1400" u="none" cap="none" strike="noStrike">
                <a:solidFill>
                  <a:srgbClr val="000000"/>
                </a:solidFill>
                <a:latin typeface="Calibri"/>
                <a:ea typeface="Calibri"/>
                <a:cs typeface="Calibri"/>
                <a:sym typeface="Calibri"/>
              </a:rPr>
              <a:t>Permite que as organizações avaliem sua maturidade a partir de potencialidades definidas. Existem 4 níveis de maturidade (melhor prática, potencialidade, saída e indicador chave de desempenho) para 3 áreas (projetos, programas e portfólios).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457" name="Shape 457"/>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Modelos para a melhoria contínua</a:t>
            </a:r>
          </a:p>
        </p:txBody>
      </p:sp>
      <p:sp>
        <p:nvSpPr>
          <p:cNvPr id="458" name="Shape 458"/>
          <p:cNvSpPr/>
          <p:nvPr/>
        </p:nvSpPr>
        <p:spPr>
          <a:xfrm>
            <a:off x="716483" y="885505"/>
            <a:ext cx="6480000" cy="138499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400" u="none" cap="none" strike="noStrike">
                <a:solidFill>
                  <a:srgbClr val="000000"/>
                </a:solidFill>
                <a:latin typeface="Calibri"/>
                <a:ea typeface="Calibri"/>
                <a:cs typeface="Calibri"/>
                <a:sym typeface="Calibri"/>
              </a:rPr>
              <a:t>ISO 9001: </a:t>
            </a:r>
            <a:r>
              <a:rPr b="0" i="0" lang="pt-BR" sz="1400" u="none" cap="none" strike="noStrike">
                <a:solidFill>
                  <a:srgbClr val="000000"/>
                </a:solidFill>
                <a:latin typeface="Calibri"/>
                <a:ea typeface="Calibri"/>
                <a:cs typeface="Calibri"/>
                <a:sym typeface="Calibri"/>
              </a:rPr>
              <a:t>Empresas certificadas ISO 9001 tem como comprovar que seus processos de entrega de produtos estão sendo geridos e que estão sob controle. As normas ISO estão diretamente ligadas à melhoria dos processos de uma empresa e são um excelente ponto de partida para a implementação do TQM. Contudo, ter as normas ISO implementadas não assegura a qualidade dos produtos gerados por determinada organização ou projeto.</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nvSpPr>
        <p:spPr>
          <a:xfrm>
            <a:off x="0" y="201281"/>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Visão geral dos processos de gerenciamento da qualidade</a:t>
            </a:r>
          </a:p>
        </p:txBody>
      </p:sp>
      <p:pic>
        <p:nvPicPr>
          <p:cNvPr descr="https://www.caelum.com.br/apostila-html-css-javascript/anuncios/alura_2x.png" id="464" name="Shape 464"/>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65" name="Shape 465"/>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66" name="Shape 466"/>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467" name="Shape 46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8 – Gerenciamento da Qualidade</a:t>
            </a:r>
          </a:p>
        </p:txBody>
      </p:sp>
      <p:grpSp>
        <p:nvGrpSpPr>
          <p:cNvPr id="468" name="Shape 468"/>
          <p:cNvGrpSpPr/>
          <p:nvPr/>
        </p:nvGrpSpPr>
        <p:grpSpPr>
          <a:xfrm>
            <a:off x="0" y="1796207"/>
            <a:ext cx="2732806" cy="576064"/>
            <a:chOff x="-150191" y="1834342"/>
            <a:chExt cx="7482529" cy="1702447"/>
          </a:xfrm>
        </p:grpSpPr>
        <p:pic>
          <p:nvPicPr>
            <p:cNvPr id="469" name="Shape 469"/>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70" name="Shape 470"/>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da qualidade</a:t>
            </a:r>
          </a:p>
        </p:txBody>
      </p:sp>
      <p:sp>
        <p:nvSpPr>
          <p:cNvPr id="476" name="Shape 476"/>
          <p:cNvSpPr/>
          <p:nvPr/>
        </p:nvSpPr>
        <p:spPr>
          <a:xfrm>
            <a:off x="428452" y="3729682"/>
            <a:ext cx="463295" cy="343052"/>
          </a:xfrm>
          <a:prstGeom prst="rightArrow">
            <a:avLst>
              <a:gd fmla="val 50000" name="adj1"/>
              <a:gd fmla="val 57108"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pic>
        <p:nvPicPr>
          <p:cNvPr id="477" name="Shape 477"/>
          <p:cNvPicPr preferRelativeResize="0"/>
          <p:nvPr/>
        </p:nvPicPr>
        <p:blipFill rotWithShape="1">
          <a:blip r:embed="rId3">
            <a:alphaModFix/>
          </a:blip>
          <a:srcRect b="0" l="0" r="0" t="0"/>
          <a:stretch/>
        </p:blipFill>
        <p:spPr>
          <a:xfrm>
            <a:off x="1796843" y="1065386"/>
            <a:ext cx="4320000" cy="24261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Visão geral dos processos de gerenciamento da qualidade</a:t>
            </a:r>
          </a:p>
        </p:txBody>
      </p:sp>
      <p:pic>
        <p:nvPicPr>
          <p:cNvPr id="483" name="Shape 483"/>
          <p:cNvPicPr preferRelativeResize="0"/>
          <p:nvPr/>
        </p:nvPicPr>
        <p:blipFill rotWithShape="1">
          <a:blip r:embed="rId3">
            <a:alphaModFix/>
          </a:blip>
          <a:srcRect b="0" l="0" r="0" t="0"/>
          <a:stretch/>
        </p:blipFill>
        <p:spPr>
          <a:xfrm>
            <a:off x="2876843" y="915151"/>
            <a:ext cx="2160000" cy="28865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3" name="Shape 183"/>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Apresenta este curso:</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Professor</a:t>
            </a:r>
          </a:p>
          <a:p>
            <a:pPr indent="0" lvl="0" marL="0" marR="0" rtl="0" algn="l">
              <a:lnSpc>
                <a:spcPct val="100000"/>
              </a:lnSpc>
              <a:spcBef>
                <a:spcPts val="0"/>
              </a:spcBef>
              <a:spcAft>
                <a:spcPts val="0"/>
              </a:spcAft>
              <a:buClr>
                <a:srgbClr val="1F497D"/>
              </a:buClr>
              <a:buSzPct val="25000"/>
              <a:buFont typeface="Calibri"/>
              <a:buNone/>
            </a:pPr>
            <a:r>
              <a:rPr b="1" i="0" lang="pt-BR" sz="2400" u="none" cap="none" strike="noStrike">
                <a:solidFill>
                  <a:srgbClr val="1F497D"/>
                </a:solidFill>
                <a:latin typeface="Calibri"/>
                <a:ea typeface="Calibri"/>
                <a:cs typeface="Calibri"/>
                <a:sym typeface="Calibri"/>
              </a:rPr>
              <a:t>Frederico de Azevedo Aranha </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Gerente de Projetos, Esp., PMP®, ITIL® Expert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nvSpPr>
        <p:spPr>
          <a:xfrm>
            <a:off x="0" y="201280"/>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Planejar o gerenciamento da qualidade</a:t>
            </a:r>
          </a:p>
        </p:txBody>
      </p:sp>
      <p:pic>
        <p:nvPicPr>
          <p:cNvPr descr="https://www.caelum.com.br/apostila-html-css-javascript/anuncios/alura_2x.png" id="489" name="Shape 489"/>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490" name="Shape 490"/>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491" name="Shape 491"/>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492" name="Shape 492"/>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8 – Gerenciamento da Qualidade</a:t>
            </a:r>
          </a:p>
        </p:txBody>
      </p:sp>
      <p:grpSp>
        <p:nvGrpSpPr>
          <p:cNvPr id="493" name="Shape 493"/>
          <p:cNvGrpSpPr/>
          <p:nvPr/>
        </p:nvGrpSpPr>
        <p:grpSpPr>
          <a:xfrm>
            <a:off x="0" y="1796207"/>
            <a:ext cx="2732806" cy="576064"/>
            <a:chOff x="-150191" y="1834342"/>
            <a:chExt cx="7482529" cy="1702447"/>
          </a:xfrm>
        </p:grpSpPr>
        <p:pic>
          <p:nvPicPr>
            <p:cNvPr id="494" name="Shape 494"/>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495" name="Shape 495"/>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501" name="Shape 501"/>
          <p:cNvSpPr/>
          <p:nvPr/>
        </p:nvSpPr>
        <p:spPr>
          <a:xfrm>
            <a:off x="572468" y="2632139"/>
            <a:ext cx="4320000" cy="1169551"/>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Planejar o gerenciamento da qualidade </a:t>
            </a:r>
            <a:r>
              <a:rPr b="0" i="0" lang="pt-BR" sz="1400" u="none" cap="none" strike="noStrike">
                <a:solidFill>
                  <a:srgbClr val="000000"/>
                </a:solidFill>
                <a:latin typeface="Calibri"/>
                <a:ea typeface="Calibri"/>
                <a:cs typeface="Calibri"/>
                <a:sym typeface="Calibri"/>
              </a:rPr>
              <a:t>é o processo de identificação dos requisitos e/ou padrões de qualidade do projeto e suas entregas, e a documentação de como o projeto demonstrará conformidade com os requisitos de qualidade relevantes – de acordo com o PMBOK®.</a:t>
            </a:r>
          </a:p>
        </p:txBody>
      </p:sp>
      <p:sp>
        <p:nvSpPr>
          <p:cNvPr id="502" name="Shape 50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503" name="Shape 503"/>
          <p:cNvPicPr preferRelativeResize="0"/>
          <p:nvPr/>
        </p:nvPicPr>
        <p:blipFill rotWithShape="1">
          <a:blip r:embed="rId3">
            <a:alphaModFix/>
          </a:blip>
          <a:srcRect b="0" l="0" r="0" t="0"/>
          <a:stretch/>
        </p:blipFill>
        <p:spPr>
          <a:xfrm>
            <a:off x="1076844" y="961815"/>
            <a:ext cx="5759999" cy="16157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509" name="Shape 509"/>
          <p:cNvSpPr/>
          <p:nvPr/>
        </p:nvSpPr>
        <p:spPr>
          <a:xfrm>
            <a:off x="716483" y="885505"/>
            <a:ext cx="6480000" cy="215443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do projeto	</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Referência para mapeamento dos requisitos de qualidade, a partir da linha de base do escopo. A linha de base do cronograma e dos custos também são entradas, pois, mais qualidade pode significar mais tempo e mais dinheiro, por exemplo.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Registro das partes interessadas</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entendimento de qualidade, o engajamento para entrega da qualidade e aceite da qualidade entregue. Precisamos entender o que é qualidade para as partes interessadas chave e focar em entregar valor para elas.</a:t>
            </a:r>
          </a:p>
        </p:txBody>
      </p:sp>
      <p:pic>
        <p:nvPicPr>
          <p:cNvPr id="510" name="Shape 510"/>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511" name="Shape 511"/>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517" name="Shape 517"/>
          <p:cNvSpPr/>
          <p:nvPr/>
        </p:nvSpPr>
        <p:spPr>
          <a:xfrm>
            <a:off x="716843" y="885505"/>
            <a:ext cx="6480000" cy="2154435"/>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Registro dos riscos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Riscos ligados a qualidade do projeto e do produto. Será que conseguiremos entregar o que o cliente entende por qualidade dentro do prazo acordado? Lembre-se das restrições conflitantes.</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Documentação dos requisitos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Lembra do fusca? E da calculadora? Quais os requisitos do produto? Precisamos atender aos requisitos para garantir a qualidade do produto;</a:t>
            </a:r>
          </a:p>
          <a:p>
            <a:pPr indent="-292948" lvl="1" marL="661248"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alto ou baixo grau destes requisitos dependem do cliente, enquanto a qualidade depende do gerente do projeto.</a:t>
            </a:r>
          </a:p>
        </p:txBody>
      </p:sp>
      <p:pic>
        <p:nvPicPr>
          <p:cNvPr id="518" name="Shape 518"/>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519" name="Shape 519"/>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3" name="Shape 523"/>
        <p:cNvGrpSpPr/>
        <p:nvPr/>
      </p:nvGrpSpPr>
      <p:grpSpPr>
        <a:xfrm>
          <a:off x="0" y="0"/>
          <a:ext cx="0" cy="0"/>
          <a:chOff x="0" y="0"/>
          <a:chExt cx="0" cy="0"/>
        </a:xfrm>
      </p:grpSpPr>
      <p:sp>
        <p:nvSpPr>
          <p:cNvPr id="524" name="Shape 52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525" name="Shape 525"/>
          <p:cNvSpPr/>
          <p:nvPr/>
        </p:nvSpPr>
        <p:spPr>
          <a:xfrm>
            <a:off x="716843" y="885505"/>
            <a:ext cx="6480000" cy="1508104"/>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Fatores ambientais da empresa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 equipe está voltada para qualidade? Tem como objetivo a satisfação do cliente? Trabalha com inspeção?</a:t>
            </a:r>
          </a:p>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Quais ativos, ferramentas, modelos e padrões de qualidade a empresa emprega e que podem ser utilizados para buscar a qualidade no projeto?</a:t>
            </a:r>
          </a:p>
        </p:txBody>
      </p:sp>
      <p:pic>
        <p:nvPicPr>
          <p:cNvPr id="526" name="Shape 526"/>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527" name="Shape 527"/>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533" name="Shape 533"/>
          <p:cNvSpPr/>
          <p:nvPr/>
        </p:nvSpPr>
        <p:spPr>
          <a:xfrm>
            <a:off x="716843" y="885505"/>
            <a:ext cx="6480000" cy="187743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custo-benefício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custo de se aprimorar uma funcionalidade pode ser alto em relação ao seu benefício aos olhos do usuário ou do patrocinador, que decidem por não implementá-la;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benefício de aplicar determinado processo de gerenciamento de projetos pode não pagar pelo custo de mobilizar alguém da equipe, o que resultaria em um nível de qualidade menor para o projeto – nos levando à análise de custo da qualidade;</a:t>
            </a:r>
          </a:p>
        </p:txBody>
      </p:sp>
      <p:pic>
        <p:nvPicPr>
          <p:cNvPr id="534" name="Shape 534"/>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35" name="Shape 535"/>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9" name="Shape 539"/>
        <p:cNvGrpSpPr/>
        <p:nvPr/>
      </p:nvGrpSpPr>
      <p:grpSpPr>
        <a:xfrm>
          <a:off x="0" y="0"/>
          <a:ext cx="0" cy="0"/>
          <a:chOff x="0" y="0"/>
          <a:chExt cx="0" cy="0"/>
        </a:xfrm>
      </p:grpSpPr>
      <p:sp>
        <p:nvSpPr>
          <p:cNvPr id="540" name="Shape 54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541" name="Shape 541"/>
          <p:cNvSpPr/>
          <p:nvPr/>
        </p:nvSpPr>
        <p:spPr>
          <a:xfrm>
            <a:off x="716843" y="885505"/>
            <a:ext cx="6480000" cy="1231106"/>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custo-benefício (cont.)</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Um dos pontos fortes desta técnica é a facilidade em aplicá-la. No entanto, como pontos fracos podemos citar o fato de não considerar o fator tempo no retorno e a limitação de comparar apenas projetos de mesma duração;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 cálculo é feito pela equação: </a:t>
            </a:r>
          </a:p>
        </p:txBody>
      </p:sp>
      <p:pic>
        <p:nvPicPr>
          <p:cNvPr id="542" name="Shape 542"/>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43" name="Shape 543"/>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544" name="Shape 544"/>
          <p:cNvGrpSpPr/>
          <p:nvPr/>
        </p:nvGrpSpPr>
        <p:grpSpPr>
          <a:xfrm>
            <a:off x="2804716" y="2217514"/>
            <a:ext cx="1663546" cy="495758"/>
            <a:chOff x="3690651" y="3558448"/>
            <a:chExt cx="1663546" cy="495758"/>
          </a:xfrm>
        </p:grpSpPr>
        <p:pic>
          <p:nvPicPr>
            <p:cNvPr id="545" name="Shape 545"/>
            <p:cNvPicPr preferRelativeResize="0"/>
            <p:nvPr/>
          </p:nvPicPr>
          <p:blipFill rotWithShape="1">
            <a:blip r:embed="rId4">
              <a:alphaModFix/>
            </a:blip>
            <a:srcRect b="0" l="0" r="0" t="0"/>
            <a:stretch/>
          </p:blipFill>
          <p:spPr>
            <a:xfrm>
              <a:off x="3729514" y="3587212"/>
              <a:ext cx="1574800" cy="431799"/>
            </a:xfrm>
            <a:prstGeom prst="rect">
              <a:avLst/>
            </a:prstGeom>
            <a:noFill/>
            <a:ln>
              <a:noFill/>
            </a:ln>
          </p:spPr>
        </p:pic>
        <p:sp>
          <p:nvSpPr>
            <p:cNvPr id="546" name="Shape 546"/>
            <p:cNvSpPr/>
            <p:nvPr/>
          </p:nvSpPr>
          <p:spPr>
            <a:xfrm>
              <a:off x="3690651" y="3558448"/>
              <a:ext cx="1663546" cy="495758"/>
            </a:xfrm>
            <a:prstGeom prst="rect">
              <a:avLst/>
            </a:prstGeom>
            <a:noFill/>
            <a:ln cap="flat" cmpd="sng" w="952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chemeClr val="dk1"/>
                </a:buClr>
                <a:buFont typeface="Calibri"/>
                <a:buNone/>
              </a:pPr>
              <a:r>
                <a:t/>
              </a:r>
              <a:endParaRPr b="0" i="0" sz="1500" u="none" cap="none" strike="noStrike">
                <a:solidFill>
                  <a:srgbClr val="000000"/>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552" name="Shape 552"/>
          <p:cNvSpPr/>
          <p:nvPr/>
        </p:nvSpPr>
        <p:spPr>
          <a:xfrm>
            <a:off x="716843" y="885505"/>
            <a:ext cx="6480000" cy="1231106"/>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Custo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Podemos trabalhar com custos de conformidade, incluindo aí os custos de prevenção e avaliação. Por outro lado, temos  de considerar os custos com a falta de conformidade – falhas, retrabalho, inspeções, devoluções, manutenção, entre outros.</a:t>
            </a:r>
          </a:p>
        </p:txBody>
      </p:sp>
      <p:pic>
        <p:nvPicPr>
          <p:cNvPr id="553" name="Shape 553"/>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54" name="Shape 554"/>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560" name="Shape 56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grpSp>
        <p:nvGrpSpPr>
          <p:cNvPr id="561" name="Shape 561"/>
          <p:cNvGrpSpPr/>
          <p:nvPr/>
        </p:nvGrpSpPr>
        <p:grpSpPr>
          <a:xfrm>
            <a:off x="1915495" y="1137394"/>
            <a:ext cx="4082694" cy="2592287"/>
            <a:chOff x="2045" y="0"/>
            <a:chExt cx="4082694" cy="2592287"/>
          </a:xfrm>
        </p:grpSpPr>
        <p:sp>
          <p:nvSpPr>
            <p:cNvPr id="562" name="Shape 562"/>
            <p:cNvSpPr/>
            <p:nvPr/>
          </p:nvSpPr>
          <p:spPr>
            <a:xfrm>
              <a:off x="2045" y="0"/>
              <a:ext cx="1967563" cy="2592287"/>
            </a:xfrm>
            <a:prstGeom prst="roundRect">
              <a:avLst>
                <a:gd fmla="val 10000" name="adj"/>
              </a:avLst>
            </a:prstGeom>
            <a:solidFill>
              <a:srgbClr val="CFD7E7"/>
            </a:soli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563" name="Shape 563"/>
            <p:cNvSpPr txBox="1"/>
            <p:nvPr/>
          </p:nvSpPr>
          <p:spPr>
            <a:xfrm>
              <a:off x="2045" y="0"/>
              <a:ext cx="1967563" cy="777686"/>
            </a:xfrm>
            <a:prstGeom prst="rect">
              <a:avLst/>
            </a:prstGeom>
            <a:noFill/>
            <a:ln>
              <a:noFill/>
            </a:ln>
          </p:spPr>
          <p:txBody>
            <a:bodyPr anchorCtr="0" anchor="ctr" bIns="38100" lIns="38100" rIns="38100" tIns="38100">
              <a:noAutofit/>
            </a:bodyPr>
            <a:lstStyle/>
            <a:p>
              <a:pPr indent="0" lvl="0" marL="0" marR="0" rtl="0" algn="ctr">
                <a:lnSpc>
                  <a:spcPct val="90000"/>
                </a:lnSpc>
                <a:spcBef>
                  <a:spcPts val="0"/>
                </a:spcBef>
                <a:spcAft>
                  <a:spcPts val="0"/>
                </a:spcAft>
                <a:buSzPct val="25000"/>
                <a:buNone/>
              </a:pPr>
              <a:r>
                <a:rPr b="1" lang="pt-BR" sz="1000" cap="none">
                  <a:solidFill>
                    <a:schemeClr val="dk1"/>
                  </a:solidFill>
                  <a:latin typeface="Calibri"/>
                  <a:ea typeface="Calibri"/>
                  <a:cs typeface="Calibri"/>
                  <a:sym typeface="Calibri"/>
                </a:rPr>
                <a:t>Custos de conformidade</a:t>
              </a:r>
            </a:p>
          </p:txBody>
        </p:sp>
        <p:sp>
          <p:nvSpPr>
            <p:cNvPr id="564" name="Shape 564"/>
            <p:cNvSpPr/>
            <p:nvPr/>
          </p:nvSpPr>
          <p:spPr>
            <a:xfrm>
              <a:off x="198801" y="632264"/>
              <a:ext cx="1574050" cy="949245"/>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565" name="Shape 565"/>
            <p:cNvSpPr txBox="1"/>
            <p:nvPr/>
          </p:nvSpPr>
          <p:spPr>
            <a:xfrm>
              <a:off x="226603" y="660066"/>
              <a:ext cx="1518446" cy="893640"/>
            </a:xfrm>
            <a:prstGeom prst="rect">
              <a:avLst/>
            </a:prstGeom>
            <a:noFill/>
            <a:ln>
              <a:noFill/>
            </a:ln>
          </p:spPr>
          <p:txBody>
            <a:bodyPr anchorCtr="0" anchor="t" bIns="17125" lIns="22850" rIns="22850" tIns="17125">
              <a:noAutofit/>
            </a:bodyPr>
            <a:lstStyle/>
            <a:p>
              <a:pPr indent="0" lvl="0" marL="0" marR="0" rtl="0" algn="l">
                <a:lnSpc>
                  <a:spcPct val="90000"/>
                </a:lnSpc>
                <a:spcBef>
                  <a:spcPts val="0"/>
                </a:spcBef>
                <a:spcAft>
                  <a:spcPts val="0"/>
                </a:spcAft>
                <a:buSzPct val="25000"/>
                <a:buNone/>
              </a:pPr>
              <a:r>
                <a:rPr lang="pt-BR" sz="900" cap="none">
                  <a:solidFill>
                    <a:schemeClr val="lt1"/>
                  </a:solidFill>
                  <a:latin typeface="Calibri"/>
                  <a:ea typeface="Calibri"/>
                  <a:cs typeface="Calibri"/>
                  <a:sym typeface="Calibri"/>
                </a:rPr>
                <a:t>Prevenção de custos</a:t>
              </a:r>
            </a:p>
            <a:p>
              <a:pPr indent="-57150" lvl="1" marL="57150" marR="0" rtl="0" algn="l">
                <a:lnSpc>
                  <a:spcPct val="90000"/>
                </a:lnSpc>
                <a:spcBef>
                  <a:spcPts val="31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Treinamento</a:t>
              </a:r>
            </a:p>
            <a:p>
              <a:pPr indent="-57150" lvl="1" marL="57150" marR="0" rtl="0" algn="l">
                <a:lnSpc>
                  <a:spcPct val="90000"/>
                </a:lnSpc>
                <a:spcBef>
                  <a:spcPts val="13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Documentar processos</a:t>
              </a:r>
            </a:p>
            <a:p>
              <a:pPr indent="-57150" lvl="1" marL="57150" marR="0" rtl="0" algn="l">
                <a:lnSpc>
                  <a:spcPct val="90000"/>
                </a:lnSpc>
                <a:spcBef>
                  <a:spcPts val="13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Equipamento</a:t>
              </a:r>
            </a:p>
            <a:p>
              <a:pPr indent="-57150" lvl="1" marL="57150" marR="0" rtl="0" algn="l">
                <a:lnSpc>
                  <a:spcPct val="90000"/>
                </a:lnSpc>
                <a:spcBef>
                  <a:spcPts val="13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Tempo para executar de corretamente</a:t>
              </a:r>
            </a:p>
          </p:txBody>
        </p:sp>
        <p:sp>
          <p:nvSpPr>
            <p:cNvPr id="566" name="Shape 566"/>
            <p:cNvSpPr/>
            <p:nvPr/>
          </p:nvSpPr>
          <p:spPr>
            <a:xfrm>
              <a:off x="198801" y="1613374"/>
              <a:ext cx="1574050" cy="727530"/>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567" name="Shape 567"/>
            <p:cNvSpPr txBox="1"/>
            <p:nvPr/>
          </p:nvSpPr>
          <p:spPr>
            <a:xfrm>
              <a:off x="220110" y="1634683"/>
              <a:ext cx="1531432" cy="684911"/>
            </a:xfrm>
            <a:prstGeom prst="rect">
              <a:avLst/>
            </a:prstGeom>
            <a:noFill/>
            <a:ln>
              <a:noFill/>
            </a:ln>
          </p:spPr>
          <p:txBody>
            <a:bodyPr anchorCtr="0" anchor="t" bIns="17125" lIns="22850" rIns="22850" tIns="17125">
              <a:noAutofit/>
            </a:bodyPr>
            <a:lstStyle/>
            <a:p>
              <a:pPr indent="0" lvl="0" marL="0" marR="0" rtl="0" algn="l">
                <a:lnSpc>
                  <a:spcPct val="90000"/>
                </a:lnSpc>
                <a:spcBef>
                  <a:spcPts val="0"/>
                </a:spcBef>
                <a:spcAft>
                  <a:spcPts val="0"/>
                </a:spcAft>
                <a:buSzPct val="25000"/>
                <a:buNone/>
              </a:pPr>
              <a:r>
                <a:rPr lang="pt-BR" sz="900" cap="none">
                  <a:solidFill>
                    <a:schemeClr val="lt1"/>
                  </a:solidFill>
                  <a:latin typeface="Calibri"/>
                  <a:ea typeface="Calibri"/>
                  <a:cs typeface="Calibri"/>
                  <a:sym typeface="Calibri"/>
                </a:rPr>
                <a:t>Custos de avaliação</a:t>
              </a:r>
            </a:p>
            <a:p>
              <a:pPr indent="-57150" lvl="1" marL="57150" marR="0" rtl="0" algn="l">
                <a:lnSpc>
                  <a:spcPct val="90000"/>
                </a:lnSpc>
                <a:spcBef>
                  <a:spcPts val="31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Testes</a:t>
              </a:r>
            </a:p>
            <a:p>
              <a:pPr indent="-57150" lvl="1" marL="57150" marR="0" rtl="0" algn="l">
                <a:lnSpc>
                  <a:spcPct val="90000"/>
                </a:lnSpc>
                <a:spcBef>
                  <a:spcPts val="13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Perda de teste destrutivo</a:t>
              </a:r>
            </a:p>
            <a:p>
              <a:pPr indent="-57150" lvl="1" marL="57150" marR="0" rtl="0" algn="l">
                <a:lnSpc>
                  <a:spcPct val="90000"/>
                </a:lnSpc>
                <a:spcBef>
                  <a:spcPts val="13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Inspeções</a:t>
              </a:r>
            </a:p>
          </p:txBody>
        </p:sp>
        <p:sp>
          <p:nvSpPr>
            <p:cNvPr id="568" name="Shape 568"/>
            <p:cNvSpPr/>
            <p:nvPr/>
          </p:nvSpPr>
          <p:spPr>
            <a:xfrm>
              <a:off x="2117175" y="0"/>
              <a:ext cx="1967563" cy="2592287"/>
            </a:xfrm>
            <a:prstGeom prst="roundRect">
              <a:avLst>
                <a:gd fmla="val 10000" name="adj"/>
              </a:avLst>
            </a:prstGeom>
            <a:solidFill>
              <a:srgbClr val="CFD7E7"/>
            </a:soli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569" name="Shape 569"/>
            <p:cNvSpPr txBox="1"/>
            <p:nvPr/>
          </p:nvSpPr>
          <p:spPr>
            <a:xfrm>
              <a:off x="2117175" y="0"/>
              <a:ext cx="1967563" cy="777686"/>
            </a:xfrm>
            <a:prstGeom prst="rect">
              <a:avLst/>
            </a:prstGeom>
            <a:noFill/>
            <a:ln>
              <a:noFill/>
            </a:ln>
          </p:spPr>
          <p:txBody>
            <a:bodyPr anchorCtr="0" anchor="ctr" bIns="38100" lIns="38100" rIns="38100" tIns="38100">
              <a:noAutofit/>
            </a:bodyPr>
            <a:lstStyle/>
            <a:p>
              <a:pPr indent="0" lvl="0" marL="0" marR="0" rtl="0" algn="ctr">
                <a:lnSpc>
                  <a:spcPct val="90000"/>
                </a:lnSpc>
                <a:spcBef>
                  <a:spcPts val="0"/>
                </a:spcBef>
                <a:spcAft>
                  <a:spcPts val="0"/>
                </a:spcAft>
                <a:buSzPct val="25000"/>
                <a:buNone/>
              </a:pPr>
              <a:r>
                <a:rPr b="1" lang="pt-BR" sz="1000" cap="none">
                  <a:solidFill>
                    <a:schemeClr val="dk1"/>
                  </a:solidFill>
                  <a:latin typeface="Calibri"/>
                  <a:ea typeface="Calibri"/>
                  <a:cs typeface="Calibri"/>
                  <a:sym typeface="Calibri"/>
                </a:rPr>
                <a:t>Custos de não conformidade</a:t>
              </a:r>
            </a:p>
          </p:txBody>
        </p:sp>
        <p:sp>
          <p:nvSpPr>
            <p:cNvPr id="570" name="Shape 570"/>
            <p:cNvSpPr/>
            <p:nvPr/>
          </p:nvSpPr>
          <p:spPr>
            <a:xfrm>
              <a:off x="2313933" y="638162"/>
              <a:ext cx="1574050" cy="653942"/>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571" name="Shape 571"/>
            <p:cNvSpPr txBox="1"/>
            <p:nvPr/>
          </p:nvSpPr>
          <p:spPr>
            <a:xfrm>
              <a:off x="2333085" y="657314"/>
              <a:ext cx="1535745" cy="615637"/>
            </a:xfrm>
            <a:prstGeom prst="rect">
              <a:avLst/>
            </a:prstGeom>
            <a:noFill/>
            <a:ln>
              <a:noFill/>
            </a:ln>
          </p:spPr>
          <p:txBody>
            <a:bodyPr anchorCtr="0" anchor="t" bIns="17125" lIns="22850" rIns="22850" tIns="17125">
              <a:noAutofit/>
            </a:bodyPr>
            <a:lstStyle/>
            <a:p>
              <a:pPr indent="0" lvl="0" marL="0" marR="0" rtl="0" algn="l">
                <a:lnSpc>
                  <a:spcPct val="90000"/>
                </a:lnSpc>
                <a:spcBef>
                  <a:spcPts val="0"/>
                </a:spcBef>
                <a:spcAft>
                  <a:spcPts val="0"/>
                </a:spcAft>
                <a:buSzPct val="25000"/>
                <a:buNone/>
              </a:pPr>
              <a:r>
                <a:rPr lang="pt-BR" sz="900" cap="none">
                  <a:solidFill>
                    <a:schemeClr val="lt1"/>
                  </a:solidFill>
                  <a:latin typeface="Calibri"/>
                  <a:ea typeface="Calibri"/>
                  <a:cs typeface="Calibri"/>
                  <a:sym typeface="Calibri"/>
                </a:rPr>
                <a:t>Custos de falhas internas </a:t>
              </a:r>
            </a:p>
            <a:p>
              <a:pPr indent="-57150" lvl="1" marL="57150" marR="0" rtl="0" algn="l">
                <a:lnSpc>
                  <a:spcPct val="90000"/>
                </a:lnSpc>
                <a:spcBef>
                  <a:spcPts val="31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Retrabalho</a:t>
              </a:r>
            </a:p>
            <a:p>
              <a:pPr indent="-57150" lvl="1" marL="57150" marR="0" rtl="0" algn="l">
                <a:lnSpc>
                  <a:spcPct val="90000"/>
                </a:lnSpc>
                <a:spcBef>
                  <a:spcPts val="13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Descarte</a:t>
              </a:r>
            </a:p>
          </p:txBody>
        </p:sp>
        <p:sp>
          <p:nvSpPr>
            <p:cNvPr id="572" name="Shape 572"/>
            <p:cNvSpPr/>
            <p:nvPr/>
          </p:nvSpPr>
          <p:spPr>
            <a:xfrm>
              <a:off x="2313933" y="1348945"/>
              <a:ext cx="1574050" cy="992258"/>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573" name="Shape 573"/>
            <p:cNvSpPr txBox="1"/>
            <p:nvPr/>
          </p:nvSpPr>
          <p:spPr>
            <a:xfrm>
              <a:off x="2342994" y="1378008"/>
              <a:ext cx="1515926" cy="934134"/>
            </a:xfrm>
            <a:prstGeom prst="rect">
              <a:avLst/>
            </a:prstGeom>
            <a:noFill/>
            <a:ln>
              <a:noFill/>
            </a:ln>
          </p:spPr>
          <p:txBody>
            <a:bodyPr anchorCtr="0" anchor="t" bIns="17125" lIns="22850" rIns="22850" tIns="17125">
              <a:noAutofit/>
            </a:bodyPr>
            <a:lstStyle/>
            <a:p>
              <a:pPr indent="0" lvl="0" marL="0" marR="0" rtl="0" algn="l">
                <a:lnSpc>
                  <a:spcPct val="90000"/>
                </a:lnSpc>
                <a:spcBef>
                  <a:spcPts val="0"/>
                </a:spcBef>
                <a:spcAft>
                  <a:spcPts val="0"/>
                </a:spcAft>
                <a:buSzPct val="25000"/>
                <a:buNone/>
              </a:pPr>
              <a:r>
                <a:rPr lang="pt-BR" sz="900" cap="none">
                  <a:solidFill>
                    <a:schemeClr val="lt1"/>
                  </a:solidFill>
                  <a:latin typeface="Calibri"/>
                  <a:ea typeface="Calibri"/>
                  <a:cs typeface="Calibri"/>
                  <a:sym typeface="Calibri"/>
                </a:rPr>
                <a:t>Custos de falhas externas </a:t>
              </a:r>
            </a:p>
            <a:p>
              <a:pPr indent="-57150" lvl="1" marL="57150" marR="0" rtl="0" algn="l">
                <a:lnSpc>
                  <a:spcPct val="90000"/>
                </a:lnSpc>
                <a:spcBef>
                  <a:spcPts val="31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Responsabilidades</a:t>
              </a:r>
            </a:p>
            <a:p>
              <a:pPr indent="-57150" lvl="1" marL="57150" marR="0" rtl="0" algn="l">
                <a:lnSpc>
                  <a:spcPct val="90000"/>
                </a:lnSpc>
                <a:spcBef>
                  <a:spcPts val="13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Trabalho de garantia</a:t>
              </a:r>
            </a:p>
            <a:p>
              <a:pPr indent="-57150" lvl="1" marL="57150" marR="0" rtl="0" algn="l">
                <a:lnSpc>
                  <a:spcPct val="90000"/>
                </a:lnSpc>
                <a:spcBef>
                  <a:spcPts val="135"/>
                </a:spcBef>
                <a:spcAft>
                  <a:spcPts val="0"/>
                </a:spcAft>
                <a:buClr>
                  <a:schemeClr val="lt1"/>
                </a:buClr>
                <a:buSzPct val="100000"/>
                <a:buFont typeface="Calibri"/>
                <a:buChar char="•"/>
              </a:pPr>
              <a:r>
                <a:rPr b="0" i="0" lang="pt-BR" sz="900" u="none" cap="none" strike="noStrike">
                  <a:solidFill>
                    <a:schemeClr val="lt1"/>
                  </a:solidFill>
                  <a:latin typeface="Calibri"/>
                  <a:ea typeface="Calibri"/>
                  <a:cs typeface="Calibri"/>
                  <a:sym typeface="Calibri"/>
                </a:rPr>
                <a:t>Perda de negócios</a:t>
              </a:r>
            </a:p>
          </p:txBody>
        </p:sp>
      </p:grpSp>
      <p:pic>
        <p:nvPicPr>
          <p:cNvPr id="574" name="Shape 574"/>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580" name="Shape 580"/>
          <p:cNvSpPr/>
          <p:nvPr/>
        </p:nvSpPr>
        <p:spPr>
          <a:xfrm>
            <a:off x="716843" y="885505"/>
            <a:ext cx="6480000" cy="1877437"/>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Sete ferramentas básicas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Diagramas de causa e efeito;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Fluxogramas;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Folhas de verificação;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 de Pareto;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Histogramas;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Gráficos de controle;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Diagramas de dispersão.</a:t>
            </a:r>
          </a:p>
        </p:txBody>
      </p:sp>
      <p:pic>
        <p:nvPicPr>
          <p:cNvPr id="581" name="Shape 581"/>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82" name="Shape 58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89" name="Shape 189"/>
          <p:cNvSpPr/>
          <p:nvPr/>
        </p:nvSpPr>
        <p:spPr>
          <a:xfrm>
            <a:off x="1292548" y="1281409"/>
            <a:ext cx="4392488" cy="12926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Marcas Registradas:</a:t>
            </a:r>
            <a:br>
              <a:rPr b="1" i="0" lang="pt-BR" sz="24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PMP ®, CAPM ®, PMI® e PMBOK® são marcas registradas do PMI®.</a:t>
            </a:r>
            <a:br>
              <a:rPr b="0" i="0" lang="pt-BR" sz="1800" u="none" cap="none" strike="noStrike">
                <a:solidFill>
                  <a:srgbClr val="595959"/>
                </a:solidFill>
                <a:latin typeface="Calibri"/>
                <a:ea typeface="Calibri"/>
                <a:cs typeface="Calibri"/>
                <a:sym typeface="Calibri"/>
              </a:rPr>
            </a:br>
            <a:r>
              <a:rPr b="0" i="0" lang="pt-BR" sz="1800" u="none" cap="none" strike="noStrike">
                <a:solidFill>
                  <a:srgbClr val="595959"/>
                </a:solidFill>
                <a:latin typeface="Calibri"/>
                <a:ea typeface="Calibri"/>
                <a:cs typeface="Calibri"/>
                <a:sym typeface="Calibri"/>
              </a:rPr>
              <a:t>ITIL® é uma marca registrada Axelos®.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x="0" y="0"/>
          <a:ext cx="0" cy="0"/>
          <a:chOff x="0" y="0"/>
          <a:chExt cx="0" cy="0"/>
        </a:xfrm>
      </p:grpSpPr>
      <p:sp>
        <p:nvSpPr>
          <p:cNvPr id="587" name="Shape 58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588" name="Shape 588"/>
          <p:cNvSpPr/>
          <p:nvPr/>
        </p:nvSpPr>
        <p:spPr>
          <a:xfrm>
            <a:off x="716843" y="885505"/>
            <a:ext cx="6480000" cy="1723549"/>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1" lang="pt-BR" sz="1800" u="none" cap="none" strike="noStrike">
                <a:solidFill>
                  <a:srgbClr val="000000"/>
                </a:solidFill>
                <a:latin typeface="Calibri"/>
                <a:ea typeface="Calibri"/>
                <a:cs typeface="Calibri"/>
                <a:sym typeface="Calibri"/>
              </a:rPr>
              <a:t>Benchmarking</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Comparar projetos anteriores com o atual para buscar ideias de melhorias em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Projeto de experimentos (DOE)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Aplicar testes distintos e analisar combinações para saber como executar da melhor forma possível, com mais qualidade e menor custo, determinado produto.</a:t>
            </a:r>
          </a:p>
        </p:txBody>
      </p:sp>
      <p:pic>
        <p:nvPicPr>
          <p:cNvPr id="589" name="Shape 589"/>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90" name="Shape 59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596" name="Shape 596"/>
          <p:cNvSpPr/>
          <p:nvPr/>
        </p:nvSpPr>
        <p:spPr>
          <a:xfrm>
            <a:off x="716843" y="885505"/>
            <a:ext cx="6480000" cy="1723549"/>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Amostragem estatística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Analisar, por exemplo, 1 em cada 100 embalagens de produtos de uma linha de produção;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importante que, já no processo Planejar o gerenciamento da qualidade, a frequência e o tamanho das amostras sejam determinados, pois, desta forma, no custo da qualidade estará incluso o número de testes, descarte esperado, etc.</a:t>
            </a:r>
          </a:p>
        </p:txBody>
      </p:sp>
      <p:pic>
        <p:nvPicPr>
          <p:cNvPr id="597" name="Shape 597"/>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598" name="Shape 598"/>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sp>
        <p:nvSpPr>
          <p:cNvPr id="604" name="Shape 604"/>
          <p:cNvSpPr/>
          <p:nvPr/>
        </p:nvSpPr>
        <p:spPr>
          <a:xfrm>
            <a:off x="716843" y="885505"/>
            <a:ext cx="6480000" cy="2154435"/>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Ferramentas adicionais de planejamento da qualidade</a:t>
            </a:r>
          </a:p>
          <a:p>
            <a:pPr indent="-292948" lvl="1" marL="661248" marR="0" rtl="0" algn="just">
              <a:lnSpc>
                <a:spcPct val="100000"/>
              </a:lnSpc>
              <a:spcBef>
                <a:spcPts val="0"/>
              </a:spcBef>
              <a:spcAft>
                <a:spcPts val="0"/>
              </a:spcAft>
              <a:buClr>
                <a:srgbClr val="000000"/>
              </a:buClr>
              <a:buSzPct val="100000"/>
              <a:buFont typeface="Arial"/>
              <a:buChar char="•"/>
            </a:pPr>
            <a:r>
              <a:rPr b="0" i="1" lang="pt-BR" sz="1400" u="none" cap="none" strike="noStrike">
                <a:solidFill>
                  <a:srgbClr val="000000"/>
                </a:solidFill>
                <a:latin typeface="Calibri"/>
                <a:ea typeface="Calibri"/>
                <a:cs typeface="Calibri"/>
                <a:sym typeface="Calibri"/>
              </a:rPr>
              <a:t>Brainstorming;</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Análise do campo de força: diagramas das forças a favor e contra a mudança;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Técnica de grupo nominal: ideias surgidas no brainstorming são, posteriormente, analisadas por um grupo maior;</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Ferramentas de gerenciamento e controle da qualidade, também conhecidas como novas ferramentas da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Reuniões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Para definir o plano de gerenciamento da qualidade.</a:t>
            </a:r>
          </a:p>
        </p:txBody>
      </p:sp>
      <p:pic>
        <p:nvPicPr>
          <p:cNvPr id="605" name="Shape 605"/>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606" name="Shape 606"/>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0" name="Shape 610"/>
        <p:cNvGrpSpPr/>
        <p:nvPr/>
      </p:nvGrpSpPr>
      <p:grpSpPr>
        <a:xfrm>
          <a:off x="0" y="0"/>
          <a:ext cx="0" cy="0"/>
          <a:chOff x="0" y="0"/>
          <a:chExt cx="0" cy="0"/>
        </a:xfrm>
      </p:grpSpPr>
      <p:sp>
        <p:nvSpPr>
          <p:cNvPr id="611" name="Shape 61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612" name="Shape 612"/>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613" name="Shape 613"/>
          <p:cNvSpPr/>
          <p:nvPr/>
        </p:nvSpPr>
        <p:spPr>
          <a:xfrm>
            <a:off x="690437" y="885505"/>
            <a:ext cx="6480000" cy="1938991"/>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recursos necessários para realizar e controlar a qualidade. Oferece políticas de qualidade aplicáveis ao projeto, recursos para fazer a qualidade acontecer, papéis e responsabilidades na gestão da qualidade e processos de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Métricas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Atributos ou índices para medição da qualidade de processos e entregas – bugs, número de erros, mudanças, defeitos, etc.</a:t>
            </a:r>
          </a:p>
        </p:txBody>
      </p:sp>
      <p:sp>
        <p:nvSpPr>
          <p:cNvPr id="614" name="Shape 614"/>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x="0" y="0"/>
          <a:ext cx="0" cy="0"/>
          <a:chOff x="0" y="0"/>
          <a:chExt cx="0" cy="0"/>
        </a:xfrm>
      </p:grpSpPr>
      <p:sp>
        <p:nvSpPr>
          <p:cNvPr id="619" name="Shape 61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620" name="Shape 620"/>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621" name="Shape 621"/>
          <p:cNvSpPr/>
          <p:nvPr/>
        </p:nvSpPr>
        <p:spPr>
          <a:xfrm>
            <a:off x="690437" y="885505"/>
            <a:ext cx="6480000" cy="2154435"/>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Listas de verificação da qualidade</a:t>
            </a:r>
          </a:p>
          <a:p>
            <a:pPr indent="-292948" lvl="2" marL="661249" marR="0" rtl="0" algn="just">
              <a:lnSpc>
                <a:spcPct val="100000"/>
              </a:lnSpc>
              <a:spcBef>
                <a:spcPts val="0"/>
              </a:spcBef>
              <a:spcAft>
                <a:spcPts val="0"/>
              </a:spcAft>
              <a:buClr>
                <a:srgbClr val="000000"/>
              </a:buClr>
              <a:buSzPct val="100000"/>
              <a:buFont typeface="Arial"/>
              <a:buChar char="•"/>
            </a:pPr>
            <a:r>
              <a:rPr b="0" i="1" lang="pt-BR" sz="1400" u="none" cap="none" strike="noStrike">
                <a:solidFill>
                  <a:srgbClr val="000000"/>
                </a:solidFill>
                <a:latin typeface="Calibri"/>
                <a:ea typeface="Calibri"/>
                <a:cs typeface="Calibri"/>
                <a:sym typeface="Calibri"/>
              </a:rPr>
              <a:t>Checklist</a:t>
            </a:r>
            <a:r>
              <a:rPr b="0" i="0" lang="pt-BR" sz="1400" u="none" cap="none" strike="noStrike">
                <a:solidFill>
                  <a:srgbClr val="000000"/>
                </a:solidFill>
                <a:latin typeface="Calibri"/>
                <a:ea typeface="Calibri"/>
                <a:cs typeface="Calibri"/>
                <a:sym typeface="Calibri"/>
              </a:rPr>
              <a:t> da qualidade para inspeções;</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É diferente da folha de verificação, que aponta a frequência de erros ou ocorrências, por exemplo.</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melhorias no processo</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Voltado para a melhoria de processos de gerenciamento de projetos e que considera métricas e metas para ampliação do desempenho geral do projeto;</a:t>
            </a:r>
          </a:p>
          <a:p>
            <a:pPr indent="-292948" lvl="2" marL="661249"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Algumas das áreas consideradas são: limites do processo, configuração do processo, métricas do processo e metas para a melhoria do desempenho.</a:t>
            </a:r>
          </a:p>
        </p:txBody>
      </p:sp>
      <p:sp>
        <p:nvSpPr>
          <p:cNvPr id="622" name="Shape 62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6" name="Shape 626"/>
        <p:cNvGrpSpPr/>
        <p:nvPr/>
      </p:nvGrpSpPr>
      <p:grpSpPr>
        <a:xfrm>
          <a:off x="0" y="0"/>
          <a:ext cx="0" cy="0"/>
          <a:chOff x="0" y="0"/>
          <a:chExt cx="0" cy="0"/>
        </a:xfrm>
      </p:grpSpPr>
      <p:sp>
        <p:nvSpPr>
          <p:cNvPr id="627" name="Shape 62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628" name="Shape 628"/>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629" name="Shape 629"/>
          <p:cNvSpPr/>
          <p:nvPr/>
        </p:nvSpPr>
        <p:spPr>
          <a:xfrm>
            <a:off x="690437" y="885505"/>
            <a:ext cx="6480000" cy="1015662"/>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em documentos de projetos</a:t>
            </a:r>
          </a:p>
          <a:p>
            <a:pPr indent="-292948" lvl="2" marL="661249"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Registro das partes interessadas, matriz de responsabilidades e EAP, bem como seu dicionário, são alguns dos documentos atualizados neste processo.</a:t>
            </a:r>
          </a:p>
          <a:p>
            <a:pPr indent="-292948" lvl="2" marL="661249" marR="0" rtl="0" algn="just">
              <a:lnSpc>
                <a:spcPct val="100000"/>
              </a:lnSpc>
              <a:spcBef>
                <a:spcPts val="0"/>
              </a:spcBef>
              <a:spcAft>
                <a:spcPts val="0"/>
              </a:spcAft>
              <a:buClr>
                <a:schemeClr val="dk1"/>
              </a:buClr>
              <a:buFont typeface="Arial"/>
              <a:buNone/>
            </a:pPr>
            <a:r>
              <a:t/>
            </a:r>
            <a:endParaRPr b="0" i="0" sz="1400" u="none" cap="none" strike="noStrike">
              <a:solidFill>
                <a:srgbClr val="000000"/>
              </a:solidFill>
              <a:latin typeface="Calibri"/>
              <a:ea typeface="Calibri"/>
              <a:cs typeface="Calibri"/>
              <a:sym typeface="Calibri"/>
            </a:endParaRPr>
          </a:p>
        </p:txBody>
      </p:sp>
      <p:sp>
        <p:nvSpPr>
          <p:cNvPr id="630" name="Shape 63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Planejar o gerenciamento da qualidade</a:t>
            </a:r>
          </a:p>
        </p:txBody>
      </p:sp>
      <p:sp>
        <p:nvSpPr>
          <p:cNvPr id="636" name="Shape 636"/>
          <p:cNvSpPr/>
          <p:nvPr/>
        </p:nvSpPr>
        <p:spPr>
          <a:xfrm>
            <a:off x="716843" y="885505"/>
            <a:ext cx="6480000" cy="73866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identificação dos requisitos e/ou padrões de qualidade do projeto e suas entregas, e a documentação de como o projeto demonstrará conformidade com os requisitos de qualidade relevantes – de acordo com o PMBOK®.</a:t>
            </a:r>
          </a:p>
        </p:txBody>
      </p:sp>
      <p:sp>
        <p:nvSpPr>
          <p:cNvPr id="637" name="Shape 637"/>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Planejamento</a:t>
            </a:r>
          </a:p>
        </p:txBody>
      </p:sp>
      <p:pic>
        <p:nvPicPr>
          <p:cNvPr id="638" name="Shape 638"/>
          <p:cNvPicPr preferRelativeResize="0"/>
          <p:nvPr/>
        </p:nvPicPr>
        <p:blipFill rotWithShape="1">
          <a:blip r:embed="rId3">
            <a:alphaModFix/>
          </a:blip>
          <a:srcRect b="0" l="40792" r="0" t="0"/>
          <a:stretch/>
        </p:blipFill>
        <p:spPr>
          <a:xfrm>
            <a:off x="731520" y="2217514"/>
            <a:ext cx="1276012" cy="152207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txBox="1"/>
          <p:nvPr/>
        </p:nvSpPr>
        <p:spPr>
          <a:xfrm>
            <a:off x="0" y="201279"/>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Realizar a garantia da qualidade</a:t>
            </a:r>
          </a:p>
        </p:txBody>
      </p:sp>
      <p:pic>
        <p:nvPicPr>
          <p:cNvPr descr="https://www.caelum.com.br/apostila-html-css-javascript/anuncios/alura_2x.png" id="644" name="Shape 644"/>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645" name="Shape 645"/>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646" name="Shape 646"/>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647" name="Shape 64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8 – Gerenciamento da Qualidade</a:t>
            </a:r>
          </a:p>
        </p:txBody>
      </p:sp>
      <p:grpSp>
        <p:nvGrpSpPr>
          <p:cNvPr id="648" name="Shape 648"/>
          <p:cNvGrpSpPr/>
          <p:nvPr/>
        </p:nvGrpSpPr>
        <p:grpSpPr>
          <a:xfrm>
            <a:off x="0" y="1796207"/>
            <a:ext cx="2732806" cy="576064"/>
            <a:chOff x="-150191" y="1834342"/>
            <a:chExt cx="7482529" cy="1702447"/>
          </a:xfrm>
        </p:grpSpPr>
        <p:pic>
          <p:nvPicPr>
            <p:cNvPr id="649" name="Shape 649"/>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650" name="Shape 650"/>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656" name="Shape 656"/>
          <p:cNvSpPr/>
          <p:nvPr/>
        </p:nvSpPr>
        <p:spPr>
          <a:xfrm>
            <a:off x="572468" y="2577555"/>
            <a:ext cx="4608512" cy="1169551"/>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Realizar a garantia da qualidade </a:t>
            </a:r>
            <a:r>
              <a:rPr b="0" i="0" lang="pt-BR" sz="1400" u="none" cap="none" strike="noStrike">
                <a:solidFill>
                  <a:srgbClr val="000000"/>
                </a:solidFill>
                <a:latin typeface="Calibri"/>
                <a:ea typeface="Calibri"/>
                <a:cs typeface="Calibri"/>
                <a:sym typeface="Calibri"/>
              </a:rPr>
              <a:t>é o processo de auditoria dos requisitos de qualidade e dos resultados das medições do controle da qualidade para garantir que sejam usados os padrões de qualidade e definições operacionais apropriados – de acordo com o PMBOK®.</a:t>
            </a:r>
          </a:p>
        </p:txBody>
      </p:sp>
      <p:pic>
        <p:nvPicPr>
          <p:cNvPr id="657" name="Shape 657"/>
          <p:cNvPicPr preferRelativeResize="0"/>
          <p:nvPr/>
        </p:nvPicPr>
        <p:blipFill rotWithShape="1">
          <a:blip r:embed="rId3">
            <a:alphaModFix/>
          </a:blip>
          <a:srcRect b="0" l="0" r="0" t="0"/>
          <a:stretch/>
        </p:blipFill>
        <p:spPr>
          <a:xfrm>
            <a:off x="1076844" y="921370"/>
            <a:ext cx="5759999" cy="1615738"/>
          </a:xfrm>
          <a:prstGeom prst="rect">
            <a:avLst/>
          </a:prstGeom>
          <a:noFill/>
          <a:ln>
            <a:noFill/>
          </a:ln>
        </p:spPr>
      </p:pic>
      <p:sp>
        <p:nvSpPr>
          <p:cNvPr id="658" name="Shape 658"/>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664" name="Shape 664"/>
          <p:cNvSpPr/>
          <p:nvPr/>
        </p:nvSpPr>
        <p:spPr>
          <a:xfrm>
            <a:off x="716843" y="885505"/>
            <a:ext cx="6480000" cy="1938991"/>
          </a:xfrm>
          <a:prstGeom prst="rect">
            <a:avLst/>
          </a:prstGeom>
          <a:noFill/>
          <a:ln>
            <a:noFill/>
          </a:ln>
        </p:spPr>
        <p:txBody>
          <a:bodyPr anchorCtr="0" anchor="t" bIns="45700" lIns="91425" rIns="91425" tIns="45700">
            <a:noAutofit/>
          </a:bodyPr>
          <a:lstStyle/>
          <a:p>
            <a:pPr indent="-285750" lvl="0"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recursos necessários para realizar e controlar a qualidade. Oferece políticas de qualidade aplicáveis ao projeto, recursos para fazer a qualidade acontecer, papéis e responsabilidades na gestão da qualidade e processos de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Métricas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Atributos ou índices para medição da qualidade de processos e entregas – bugs, número de erros, mudanças, defeitos e etc.</a:t>
            </a:r>
          </a:p>
        </p:txBody>
      </p:sp>
      <p:pic>
        <p:nvPicPr>
          <p:cNvPr id="665" name="Shape 665"/>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666" name="Shape 666"/>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195" name="Shape 195"/>
          <p:cNvSpPr/>
          <p:nvPr/>
        </p:nvSpPr>
        <p:spPr>
          <a:xfrm>
            <a:off x="1292548" y="1281409"/>
            <a:ext cx="4392488" cy="1384995"/>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595959"/>
              </a:buClr>
              <a:buSzPct val="25000"/>
              <a:buFont typeface="Calibri"/>
              <a:buNone/>
            </a:pPr>
            <a:r>
              <a:rPr b="1" i="0" lang="pt-BR" sz="2400" u="none" cap="none" strike="noStrike">
                <a:solidFill>
                  <a:srgbClr val="595959"/>
                </a:solidFill>
                <a:latin typeface="Calibri"/>
                <a:ea typeface="Calibri"/>
                <a:cs typeface="Calibri"/>
                <a:sym typeface="Calibri"/>
              </a:rPr>
              <a:t>Posso imprimir, compartilhar e reutilizar este material?</a:t>
            </a:r>
          </a:p>
          <a:p>
            <a:pPr indent="0" lvl="0" marL="0" marR="0" rtl="0" algn="l">
              <a:lnSpc>
                <a:spcPct val="100000"/>
              </a:lnSpc>
              <a:spcBef>
                <a:spcPts val="0"/>
              </a:spcBef>
              <a:spcAft>
                <a:spcPts val="0"/>
              </a:spcAft>
              <a:buClr>
                <a:srgbClr val="595959"/>
              </a:buClr>
              <a:buSzPct val="25000"/>
              <a:buFont typeface="Calibri"/>
              <a:buNone/>
            </a:pPr>
            <a:r>
              <a:rPr b="0" i="0" lang="pt-BR" sz="1800" u="none" cap="none" strike="noStrike">
                <a:solidFill>
                  <a:srgbClr val="595959"/>
                </a:solidFill>
                <a:latin typeface="Calibri"/>
                <a:ea typeface="Calibri"/>
                <a:cs typeface="Calibri"/>
                <a:sym typeface="Calibri"/>
              </a:rPr>
              <a:t>Sim, contanto que informe o nome do autor no material (CC – Atribuição).</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672" name="Shape 672"/>
          <p:cNvSpPr/>
          <p:nvPr/>
        </p:nvSpPr>
        <p:spPr>
          <a:xfrm>
            <a:off x="716483" y="885505"/>
            <a:ext cx="6480000" cy="2154435"/>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Medições do controle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Resultados das atividades de controle da qualidade, que nos permitem analisar a qualidade dos processos. Podemos utilizar para tanto analisar entregas, documentos e inspeções nas mesmas, defeitos mapeados e assim por diante.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Documentos do projeto</a:t>
            </a:r>
          </a:p>
          <a:p>
            <a:pPr indent="-292948" lvl="2" marL="661249"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Documentos que possam ter relação com a qualidade do projeto. Não apenas documentos de gerenciamento de projeto, mas também documentos relacionados ao projeto.</a:t>
            </a:r>
          </a:p>
        </p:txBody>
      </p:sp>
      <p:pic>
        <p:nvPicPr>
          <p:cNvPr id="673" name="Shape 673"/>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674" name="Shape 674"/>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8" name="Shape 678"/>
        <p:cNvGrpSpPr/>
        <p:nvPr/>
      </p:nvGrpSpPr>
      <p:grpSpPr>
        <a:xfrm>
          <a:off x="0" y="0"/>
          <a:ext cx="0" cy="0"/>
          <a:chOff x="0" y="0"/>
          <a:chExt cx="0" cy="0"/>
        </a:xfrm>
      </p:grpSpPr>
      <p:sp>
        <p:nvSpPr>
          <p:cNvPr id="679" name="Shape 67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sp>
        <p:nvSpPr>
          <p:cNvPr id="680" name="Shape 680"/>
          <p:cNvSpPr/>
          <p:nvPr/>
        </p:nvSpPr>
        <p:spPr>
          <a:xfrm>
            <a:off x="716843" y="885505"/>
            <a:ext cx="6480000" cy="2092881"/>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Ferramentas de gerenciamento e controle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Diagramas de afinidade;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Gráfico do programa do processo de decisão (GPPD);</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Diagramas de inter-relacionamento;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Diagramas de árvore;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Matriz de priorização;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Diagramas de rede das atividades;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Diagramas matriciais;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Outras ferramentas básicas da qualidade.</a:t>
            </a:r>
          </a:p>
        </p:txBody>
      </p:sp>
      <p:pic>
        <p:nvPicPr>
          <p:cNvPr id="681" name="Shape 681"/>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682" name="Shape 68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6" name="Shape 686"/>
        <p:cNvGrpSpPr/>
        <p:nvPr/>
      </p:nvGrpSpPr>
      <p:grpSpPr>
        <a:xfrm>
          <a:off x="0" y="0"/>
          <a:ext cx="0" cy="0"/>
          <a:chOff x="0" y="0"/>
          <a:chExt cx="0" cy="0"/>
        </a:xfrm>
      </p:grpSpPr>
      <p:sp>
        <p:nvSpPr>
          <p:cNvPr id="687" name="Shape 68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688" name="Shape 688"/>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689" name="Shape 689"/>
          <p:cNvSpPr/>
          <p:nvPr/>
        </p:nvSpPr>
        <p:spPr>
          <a:xfrm>
            <a:off x="716843" y="885505"/>
            <a:ext cx="6480000" cy="2154435"/>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Auditorias de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Identificam se os processos estão sendo realizados dentro dos padrões definidos. Estas auditorias podem ser programadas no cronograma ou serem convocados comitês para avaliar processos em momentos chave do projeto. Também é possível que existam auditores externos e internos.</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Análise de processos</a:t>
            </a:r>
          </a:p>
          <a:p>
            <a:pPr indent="-292948" lvl="2" marL="661249"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Analisar os processos para buscar melhorias que possam vir a ser necessárias a partir de um passo-a-passo descrito no plano de gerenciamento da qualidade.</a:t>
            </a:r>
          </a:p>
        </p:txBody>
      </p:sp>
      <p:sp>
        <p:nvSpPr>
          <p:cNvPr id="690" name="Shape 69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4" name="Shape 694"/>
        <p:cNvGrpSpPr/>
        <p:nvPr/>
      </p:nvGrpSpPr>
      <p:grpSpPr>
        <a:xfrm>
          <a:off x="0" y="0"/>
          <a:ext cx="0" cy="0"/>
          <a:chOff x="0" y="0"/>
          <a:chExt cx="0" cy="0"/>
        </a:xfrm>
      </p:grpSpPr>
      <p:sp>
        <p:nvSpPr>
          <p:cNvPr id="695" name="Shape 695"/>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sp>
        <p:nvSpPr>
          <p:cNvPr id="696" name="Shape 696"/>
          <p:cNvSpPr/>
          <p:nvPr/>
        </p:nvSpPr>
        <p:spPr>
          <a:xfrm>
            <a:off x="690437" y="885505"/>
            <a:ext cx="6480000" cy="2154435"/>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Solicitações de mudança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Se necessário, devido a não conformidades, mudanças podem ser solicitadas para ações corretivas ou até mesmo preventivas. Lembrando que estas solicitações devem ser encaminhadas ao Comitê de controle de mudanças do projeto.</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 plano de gerenciamento do projeto</a:t>
            </a:r>
          </a:p>
          <a:p>
            <a:pPr indent="-292948" lvl="2" marL="661249" marR="0" rtl="0" algn="just">
              <a:spcBef>
                <a:spcPts val="0"/>
              </a:spcBef>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Em função de modificações e atualizações, é possível que o plano de gerenciamento da qualidade tenha de ser atualizado. Também podemos alterar cronograma, escopo e etc.</a:t>
            </a:r>
          </a:p>
        </p:txBody>
      </p:sp>
      <p:pic>
        <p:nvPicPr>
          <p:cNvPr id="697" name="Shape 697"/>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698" name="Shape 698"/>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2" name="Shape 702"/>
        <p:cNvGrpSpPr/>
        <p:nvPr/>
      </p:nvGrpSpPr>
      <p:grpSpPr>
        <a:xfrm>
          <a:off x="0" y="0"/>
          <a:ext cx="0" cy="0"/>
          <a:chOff x="0" y="0"/>
          <a:chExt cx="0" cy="0"/>
        </a:xfrm>
      </p:grpSpPr>
      <p:sp>
        <p:nvSpPr>
          <p:cNvPr id="703" name="Shape 703"/>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sp>
        <p:nvSpPr>
          <p:cNvPr id="704" name="Shape 704"/>
          <p:cNvSpPr/>
          <p:nvPr/>
        </p:nvSpPr>
        <p:spPr>
          <a:xfrm>
            <a:off x="690437" y="885505"/>
            <a:ext cx="6480000" cy="236988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Documentos de qualidade como relatórios, processos revistos e ainda outros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Planos em geral;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Documentos ligados aos processos utilizados no projeto – cuidado para não confundir com atualizações nos ativos de processos organizacionais!</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Relatórios de auditorias de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Planos de treinamento;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Documentação dos processos.</a:t>
            </a:r>
          </a:p>
        </p:txBody>
      </p:sp>
      <p:pic>
        <p:nvPicPr>
          <p:cNvPr id="705" name="Shape 705"/>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706" name="Shape 706"/>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0" name="Shape 710"/>
        <p:cNvGrpSpPr/>
        <p:nvPr/>
      </p:nvGrpSpPr>
      <p:grpSpPr>
        <a:xfrm>
          <a:off x="0" y="0"/>
          <a:ext cx="0" cy="0"/>
          <a:chOff x="0" y="0"/>
          <a:chExt cx="0" cy="0"/>
        </a:xfrm>
      </p:grpSpPr>
      <p:sp>
        <p:nvSpPr>
          <p:cNvPr id="711" name="Shape 71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Realizar a garantia da qualidade</a:t>
            </a:r>
          </a:p>
        </p:txBody>
      </p:sp>
      <p:sp>
        <p:nvSpPr>
          <p:cNvPr id="712" name="Shape 712"/>
          <p:cNvSpPr/>
          <p:nvPr/>
        </p:nvSpPr>
        <p:spPr>
          <a:xfrm>
            <a:off x="716843" y="885505"/>
            <a:ext cx="6480000" cy="73866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auditoria dos requisitos de qualidade e dos resultados das medições do controle da qualidade para garantir que sejam usados os padrões de qualidade e definições operacionais apropriados – de acordo com o PMBOK®.</a:t>
            </a:r>
          </a:p>
        </p:txBody>
      </p:sp>
      <p:sp>
        <p:nvSpPr>
          <p:cNvPr id="713" name="Shape 713"/>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Execução</a:t>
            </a:r>
          </a:p>
        </p:txBody>
      </p:sp>
      <p:pic>
        <p:nvPicPr>
          <p:cNvPr id="714" name="Shape 714"/>
          <p:cNvPicPr preferRelativeResize="0"/>
          <p:nvPr/>
        </p:nvPicPr>
        <p:blipFill rotWithShape="1">
          <a:blip r:embed="rId3">
            <a:alphaModFix/>
          </a:blip>
          <a:srcRect b="0" l="0" r="0" t="0"/>
          <a:stretch/>
        </p:blipFill>
        <p:spPr>
          <a:xfrm rot="-153646">
            <a:off x="667457" y="2691359"/>
            <a:ext cx="1894915" cy="107103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8" name="Shape 718"/>
        <p:cNvGrpSpPr/>
        <p:nvPr/>
      </p:nvGrpSpPr>
      <p:grpSpPr>
        <a:xfrm>
          <a:off x="0" y="0"/>
          <a:ext cx="0" cy="0"/>
          <a:chOff x="0" y="0"/>
          <a:chExt cx="0" cy="0"/>
        </a:xfrm>
      </p:grpSpPr>
      <p:sp>
        <p:nvSpPr>
          <p:cNvPr id="719" name="Shape 719"/>
          <p:cNvSpPr txBox="1"/>
          <p:nvPr/>
        </p:nvSpPr>
        <p:spPr>
          <a:xfrm>
            <a:off x="0" y="201278"/>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Controlar a qualidade</a:t>
            </a:r>
          </a:p>
        </p:txBody>
      </p:sp>
      <p:pic>
        <p:nvPicPr>
          <p:cNvPr descr="https://www.caelum.com.br/apostila-html-css-javascript/anuncios/alura_2x.png" id="720" name="Shape 720"/>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721" name="Shape 721"/>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722" name="Shape 722"/>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sp>
        <p:nvSpPr>
          <p:cNvPr id="723" name="Shape 723"/>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8 – Gerenciamento da Qualidade</a:t>
            </a:r>
          </a:p>
        </p:txBody>
      </p:sp>
      <p:grpSp>
        <p:nvGrpSpPr>
          <p:cNvPr id="724" name="Shape 724"/>
          <p:cNvGrpSpPr/>
          <p:nvPr/>
        </p:nvGrpSpPr>
        <p:grpSpPr>
          <a:xfrm>
            <a:off x="0" y="1796207"/>
            <a:ext cx="2732806" cy="576064"/>
            <a:chOff x="-150191" y="1834342"/>
            <a:chExt cx="7482529" cy="1702447"/>
          </a:xfrm>
        </p:grpSpPr>
        <p:pic>
          <p:nvPicPr>
            <p:cNvPr id="725" name="Shape 72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726" name="Shape 72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0" name="Shape 730"/>
        <p:cNvGrpSpPr/>
        <p:nvPr/>
      </p:nvGrpSpPr>
      <p:grpSpPr>
        <a:xfrm>
          <a:off x="0" y="0"/>
          <a:ext cx="0" cy="0"/>
          <a:chOff x="0" y="0"/>
          <a:chExt cx="0" cy="0"/>
        </a:xfrm>
      </p:grpSpPr>
      <p:sp>
        <p:nvSpPr>
          <p:cNvPr id="731" name="Shape 731"/>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ferramentas e técnicas e saídas</a:t>
            </a:r>
          </a:p>
        </p:txBody>
      </p:sp>
      <p:sp>
        <p:nvSpPr>
          <p:cNvPr id="732" name="Shape 732"/>
          <p:cNvSpPr/>
          <p:nvPr/>
        </p:nvSpPr>
        <p:spPr>
          <a:xfrm>
            <a:off x="572468" y="2649561"/>
            <a:ext cx="4320000" cy="954106"/>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1" i="0" lang="pt-BR" sz="1400" u="none" cap="none" strike="noStrike">
                <a:solidFill>
                  <a:srgbClr val="000000"/>
                </a:solidFill>
                <a:latin typeface="Calibri"/>
                <a:ea typeface="Calibri"/>
                <a:cs typeface="Calibri"/>
                <a:sym typeface="Calibri"/>
              </a:rPr>
              <a:t>Controlar a qualidade </a:t>
            </a:r>
            <a:r>
              <a:rPr b="0" i="0" lang="pt-BR" sz="1400" u="none" cap="none" strike="noStrike">
                <a:solidFill>
                  <a:srgbClr val="000000"/>
                </a:solidFill>
                <a:latin typeface="Calibri"/>
                <a:ea typeface="Calibri"/>
                <a:cs typeface="Calibri"/>
                <a:sym typeface="Calibri"/>
              </a:rPr>
              <a:t>é o processo de monitoramento e registro dos resultados da execução das atividades de qualidade para avaliar o desempenho e recomendar as mudanças necessárias – de acordo com o PMBOK®.</a:t>
            </a:r>
          </a:p>
        </p:txBody>
      </p:sp>
      <p:sp>
        <p:nvSpPr>
          <p:cNvPr id="733" name="Shape 733"/>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734" name="Shape 734"/>
          <p:cNvPicPr preferRelativeResize="0"/>
          <p:nvPr/>
        </p:nvPicPr>
        <p:blipFill rotWithShape="1">
          <a:blip r:embed="rId3">
            <a:alphaModFix/>
          </a:blip>
          <a:srcRect b="0" l="0" r="0" t="0"/>
          <a:stretch/>
        </p:blipFill>
        <p:spPr>
          <a:xfrm>
            <a:off x="1076844" y="921370"/>
            <a:ext cx="5759999" cy="161573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a:t>
            </a:r>
          </a:p>
        </p:txBody>
      </p:sp>
      <p:sp>
        <p:nvSpPr>
          <p:cNvPr id="740" name="Shape 740"/>
          <p:cNvSpPr/>
          <p:nvPr/>
        </p:nvSpPr>
        <p:spPr>
          <a:xfrm>
            <a:off x="716843" y="885505"/>
            <a:ext cx="6480000" cy="1938991"/>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Plano de gerenciamento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recursos necessários para realizar e controlar a qualidade. Oferece políticas de qualidade aplicáveis ao projeto, recursos para fazer a qualidade acontecer, papéis e responsabilidades na gestão da qualidade e processos de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Métricas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Atributos ou índices para medição da qualidade de processos e entregas – bugs, número de erros, mudanças, defeitos e etc.</a:t>
            </a:r>
          </a:p>
        </p:txBody>
      </p:sp>
      <p:pic>
        <p:nvPicPr>
          <p:cNvPr id="741" name="Shape 741"/>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742" name="Shape 742"/>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6" name="Shape 746"/>
        <p:cNvGrpSpPr/>
        <p:nvPr/>
      </p:nvGrpSpPr>
      <p:grpSpPr>
        <a:xfrm>
          <a:off x="0" y="0"/>
          <a:ext cx="0" cy="0"/>
          <a:chOff x="0" y="0"/>
          <a:chExt cx="0" cy="0"/>
        </a:xfrm>
      </p:grpSpPr>
      <p:sp>
        <p:nvSpPr>
          <p:cNvPr id="747" name="Shape 747"/>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748" name="Shape 748"/>
          <p:cNvSpPr/>
          <p:nvPr/>
        </p:nvSpPr>
        <p:spPr>
          <a:xfrm>
            <a:off x="716483" y="885505"/>
            <a:ext cx="6480000" cy="1569660"/>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Listas de verificação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Apresentam se as entregas estão em conformidade com os requisitos de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Dados de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Andamento das entregas versus planejamento.</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Solicitações de mudança aprovadas</a:t>
            </a:r>
          </a:p>
        </p:txBody>
      </p:sp>
      <p:pic>
        <p:nvPicPr>
          <p:cNvPr id="749" name="Shape 749"/>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750" name="Shape 75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
        <p:nvSpPr>
          <p:cNvPr id="751" name="Shape 751"/>
          <p:cNvSpPr/>
          <p:nvPr/>
        </p:nvSpPr>
        <p:spPr>
          <a:xfrm>
            <a:off x="716483" y="2361530"/>
            <a:ext cx="4752527" cy="523219"/>
          </a:xfrm>
          <a:prstGeom prst="rect">
            <a:avLst/>
          </a:prstGeom>
          <a:noFill/>
          <a:ln>
            <a:noFill/>
          </a:ln>
        </p:spPr>
        <p:txBody>
          <a:bodyPr anchorCtr="0" anchor="t" bIns="45700" lIns="91425" rIns="91425" tIns="45700">
            <a:noAutofit/>
          </a:bodyPr>
          <a:lstStyle/>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As mudanças aprovadas precisam ter controle para validação posterior do escopo.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nvSpPr>
        <p:spPr>
          <a:xfrm>
            <a:off x="0" y="201285"/>
            <a:ext cx="5757044" cy="1386000"/>
          </a:xfrm>
          <a:prstGeom prst="rect">
            <a:avLst/>
          </a:prstGeom>
          <a:gradFill>
            <a:gsLst>
              <a:gs pos="0">
                <a:srgbClr val="9E7C00"/>
              </a:gs>
              <a:gs pos="50000">
                <a:srgbClr val="E4B300"/>
              </a:gs>
              <a:gs pos="100000">
                <a:srgbClr val="FFD700"/>
              </a:gs>
            </a:gsLst>
            <a:lin ang="27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 </a:t>
            </a:r>
          </a:p>
          <a:p>
            <a:pPr indent="0" lvl="0" marL="0" marR="0" rtl="0" algn="r">
              <a:lnSpc>
                <a:spcPct val="100000"/>
              </a:lnSpc>
              <a:spcBef>
                <a:spcPts val="0"/>
              </a:spcBef>
              <a:spcAft>
                <a:spcPts val="0"/>
              </a:spcAft>
              <a:buClr>
                <a:srgbClr val="FFFFFF"/>
              </a:buClr>
              <a:buSzPct val="25000"/>
              <a:buFont typeface="Calibri"/>
              <a:buNone/>
            </a:pPr>
            <a:r>
              <a:rPr b="1" i="0" lang="pt-BR" sz="3600" u="none" cap="none" strike="noStrike">
                <a:solidFill>
                  <a:srgbClr val="FFFFFF"/>
                </a:solidFill>
                <a:latin typeface="Calibri"/>
                <a:ea typeface="Calibri"/>
                <a:cs typeface="Calibri"/>
                <a:sym typeface="Calibri"/>
              </a:rPr>
              <a:t>Conceitos importantes</a:t>
            </a:r>
          </a:p>
        </p:txBody>
      </p:sp>
      <p:pic>
        <p:nvPicPr>
          <p:cNvPr descr="https://www.caelum.com.br/apostila-html-css-javascript/anuncios/alura_2x.png" id="201" name="Shape 201"/>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sp>
        <p:nvSpPr>
          <p:cNvPr id="202" name="Shape 202"/>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203" name="Shape 203"/>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grpSp>
        <p:nvGrpSpPr>
          <p:cNvPr id="204" name="Shape 204"/>
          <p:cNvGrpSpPr/>
          <p:nvPr/>
        </p:nvGrpSpPr>
        <p:grpSpPr>
          <a:xfrm>
            <a:off x="0" y="1796207"/>
            <a:ext cx="2732806" cy="576064"/>
            <a:chOff x="-150191" y="1834342"/>
            <a:chExt cx="7482529" cy="1702447"/>
          </a:xfrm>
        </p:grpSpPr>
        <p:pic>
          <p:nvPicPr>
            <p:cNvPr id="205" name="Shape 205"/>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206" name="Shape 206"/>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
        <p:nvSpPr>
          <p:cNvPr id="207" name="Shape 207"/>
          <p:cNvSpPr txBox="1"/>
          <p:nvPr/>
        </p:nvSpPr>
        <p:spPr>
          <a:xfrm>
            <a:off x="2804716" y="2334353"/>
            <a:ext cx="5108971" cy="338554"/>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l">
              <a:lnSpc>
                <a:spcPct val="100000"/>
              </a:lnSpc>
              <a:spcBef>
                <a:spcPts val="0"/>
              </a:spcBef>
              <a:spcAft>
                <a:spcPts val="0"/>
              </a:spcAft>
              <a:buClr>
                <a:srgbClr val="FFFFFF"/>
              </a:buClr>
              <a:buSzPct val="25000"/>
              <a:buFont typeface="Calibri"/>
              <a:buNone/>
            </a:pPr>
            <a:r>
              <a:rPr b="1" i="0" lang="pt-BR" sz="1600" u="none" cap="none" strike="noStrike">
                <a:solidFill>
                  <a:srgbClr val="FFFFFF"/>
                </a:solidFill>
                <a:latin typeface="Calibri"/>
                <a:ea typeface="Calibri"/>
                <a:cs typeface="Calibri"/>
                <a:sym typeface="Calibri"/>
              </a:rPr>
              <a:t>Módulo 8 – Gerenciamento da Qualidade</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5" name="Shape 755"/>
        <p:cNvGrpSpPr/>
        <p:nvPr/>
      </p:nvGrpSpPr>
      <p:grpSpPr>
        <a:xfrm>
          <a:off x="0" y="0"/>
          <a:ext cx="0" cy="0"/>
          <a:chOff x="0" y="0"/>
          <a:chExt cx="0" cy="0"/>
        </a:xfrm>
      </p:grpSpPr>
      <p:sp>
        <p:nvSpPr>
          <p:cNvPr id="756" name="Shape 756"/>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757" name="Shape 757"/>
          <p:cNvSpPr/>
          <p:nvPr/>
        </p:nvSpPr>
        <p:spPr>
          <a:xfrm>
            <a:off x="716843" y="885505"/>
            <a:ext cx="6480000" cy="1723549"/>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Entregas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Podem ser peças, partes de produto – software e ainda outros tipos de produtos de indústrias varias – documentos e ainda entregas que componham o escopo do projeto.</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Documentos dos projetos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Acordos, resultados de auditorias, documentos do projeto como um todo que possam ser considerados para que o controle de qualidade ocorra.</a:t>
            </a:r>
          </a:p>
        </p:txBody>
      </p:sp>
      <p:pic>
        <p:nvPicPr>
          <p:cNvPr id="758" name="Shape 758"/>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759" name="Shape 759"/>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x="0" y="0"/>
          <a:ext cx="0" cy="0"/>
          <a:chOff x="0" y="0"/>
          <a:chExt cx="0" cy="0"/>
        </a:xfrm>
      </p:grpSpPr>
      <p:sp>
        <p:nvSpPr>
          <p:cNvPr id="764" name="Shape 76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Entradas (cont.)</a:t>
            </a:r>
          </a:p>
        </p:txBody>
      </p:sp>
      <p:sp>
        <p:nvSpPr>
          <p:cNvPr id="765" name="Shape 765"/>
          <p:cNvSpPr/>
          <p:nvPr/>
        </p:nvSpPr>
        <p:spPr>
          <a:xfrm>
            <a:off x="716843" y="885505"/>
            <a:ext cx="6480000" cy="800218"/>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Políticas, modelos e documentos que componham estes modelos e até mesmos ferramentas que possam ser utilizadas no controle da qualidade.</a:t>
            </a:r>
          </a:p>
        </p:txBody>
      </p:sp>
      <p:pic>
        <p:nvPicPr>
          <p:cNvPr id="766" name="Shape 766"/>
          <p:cNvPicPr preferRelativeResize="0"/>
          <p:nvPr/>
        </p:nvPicPr>
        <p:blipFill rotWithShape="1">
          <a:blip r:embed="rId3">
            <a:alphaModFix/>
          </a:blip>
          <a:srcRect b="0" l="0" r="0" t="0"/>
          <a:stretch/>
        </p:blipFill>
        <p:spPr>
          <a:xfrm>
            <a:off x="716843" y="3297633"/>
            <a:ext cx="804973" cy="729933"/>
          </a:xfrm>
          <a:prstGeom prst="rect">
            <a:avLst/>
          </a:prstGeom>
          <a:noFill/>
          <a:ln>
            <a:noFill/>
          </a:ln>
        </p:spPr>
      </p:pic>
      <p:sp>
        <p:nvSpPr>
          <p:cNvPr id="767" name="Shape 767"/>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1" name="Shape 771"/>
        <p:cNvGrpSpPr/>
        <p:nvPr/>
      </p:nvGrpSpPr>
      <p:grpSpPr>
        <a:xfrm>
          <a:off x="0" y="0"/>
          <a:ext cx="0" cy="0"/>
          <a:chOff x="0" y="0"/>
          <a:chExt cx="0" cy="0"/>
        </a:xfrm>
      </p:grpSpPr>
      <p:sp>
        <p:nvSpPr>
          <p:cNvPr id="772" name="Shape 77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a:t>
            </a:r>
          </a:p>
        </p:txBody>
      </p:sp>
      <p:pic>
        <p:nvPicPr>
          <p:cNvPr id="773" name="Shape 773"/>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774" name="Shape 774"/>
          <p:cNvSpPr/>
          <p:nvPr/>
        </p:nvSpPr>
        <p:spPr>
          <a:xfrm>
            <a:off x="716843" y="885505"/>
            <a:ext cx="6480000" cy="1785103"/>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As sete ferramentas básicas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Conforme visto no planejamento da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Amostragem estatística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Conforme visto no planejamento da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Inspeção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Inspeção no produto para determinar a aderência aos padrões de qualidade durante o desenvolvimento e também as entregas finais.</a:t>
            </a:r>
          </a:p>
        </p:txBody>
      </p:sp>
      <p:sp>
        <p:nvSpPr>
          <p:cNvPr id="775" name="Shape 775"/>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9" name="Shape 779"/>
        <p:cNvGrpSpPr/>
        <p:nvPr/>
      </p:nvGrpSpPr>
      <p:grpSpPr>
        <a:xfrm>
          <a:off x="0" y="0"/>
          <a:ext cx="0" cy="0"/>
          <a:chOff x="0" y="0"/>
          <a:chExt cx="0" cy="0"/>
        </a:xfrm>
      </p:grpSpPr>
      <p:sp>
        <p:nvSpPr>
          <p:cNvPr id="780" name="Shape 78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Ferramentas e técnicas (cont.)</a:t>
            </a:r>
          </a:p>
        </p:txBody>
      </p:sp>
      <p:pic>
        <p:nvPicPr>
          <p:cNvPr id="781" name="Shape 781"/>
          <p:cNvPicPr preferRelativeResize="0"/>
          <p:nvPr/>
        </p:nvPicPr>
        <p:blipFill rotWithShape="1">
          <a:blip r:embed="rId3">
            <a:alphaModFix/>
          </a:blip>
          <a:srcRect b="0" l="0" r="0" t="0"/>
          <a:stretch/>
        </p:blipFill>
        <p:spPr>
          <a:xfrm>
            <a:off x="716843" y="3153617"/>
            <a:ext cx="809780" cy="809780"/>
          </a:xfrm>
          <a:prstGeom prst="rect">
            <a:avLst/>
          </a:prstGeom>
          <a:noFill/>
          <a:ln>
            <a:noFill/>
          </a:ln>
        </p:spPr>
      </p:pic>
      <p:sp>
        <p:nvSpPr>
          <p:cNvPr id="782" name="Shape 782"/>
          <p:cNvSpPr/>
          <p:nvPr/>
        </p:nvSpPr>
        <p:spPr>
          <a:xfrm>
            <a:off x="716843" y="885505"/>
            <a:ext cx="6480000" cy="584774"/>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Revisão das solicitações de mudança aprovadas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Revisão de mudanças implementadas.</a:t>
            </a:r>
          </a:p>
        </p:txBody>
      </p:sp>
      <p:sp>
        <p:nvSpPr>
          <p:cNvPr id="783" name="Shape 783"/>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7" name="Shape 787"/>
        <p:cNvGrpSpPr/>
        <p:nvPr/>
      </p:nvGrpSpPr>
      <p:grpSpPr>
        <a:xfrm>
          <a:off x="0" y="0"/>
          <a:ext cx="0" cy="0"/>
          <a:chOff x="0" y="0"/>
          <a:chExt cx="0" cy="0"/>
        </a:xfrm>
      </p:grpSpPr>
      <p:sp>
        <p:nvSpPr>
          <p:cNvPr id="788" name="Shape 78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a:t>
            </a:r>
          </a:p>
        </p:txBody>
      </p:sp>
      <p:pic>
        <p:nvPicPr>
          <p:cNvPr id="789" name="Shape 789"/>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790" name="Shape 790"/>
          <p:cNvSpPr/>
          <p:nvPr/>
        </p:nvSpPr>
        <p:spPr>
          <a:xfrm>
            <a:off x="716843" y="885505"/>
            <a:ext cx="6480000" cy="1508104"/>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Medições do controle da qualidade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Documentação de acordo com o planejado dos níveis de qualidade que se torna uma entrada na realização da garantia da qualidade.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Mudanças validadas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Mudanças atendem os requisitos da qualidade ou não? A entrega ou modificação tem de ser aceita ou não, rejeitada ou aprovada.</a:t>
            </a:r>
          </a:p>
        </p:txBody>
      </p:sp>
      <p:sp>
        <p:nvSpPr>
          <p:cNvPr id="791" name="Shape 791"/>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5" name="Shape 795"/>
        <p:cNvGrpSpPr/>
        <p:nvPr/>
      </p:nvGrpSpPr>
      <p:grpSpPr>
        <a:xfrm>
          <a:off x="0" y="0"/>
          <a:ext cx="0" cy="0"/>
          <a:chOff x="0" y="0"/>
          <a:chExt cx="0" cy="0"/>
        </a:xfrm>
      </p:grpSpPr>
      <p:sp>
        <p:nvSpPr>
          <p:cNvPr id="796" name="Shape 796"/>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797" name="Shape 797"/>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798" name="Shape 798"/>
          <p:cNvSpPr/>
          <p:nvPr/>
        </p:nvSpPr>
        <p:spPr>
          <a:xfrm>
            <a:off x="716843" y="885505"/>
            <a:ext cx="6480000" cy="1723549"/>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Entregas verificadas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Entregas validadas seguirão para a validação do escopo. Via de regra, a entrega deverá ser verificada pela equipe de qualidade antes de ser validada pelo cliente.</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Informações sobre o desempenho do trabalho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Informações ligadas ao controle da qualidade e das entregas, falhas, retrabalho e etc.</a:t>
            </a:r>
          </a:p>
        </p:txBody>
      </p:sp>
      <p:sp>
        <p:nvSpPr>
          <p:cNvPr id="799" name="Shape 799"/>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3" name="Shape 803"/>
        <p:cNvGrpSpPr/>
        <p:nvPr/>
      </p:nvGrpSpPr>
      <p:grpSpPr>
        <a:xfrm>
          <a:off x="0" y="0"/>
          <a:ext cx="0" cy="0"/>
          <a:chOff x="0" y="0"/>
          <a:chExt cx="0" cy="0"/>
        </a:xfrm>
      </p:grpSpPr>
      <p:sp>
        <p:nvSpPr>
          <p:cNvPr id="804" name="Shape 804"/>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805" name="Shape 805"/>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806" name="Shape 806"/>
          <p:cNvSpPr/>
          <p:nvPr/>
        </p:nvSpPr>
        <p:spPr>
          <a:xfrm>
            <a:off x="716843" y="885505"/>
            <a:ext cx="6480000" cy="1723549"/>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Solicitações de mudança</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Após a verificação de um produto ou entrega, pode ser necessária uma solicitação de mudança para garantir o bom andamento do projeto. </a:t>
            </a:r>
          </a:p>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ativos de processos organizacionais</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Listas de verificação concluídas e documentação de lições aprendidas são alguns dos ativos atualizados neste processo.</a:t>
            </a:r>
          </a:p>
          <a:p>
            <a:pPr indent="-292948" lvl="1" marL="661248" marR="0" rtl="0" algn="just">
              <a:lnSpc>
                <a:spcPct val="100000"/>
              </a:lnSpc>
              <a:spcBef>
                <a:spcPts val="0"/>
              </a:spcBef>
              <a:spcAft>
                <a:spcPts val="0"/>
              </a:spcAft>
              <a:buClr>
                <a:schemeClr val="dk1"/>
              </a:buClr>
              <a:buFont typeface="Arial"/>
              <a:buNone/>
            </a:pPr>
            <a:r>
              <a:t/>
            </a:r>
            <a:endParaRPr b="0" i="0" sz="1400" u="none" cap="none" strike="noStrike">
              <a:solidFill>
                <a:srgbClr val="000000"/>
              </a:solidFill>
              <a:latin typeface="Calibri"/>
              <a:ea typeface="Calibri"/>
              <a:cs typeface="Calibri"/>
              <a:sym typeface="Calibri"/>
            </a:endParaRPr>
          </a:p>
        </p:txBody>
      </p:sp>
      <p:sp>
        <p:nvSpPr>
          <p:cNvPr id="807" name="Shape 807"/>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1" name="Shape 811"/>
        <p:cNvGrpSpPr/>
        <p:nvPr/>
      </p:nvGrpSpPr>
      <p:grpSpPr>
        <a:xfrm>
          <a:off x="0" y="0"/>
          <a:ext cx="0" cy="0"/>
          <a:chOff x="0" y="0"/>
          <a:chExt cx="0" cy="0"/>
        </a:xfrm>
      </p:grpSpPr>
      <p:sp>
        <p:nvSpPr>
          <p:cNvPr id="812" name="Shape 812"/>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813" name="Shape 813"/>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814" name="Shape 814"/>
          <p:cNvSpPr/>
          <p:nvPr/>
        </p:nvSpPr>
        <p:spPr>
          <a:xfrm>
            <a:off x="716843" y="885505"/>
            <a:ext cx="6480000" cy="1661993"/>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nos documentos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Padrões de qualidade, acordos, relatórios de auditorias de qualidade, registros de mudanças, planos de treinamento, avaliações de eficácia e documentos dos processos (informações obtidas através do uso das sete ferramentas de qualidade básicas ou ferramentas de gerenciamento e controle da qualidade), são alguns dos documentos atualizados neste processo.</a:t>
            </a:r>
          </a:p>
        </p:txBody>
      </p:sp>
      <p:sp>
        <p:nvSpPr>
          <p:cNvPr id="815" name="Shape 815"/>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9" name="Shape 819"/>
        <p:cNvGrpSpPr/>
        <p:nvPr/>
      </p:nvGrpSpPr>
      <p:grpSpPr>
        <a:xfrm>
          <a:off x="0" y="0"/>
          <a:ext cx="0" cy="0"/>
          <a:chOff x="0" y="0"/>
          <a:chExt cx="0" cy="0"/>
        </a:xfrm>
      </p:grpSpPr>
      <p:sp>
        <p:nvSpPr>
          <p:cNvPr id="820" name="Shape 820"/>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Saídas (cont.)</a:t>
            </a:r>
          </a:p>
        </p:txBody>
      </p:sp>
      <p:pic>
        <p:nvPicPr>
          <p:cNvPr id="821" name="Shape 821"/>
          <p:cNvPicPr preferRelativeResize="0"/>
          <p:nvPr/>
        </p:nvPicPr>
        <p:blipFill rotWithShape="1">
          <a:blip r:embed="rId3">
            <a:alphaModFix/>
          </a:blip>
          <a:srcRect b="22249" l="0" r="0" t="6710"/>
          <a:stretch/>
        </p:blipFill>
        <p:spPr>
          <a:xfrm>
            <a:off x="690437" y="3173935"/>
            <a:ext cx="971924" cy="915785"/>
          </a:xfrm>
          <a:prstGeom prst="rect">
            <a:avLst/>
          </a:prstGeom>
          <a:noFill/>
          <a:ln>
            <a:noFill/>
          </a:ln>
        </p:spPr>
      </p:pic>
      <p:sp>
        <p:nvSpPr>
          <p:cNvPr id="822" name="Shape 822"/>
          <p:cNvSpPr/>
          <p:nvPr/>
        </p:nvSpPr>
        <p:spPr>
          <a:xfrm>
            <a:off x="716843" y="885505"/>
            <a:ext cx="6480000" cy="800218"/>
          </a:xfrm>
          <a:prstGeom prst="rect">
            <a:avLst/>
          </a:prstGeom>
          <a:noFill/>
          <a:ln>
            <a:noFill/>
          </a:ln>
        </p:spPr>
        <p:txBody>
          <a:bodyPr anchorCtr="0" anchor="t" bIns="45700" lIns="91425" rIns="91425" tIns="45700">
            <a:noAutofit/>
          </a:bodyPr>
          <a:lstStyle/>
          <a:p>
            <a:pPr indent="-285750" lvl="1" marL="285750" marR="0" rtl="0" algn="just">
              <a:lnSpc>
                <a:spcPct val="100000"/>
              </a:lnSpc>
              <a:spcBef>
                <a:spcPts val="0"/>
              </a:spcBef>
              <a:spcAft>
                <a:spcPts val="0"/>
              </a:spcAft>
              <a:buClr>
                <a:srgbClr val="000000"/>
              </a:buClr>
              <a:buSzPct val="100000"/>
              <a:buFont typeface="Arial"/>
              <a:buChar char="•"/>
            </a:pPr>
            <a:r>
              <a:rPr b="1" i="0" lang="pt-BR" sz="1800" u="none" cap="none" strike="noStrike">
                <a:solidFill>
                  <a:srgbClr val="000000"/>
                </a:solidFill>
                <a:latin typeface="Calibri"/>
                <a:ea typeface="Calibri"/>
                <a:cs typeface="Calibri"/>
                <a:sym typeface="Calibri"/>
              </a:rPr>
              <a:t>Atualizações no plano de gerenciamento do projeto</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Plano de gerenciamento da qualidade; e</a:t>
            </a:r>
          </a:p>
          <a:p>
            <a:pPr indent="-292948" lvl="1" marL="661248" marR="0" rtl="0" algn="just">
              <a:lnSpc>
                <a:spcPct val="100000"/>
              </a:lnSpc>
              <a:spcBef>
                <a:spcPts val="0"/>
              </a:spcBef>
              <a:spcAft>
                <a:spcPts val="0"/>
              </a:spcAft>
              <a:buClr>
                <a:srgbClr val="000000"/>
              </a:buClr>
              <a:buSzPct val="100000"/>
              <a:buFont typeface="Arial"/>
              <a:buChar char="•"/>
            </a:pPr>
            <a:r>
              <a:rPr b="0" i="0" lang="pt-BR" sz="1400" u="none" cap="none" strike="noStrike">
                <a:solidFill>
                  <a:srgbClr val="000000"/>
                </a:solidFill>
                <a:latin typeface="Calibri"/>
                <a:ea typeface="Calibri"/>
                <a:cs typeface="Calibri"/>
                <a:sym typeface="Calibri"/>
              </a:rPr>
              <a:t>Plano de melhorias no processo.</a:t>
            </a:r>
          </a:p>
        </p:txBody>
      </p:sp>
      <p:sp>
        <p:nvSpPr>
          <p:cNvPr id="823" name="Shape 823"/>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7" name="Shape 827"/>
        <p:cNvGrpSpPr/>
        <p:nvPr/>
      </p:nvGrpSpPr>
      <p:grpSpPr>
        <a:xfrm>
          <a:off x="0" y="0"/>
          <a:ext cx="0" cy="0"/>
          <a:chOff x="0" y="0"/>
          <a:chExt cx="0" cy="0"/>
        </a:xfrm>
      </p:grpSpPr>
      <p:sp>
        <p:nvSpPr>
          <p:cNvPr id="828" name="Shape 828"/>
          <p:cNvSpPr/>
          <p:nvPr/>
        </p:nvSpPr>
        <p:spPr>
          <a:xfrm>
            <a:off x="0" y="273297"/>
            <a:ext cx="7913686"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Controlar a qualidade</a:t>
            </a:r>
          </a:p>
        </p:txBody>
      </p:sp>
      <p:sp>
        <p:nvSpPr>
          <p:cNvPr id="829" name="Shape 829"/>
          <p:cNvSpPr/>
          <p:nvPr/>
        </p:nvSpPr>
        <p:spPr>
          <a:xfrm>
            <a:off x="716843" y="885505"/>
            <a:ext cx="6480000" cy="73866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rgbClr val="000000"/>
              </a:buClr>
              <a:buSzPct val="25000"/>
              <a:buFont typeface="Calibri"/>
              <a:buNone/>
            </a:pPr>
            <a:r>
              <a:rPr b="0" i="0" lang="pt-BR" sz="1400" u="none" cap="none" strike="noStrike">
                <a:solidFill>
                  <a:srgbClr val="000000"/>
                </a:solidFill>
                <a:latin typeface="Calibri"/>
                <a:ea typeface="Calibri"/>
                <a:cs typeface="Calibri"/>
                <a:sym typeface="Calibri"/>
              </a:rPr>
              <a:t>É o processo de monitoramento e registro dos resultados da execução das atividades de qualidade para avaliar o desempenho e recomendar as mudanças necessárias – de acordo com o PMBOK®.</a:t>
            </a:r>
          </a:p>
        </p:txBody>
      </p:sp>
      <p:sp>
        <p:nvSpPr>
          <p:cNvPr id="830" name="Shape 830"/>
          <p:cNvSpPr/>
          <p:nvPr/>
        </p:nvSpPr>
        <p:spPr>
          <a:xfrm>
            <a:off x="6549132" y="551410"/>
            <a:ext cx="1364556" cy="297950"/>
          </a:xfrm>
          <a:prstGeom prst="rect">
            <a:avLst/>
          </a:prstGeom>
          <a:solidFill>
            <a:schemeClr val="dk1"/>
          </a:solidFill>
          <a:ln cap="flat" cmpd="sng" w="254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1400" u="none" cap="none" strike="noStrike">
                <a:solidFill>
                  <a:srgbClr val="FFFFFF"/>
                </a:solidFill>
                <a:latin typeface="Calibri"/>
                <a:ea typeface="Calibri"/>
                <a:cs typeface="Calibri"/>
                <a:sym typeface="Calibri"/>
              </a:rPr>
              <a:t>Monitoramento</a:t>
            </a:r>
          </a:p>
        </p:txBody>
      </p:sp>
      <p:pic>
        <p:nvPicPr>
          <p:cNvPr id="831" name="Shape 831"/>
          <p:cNvPicPr preferRelativeResize="0"/>
          <p:nvPr/>
        </p:nvPicPr>
        <p:blipFill rotWithShape="1">
          <a:blip r:embed="rId3">
            <a:alphaModFix/>
          </a:blip>
          <a:srcRect b="0" l="0" r="0" t="0"/>
          <a:stretch/>
        </p:blipFill>
        <p:spPr>
          <a:xfrm rot="-401836">
            <a:off x="524365" y="2385435"/>
            <a:ext cx="1747082" cy="17470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13" name="Shape 213"/>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 geral da área de gerenciamento da qualidade</a:t>
            </a:r>
          </a:p>
        </p:txBody>
      </p:sp>
      <p:sp>
        <p:nvSpPr>
          <p:cNvPr id="214" name="Shape 214"/>
          <p:cNvSpPr/>
          <p:nvPr/>
        </p:nvSpPr>
        <p:spPr>
          <a:xfrm>
            <a:off x="428452" y="3729682"/>
            <a:ext cx="463295" cy="343052"/>
          </a:xfrm>
          <a:prstGeom prst="rightArrow">
            <a:avLst>
              <a:gd fmla="val 50000" name="adj1"/>
              <a:gd fmla="val 57108"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grpSp>
        <p:nvGrpSpPr>
          <p:cNvPr id="215" name="Shape 215"/>
          <p:cNvGrpSpPr/>
          <p:nvPr/>
        </p:nvGrpSpPr>
        <p:grpSpPr>
          <a:xfrm>
            <a:off x="716843" y="802025"/>
            <a:ext cx="6480000" cy="1973160"/>
            <a:chOff x="0" y="18391"/>
            <a:chExt cx="6480000" cy="1973160"/>
          </a:xfrm>
        </p:grpSpPr>
        <p:sp>
          <p:nvSpPr>
            <p:cNvPr id="216" name="Shape 216"/>
            <p:cNvSpPr/>
            <p:nvPr/>
          </p:nvSpPr>
          <p:spPr>
            <a:xfrm>
              <a:off x="0" y="18391"/>
              <a:ext cx="6480000" cy="524160"/>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17" name="Shape 217"/>
            <p:cNvSpPr txBox="1"/>
            <p:nvPr/>
          </p:nvSpPr>
          <p:spPr>
            <a:xfrm>
              <a:off x="25586" y="43979"/>
              <a:ext cx="6428825" cy="472986"/>
            </a:xfrm>
            <a:prstGeom prst="rect">
              <a:avLst/>
            </a:prstGeom>
            <a:noFill/>
            <a:ln>
              <a:noFill/>
            </a:ln>
          </p:spPr>
          <p:txBody>
            <a:bodyPr anchorCtr="0" anchor="ctr"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Qualidade</a:t>
              </a:r>
            </a:p>
          </p:txBody>
        </p:sp>
        <p:sp>
          <p:nvSpPr>
            <p:cNvPr id="218" name="Shape 218"/>
            <p:cNvSpPr/>
            <p:nvPr/>
          </p:nvSpPr>
          <p:spPr>
            <a:xfrm>
              <a:off x="0" y="542552"/>
              <a:ext cx="6480000" cy="14490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19" name="Shape 219"/>
            <p:cNvSpPr txBox="1"/>
            <p:nvPr/>
          </p:nvSpPr>
          <p:spPr>
            <a:xfrm>
              <a:off x="0" y="542552"/>
              <a:ext cx="6480000" cy="1449000"/>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Qualidade é o grau com que um conjunto de características inerentes atende aos requisitos definidos para determinado produto ou projeto. </a:t>
              </a:r>
            </a:p>
            <a:p>
              <a:pPr indent="-114300" lvl="1" marL="114300" marR="0" rtl="0" algn="just">
                <a:lnSpc>
                  <a:spcPct val="90000"/>
                </a:lnSpc>
                <a:spcBef>
                  <a:spcPts val="24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Ao comprar um carro, você em certos requisitos para aquele produto – aceleração, pintura e etc. A grande questão é: quais os requisitos do comprador de determinado carro? Um fusca pode não ter a qualidade esperada por um homem milionário, por exemplo.</a:t>
              </a:r>
            </a:p>
            <a:p>
              <a:pPr indent="-114300" lvl="1" marL="114300" marR="0" rtl="0" algn="just">
                <a:lnSpc>
                  <a:spcPct val="90000"/>
                </a:lnSpc>
                <a:spcBef>
                  <a:spcPts val="24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A qualidade pode ser observada de formas diferentes: bom, ruim, ótimo. Podemos medir qualidade a partir da aplicabilidade de determinada solução, por exemplo. Existem, inclusive, padrões de qualidade para conjuntos de produtos e serviços.</a:t>
              </a: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6" name="Shape 836"/>
        <p:cNvGrpSpPr/>
        <p:nvPr/>
      </p:nvGrpSpPr>
      <p:grpSpPr>
        <a:xfrm>
          <a:off x="0" y="0"/>
          <a:ext cx="0" cy="0"/>
          <a:chOff x="0" y="0"/>
          <a:chExt cx="0" cy="0"/>
        </a:xfrm>
      </p:grpSpPr>
      <p:sp>
        <p:nvSpPr>
          <p:cNvPr id="837" name="Shape 837"/>
          <p:cNvSpPr txBox="1"/>
          <p:nvPr/>
        </p:nvSpPr>
        <p:spPr>
          <a:xfrm>
            <a:off x="0" y="345298"/>
            <a:ext cx="6477124" cy="1324799"/>
          </a:xfrm>
          <a:prstGeom prst="rect">
            <a:avLst/>
          </a:prstGeom>
          <a:gradFill>
            <a:gsLst>
              <a:gs pos="0">
                <a:srgbClr val="006C2D"/>
              </a:gs>
              <a:gs pos="50000">
                <a:srgbClr val="009E40"/>
              </a:gs>
              <a:gs pos="100000">
                <a:srgbClr val="00BD4E"/>
              </a:gs>
            </a:gsLst>
            <a:lin ang="10800000" scaled="0"/>
          </a:gradFill>
          <a:ln>
            <a:noFill/>
          </a:ln>
          <a:effectLst>
            <a:outerShdw blurRad="165099" rotWithShape="0" algn="tl" dir="2700000" dist="114300">
              <a:srgbClr val="000000">
                <a:alpha val="40000"/>
              </a:srgbClr>
            </a:outerShdw>
          </a:effectLst>
        </p:spPr>
        <p:txBody>
          <a:bodyPr anchorCtr="0" anchor="t" bIns="45700" lIns="91425" rIns="91425" tIns="45700">
            <a:noAutofit/>
          </a:bodyPr>
          <a:lstStyle/>
          <a:p>
            <a:pPr indent="0" lvl="0" marL="0" marR="0" rtl="0" algn="r">
              <a:lnSpc>
                <a:spcPct val="100000"/>
              </a:lnSpc>
              <a:spcBef>
                <a:spcPts val="0"/>
              </a:spcBef>
              <a:spcAft>
                <a:spcPts val="0"/>
              </a:spcAft>
              <a:buClr>
                <a:srgbClr val="FFFFFF"/>
              </a:buClr>
              <a:buSzPct val="25000"/>
              <a:buFont typeface="Calibri"/>
              <a:buNone/>
            </a:pPr>
            <a:r>
              <a:rPr b="1" i="0" lang="pt-BR" sz="4400" u="none" cap="none" strike="noStrike">
                <a:solidFill>
                  <a:srgbClr val="FFFFFF"/>
                </a:solidFill>
                <a:latin typeface="Calibri"/>
                <a:ea typeface="Calibri"/>
                <a:cs typeface="Calibri"/>
                <a:sym typeface="Calibri"/>
              </a:rPr>
              <a:t>Fim do Módulo 8</a:t>
            </a:r>
          </a:p>
        </p:txBody>
      </p:sp>
      <p:sp>
        <p:nvSpPr>
          <p:cNvPr id="838" name="Shape 838"/>
          <p:cNvSpPr/>
          <p:nvPr/>
        </p:nvSpPr>
        <p:spPr>
          <a:xfrm>
            <a:off x="1649718" y="1688196"/>
            <a:ext cx="6261099" cy="792087"/>
          </a:xfrm>
          <a:prstGeom prst="rect">
            <a:avLst/>
          </a:prstGeom>
          <a:gradFill>
            <a:gsLst>
              <a:gs pos="0">
                <a:srgbClr val="CAC5D3">
                  <a:alpha val="0"/>
                </a:srgbClr>
              </a:gs>
              <a:gs pos="100000">
                <a:srgbClr val="538CD5"/>
              </a:gs>
            </a:gsLst>
            <a:lin ang="0" scaled="0"/>
          </a:grad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
        <p:nvSpPr>
          <p:cNvPr id="839" name="Shape 839"/>
          <p:cNvSpPr txBox="1"/>
          <p:nvPr/>
        </p:nvSpPr>
        <p:spPr>
          <a:xfrm>
            <a:off x="1865742" y="1938308"/>
            <a:ext cx="6045076" cy="338554"/>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0C0C0C"/>
              </a:buClr>
              <a:buSzPct val="25000"/>
              <a:buFont typeface="Calibri"/>
              <a:buNone/>
            </a:pPr>
            <a:r>
              <a:rPr b="1" i="0" lang="pt-BR" sz="1600" u="none" cap="none" strike="noStrike">
                <a:solidFill>
                  <a:srgbClr val="0C0C0C"/>
                </a:solidFill>
                <a:latin typeface="Calibri"/>
                <a:ea typeface="Calibri"/>
                <a:cs typeface="Calibri"/>
                <a:sym typeface="Calibri"/>
              </a:rPr>
              <a:t>Preparatório CAPM® &amp; PMP®</a:t>
            </a:r>
          </a:p>
        </p:txBody>
      </p:sp>
      <p:pic>
        <p:nvPicPr>
          <p:cNvPr descr="https://www.caelum.com.br/apostila-html-css-javascript/anuncios/alura_2x.png" id="840" name="Shape 840"/>
          <p:cNvPicPr preferRelativeResize="0"/>
          <p:nvPr/>
        </p:nvPicPr>
        <p:blipFill rotWithShape="1">
          <a:blip r:embed="rId3">
            <a:alphaModFix/>
          </a:blip>
          <a:srcRect b="0" l="0" r="0" t="0"/>
          <a:stretch/>
        </p:blipFill>
        <p:spPr>
          <a:xfrm>
            <a:off x="356443" y="3466853"/>
            <a:ext cx="1224135" cy="550861"/>
          </a:xfrm>
          <a:prstGeom prst="rect">
            <a:avLst/>
          </a:prstGeom>
          <a:noFill/>
          <a:ln>
            <a:noFill/>
          </a:ln>
        </p:spPr>
      </p:pic>
      <p:grpSp>
        <p:nvGrpSpPr>
          <p:cNvPr id="841" name="Shape 841"/>
          <p:cNvGrpSpPr/>
          <p:nvPr/>
        </p:nvGrpSpPr>
        <p:grpSpPr>
          <a:xfrm>
            <a:off x="0" y="1796207"/>
            <a:ext cx="2732806" cy="576064"/>
            <a:chOff x="-150191" y="1834342"/>
            <a:chExt cx="7482529" cy="1702447"/>
          </a:xfrm>
        </p:grpSpPr>
        <p:pic>
          <p:nvPicPr>
            <p:cNvPr id="842" name="Shape 842"/>
            <p:cNvPicPr preferRelativeResize="0"/>
            <p:nvPr/>
          </p:nvPicPr>
          <p:blipFill rotWithShape="1">
            <a:blip r:embed="rId4">
              <a:alphaModFix/>
            </a:blip>
            <a:srcRect b="58669" l="0" r="49018" t="1451"/>
            <a:stretch/>
          </p:blipFill>
          <p:spPr>
            <a:xfrm>
              <a:off x="3593207" y="1857476"/>
              <a:ext cx="3739130" cy="1656183"/>
            </a:xfrm>
            <a:prstGeom prst="rect">
              <a:avLst/>
            </a:prstGeom>
            <a:noFill/>
            <a:ln>
              <a:noFill/>
            </a:ln>
          </p:spPr>
        </p:pic>
        <p:pic>
          <p:nvPicPr>
            <p:cNvPr id="843" name="Shape 843"/>
            <p:cNvPicPr preferRelativeResize="0"/>
            <p:nvPr/>
          </p:nvPicPr>
          <p:blipFill rotWithShape="1">
            <a:blip r:embed="rId5">
              <a:alphaModFix/>
            </a:blip>
            <a:srcRect b="335" l="48085" r="909" t="58671"/>
            <a:stretch/>
          </p:blipFill>
          <p:spPr>
            <a:xfrm>
              <a:off x="-150191" y="1834342"/>
              <a:ext cx="3740820" cy="1702447"/>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25" name="Shape 225"/>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 geral da área de gerenciamento da qualidade</a:t>
            </a:r>
          </a:p>
        </p:txBody>
      </p:sp>
      <p:grpSp>
        <p:nvGrpSpPr>
          <p:cNvPr id="226" name="Shape 226"/>
          <p:cNvGrpSpPr/>
          <p:nvPr/>
        </p:nvGrpSpPr>
        <p:grpSpPr>
          <a:xfrm>
            <a:off x="716843" y="871282"/>
            <a:ext cx="6480000" cy="1630542"/>
            <a:chOff x="0" y="75728"/>
            <a:chExt cx="6480000" cy="1630542"/>
          </a:xfrm>
        </p:grpSpPr>
        <p:sp>
          <p:nvSpPr>
            <p:cNvPr id="227" name="Shape 227"/>
            <p:cNvSpPr/>
            <p:nvPr/>
          </p:nvSpPr>
          <p:spPr>
            <a:xfrm>
              <a:off x="0" y="75728"/>
              <a:ext cx="6480000" cy="554142"/>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28" name="Shape 228"/>
            <p:cNvSpPr txBox="1"/>
            <p:nvPr/>
          </p:nvSpPr>
          <p:spPr>
            <a:xfrm>
              <a:off x="27051" y="102779"/>
              <a:ext cx="6425898" cy="500039"/>
            </a:xfrm>
            <a:prstGeom prst="rect">
              <a:avLst/>
            </a:prstGeom>
            <a:noFill/>
            <a:ln>
              <a:noFill/>
            </a:ln>
          </p:spPr>
          <p:txBody>
            <a:bodyPr anchorCtr="0" anchor="ctr" bIns="45700" lIns="45700" rIns="45700" tIns="45700">
              <a:noAutofit/>
            </a:bodyPr>
            <a:lstStyle/>
            <a:p>
              <a:pPr indent="0" lvl="0" marL="0" marR="0" rtl="0" algn="just">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Grau</a:t>
              </a:r>
            </a:p>
          </p:txBody>
        </p:sp>
        <p:sp>
          <p:nvSpPr>
            <p:cNvPr id="229" name="Shape 229"/>
            <p:cNvSpPr/>
            <p:nvPr/>
          </p:nvSpPr>
          <p:spPr>
            <a:xfrm>
              <a:off x="0" y="629870"/>
              <a:ext cx="6480000" cy="107639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30" name="Shape 230"/>
            <p:cNvSpPr txBox="1"/>
            <p:nvPr/>
          </p:nvSpPr>
          <p:spPr>
            <a:xfrm>
              <a:off x="0" y="629870"/>
              <a:ext cx="6480000" cy="1076399"/>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Grau é uma categoria atribuída aos produtos ou serviços que tem a mesma utilidade funcional, mas diferentes características técnicas. </a:t>
              </a:r>
            </a:p>
            <a:p>
              <a:pPr indent="-114300" lvl="1" marL="114300" marR="0" rtl="0" algn="just">
                <a:lnSpc>
                  <a:spcPct val="90000"/>
                </a:lnSpc>
                <a:spcBef>
                  <a:spcPts val="24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Um fusca anda tanto quanto um BMW, mas os carros tem graus diferentes. Isso não significa que um fusca tenha baixa qualidade – tudo depende dos requisitos do produto.</a:t>
              </a:r>
            </a:p>
            <a:p>
              <a:pPr indent="-114300" lvl="1" marL="114300" marR="0" rtl="0" algn="just">
                <a:lnSpc>
                  <a:spcPct val="90000"/>
                </a:lnSpc>
                <a:spcBef>
                  <a:spcPts val="24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Pense em uma calculadora normal versus uma científica. É o mesmo caso!</a:t>
              </a:r>
            </a:p>
          </p:txBody>
        </p:sp>
      </p:grpSp>
      <p:sp>
        <p:nvSpPr>
          <p:cNvPr id="231" name="Shape 231"/>
          <p:cNvSpPr/>
          <p:nvPr/>
        </p:nvSpPr>
        <p:spPr>
          <a:xfrm>
            <a:off x="428452" y="3729682"/>
            <a:ext cx="463295" cy="343052"/>
          </a:xfrm>
          <a:prstGeom prst="rightArrow">
            <a:avLst>
              <a:gd fmla="val 50000" name="adj1"/>
              <a:gd fmla="val 57108"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nvSpPr>
        <p:spPr>
          <a:xfrm rot="-1663575">
            <a:off x="5977688" y="3412434"/>
            <a:ext cx="1709558" cy="461665"/>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Calibri"/>
              <a:buNone/>
            </a:pPr>
            <a:r>
              <a:rPr b="1" i="0" lang="pt-BR" sz="2400" u="none" cap="none" strike="noStrike">
                <a:solidFill>
                  <a:srgbClr val="FFFFFF"/>
                </a:solidFill>
                <a:latin typeface="Calibri"/>
                <a:ea typeface="Calibri"/>
                <a:cs typeface="Calibri"/>
                <a:sym typeface="Calibri"/>
              </a:rPr>
              <a:t>EXEMLO</a:t>
            </a:r>
          </a:p>
        </p:txBody>
      </p:sp>
      <p:sp>
        <p:nvSpPr>
          <p:cNvPr id="237" name="Shape 237"/>
          <p:cNvSpPr/>
          <p:nvPr/>
        </p:nvSpPr>
        <p:spPr>
          <a:xfrm>
            <a:off x="12443" y="273297"/>
            <a:ext cx="7889192" cy="36933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0" lang="pt-BR" sz="1800" u="none" cap="none" strike="noStrike">
                <a:solidFill>
                  <a:srgbClr val="000000"/>
                </a:solidFill>
                <a:latin typeface="Calibri"/>
                <a:ea typeface="Calibri"/>
                <a:cs typeface="Calibri"/>
                <a:sym typeface="Calibri"/>
              </a:rPr>
              <a:t>Terminologia geral da área de gerenciamento da qualidade</a:t>
            </a:r>
          </a:p>
        </p:txBody>
      </p:sp>
      <p:grpSp>
        <p:nvGrpSpPr>
          <p:cNvPr id="238" name="Shape 238"/>
          <p:cNvGrpSpPr/>
          <p:nvPr/>
        </p:nvGrpSpPr>
        <p:grpSpPr>
          <a:xfrm>
            <a:off x="716843" y="797747"/>
            <a:ext cx="6480000" cy="1777611"/>
            <a:chOff x="0" y="2193"/>
            <a:chExt cx="6480000" cy="1777611"/>
          </a:xfrm>
        </p:grpSpPr>
        <p:sp>
          <p:nvSpPr>
            <p:cNvPr id="239" name="Shape 239"/>
            <p:cNvSpPr/>
            <p:nvPr/>
          </p:nvSpPr>
          <p:spPr>
            <a:xfrm>
              <a:off x="0" y="2193"/>
              <a:ext cx="6480000" cy="430559"/>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0" name="Shape 240"/>
            <p:cNvSpPr txBox="1"/>
            <p:nvPr/>
          </p:nvSpPr>
          <p:spPr>
            <a:xfrm>
              <a:off x="21017" y="23211"/>
              <a:ext cx="6437963" cy="388524"/>
            </a:xfrm>
            <a:prstGeom prst="rect">
              <a:avLst/>
            </a:prstGeom>
            <a:noFill/>
            <a:ln>
              <a:noFill/>
            </a:ln>
          </p:spPr>
          <p:txBody>
            <a:bodyPr anchorCtr="0" anchor="ctr"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Exatidão</a:t>
              </a:r>
            </a:p>
          </p:txBody>
        </p:sp>
        <p:sp>
          <p:nvSpPr>
            <p:cNvPr id="241" name="Shape 241"/>
            <p:cNvSpPr/>
            <p:nvPr/>
          </p:nvSpPr>
          <p:spPr>
            <a:xfrm>
              <a:off x="0" y="432752"/>
              <a:ext cx="6480000" cy="380879"/>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2" name="Shape 242"/>
            <p:cNvSpPr txBox="1"/>
            <p:nvPr/>
          </p:nvSpPr>
          <p:spPr>
            <a:xfrm>
              <a:off x="0" y="432752"/>
              <a:ext cx="6480000" cy="380879"/>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É chegar muito próximo do valor CORRETO. Para ser exato, tem que estar certo! </a:t>
              </a:r>
            </a:p>
          </p:txBody>
        </p:sp>
        <p:sp>
          <p:nvSpPr>
            <p:cNvPr id="243" name="Shape 243"/>
            <p:cNvSpPr/>
            <p:nvPr/>
          </p:nvSpPr>
          <p:spPr>
            <a:xfrm>
              <a:off x="0" y="813633"/>
              <a:ext cx="6480000" cy="430559"/>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91425" lIns="91425" rIns="91425" tIns="91425">
              <a:noAutofit/>
            </a:bodyPr>
            <a:lstStyle/>
            <a:p>
              <a:pPr lvl="0">
                <a:spcBef>
                  <a:spcPts val="0"/>
                </a:spcBef>
                <a:buNone/>
              </a:pPr>
              <a:r>
                <a:t/>
              </a:r>
              <a:endParaRPr/>
            </a:p>
          </p:txBody>
        </p:sp>
        <p:sp>
          <p:nvSpPr>
            <p:cNvPr id="244" name="Shape 244"/>
            <p:cNvSpPr txBox="1"/>
            <p:nvPr/>
          </p:nvSpPr>
          <p:spPr>
            <a:xfrm>
              <a:off x="21017" y="834650"/>
              <a:ext cx="6437963" cy="388524"/>
            </a:xfrm>
            <a:prstGeom prst="rect">
              <a:avLst/>
            </a:prstGeom>
            <a:noFill/>
            <a:ln>
              <a:noFill/>
            </a:ln>
          </p:spPr>
          <p:txBody>
            <a:bodyPr anchorCtr="0" anchor="ctr" bIns="45700" lIns="45700" rIns="45700" tIns="45700">
              <a:noAutofit/>
            </a:bodyPr>
            <a:lstStyle/>
            <a:p>
              <a:pPr indent="0" lvl="0" marL="0" marR="0" rtl="0" algn="l">
                <a:lnSpc>
                  <a:spcPct val="90000"/>
                </a:lnSpc>
                <a:spcBef>
                  <a:spcPts val="0"/>
                </a:spcBef>
                <a:spcAft>
                  <a:spcPts val="0"/>
                </a:spcAft>
                <a:buSzPct val="25000"/>
                <a:buNone/>
              </a:pPr>
              <a:r>
                <a:rPr lang="pt-BR" sz="1200" cap="none">
                  <a:solidFill>
                    <a:schemeClr val="lt1"/>
                  </a:solidFill>
                  <a:latin typeface="Calibri"/>
                  <a:ea typeface="Calibri"/>
                  <a:cs typeface="Calibri"/>
                  <a:sym typeface="Calibri"/>
                </a:rPr>
                <a:t>Precisão</a:t>
              </a:r>
            </a:p>
          </p:txBody>
        </p:sp>
        <p:sp>
          <p:nvSpPr>
            <p:cNvPr id="245" name="Shape 245"/>
            <p:cNvSpPr/>
            <p:nvPr/>
          </p:nvSpPr>
          <p:spPr>
            <a:xfrm>
              <a:off x="0" y="1244192"/>
              <a:ext cx="6480000" cy="535612"/>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246" name="Shape 246"/>
            <p:cNvSpPr txBox="1"/>
            <p:nvPr/>
          </p:nvSpPr>
          <p:spPr>
            <a:xfrm>
              <a:off x="0" y="1244192"/>
              <a:ext cx="6480000" cy="535612"/>
            </a:xfrm>
            <a:prstGeom prst="rect">
              <a:avLst/>
            </a:prstGeom>
            <a:noFill/>
            <a:ln>
              <a:noFill/>
            </a:ln>
          </p:spPr>
          <p:txBody>
            <a:bodyPr anchorCtr="0" anchor="t" bIns="15225" lIns="205725" rIns="85325" tIns="15225">
              <a:noAutofit/>
            </a:bodyPr>
            <a:lstStyle/>
            <a:p>
              <a:pPr indent="-114300" lvl="1" marL="114300" marR="0" rtl="0" algn="just">
                <a:lnSpc>
                  <a:spcPct val="90000"/>
                </a:lnSpc>
                <a:spcBef>
                  <a:spcPts val="0"/>
                </a:spcBef>
                <a:spcAft>
                  <a:spcPts val="0"/>
                </a:spcAft>
                <a:buClr>
                  <a:schemeClr val="dk1"/>
                </a:buClr>
                <a:buSzPct val="100000"/>
                <a:buFont typeface="Calibri"/>
                <a:buChar char="•"/>
              </a:pPr>
              <a:r>
                <a:rPr b="0" i="0" lang="pt-BR" sz="1200" u="none" cap="none" strike="noStrike">
                  <a:solidFill>
                    <a:schemeClr val="dk1"/>
                  </a:solidFill>
                  <a:latin typeface="Calibri"/>
                  <a:ea typeface="Calibri"/>
                  <a:cs typeface="Calibri"/>
                  <a:sym typeface="Calibri"/>
                </a:rPr>
                <a:t>Diversos valores medidos se agrupam de forma repetida, sem tanta variação. Isso significa, por exemplo, que podemos ter um instrumento de medição preciso, mas que apresenta resultados incorretos, inexatos. </a:t>
              </a:r>
            </a:p>
          </p:txBody>
        </p:sp>
      </p:grpSp>
      <p:sp>
        <p:nvSpPr>
          <p:cNvPr id="247" name="Shape 247"/>
          <p:cNvSpPr/>
          <p:nvPr/>
        </p:nvSpPr>
        <p:spPr>
          <a:xfrm>
            <a:off x="428452" y="3729682"/>
            <a:ext cx="463295" cy="343052"/>
          </a:xfrm>
          <a:prstGeom prst="rightArrow">
            <a:avLst>
              <a:gd fmla="val 50000" name="adj1"/>
              <a:gd fmla="val 57108" name="adj2"/>
            </a:avLst>
          </a:prstGeom>
          <a:gradFill>
            <a:gsLst>
              <a:gs pos="0">
                <a:srgbClr val="2D5C97"/>
              </a:gs>
              <a:gs pos="80000">
                <a:srgbClr val="3C7AC5"/>
              </a:gs>
              <a:gs pos="100000">
                <a:srgbClr val="397BC9"/>
              </a:gs>
            </a:gsLst>
            <a:lin ang="16200000" scaled="0"/>
          </a:gradFill>
          <a:ln>
            <a:noFill/>
          </a:ln>
          <a:effectLst>
            <a:outerShdw blurRad="39999" rotWithShape="0" dir="5400000" dist="23000">
              <a:srgbClr val="000000">
                <a:alpha val="34901"/>
              </a:srgbClr>
            </a:outerShdw>
          </a:effectLst>
        </p:spPr>
        <p:txBody>
          <a:bodyPr anchorCtr="0" anchor="ctr" bIns="45700" lIns="91425" rIns="91425" tIns="45700">
            <a:noAutofit/>
          </a:bodyPr>
          <a:lstStyle/>
          <a:p>
            <a:pPr indent="0" lvl="0" marL="0" marR="0" rtl="0" algn="ctr">
              <a:lnSpc>
                <a:spcPct val="100000"/>
              </a:lnSpc>
              <a:spcBef>
                <a:spcPts val="0"/>
              </a:spcBef>
              <a:spcAft>
                <a:spcPts val="0"/>
              </a:spcAft>
              <a:buClr>
                <a:schemeClr val="lt1"/>
              </a:buClr>
              <a:buFont typeface="Calibri"/>
              <a:buNone/>
            </a:pPr>
            <a:r>
              <a:t/>
            </a:r>
            <a:endParaRPr b="0" i="0" sz="15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2_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