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Lst>
  <p:sldSz cy="4291000" cx="7913675"/>
  <p:notesSz cx="6858000" cy="9144000"/>
  <p:embeddedFontLst>
    <p:embeddedFont>
      <p:font typeface="Tahoma"/>
      <p:regular r:id="rId124"/>
      <p:bold r:id="rId1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Tahoma-bold.fntdata"/><Relationship Id="rId29" Type="http://schemas.openxmlformats.org/officeDocument/2006/relationships/slide" Target="slides/slide24.xml"/><Relationship Id="rId124" Type="http://schemas.openxmlformats.org/officeDocument/2006/relationships/font" Target="fonts/Tahoma-regular.fntdata"/><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53" name="Shape 25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9" name="Shape 1059"/>
        <p:cNvGrpSpPr/>
        <p:nvPr/>
      </p:nvGrpSpPr>
      <p:grpSpPr>
        <a:xfrm>
          <a:off x="0" y="0"/>
          <a:ext cx="0" cy="0"/>
          <a:chOff x="0" y="0"/>
          <a:chExt cx="0" cy="0"/>
        </a:xfrm>
      </p:grpSpPr>
      <p:sp>
        <p:nvSpPr>
          <p:cNvPr id="1060" name="Shape 10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61" name="Shape 106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7" name="Shape 1067"/>
        <p:cNvGrpSpPr/>
        <p:nvPr/>
      </p:nvGrpSpPr>
      <p:grpSpPr>
        <a:xfrm>
          <a:off x="0" y="0"/>
          <a:ext cx="0" cy="0"/>
          <a:chOff x="0" y="0"/>
          <a:chExt cx="0" cy="0"/>
        </a:xfrm>
      </p:grpSpPr>
      <p:sp>
        <p:nvSpPr>
          <p:cNvPr id="1068" name="Shape 10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69" name="Shape 106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5" name="Shape 1075"/>
        <p:cNvGrpSpPr/>
        <p:nvPr/>
      </p:nvGrpSpPr>
      <p:grpSpPr>
        <a:xfrm>
          <a:off x="0" y="0"/>
          <a:ext cx="0" cy="0"/>
          <a:chOff x="0" y="0"/>
          <a:chExt cx="0" cy="0"/>
        </a:xfrm>
      </p:grpSpPr>
      <p:sp>
        <p:nvSpPr>
          <p:cNvPr id="1076" name="Shape 10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77" name="Shape 107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3" name="Shape 1083"/>
        <p:cNvGrpSpPr/>
        <p:nvPr/>
      </p:nvGrpSpPr>
      <p:grpSpPr>
        <a:xfrm>
          <a:off x="0" y="0"/>
          <a:ext cx="0" cy="0"/>
          <a:chOff x="0" y="0"/>
          <a:chExt cx="0" cy="0"/>
        </a:xfrm>
      </p:grpSpPr>
      <p:sp>
        <p:nvSpPr>
          <p:cNvPr id="1084" name="Shape 10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85" name="Shape 108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5" name="Shape 1095"/>
        <p:cNvGrpSpPr/>
        <p:nvPr/>
      </p:nvGrpSpPr>
      <p:grpSpPr>
        <a:xfrm>
          <a:off x="0" y="0"/>
          <a:ext cx="0" cy="0"/>
          <a:chOff x="0" y="0"/>
          <a:chExt cx="0" cy="0"/>
        </a:xfrm>
      </p:grpSpPr>
      <p:sp>
        <p:nvSpPr>
          <p:cNvPr id="1096" name="Shape 10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97" name="Shape 109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3" name="Shape 1103"/>
        <p:cNvGrpSpPr/>
        <p:nvPr/>
      </p:nvGrpSpPr>
      <p:grpSpPr>
        <a:xfrm>
          <a:off x="0" y="0"/>
          <a:ext cx="0" cy="0"/>
          <a:chOff x="0" y="0"/>
          <a:chExt cx="0" cy="0"/>
        </a:xfrm>
      </p:grpSpPr>
      <p:sp>
        <p:nvSpPr>
          <p:cNvPr id="1104" name="Shape 1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05" name="Shape 110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1" name="Shape 1111"/>
        <p:cNvGrpSpPr/>
        <p:nvPr/>
      </p:nvGrpSpPr>
      <p:grpSpPr>
        <a:xfrm>
          <a:off x="0" y="0"/>
          <a:ext cx="0" cy="0"/>
          <a:chOff x="0" y="0"/>
          <a:chExt cx="0" cy="0"/>
        </a:xfrm>
      </p:grpSpPr>
      <p:sp>
        <p:nvSpPr>
          <p:cNvPr id="1112" name="Shape 1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13" name="Shape 111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9" name="Shape 1119"/>
        <p:cNvGrpSpPr/>
        <p:nvPr/>
      </p:nvGrpSpPr>
      <p:grpSpPr>
        <a:xfrm>
          <a:off x="0" y="0"/>
          <a:ext cx="0" cy="0"/>
          <a:chOff x="0" y="0"/>
          <a:chExt cx="0" cy="0"/>
        </a:xfrm>
      </p:grpSpPr>
      <p:sp>
        <p:nvSpPr>
          <p:cNvPr id="1120" name="Shape 1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21" name="Shape 112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7" name="Shape 1127"/>
        <p:cNvGrpSpPr/>
        <p:nvPr/>
      </p:nvGrpSpPr>
      <p:grpSpPr>
        <a:xfrm>
          <a:off x="0" y="0"/>
          <a:ext cx="0" cy="0"/>
          <a:chOff x="0" y="0"/>
          <a:chExt cx="0" cy="0"/>
        </a:xfrm>
      </p:grpSpPr>
      <p:sp>
        <p:nvSpPr>
          <p:cNvPr id="1128" name="Shape 1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29" name="Shape 112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5" name="Shape 1135"/>
        <p:cNvGrpSpPr/>
        <p:nvPr/>
      </p:nvGrpSpPr>
      <p:grpSpPr>
        <a:xfrm>
          <a:off x="0" y="0"/>
          <a:ext cx="0" cy="0"/>
          <a:chOff x="0" y="0"/>
          <a:chExt cx="0" cy="0"/>
        </a:xfrm>
      </p:grpSpPr>
      <p:sp>
        <p:nvSpPr>
          <p:cNvPr id="1136" name="Shape 1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37" name="Shape 113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5" name="Shape 26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3" name="Shape 1143"/>
        <p:cNvGrpSpPr/>
        <p:nvPr/>
      </p:nvGrpSpPr>
      <p:grpSpPr>
        <a:xfrm>
          <a:off x="0" y="0"/>
          <a:ext cx="0" cy="0"/>
          <a:chOff x="0" y="0"/>
          <a:chExt cx="0" cy="0"/>
        </a:xfrm>
      </p:grpSpPr>
      <p:sp>
        <p:nvSpPr>
          <p:cNvPr id="1144" name="Shape 1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45" name="Shape 114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1" name="Shape 1151"/>
        <p:cNvGrpSpPr/>
        <p:nvPr/>
      </p:nvGrpSpPr>
      <p:grpSpPr>
        <a:xfrm>
          <a:off x="0" y="0"/>
          <a:ext cx="0" cy="0"/>
          <a:chOff x="0" y="0"/>
          <a:chExt cx="0" cy="0"/>
        </a:xfrm>
      </p:grpSpPr>
      <p:sp>
        <p:nvSpPr>
          <p:cNvPr id="1152" name="Shape 1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53" name="Shape 115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9" name="Shape 1159"/>
        <p:cNvGrpSpPr/>
        <p:nvPr/>
      </p:nvGrpSpPr>
      <p:grpSpPr>
        <a:xfrm>
          <a:off x="0" y="0"/>
          <a:ext cx="0" cy="0"/>
          <a:chOff x="0" y="0"/>
          <a:chExt cx="0" cy="0"/>
        </a:xfrm>
      </p:grpSpPr>
      <p:sp>
        <p:nvSpPr>
          <p:cNvPr id="1160" name="Shape 1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61" name="Shape 116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7" name="Shape 1167"/>
        <p:cNvGrpSpPr/>
        <p:nvPr/>
      </p:nvGrpSpPr>
      <p:grpSpPr>
        <a:xfrm>
          <a:off x="0" y="0"/>
          <a:ext cx="0" cy="0"/>
          <a:chOff x="0" y="0"/>
          <a:chExt cx="0" cy="0"/>
        </a:xfrm>
      </p:grpSpPr>
      <p:sp>
        <p:nvSpPr>
          <p:cNvPr id="1168" name="Shape 1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69" name="Shape 116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5" name="Shape 1175"/>
        <p:cNvGrpSpPr/>
        <p:nvPr/>
      </p:nvGrpSpPr>
      <p:grpSpPr>
        <a:xfrm>
          <a:off x="0" y="0"/>
          <a:ext cx="0" cy="0"/>
          <a:chOff x="0" y="0"/>
          <a:chExt cx="0" cy="0"/>
        </a:xfrm>
      </p:grpSpPr>
      <p:sp>
        <p:nvSpPr>
          <p:cNvPr id="1176" name="Shape 1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77" name="Shape 117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3" name="Shape 1183"/>
        <p:cNvGrpSpPr/>
        <p:nvPr/>
      </p:nvGrpSpPr>
      <p:grpSpPr>
        <a:xfrm>
          <a:off x="0" y="0"/>
          <a:ext cx="0" cy="0"/>
          <a:chOff x="0" y="0"/>
          <a:chExt cx="0" cy="0"/>
        </a:xfrm>
      </p:grpSpPr>
      <p:sp>
        <p:nvSpPr>
          <p:cNvPr id="1184" name="Shape 1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85" name="Shape 118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1" name="Shape 1191"/>
        <p:cNvGrpSpPr/>
        <p:nvPr/>
      </p:nvGrpSpPr>
      <p:grpSpPr>
        <a:xfrm>
          <a:off x="0" y="0"/>
          <a:ext cx="0" cy="0"/>
          <a:chOff x="0" y="0"/>
          <a:chExt cx="0" cy="0"/>
        </a:xfrm>
      </p:grpSpPr>
      <p:sp>
        <p:nvSpPr>
          <p:cNvPr id="1192" name="Shape 1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93" name="Shape 119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9" name="Shape 1199"/>
        <p:cNvGrpSpPr/>
        <p:nvPr/>
      </p:nvGrpSpPr>
      <p:grpSpPr>
        <a:xfrm>
          <a:off x="0" y="0"/>
          <a:ext cx="0" cy="0"/>
          <a:chOff x="0" y="0"/>
          <a:chExt cx="0" cy="0"/>
        </a:xfrm>
      </p:grpSpPr>
      <p:sp>
        <p:nvSpPr>
          <p:cNvPr id="1200" name="Shape 1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201" name="Shape 120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7" name="Shape 1207"/>
        <p:cNvGrpSpPr/>
        <p:nvPr/>
      </p:nvGrpSpPr>
      <p:grpSpPr>
        <a:xfrm>
          <a:off x="0" y="0"/>
          <a:ext cx="0" cy="0"/>
          <a:chOff x="0" y="0"/>
          <a:chExt cx="0" cy="0"/>
        </a:xfrm>
      </p:grpSpPr>
      <p:sp>
        <p:nvSpPr>
          <p:cNvPr id="1208" name="Shape 120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9" name="Shape 120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10" name="Shape 121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2" name="Shape 27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9" name="Shape 27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6" name="Shape 28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2" name="Shape 29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4" name="Shape 30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2" name="Shape 31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0" name="Shape 32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8" name="Shape 32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36" name="Shape 33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44" name="Shape 34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52" name="Shape 35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60" name="Shape 36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72" name="Shape 37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80" name="Shape 38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88" name="Shape 38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96" name="Shape 39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04" name="Shape 40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12" name="Shape 41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0" name="Shape 18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20" name="Shape 42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28" name="Shape 42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36" name="Shape 43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44" name="Shape 44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52" name="Shape 45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64" name="Shape 46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72" name="Shape 47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80" name="Shape 48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88" name="Shape 48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96" name="Shape 49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04" name="Shape 50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12" name="Shape 51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20" name="Shape 52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45" name="Shape 54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53" name="Shape 55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61" name="Shape 56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69" name="Shape 56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91" name="Shape 59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99" name="Shape 59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11" name="Shape 61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19" name="Shape 61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27" name="Shape 62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35" name="Shape 63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43" name="Shape 64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51" name="Shape 65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59" name="Shape 65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67" name="Shape 66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75" name="Shape 67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83" name="Shape 68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91" name="Shape 69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99" name="Shape 69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7" name="Shape 707"/>
        <p:cNvGrpSpPr/>
        <p:nvPr/>
      </p:nvGrpSpPr>
      <p:grpSpPr>
        <a:xfrm>
          <a:off x="0" y="0"/>
          <a:ext cx="0" cy="0"/>
          <a:chOff x="0" y="0"/>
          <a:chExt cx="0" cy="0"/>
        </a:xfrm>
      </p:grpSpPr>
      <p:sp>
        <p:nvSpPr>
          <p:cNvPr id="708" name="Shape 7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09" name="Shape 70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21" name="Shape 72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7" name="Shape 727"/>
        <p:cNvGrpSpPr/>
        <p:nvPr/>
      </p:nvGrpSpPr>
      <p:grpSpPr>
        <a:xfrm>
          <a:off x="0" y="0"/>
          <a:ext cx="0" cy="0"/>
          <a:chOff x="0" y="0"/>
          <a:chExt cx="0" cy="0"/>
        </a:xfrm>
      </p:grpSpPr>
      <p:sp>
        <p:nvSpPr>
          <p:cNvPr id="728" name="Shape 7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29" name="Shape 72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37" name="Shape 73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45" name="Shape 74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1" name="Shape 751"/>
        <p:cNvGrpSpPr/>
        <p:nvPr/>
      </p:nvGrpSpPr>
      <p:grpSpPr>
        <a:xfrm>
          <a:off x="0" y="0"/>
          <a:ext cx="0" cy="0"/>
          <a:chOff x="0" y="0"/>
          <a:chExt cx="0" cy="0"/>
        </a:xfrm>
      </p:grpSpPr>
      <p:sp>
        <p:nvSpPr>
          <p:cNvPr id="752" name="Shape 7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53" name="Shape 75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61" name="Shape 76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69" name="Shape 76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77" name="Shape 77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3" name="Shape 783"/>
        <p:cNvGrpSpPr/>
        <p:nvPr/>
      </p:nvGrpSpPr>
      <p:grpSpPr>
        <a:xfrm>
          <a:off x="0" y="0"/>
          <a:ext cx="0" cy="0"/>
          <a:chOff x="0" y="0"/>
          <a:chExt cx="0" cy="0"/>
        </a:xfrm>
      </p:grpSpPr>
      <p:sp>
        <p:nvSpPr>
          <p:cNvPr id="784" name="Shape 7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85" name="Shape 78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93" name="Shape 79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01" name="Shape 80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09" name="Shape 80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5" name="Shape 815"/>
        <p:cNvGrpSpPr/>
        <p:nvPr/>
      </p:nvGrpSpPr>
      <p:grpSpPr>
        <a:xfrm>
          <a:off x="0" y="0"/>
          <a:ext cx="0" cy="0"/>
          <a:chOff x="0" y="0"/>
          <a:chExt cx="0" cy="0"/>
        </a:xfrm>
      </p:grpSpPr>
      <p:sp>
        <p:nvSpPr>
          <p:cNvPr id="816" name="Shape 8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17" name="Shape 81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25" name="Shape 82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33" name="Shape 83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41" name="Shape 84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53" name="Shape 85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61" name="Shape 86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26" name="Shape 22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7" name="Shape 867"/>
        <p:cNvGrpSpPr/>
        <p:nvPr/>
      </p:nvGrpSpPr>
      <p:grpSpPr>
        <a:xfrm>
          <a:off x="0" y="0"/>
          <a:ext cx="0" cy="0"/>
          <a:chOff x="0" y="0"/>
          <a:chExt cx="0" cy="0"/>
        </a:xfrm>
      </p:grpSpPr>
      <p:sp>
        <p:nvSpPr>
          <p:cNvPr id="868" name="Shape 8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69" name="Shape 86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5" name="Shape 875"/>
        <p:cNvGrpSpPr/>
        <p:nvPr/>
      </p:nvGrpSpPr>
      <p:grpSpPr>
        <a:xfrm>
          <a:off x="0" y="0"/>
          <a:ext cx="0" cy="0"/>
          <a:chOff x="0" y="0"/>
          <a:chExt cx="0" cy="0"/>
        </a:xfrm>
      </p:grpSpPr>
      <p:sp>
        <p:nvSpPr>
          <p:cNvPr id="876" name="Shape 8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77" name="Shape 87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85" name="Shape 88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93" name="Shape 89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9" name="Shape 899"/>
        <p:cNvGrpSpPr/>
        <p:nvPr/>
      </p:nvGrpSpPr>
      <p:grpSpPr>
        <a:xfrm>
          <a:off x="0" y="0"/>
          <a:ext cx="0" cy="0"/>
          <a:chOff x="0" y="0"/>
          <a:chExt cx="0" cy="0"/>
        </a:xfrm>
      </p:grpSpPr>
      <p:sp>
        <p:nvSpPr>
          <p:cNvPr id="900" name="Shape 9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01" name="Shape 90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7" name="Shape 907"/>
        <p:cNvGrpSpPr/>
        <p:nvPr/>
      </p:nvGrpSpPr>
      <p:grpSpPr>
        <a:xfrm>
          <a:off x="0" y="0"/>
          <a:ext cx="0" cy="0"/>
          <a:chOff x="0" y="0"/>
          <a:chExt cx="0" cy="0"/>
        </a:xfrm>
      </p:grpSpPr>
      <p:sp>
        <p:nvSpPr>
          <p:cNvPr id="908" name="Shape 9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09" name="Shape 90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5" name="Shape 915"/>
        <p:cNvGrpSpPr/>
        <p:nvPr/>
      </p:nvGrpSpPr>
      <p:grpSpPr>
        <a:xfrm>
          <a:off x="0" y="0"/>
          <a:ext cx="0" cy="0"/>
          <a:chOff x="0" y="0"/>
          <a:chExt cx="0" cy="0"/>
        </a:xfrm>
      </p:grpSpPr>
      <p:sp>
        <p:nvSpPr>
          <p:cNvPr id="916" name="Shape 9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17" name="Shape 91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25" name="Shape 92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33" name="Shape 93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9" name="Shape 939"/>
        <p:cNvGrpSpPr/>
        <p:nvPr/>
      </p:nvGrpSpPr>
      <p:grpSpPr>
        <a:xfrm>
          <a:off x="0" y="0"/>
          <a:ext cx="0" cy="0"/>
          <a:chOff x="0" y="0"/>
          <a:chExt cx="0" cy="0"/>
        </a:xfrm>
      </p:grpSpPr>
      <p:sp>
        <p:nvSpPr>
          <p:cNvPr id="940" name="Shape 9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41" name="Shape 94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9" name="Shape 949"/>
        <p:cNvGrpSpPr/>
        <p:nvPr/>
      </p:nvGrpSpPr>
      <p:grpSpPr>
        <a:xfrm>
          <a:off x="0" y="0"/>
          <a:ext cx="0" cy="0"/>
          <a:chOff x="0" y="0"/>
          <a:chExt cx="0" cy="0"/>
        </a:xfrm>
      </p:grpSpPr>
      <p:sp>
        <p:nvSpPr>
          <p:cNvPr id="950" name="Shape 9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51" name="Shape 95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9" name="Shape 959"/>
        <p:cNvGrpSpPr/>
        <p:nvPr/>
      </p:nvGrpSpPr>
      <p:grpSpPr>
        <a:xfrm>
          <a:off x="0" y="0"/>
          <a:ext cx="0" cy="0"/>
          <a:chOff x="0" y="0"/>
          <a:chExt cx="0" cy="0"/>
        </a:xfrm>
      </p:grpSpPr>
      <p:sp>
        <p:nvSpPr>
          <p:cNvPr id="960" name="Shape 9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61" name="Shape 96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5" name="Shape 995"/>
        <p:cNvGrpSpPr/>
        <p:nvPr/>
      </p:nvGrpSpPr>
      <p:grpSpPr>
        <a:xfrm>
          <a:off x="0" y="0"/>
          <a:ext cx="0" cy="0"/>
          <a:chOff x="0" y="0"/>
          <a:chExt cx="0" cy="0"/>
        </a:xfrm>
      </p:grpSpPr>
      <p:sp>
        <p:nvSpPr>
          <p:cNvPr id="996" name="Shape 9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97" name="Shape 99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3" name="Shape 1003"/>
        <p:cNvGrpSpPr/>
        <p:nvPr/>
      </p:nvGrpSpPr>
      <p:grpSpPr>
        <a:xfrm>
          <a:off x="0" y="0"/>
          <a:ext cx="0" cy="0"/>
          <a:chOff x="0" y="0"/>
          <a:chExt cx="0" cy="0"/>
        </a:xfrm>
      </p:grpSpPr>
      <p:sp>
        <p:nvSpPr>
          <p:cNvPr id="1004" name="Shape 10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05" name="Shape 100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1" name="Shape 1011"/>
        <p:cNvGrpSpPr/>
        <p:nvPr/>
      </p:nvGrpSpPr>
      <p:grpSpPr>
        <a:xfrm>
          <a:off x="0" y="0"/>
          <a:ext cx="0" cy="0"/>
          <a:chOff x="0" y="0"/>
          <a:chExt cx="0" cy="0"/>
        </a:xfrm>
      </p:grpSpPr>
      <p:sp>
        <p:nvSpPr>
          <p:cNvPr id="1012" name="Shape 10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13" name="Shape 101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9" name="Shape 1019"/>
        <p:cNvGrpSpPr/>
        <p:nvPr/>
      </p:nvGrpSpPr>
      <p:grpSpPr>
        <a:xfrm>
          <a:off x="0" y="0"/>
          <a:ext cx="0" cy="0"/>
          <a:chOff x="0" y="0"/>
          <a:chExt cx="0" cy="0"/>
        </a:xfrm>
      </p:grpSpPr>
      <p:sp>
        <p:nvSpPr>
          <p:cNvPr id="1020" name="Shape 10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21" name="Shape 102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29" name="Shape 102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5" name="Shape 1035"/>
        <p:cNvGrpSpPr/>
        <p:nvPr/>
      </p:nvGrpSpPr>
      <p:grpSpPr>
        <a:xfrm>
          <a:off x="0" y="0"/>
          <a:ext cx="0" cy="0"/>
          <a:chOff x="0" y="0"/>
          <a:chExt cx="0" cy="0"/>
        </a:xfrm>
      </p:grpSpPr>
      <p:sp>
        <p:nvSpPr>
          <p:cNvPr id="1036" name="Shape 10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37" name="Shape 103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3" name="Shape 1043"/>
        <p:cNvGrpSpPr/>
        <p:nvPr/>
      </p:nvGrpSpPr>
      <p:grpSpPr>
        <a:xfrm>
          <a:off x="0" y="0"/>
          <a:ext cx="0" cy="0"/>
          <a:chOff x="0" y="0"/>
          <a:chExt cx="0" cy="0"/>
        </a:xfrm>
      </p:grpSpPr>
      <p:sp>
        <p:nvSpPr>
          <p:cNvPr id="1044" name="Shape 10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45" name="Shape 104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1" name="Shape 1051"/>
        <p:cNvGrpSpPr/>
        <p:nvPr/>
      </p:nvGrpSpPr>
      <p:grpSpPr>
        <a:xfrm>
          <a:off x="0" y="0"/>
          <a:ext cx="0" cy="0"/>
          <a:chOff x="0" y="0"/>
          <a:chExt cx="0" cy="0"/>
        </a:xfrm>
      </p:grpSpPr>
      <p:sp>
        <p:nvSpPr>
          <p:cNvPr id="1052" name="Shape 10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053" name="Shape 105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0.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15" name="Shape 15"/>
        <p:cNvGrpSpPr/>
        <p:nvPr/>
      </p:nvGrpSpPr>
      <p:grpSpPr>
        <a:xfrm>
          <a:off x="0" y="0"/>
          <a:ext cx="0" cy="0"/>
          <a:chOff x="0" y="0"/>
          <a:chExt cx="0" cy="0"/>
        </a:xfrm>
      </p:grpSpPr>
      <p:sp>
        <p:nvSpPr>
          <p:cNvPr id="16" name="Shape 16"/>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72" name="Shape 72"/>
        <p:cNvGrpSpPr/>
        <p:nvPr/>
      </p:nvGrpSpPr>
      <p:grpSpPr>
        <a:xfrm>
          <a:off x="0" y="0"/>
          <a:ext cx="0" cy="0"/>
          <a:chOff x="0" y="0"/>
          <a:chExt cx="0" cy="0"/>
        </a:xfrm>
      </p:grpSpPr>
      <p:sp>
        <p:nvSpPr>
          <p:cNvPr id="73" name="Shape 73"/>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8" name="Shape 78"/>
        <p:cNvGrpSpPr/>
        <p:nvPr/>
      </p:nvGrpSpPr>
      <p:grpSpPr>
        <a:xfrm>
          <a:off x="0" y="0"/>
          <a:ext cx="0" cy="0"/>
          <a:chOff x="0" y="0"/>
          <a:chExt cx="0" cy="0"/>
        </a:xfrm>
      </p:grpSpPr>
      <p:sp>
        <p:nvSpPr>
          <p:cNvPr id="79" name="Shape 79"/>
          <p:cNvSpPr txBox="1"/>
          <p:nvPr>
            <p:ph type="title"/>
          </p:nvPr>
        </p:nvSpPr>
        <p:spPr>
          <a:xfrm rot="5400000">
            <a:off x="4797080" y="1112183"/>
            <a:ext cx="3661267" cy="178057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de título">
    <p:spTree>
      <p:nvGrpSpPr>
        <p:cNvPr id="86" name="Shape 86"/>
        <p:cNvGrpSpPr/>
        <p:nvPr/>
      </p:nvGrpSpPr>
      <p:grpSpPr>
        <a:xfrm>
          <a:off x="0" y="0"/>
          <a:ext cx="0" cy="0"/>
          <a:chOff x="0" y="0"/>
          <a:chExt cx="0" cy="0"/>
        </a:xfrm>
      </p:grpSpPr>
      <p:sp>
        <p:nvSpPr>
          <p:cNvPr id="87" name="Shape 8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
        <p:nvSpPr>
          <p:cNvPr id="88" name="Shape 88"/>
          <p:cNvSpPr/>
          <p:nvPr/>
        </p:nvSpPr>
        <p:spPr>
          <a:xfrm>
            <a:off x="1580579" y="129281"/>
            <a:ext cx="6333108" cy="504056"/>
          </a:xfrm>
          <a:prstGeom prst="rect">
            <a:avLst/>
          </a:prstGeom>
          <a:gradFill>
            <a:gsLst>
              <a:gs pos="0">
                <a:srgbClr val="CAC5D3">
                  <a:alpha val="0"/>
                </a:srgbClr>
              </a:gs>
              <a:gs pos="100000">
                <a:srgbClr val="4C004C">
                  <a:alpha val="93725"/>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pic>
        <p:nvPicPr>
          <p:cNvPr descr="https://www.caelum.com.br/apostila-html-css-javascript/anuncios/alura_2x.png" id="89" name="Shape 89"/>
          <p:cNvPicPr preferRelativeResize="0"/>
          <p:nvPr/>
        </p:nvPicPr>
        <p:blipFill rotWithShape="1">
          <a:blip r:embed="rId2">
            <a:alphaModFix/>
          </a:blip>
          <a:srcRect b="0" l="0" r="0" t="0"/>
          <a:stretch/>
        </p:blipFill>
        <p:spPr>
          <a:xfrm>
            <a:off x="6261100" y="3441650"/>
            <a:ext cx="1224135" cy="550861"/>
          </a:xfrm>
          <a:prstGeom prst="rect">
            <a:avLst/>
          </a:prstGeom>
          <a:noFill/>
          <a:ln>
            <a:noFill/>
          </a:ln>
        </p:spPr>
      </p:pic>
      <p:pic>
        <p:nvPicPr>
          <p:cNvPr descr="http://www.valit.com.br/fw-uploads/0df68964d7f69a99cae07c24f4190c45.gif" id="90" name="Shape 90"/>
          <p:cNvPicPr preferRelativeResize="0"/>
          <p:nvPr/>
        </p:nvPicPr>
        <p:blipFill rotWithShape="1">
          <a:blip r:embed="rId3">
            <a:alphaModFix/>
          </a:blip>
          <a:srcRect b="0" l="0" r="0" t="0"/>
          <a:stretch/>
        </p:blipFill>
        <p:spPr>
          <a:xfrm>
            <a:off x="140419" y="57273"/>
            <a:ext cx="1368151" cy="694765"/>
          </a:xfrm>
          <a:prstGeom prst="rect">
            <a:avLst/>
          </a:prstGeom>
          <a:noFill/>
          <a:ln>
            <a:noFill/>
          </a:ln>
        </p:spPr>
      </p:pic>
      <p:sp>
        <p:nvSpPr>
          <p:cNvPr id="91" name="Shape 91"/>
          <p:cNvSpPr/>
          <p:nvPr/>
        </p:nvSpPr>
        <p:spPr>
          <a:xfrm>
            <a:off x="5757044" y="201290"/>
            <a:ext cx="1872207" cy="1368151"/>
          </a:xfrm>
          <a:prstGeom prst="rect">
            <a:avLst/>
          </a:prstGeom>
          <a:gradFill>
            <a:gsLst>
              <a:gs pos="0">
                <a:schemeClr val="dk1"/>
              </a:gs>
              <a:gs pos="50000">
                <a:srgbClr val="CACACA"/>
              </a:gs>
              <a:gs pos="100000">
                <a:schemeClr val="dk1"/>
              </a:gs>
            </a:gsLst>
            <a:lin ang="0" scaled="0"/>
          </a:gra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2" name="Shape 92"/>
          <p:cNvSpPr/>
          <p:nvPr/>
        </p:nvSpPr>
        <p:spPr>
          <a:xfrm>
            <a:off x="5829051" y="273297"/>
            <a:ext cx="1728191" cy="1224135"/>
          </a:xfrm>
          <a:prstGeom prst="rect">
            <a:avLst/>
          </a:prstGeom>
          <a:gradFill>
            <a:gsLst>
              <a:gs pos="0">
                <a:srgbClr val="7C7C7C"/>
              </a:gs>
              <a:gs pos="50000">
                <a:srgbClr val="B4B4B4"/>
              </a:gs>
              <a:gs pos="100000">
                <a:srgbClr val="D8D8D8"/>
              </a:gs>
            </a:gsLst>
            <a:path path="circle">
              <a:fillToRect b="50%" l="50%" r="50%" t="50%"/>
            </a:path>
            <a:tileRect/>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3" name="Shape 93"/>
          <p:cNvSpPr txBox="1"/>
          <p:nvPr/>
        </p:nvSpPr>
        <p:spPr>
          <a:xfrm>
            <a:off x="1508571" y="201290"/>
            <a:ext cx="404518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600">
                <a:solidFill>
                  <a:srgbClr val="0C0C0C"/>
                </a:solidFill>
                <a:latin typeface="Calibri"/>
                <a:ea typeface="Calibri"/>
                <a:cs typeface="Calibri"/>
                <a:sym typeface="Calibri"/>
              </a:rPr>
              <a:t>Preparatório para o Exame  ITIL® Foundation</a:t>
            </a:r>
          </a:p>
        </p:txBody>
      </p:sp>
      <p:sp>
        <p:nvSpPr>
          <p:cNvPr id="94" name="Shape 94"/>
          <p:cNvSpPr/>
          <p:nvPr/>
        </p:nvSpPr>
        <p:spPr>
          <a:xfrm rot="10800000">
            <a:off x="0" y="3657674"/>
            <a:ext cx="4172868" cy="504056"/>
          </a:xfrm>
          <a:prstGeom prst="rect">
            <a:avLst/>
          </a:prstGeom>
          <a:gradFill>
            <a:gsLst>
              <a:gs pos="0">
                <a:srgbClr val="CAC5D3">
                  <a:alpha val="0"/>
                </a:srgbClr>
              </a:gs>
              <a:gs pos="100000">
                <a:srgbClr val="76923C"/>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95" name="Shape 95"/>
        <p:cNvGrpSpPr/>
        <p:nvPr/>
      </p:nvGrpSpPr>
      <p:grpSpPr>
        <a:xfrm>
          <a:off x="0" y="0"/>
          <a:ext cx="0" cy="0"/>
          <a:chOff x="0" y="0"/>
          <a:chExt cx="0" cy="0"/>
        </a:xfrm>
      </p:grpSpPr>
      <p:sp>
        <p:nvSpPr>
          <p:cNvPr id="96" name="Shape 96"/>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101" name="Shape 101"/>
        <p:cNvGrpSpPr/>
        <p:nvPr/>
      </p:nvGrpSpPr>
      <p:grpSpPr>
        <a:xfrm>
          <a:off x="0" y="0"/>
          <a:ext cx="0" cy="0"/>
          <a:chOff x="0" y="0"/>
          <a:chExt cx="0" cy="0"/>
        </a:xfrm>
      </p:grpSpPr>
      <p:sp>
        <p:nvSpPr>
          <p:cNvPr id="102" name="Shape 10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104" name="Shape 104"/>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107" name="Shape 107"/>
        <p:cNvGrpSpPr/>
        <p:nvPr/>
      </p:nvGrpSpPr>
      <p:grpSpPr>
        <a:xfrm>
          <a:off x="0" y="0"/>
          <a:ext cx="0" cy="0"/>
          <a:chOff x="0" y="0"/>
          <a:chExt cx="0" cy="0"/>
        </a:xfrm>
      </p:grpSpPr>
      <p:sp>
        <p:nvSpPr>
          <p:cNvPr id="108" name="Shape 108"/>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0" name="Shape 11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1" name="Shape 11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2" name="Shape 11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3" name="Shape 11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114" name="Shape 114"/>
        <p:cNvGrpSpPr/>
        <p:nvPr/>
      </p:nvGrpSpPr>
      <p:grpSpPr>
        <a:xfrm>
          <a:off x="0" y="0"/>
          <a:ext cx="0" cy="0"/>
          <a:chOff x="0" y="0"/>
          <a:chExt cx="0" cy="0"/>
        </a:xfrm>
      </p:grpSpPr>
      <p:sp>
        <p:nvSpPr>
          <p:cNvPr id="115" name="Shape 115"/>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6" name="Shape 11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7" name="Shape 11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18" name="Shape 11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9" name="Shape 11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20" name="Shape 120"/>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123" name="Shape 123"/>
        <p:cNvGrpSpPr/>
        <p:nvPr/>
      </p:nvGrpSpPr>
      <p:grpSpPr>
        <a:xfrm>
          <a:off x="0" y="0"/>
          <a:ext cx="0" cy="0"/>
          <a:chOff x="0" y="0"/>
          <a:chExt cx="0" cy="0"/>
        </a:xfrm>
      </p:grpSpPr>
      <p:sp>
        <p:nvSpPr>
          <p:cNvPr id="124" name="Shape 124"/>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5" name="Shape 12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128" name="Shape 128"/>
        <p:cNvGrpSpPr/>
        <p:nvPr/>
      </p:nvGrpSpPr>
      <p:grpSpPr>
        <a:xfrm>
          <a:off x="0" y="0"/>
          <a:ext cx="0" cy="0"/>
          <a:chOff x="0" y="0"/>
          <a:chExt cx="0" cy="0"/>
        </a:xfrm>
      </p:grpSpPr>
      <p:sp>
        <p:nvSpPr>
          <p:cNvPr id="129" name="Shape 12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0" name="Shape 13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31" name="Shape 13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2" name="Shape 132"/>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9" name="Shape 19"/>
        <p:cNvGrpSpPr/>
        <p:nvPr/>
      </p:nvGrpSpPr>
      <p:grpSpPr>
        <a:xfrm>
          <a:off x="0" y="0"/>
          <a:ext cx="0" cy="0"/>
          <a:chOff x="0" y="0"/>
          <a:chExt cx="0" cy="0"/>
        </a:xfrm>
      </p:grpSpPr>
      <p:sp>
        <p:nvSpPr>
          <p:cNvPr id="20" name="Shape 20"/>
          <p:cNvSpPr txBox="1"/>
          <p:nvPr>
            <p:ph type="ctrTitle"/>
          </p:nvPr>
        </p:nvSpPr>
        <p:spPr>
          <a:xfrm>
            <a:off x="593527" y="1332995"/>
            <a:ext cx="6726634" cy="919786"/>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subTitle"/>
          </p:nvPr>
        </p:nvSpPr>
        <p:spPr>
          <a:xfrm>
            <a:off x="1187053" y="2431574"/>
            <a:ext cx="5539582" cy="1096592"/>
          </a:xfrm>
          <a:prstGeom prst="rect">
            <a:avLst/>
          </a:prstGeom>
          <a:noFill/>
          <a:ln>
            <a:noFill/>
          </a:ln>
        </p:spPr>
        <p:txBody>
          <a:bodyPr anchorCtr="0" anchor="t" bIns="91425" lIns="91425" rIns="91425" tIns="91425"/>
          <a:lstStyle>
            <a:lvl1pPr indent="0" lvl="0" marL="0" marR="0" rtl="0" algn="ctr">
              <a:spcBef>
                <a:spcPts val="520"/>
              </a:spcBef>
              <a:buClr>
                <a:srgbClr val="888888"/>
              </a:buClr>
              <a:buFont typeface="Arial"/>
              <a:buNone/>
              <a:defRPr b="0" i="0" sz="2600" u="none" cap="none" strike="noStrike">
                <a:solidFill>
                  <a:srgbClr val="888888"/>
                </a:solidFill>
                <a:latin typeface="Calibri"/>
                <a:ea typeface="Calibri"/>
                <a:cs typeface="Calibri"/>
                <a:sym typeface="Calibri"/>
              </a:defRPr>
            </a:lvl1pPr>
            <a:lvl2pPr indent="-7198" lvl="1" marL="375498" marR="0" rtl="0" algn="ctr">
              <a:spcBef>
                <a:spcPts val="460"/>
              </a:spcBef>
              <a:buClr>
                <a:srgbClr val="888888"/>
              </a:buClr>
              <a:buFont typeface="Arial"/>
              <a:buNone/>
              <a:defRPr b="0" i="0" sz="2300" u="none" cap="none" strike="noStrike">
                <a:solidFill>
                  <a:srgbClr val="888888"/>
                </a:solidFill>
                <a:latin typeface="Calibri"/>
                <a:ea typeface="Calibri"/>
                <a:cs typeface="Calibri"/>
                <a:sym typeface="Calibri"/>
              </a:defRPr>
            </a:lvl2pPr>
            <a:lvl3pPr indent="-1696" lvl="2" marL="750997"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3pPr>
            <a:lvl4pPr indent="-8895" lvl="3" marL="1126495"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3393" lvl="4" marL="1501993"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10591" lvl="5" marL="1877492"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5089" lvl="6" marL="2252990"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12288" lvl="7" marL="2628489"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6786" lvl="8" marL="3003987"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2" name="Shape 2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135" name="Shape 135"/>
        <p:cNvGrpSpPr/>
        <p:nvPr/>
      </p:nvGrpSpPr>
      <p:grpSpPr>
        <a:xfrm>
          <a:off x="0" y="0"/>
          <a:ext cx="0" cy="0"/>
          <a:chOff x="0" y="0"/>
          <a:chExt cx="0" cy="0"/>
        </a:xfrm>
      </p:grpSpPr>
      <p:sp>
        <p:nvSpPr>
          <p:cNvPr id="136" name="Shape 13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38" name="Shape 13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142" name="Shape 142"/>
        <p:cNvGrpSpPr/>
        <p:nvPr/>
      </p:nvGrpSpPr>
      <p:grpSpPr>
        <a:xfrm>
          <a:off x="0" y="0"/>
          <a:ext cx="0" cy="0"/>
          <a:chOff x="0" y="0"/>
          <a:chExt cx="0" cy="0"/>
        </a:xfrm>
      </p:grpSpPr>
      <p:sp>
        <p:nvSpPr>
          <p:cNvPr id="143" name="Shape 143"/>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4" name="Shape 14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148" name="Shape 148"/>
        <p:cNvGrpSpPr/>
        <p:nvPr/>
      </p:nvGrpSpPr>
      <p:grpSpPr>
        <a:xfrm>
          <a:off x="0" y="0"/>
          <a:ext cx="0" cy="0"/>
          <a:chOff x="0" y="0"/>
          <a:chExt cx="0" cy="0"/>
        </a:xfrm>
      </p:grpSpPr>
      <p:sp>
        <p:nvSpPr>
          <p:cNvPr id="149" name="Shape 149"/>
          <p:cNvSpPr txBox="1"/>
          <p:nvPr>
            <p:ph type="title"/>
          </p:nvPr>
        </p:nvSpPr>
        <p:spPr>
          <a:xfrm rot="5400000">
            <a:off x="4797080" y="1112183"/>
            <a:ext cx="3661267" cy="17805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0" name="Shape 15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51" name="Shape 15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2" name="Shape 15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3" name="Shape 15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5" name="Shape 25"/>
        <p:cNvGrpSpPr/>
        <p:nvPr/>
      </p:nvGrpSpPr>
      <p:grpSpPr>
        <a:xfrm>
          <a:off x="0" y="0"/>
          <a:ext cx="0" cy="0"/>
          <a:chOff x="0" y="0"/>
          <a:chExt cx="0" cy="0"/>
        </a:xfrm>
      </p:grpSpPr>
      <p:sp>
        <p:nvSpPr>
          <p:cNvPr id="26" name="Shape 26"/>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31" name="Shape 31"/>
        <p:cNvGrpSpPr/>
        <p:nvPr/>
      </p:nvGrpSpPr>
      <p:grpSpPr>
        <a:xfrm>
          <a:off x="0" y="0"/>
          <a:ext cx="0" cy="0"/>
          <a:chOff x="0" y="0"/>
          <a:chExt cx="0" cy="0"/>
        </a:xfrm>
      </p:grpSpPr>
      <p:sp>
        <p:nvSpPr>
          <p:cNvPr id="32" name="Shape 3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3" name="Shape 53"/>
        <p:cNvGrpSpPr/>
        <p:nvPr/>
      </p:nvGrpSpPr>
      <p:grpSpPr>
        <a:xfrm>
          <a:off x="0" y="0"/>
          <a:ext cx="0" cy="0"/>
          <a:chOff x="0" y="0"/>
          <a:chExt cx="0" cy="0"/>
        </a:xfrm>
      </p:grpSpPr>
      <p:sp>
        <p:nvSpPr>
          <p:cNvPr id="54" name="Shape 54"/>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8" name="Shape 58"/>
        <p:cNvGrpSpPr/>
        <p:nvPr/>
      </p:nvGrpSpPr>
      <p:grpSpPr>
        <a:xfrm>
          <a:off x="0" y="0"/>
          <a:ext cx="0" cy="0"/>
          <a:chOff x="0" y="0"/>
          <a:chExt cx="0" cy="0"/>
        </a:xfrm>
      </p:grpSpPr>
      <p:sp>
        <p:nvSpPr>
          <p:cNvPr id="59" name="Shape 5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5" name="Shape 65"/>
        <p:cNvGrpSpPr/>
        <p:nvPr/>
      </p:nvGrpSpPr>
      <p:grpSpPr>
        <a:xfrm>
          <a:off x="0" y="0"/>
          <a:ext cx="0" cy="0"/>
          <a:chOff x="0" y="0"/>
          <a:chExt cx="0" cy="0"/>
        </a:xfrm>
      </p:grpSpPr>
      <p:sp>
        <p:nvSpPr>
          <p:cNvPr id="66" name="Shape 6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 Id="rId3" Type="http://schemas.openxmlformats.org/officeDocument/2006/relationships/image" Target="../media/image0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 Id="rId3" Type="http://schemas.openxmlformats.org/officeDocument/2006/relationships/image" Target="../media/image0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 Id="rId3"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 Id="rId3" Type="http://schemas.openxmlformats.org/officeDocument/2006/relationships/image" Target="../media/image2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 Id="rId3" Type="http://schemas.openxmlformats.org/officeDocument/2006/relationships/image" Target="../media/image04.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 Id="rId3" Type="http://schemas.openxmlformats.org/officeDocument/2006/relationships/image" Target="../media/image04.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 Id="rId3" Type="http://schemas.openxmlformats.org/officeDocument/2006/relationships/image" Target="../media/image04.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 Id="rId3" Type="http://schemas.openxmlformats.org/officeDocument/2006/relationships/image" Target="../media/image04.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0.xml"/><Relationship Id="rId3" Type="http://schemas.openxmlformats.org/officeDocument/2006/relationships/image" Target="../media/image1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1.xml"/><Relationship Id="rId3" Type="http://schemas.openxmlformats.org/officeDocument/2006/relationships/image" Target="../media/image1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 Id="rId3" Type="http://schemas.openxmlformats.org/officeDocument/2006/relationships/image" Target="../media/image1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 Id="rId3"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4.xml"/><Relationship Id="rId3" Type="http://schemas.openxmlformats.org/officeDocument/2006/relationships/image" Target="../media/image0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 Id="rId3" Type="http://schemas.openxmlformats.org/officeDocument/2006/relationships/image" Target="../media/image0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6.xml"/><Relationship Id="rId3" Type="http://schemas.openxmlformats.org/officeDocument/2006/relationships/image" Target="../media/image0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 Id="rId3" Type="http://schemas.openxmlformats.org/officeDocument/2006/relationships/image" Target="../media/image24.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0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0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0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0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0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0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0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0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0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0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0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0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0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0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8.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0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0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0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0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0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0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04.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04.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0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04.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04.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04.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0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0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1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03.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 Id="rId3" Type="http://schemas.openxmlformats.org/officeDocument/2006/relationships/image" Target="../media/image1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image" Target="../media/image04.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04.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04.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04.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0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 Id="rId3" Type="http://schemas.openxmlformats.org/officeDocument/2006/relationships/image" Target="../media/image04.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 Id="rId3" Type="http://schemas.openxmlformats.org/officeDocument/2006/relationships/image" Target="../media/image1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1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 Id="rId3"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 Id="rId3" Type="http://schemas.openxmlformats.org/officeDocument/2006/relationships/image" Target="../media/image1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 Id="rId3" Type="http://schemas.openxmlformats.org/officeDocument/2006/relationships/image" Target="../media/image1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 Id="rId3" Type="http://schemas.openxmlformats.org/officeDocument/2006/relationships/image" Target="../media/image1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 Id="rId3" Type="http://schemas.openxmlformats.org/officeDocument/2006/relationships/image" Target="../media/image1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 Id="rId3" Type="http://schemas.openxmlformats.org/officeDocument/2006/relationships/image" Target="../media/image1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 Id="rId3" Type="http://schemas.openxmlformats.org/officeDocument/2006/relationships/image" Target="../media/image1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 Id="rId3" Type="http://schemas.openxmlformats.org/officeDocument/2006/relationships/image" Target="../media/image1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 Id="rId3" Type="http://schemas.openxmlformats.org/officeDocument/2006/relationships/image" Target="../media/image1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 Id="rId3" Type="http://schemas.openxmlformats.org/officeDocument/2006/relationships/image" Target="../media/image0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 Id="rId3" Type="http://schemas.openxmlformats.org/officeDocument/2006/relationships/image" Target="../media/image0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nvSpPr>
        <p:spPr>
          <a:xfrm>
            <a:off x="0" y="345306"/>
            <a:ext cx="6476999" cy="13233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Módulo 6</a:t>
            </a: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Gerenciamento do Tempo</a:t>
            </a:r>
          </a:p>
        </p:txBody>
      </p:sp>
      <p:sp>
        <p:nvSpPr>
          <p:cNvPr id="160" name="Shape 160"/>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61" name="Shape 161"/>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162" name="Shape 162"/>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grpSp>
        <p:nvGrpSpPr>
          <p:cNvPr id="163" name="Shape 163"/>
          <p:cNvGrpSpPr/>
          <p:nvPr/>
        </p:nvGrpSpPr>
        <p:grpSpPr>
          <a:xfrm>
            <a:off x="3" y="1796255"/>
            <a:ext cx="2732645" cy="576125"/>
            <a:chOff x="-150191" y="1834342"/>
            <a:chExt cx="7482598" cy="1702500"/>
          </a:xfrm>
        </p:grpSpPr>
        <p:pic>
          <p:nvPicPr>
            <p:cNvPr id="164" name="Shape 164"/>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165" name="Shape 165"/>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nvSpPr>
        <p:spPr>
          <a:xfrm>
            <a:off x="0" y="201282"/>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Visão geral dos processos de gerenciamento do tempo</a:t>
            </a:r>
          </a:p>
        </p:txBody>
      </p:sp>
      <p:pic>
        <p:nvPicPr>
          <p:cNvPr descr="https://www.caelum.com.br/apostila-html-css-javascript/anuncios/alura_2x.png" id="256" name="Shape 256"/>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257" name="Shape 257"/>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58" name="Shape 258"/>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259" name="Shape 259"/>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grpSp>
        <p:nvGrpSpPr>
          <p:cNvPr id="260" name="Shape 260"/>
          <p:cNvGrpSpPr/>
          <p:nvPr/>
        </p:nvGrpSpPr>
        <p:grpSpPr>
          <a:xfrm>
            <a:off x="3" y="1796255"/>
            <a:ext cx="2732645" cy="576125"/>
            <a:chOff x="-150191" y="1834342"/>
            <a:chExt cx="7482598" cy="1702500"/>
          </a:xfrm>
        </p:grpSpPr>
        <p:pic>
          <p:nvPicPr>
            <p:cNvPr id="261" name="Shape 261"/>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262" name="Shape 262"/>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2" name="Shape 1062"/>
        <p:cNvGrpSpPr/>
        <p:nvPr/>
      </p:nvGrpSpPr>
      <p:grpSpPr>
        <a:xfrm>
          <a:off x="0" y="0"/>
          <a:ext cx="0" cy="0"/>
          <a:chOff x="0" y="0"/>
          <a:chExt cx="0" cy="0"/>
        </a:xfrm>
      </p:grpSpPr>
      <p:sp>
        <p:nvSpPr>
          <p:cNvPr id="1063" name="Shape 106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1064" name="Shape 1064"/>
          <p:cNvSpPr/>
          <p:nvPr/>
        </p:nvSpPr>
        <p:spPr>
          <a:xfrm>
            <a:off x="690437"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Calendários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Organização do tempo com base no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Nos calendários do projeto é possível identificar os dias úteis e os turnos disponíveis para as atividades agendadas;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Um modelo de cronograma pode exigir mais de um calendário de projeto.</a:t>
            </a:r>
          </a:p>
        </p:txBody>
      </p:sp>
      <p:pic>
        <p:nvPicPr>
          <p:cNvPr id="1065" name="Shape 1065"/>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1066" name="Shape 106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0" name="Shape 1070"/>
        <p:cNvGrpSpPr/>
        <p:nvPr/>
      </p:nvGrpSpPr>
      <p:grpSpPr>
        <a:xfrm>
          <a:off x="0" y="0"/>
          <a:ext cx="0" cy="0"/>
          <a:chOff x="0" y="0"/>
          <a:chExt cx="0" cy="0"/>
        </a:xfrm>
      </p:grpSpPr>
      <p:sp>
        <p:nvSpPr>
          <p:cNvPr id="1071" name="Shape 107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1072" name="Shape 1072"/>
          <p:cNvSpPr/>
          <p:nvPr/>
        </p:nvSpPr>
        <p:spPr>
          <a:xfrm>
            <a:off x="690437" y="885505"/>
            <a:ext cx="6480000" cy="19389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 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Linha de base do cronograma e plano de gerenciamento do cronograma são alguns dos planos atualizados neste processo. </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Requisitos de recursos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Atributos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Calendários;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Registro dos riscos.</a:t>
            </a:r>
          </a:p>
        </p:txBody>
      </p:sp>
      <p:pic>
        <p:nvPicPr>
          <p:cNvPr id="1073" name="Shape 1073"/>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1074" name="Shape 107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8" name="Shape 1078"/>
        <p:cNvGrpSpPr/>
        <p:nvPr/>
      </p:nvGrpSpPr>
      <p:grpSpPr>
        <a:xfrm>
          <a:off x="0" y="0"/>
          <a:ext cx="0" cy="0"/>
          <a:chOff x="0" y="0"/>
          <a:chExt cx="0" cy="0"/>
        </a:xfrm>
      </p:grpSpPr>
      <p:sp>
        <p:nvSpPr>
          <p:cNvPr id="1079" name="Shape 107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Desenvolver o cronograma</a:t>
            </a:r>
          </a:p>
        </p:txBody>
      </p:sp>
      <p:sp>
        <p:nvSpPr>
          <p:cNvPr id="1080" name="Shape 1080"/>
          <p:cNvSpPr/>
          <p:nvPr/>
        </p:nvSpPr>
        <p:spPr>
          <a:xfrm>
            <a:off x="716843" y="885505"/>
            <a:ext cx="64800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Este é o processo de análise de sequências das atividades, suas durações, recursos necessários e restrições do cronograma visando criar o modelo do cronograma do projeto – de acordo com o PMBOK®.</a:t>
            </a:r>
          </a:p>
        </p:txBody>
      </p:sp>
      <p:sp>
        <p:nvSpPr>
          <p:cNvPr id="1081" name="Shape 108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1082" name="Shape 1082"/>
          <p:cNvPicPr preferRelativeResize="0"/>
          <p:nvPr/>
        </p:nvPicPr>
        <p:blipFill rotWithShape="1">
          <a:blip r:embed="rId3">
            <a:alphaModFix/>
          </a:blip>
          <a:srcRect b="0" l="0" r="0" t="0"/>
          <a:stretch/>
        </p:blipFill>
        <p:spPr>
          <a:xfrm>
            <a:off x="716843" y="2289522"/>
            <a:ext cx="2078700" cy="15591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6" name="Shape 1086"/>
        <p:cNvGrpSpPr/>
        <p:nvPr/>
      </p:nvGrpSpPr>
      <p:grpSpPr>
        <a:xfrm>
          <a:off x="0" y="0"/>
          <a:ext cx="0" cy="0"/>
          <a:chOff x="0" y="0"/>
          <a:chExt cx="0" cy="0"/>
        </a:xfrm>
      </p:grpSpPr>
      <p:sp>
        <p:nvSpPr>
          <p:cNvPr id="1087" name="Shape 1087"/>
          <p:cNvSpPr txBox="1"/>
          <p:nvPr/>
        </p:nvSpPr>
        <p:spPr>
          <a:xfrm>
            <a:off x="0" y="201278"/>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Controlar o cronograma</a:t>
            </a:r>
          </a:p>
        </p:txBody>
      </p:sp>
      <p:pic>
        <p:nvPicPr>
          <p:cNvPr descr="https://www.caelum.com.br/apostila-html-css-javascript/anuncios/alura_2x.png" id="1088" name="Shape 1088"/>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1089" name="Shape 1089"/>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090" name="Shape 1090"/>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1091" name="Shape 1091"/>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grpSp>
        <p:nvGrpSpPr>
          <p:cNvPr id="1092" name="Shape 1092"/>
          <p:cNvGrpSpPr/>
          <p:nvPr/>
        </p:nvGrpSpPr>
        <p:grpSpPr>
          <a:xfrm>
            <a:off x="3" y="1796255"/>
            <a:ext cx="2732645" cy="576125"/>
            <a:chOff x="-150191" y="1834342"/>
            <a:chExt cx="7482598" cy="1702500"/>
          </a:xfrm>
        </p:grpSpPr>
        <p:pic>
          <p:nvPicPr>
            <p:cNvPr id="1093" name="Shape 1093"/>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1094" name="Shape 1094"/>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8" name="Shape 1098"/>
        <p:cNvGrpSpPr/>
        <p:nvPr/>
      </p:nvGrpSpPr>
      <p:grpSpPr>
        <a:xfrm>
          <a:off x="0" y="0"/>
          <a:ext cx="0" cy="0"/>
          <a:chOff x="0" y="0"/>
          <a:chExt cx="0" cy="0"/>
        </a:xfrm>
      </p:grpSpPr>
      <p:sp>
        <p:nvSpPr>
          <p:cNvPr id="1099" name="Shape 109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1100" name="Shape 1100"/>
          <p:cNvSpPr/>
          <p:nvPr/>
        </p:nvSpPr>
        <p:spPr>
          <a:xfrm>
            <a:off x="572468" y="2577555"/>
            <a:ext cx="4320000" cy="11696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Controlar o cronograma </a:t>
            </a:r>
            <a:r>
              <a:rPr b="0" i="0" lang="pt-BR" sz="1400" u="none" cap="none" strike="noStrike">
                <a:solidFill>
                  <a:srgbClr val="000000"/>
                </a:solidFill>
                <a:latin typeface="Calibri"/>
                <a:ea typeface="Calibri"/>
                <a:cs typeface="Calibri"/>
                <a:sym typeface="Calibri"/>
              </a:rPr>
              <a:t>é o processo de monitoramento do andamento do projeto para atualização do seu progresso e gerenciamento das mudanças feitas na linha de base do cronograma – de acordo com o PMBOK®.</a:t>
            </a:r>
          </a:p>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 </a:t>
            </a:r>
          </a:p>
        </p:txBody>
      </p:sp>
      <p:pic>
        <p:nvPicPr>
          <p:cNvPr id="1101" name="Shape 1101"/>
          <p:cNvPicPr preferRelativeResize="0"/>
          <p:nvPr/>
        </p:nvPicPr>
        <p:blipFill rotWithShape="1">
          <a:blip r:embed="rId3">
            <a:alphaModFix/>
          </a:blip>
          <a:srcRect b="0" l="0" r="0" t="0"/>
          <a:stretch/>
        </p:blipFill>
        <p:spPr>
          <a:xfrm>
            <a:off x="1076844" y="849362"/>
            <a:ext cx="5760000" cy="1615799"/>
          </a:xfrm>
          <a:prstGeom prst="rect">
            <a:avLst/>
          </a:prstGeom>
          <a:noFill/>
          <a:ln>
            <a:noFill/>
          </a:ln>
        </p:spPr>
      </p:pic>
      <p:sp>
        <p:nvSpPr>
          <p:cNvPr id="1102" name="Shape 110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6" name="Shape 1106"/>
        <p:cNvGrpSpPr/>
        <p:nvPr/>
      </p:nvGrpSpPr>
      <p:grpSpPr>
        <a:xfrm>
          <a:off x="0" y="0"/>
          <a:ext cx="0" cy="0"/>
          <a:chOff x="0" y="0"/>
          <a:chExt cx="0" cy="0"/>
        </a:xfrm>
      </p:grpSpPr>
      <p:sp>
        <p:nvSpPr>
          <p:cNvPr id="1107" name="Shape 110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1108" name="Shape 1108"/>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Contém a linha de base do cronograma, usada como uma referência para comparação dos resultados reais para determinar se uma mudança, ação corretiva ou preventiva será necessária;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plano de gerenciamento do cronograma, que detalha como o cronograma será gerenciado e controlado.</a:t>
            </a:r>
          </a:p>
        </p:txBody>
      </p:sp>
      <p:pic>
        <p:nvPicPr>
          <p:cNvPr id="1109" name="Shape 1109"/>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1110" name="Shape 111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4" name="Shape 1114"/>
        <p:cNvGrpSpPr/>
        <p:nvPr/>
      </p:nvGrpSpPr>
      <p:grpSpPr>
        <a:xfrm>
          <a:off x="0" y="0"/>
          <a:ext cx="0" cy="0"/>
          <a:chOff x="0" y="0"/>
          <a:chExt cx="0" cy="0"/>
        </a:xfrm>
      </p:grpSpPr>
      <p:sp>
        <p:nvSpPr>
          <p:cNvPr id="1115" name="Shape 111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1116" name="Shape 1116"/>
          <p:cNvSpPr/>
          <p:nvPr/>
        </p:nvSpPr>
        <p:spPr>
          <a:xfrm>
            <a:off x="716843" y="885505"/>
            <a:ext cx="6480000" cy="12927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Cronograma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linha de base é o modelo de cronograma aprovado e consolidado;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cronograma reflete este modelo de cronograma aprovado e atualizado.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Dados de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Informações sobre o progresso do projeto no tempo.</a:t>
            </a:r>
          </a:p>
        </p:txBody>
      </p:sp>
      <p:pic>
        <p:nvPicPr>
          <p:cNvPr id="1117" name="Shape 1117"/>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1118" name="Shape 111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2" name="Shape 1122"/>
        <p:cNvGrpSpPr/>
        <p:nvPr/>
      </p:nvGrpSpPr>
      <p:grpSpPr>
        <a:xfrm>
          <a:off x="0" y="0"/>
          <a:ext cx="0" cy="0"/>
          <a:chOff x="0" y="0"/>
          <a:chExt cx="0" cy="0"/>
        </a:xfrm>
      </p:grpSpPr>
      <p:sp>
        <p:nvSpPr>
          <p:cNvPr id="1123" name="Shape 112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pic>
        <p:nvPicPr>
          <p:cNvPr id="1124" name="Shape 1124"/>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1125" name="Shape 112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
        <p:nvSpPr>
          <p:cNvPr id="1126" name="Shape 1126"/>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Calendário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uma forma de organizar o calendário da organização e do projeto, consolidar ambos. Pode ser uma visão do cronograma ou um documento à parte.</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Dados do cronograma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Serão atualizados e revisados neste processo.</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0" name="Shape 1130"/>
        <p:cNvGrpSpPr/>
        <p:nvPr/>
      </p:nvGrpSpPr>
      <p:grpSpPr>
        <a:xfrm>
          <a:off x="0" y="0"/>
          <a:ext cx="0" cy="0"/>
          <a:chOff x="0" y="0"/>
          <a:chExt cx="0" cy="0"/>
        </a:xfrm>
      </p:grpSpPr>
      <p:sp>
        <p:nvSpPr>
          <p:cNvPr id="1131" name="Shape 113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pic>
        <p:nvPicPr>
          <p:cNvPr id="1132" name="Shape 1132"/>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1133" name="Shape 113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
        <p:nvSpPr>
          <p:cNvPr id="1134" name="Shape 1134"/>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Políticas, procedimentos e diretrizes existentes relacionadas ao controle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Ferramentas de controle do cronograma;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Métodos de monitoramento e relato.</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8" name="Shape 1138"/>
        <p:cNvGrpSpPr/>
        <p:nvPr/>
      </p:nvGrpSpPr>
      <p:grpSpPr>
        <a:xfrm>
          <a:off x="0" y="0"/>
          <a:ext cx="0" cy="0"/>
          <a:chOff x="0" y="0"/>
          <a:chExt cx="0" cy="0"/>
        </a:xfrm>
      </p:grpSpPr>
      <p:sp>
        <p:nvSpPr>
          <p:cNvPr id="1139" name="Shape 113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1140" name="Shape 1140"/>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desempenho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Análise das tendências, caminho crítico, gerenciamento do valor agregado e aplicação da corrente crítica – preferencialmente em conjunto;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Estas análises incluem comparar o trabalho concluído com o que falta para conclusão;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aplicar técnicas de outros processos ou resultados dessas análises para controlar o cronograma.</a:t>
            </a:r>
          </a:p>
        </p:txBody>
      </p:sp>
      <p:pic>
        <p:nvPicPr>
          <p:cNvPr id="1141" name="Shape 1141"/>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142" name="Shape 114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do tempo</a:t>
            </a:r>
          </a:p>
        </p:txBody>
      </p:sp>
      <p:sp>
        <p:nvSpPr>
          <p:cNvPr id="268" name="Shape 268"/>
          <p:cNvSpPr/>
          <p:nvPr/>
        </p:nvSpPr>
        <p:spPr>
          <a:xfrm>
            <a:off x="428452" y="3729682"/>
            <a:ext cx="463200" cy="343200"/>
          </a:xfrm>
          <a:prstGeom prst="rightArrow">
            <a:avLst>
              <a:gd fmla="val 50000" name="adj1"/>
              <a:gd fmla="val 57108" name="adj2"/>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pic>
        <p:nvPicPr>
          <p:cNvPr id="269" name="Shape 269"/>
          <p:cNvPicPr preferRelativeResize="0"/>
          <p:nvPr/>
        </p:nvPicPr>
        <p:blipFill rotWithShape="1">
          <a:blip r:embed="rId3">
            <a:alphaModFix/>
          </a:blip>
          <a:srcRect b="0" l="0" r="0" t="0"/>
          <a:stretch/>
        </p:blipFill>
        <p:spPr>
          <a:xfrm>
            <a:off x="716843" y="1343612"/>
            <a:ext cx="6480000" cy="18099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6" name="Shape 1146"/>
        <p:cNvGrpSpPr/>
        <p:nvPr/>
      </p:nvGrpSpPr>
      <p:grpSpPr>
        <a:xfrm>
          <a:off x="0" y="0"/>
          <a:ext cx="0" cy="0"/>
          <a:chOff x="0" y="0"/>
          <a:chExt cx="0" cy="0"/>
        </a:xfrm>
      </p:grpSpPr>
      <p:sp>
        <p:nvSpPr>
          <p:cNvPr id="1147" name="Shape 114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1148" name="Shape 1148"/>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1" lang="pt-BR" sz="1800" u="none" cap="none" strike="noStrike">
                <a:solidFill>
                  <a:srgbClr val="000000"/>
                </a:solidFill>
                <a:latin typeface="Calibri"/>
                <a:ea typeface="Calibri"/>
                <a:cs typeface="Calibri"/>
                <a:sym typeface="Calibri"/>
              </a:rPr>
              <a:t>Software</a:t>
            </a:r>
            <a:r>
              <a:rPr b="1" i="0" lang="pt-BR" sz="1800" u="none" cap="none" strike="noStrike">
                <a:solidFill>
                  <a:srgbClr val="000000"/>
                </a:solidFill>
                <a:latin typeface="Calibri"/>
                <a:ea typeface="Calibri"/>
                <a:cs typeface="Calibri"/>
                <a:sym typeface="Calibri"/>
              </a:rPr>
              <a:t> de gerenciamento de projetos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Ferramenta que permita controlar as datas planejadas em relação às datas reais, relatar as variações e o progresso feito em relação à linha de base do cronograma, bem como prever os efeitos de mudanças no modelo do cronograma do projeto;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MS Project é um exemplo.</a:t>
            </a:r>
          </a:p>
        </p:txBody>
      </p:sp>
      <p:pic>
        <p:nvPicPr>
          <p:cNvPr id="1149" name="Shape 1149"/>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150" name="Shape 115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4" name="Shape 1154"/>
        <p:cNvGrpSpPr/>
        <p:nvPr/>
      </p:nvGrpSpPr>
      <p:grpSpPr>
        <a:xfrm>
          <a:off x="0" y="0"/>
          <a:ext cx="0" cy="0"/>
          <a:chOff x="0" y="0"/>
          <a:chExt cx="0" cy="0"/>
        </a:xfrm>
      </p:grpSpPr>
      <p:sp>
        <p:nvSpPr>
          <p:cNvPr id="1155" name="Shape 115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1156" name="Shape 1156"/>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de otimização de recursos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Nivelamento e estabilização.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de desenvolvimento de modelos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Usadas para revisar os diversos cenários guiados pelo monitoramento dos riscos, de modo a alinhar o modelo do cronograma com o plano de gerenciamento do projeto e a linha de base aprovada;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Simulação Monte Carlo é um exemplo.</a:t>
            </a:r>
          </a:p>
        </p:txBody>
      </p:sp>
      <p:pic>
        <p:nvPicPr>
          <p:cNvPr id="1157" name="Shape 1157"/>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158" name="Shape 115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2" name="Shape 1162"/>
        <p:cNvGrpSpPr/>
        <p:nvPr/>
      </p:nvGrpSpPr>
      <p:grpSpPr>
        <a:xfrm>
          <a:off x="0" y="0"/>
          <a:ext cx="0" cy="0"/>
          <a:chOff x="0" y="0"/>
          <a:chExt cx="0" cy="0"/>
        </a:xfrm>
      </p:grpSpPr>
      <p:sp>
        <p:nvSpPr>
          <p:cNvPr id="1163" name="Shape 116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1164" name="Shape 1164"/>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Antecipações e esperas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Esta técnica é utilizada durante a análise de rede para encontrar formas de alinhar atividades do projeto atrasadas em relação ao plano.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Compressão de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Como posso alinhar as atividades do projeto atrasadas em relação ao plano? Através do paralelismo ou compressão do cronograma para o trabalho restante.</a:t>
            </a:r>
          </a:p>
        </p:txBody>
      </p:sp>
      <p:pic>
        <p:nvPicPr>
          <p:cNvPr id="1165" name="Shape 1165"/>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166" name="Shape 116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0" name="Shape 1170"/>
        <p:cNvGrpSpPr/>
        <p:nvPr/>
      </p:nvGrpSpPr>
      <p:grpSpPr>
        <a:xfrm>
          <a:off x="0" y="0"/>
          <a:ext cx="0" cy="0"/>
          <a:chOff x="0" y="0"/>
          <a:chExt cx="0" cy="0"/>
        </a:xfrm>
      </p:grpSpPr>
      <p:sp>
        <p:nvSpPr>
          <p:cNvPr id="1171" name="Shape 117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1172" name="Shape 1172"/>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Ferramenta de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Ferramentas adicionais utilizadas em conjunto com métodos manuais ou </a:t>
            </a:r>
            <a:r>
              <a:rPr b="0" i="1" lang="pt-BR" sz="1400" u="none" cap="none" strike="noStrike">
                <a:solidFill>
                  <a:srgbClr val="000000"/>
                </a:solidFill>
                <a:latin typeface="Calibri"/>
                <a:ea typeface="Calibri"/>
                <a:cs typeface="Calibri"/>
                <a:sym typeface="Calibri"/>
              </a:rPr>
              <a:t>softwares </a:t>
            </a:r>
            <a:r>
              <a:rPr b="0" i="0" lang="pt-BR" sz="1400" u="none" cap="none" strike="noStrike">
                <a:solidFill>
                  <a:srgbClr val="000000"/>
                </a:solidFill>
                <a:latin typeface="Calibri"/>
                <a:ea typeface="Calibri"/>
                <a:cs typeface="Calibri"/>
                <a:sym typeface="Calibri"/>
              </a:rPr>
              <a:t>de gerenciamento de projeto, de modo a gerar um cronograma do projeto atualizado.</a:t>
            </a:r>
          </a:p>
        </p:txBody>
      </p:sp>
      <p:pic>
        <p:nvPicPr>
          <p:cNvPr id="1173" name="Shape 1173"/>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174" name="Shape 117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8" name="Shape 1178"/>
        <p:cNvGrpSpPr/>
        <p:nvPr/>
      </p:nvGrpSpPr>
      <p:grpSpPr>
        <a:xfrm>
          <a:off x="0" y="0"/>
          <a:ext cx="0" cy="0"/>
          <a:chOff x="0" y="0"/>
          <a:chExt cx="0" cy="0"/>
        </a:xfrm>
      </p:grpSpPr>
      <p:sp>
        <p:nvSpPr>
          <p:cNvPr id="1179" name="Shape 117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1180" name="Shape 1180"/>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1181" name="Shape 118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
        <p:nvSpPr>
          <p:cNvPr id="1182" name="Shape 1182"/>
          <p:cNvSpPr/>
          <p:nvPr/>
        </p:nvSpPr>
        <p:spPr>
          <a:xfrm>
            <a:off x="716843" y="806677"/>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Informações sobre o desempenho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Apresentação do índice de desempenho de prazos (IDP) e variação de prazos (VPR), bem como demais medidas de desempenho do cronograma.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Previsões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Estimativas de condições e eventos futuros do projeto baseados nas informações e no conhecimento disponíveis no momento da previsão.</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6" name="Shape 1186"/>
        <p:cNvGrpSpPr/>
        <p:nvPr/>
      </p:nvGrpSpPr>
      <p:grpSpPr>
        <a:xfrm>
          <a:off x="0" y="0"/>
          <a:ext cx="0" cy="0"/>
          <a:chOff x="0" y="0"/>
          <a:chExt cx="0" cy="0"/>
        </a:xfrm>
      </p:grpSpPr>
      <p:sp>
        <p:nvSpPr>
          <p:cNvPr id="1187" name="Shape 118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1188" name="Shape 1188"/>
          <p:cNvSpPr/>
          <p:nvPr/>
        </p:nvSpPr>
        <p:spPr>
          <a:xfrm>
            <a:off x="690437"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Solicitações de mudança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Solicitações que serão encaminhadas para o controle integrado de mudanças em função de variações no cronograma.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 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Linha de base do cronograma, plano de gerenciamento do cronograma e linha de base dos custos são alguns dos planos atualizados.</a:t>
            </a:r>
          </a:p>
        </p:txBody>
      </p:sp>
      <p:pic>
        <p:nvPicPr>
          <p:cNvPr id="1189" name="Shape 1189"/>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1190" name="Shape 119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4" name="Shape 1194"/>
        <p:cNvGrpSpPr/>
        <p:nvPr/>
      </p:nvGrpSpPr>
      <p:grpSpPr>
        <a:xfrm>
          <a:off x="0" y="0"/>
          <a:ext cx="0" cy="0"/>
          <a:chOff x="0" y="0"/>
          <a:chExt cx="0" cy="0"/>
        </a:xfrm>
      </p:grpSpPr>
      <p:sp>
        <p:nvSpPr>
          <p:cNvPr id="1195" name="Shape 119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1196" name="Shape 1196"/>
          <p:cNvSpPr/>
          <p:nvPr/>
        </p:nvSpPr>
        <p:spPr>
          <a:xfrm>
            <a:off x="690437" y="885505"/>
            <a:ext cx="6480000" cy="19389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Dados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Cronograma do projeto; e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Registro dos riscos.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Os ativos atualizados neste processo incluem: causas das variações, ação corretiva escolhida e suas razões, e outros tipos de lições aprendidas a partir do controle do cronograma do projeto.</a:t>
            </a:r>
          </a:p>
        </p:txBody>
      </p:sp>
      <p:pic>
        <p:nvPicPr>
          <p:cNvPr id="1197" name="Shape 1197"/>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1198" name="Shape 119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2" name="Shape 1202"/>
        <p:cNvGrpSpPr/>
        <p:nvPr/>
      </p:nvGrpSpPr>
      <p:grpSpPr>
        <a:xfrm>
          <a:off x="0" y="0"/>
          <a:ext cx="0" cy="0"/>
          <a:chOff x="0" y="0"/>
          <a:chExt cx="0" cy="0"/>
        </a:xfrm>
      </p:grpSpPr>
      <p:sp>
        <p:nvSpPr>
          <p:cNvPr id="1203" name="Shape 120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Controlar o cronograma</a:t>
            </a:r>
          </a:p>
        </p:txBody>
      </p:sp>
      <p:sp>
        <p:nvSpPr>
          <p:cNvPr id="1204" name="Shape 1204"/>
          <p:cNvSpPr/>
          <p:nvPr/>
        </p:nvSpPr>
        <p:spPr>
          <a:xfrm>
            <a:off x="716843" y="885505"/>
            <a:ext cx="64800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Este é o processo de monitoramento do andamento do projeto para atualização do seu progresso e gerenciamento das mudanças feitas na linha de base do cronograma – de acordo com o PMBOK®.</a:t>
            </a:r>
          </a:p>
        </p:txBody>
      </p:sp>
      <p:sp>
        <p:nvSpPr>
          <p:cNvPr id="1205" name="Shape 120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1206" name="Shape 1206"/>
          <p:cNvPicPr preferRelativeResize="0"/>
          <p:nvPr/>
        </p:nvPicPr>
        <p:blipFill rotWithShape="1">
          <a:blip r:embed="rId3">
            <a:alphaModFix/>
          </a:blip>
          <a:srcRect b="0" l="0" r="0" t="0"/>
          <a:stretch/>
        </p:blipFill>
        <p:spPr>
          <a:xfrm>
            <a:off x="717929" y="2649561"/>
            <a:ext cx="1324800" cy="13248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1" name="Shape 1211"/>
        <p:cNvGrpSpPr/>
        <p:nvPr/>
      </p:nvGrpSpPr>
      <p:grpSpPr>
        <a:xfrm>
          <a:off x="0" y="0"/>
          <a:ext cx="0" cy="0"/>
          <a:chOff x="0" y="0"/>
          <a:chExt cx="0" cy="0"/>
        </a:xfrm>
      </p:grpSpPr>
      <p:sp>
        <p:nvSpPr>
          <p:cNvPr id="1212" name="Shape 1212"/>
          <p:cNvSpPr txBox="1"/>
          <p:nvPr/>
        </p:nvSpPr>
        <p:spPr>
          <a:xfrm>
            <a:off x="0" y="345300"/>
            <a:ext cx="6476999" cy="13248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Fim do Módulo 6</a:t>
            </a:r>
          </a:p>
        </p:txBody>
      </p:sp>
      <p:sp>
        <p:nvSpPr>
          <p:cNvPr id="1213" name="Shape 1213"/>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214" name="Shape 1214"/>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1215" name="Shape 1215"/>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grpSp>
        <p:nvGrpSpPr>
          <p:cNvPr id="1216" name="Shape 1216"/>
          <p:cNvGrpSpPr/>
          <p:nvPr/>
        </p:nvGrpSpPr>
        <p:grpSpPr>
          <a:xfrm>
            <a:off x="3" y="1796255"/>
            <a:ext cx="2732645" cy="576125"/>
            <a:chOff x="-150191" y="1834342"/>
            <a:chExt cx="7482598" cy="1702500"/>
          </a:xfrm>
        </p:grpSpPr>
        <p:pic>
          <p:nvPicPr>
            <p:cNvPr id="1217" name="Shape 1217"/>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1218" name="Shape 1218"/>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do tempo</a:t>
            </a:r>
          </a:p>
        </p:txBody>
      </p:sp>
      <p:sp>
        <p:nvSpPr>
          <p:cNvPr id="275" name="Shape 275"/>
          <p:cNvSpPr/>
          <p:nvPr/>
        </p:nvSpPr>
        <p:spPr>
          <a:xfrm>
            <a:off x="428452" y="3729682"/>
            <a:ext cx="463200" cy="343200"/>
          </a:xfrm>
          <a:prstGeom prst="rightArrow">
            <a:avLst>
              <a:gd fmla="val 50000" name="adj1"/>
              <a:gd fmla="val 57108" name="adj2"/>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pic>
        <p:nvPicPr>
          <p:cNvPr id="276" name="Shape 276"/>
          <p:cNvPicPr preferRelativeResize="0"/>
          <p:nvPr/>
        </p:nvPicPr>
        <p:blipFill rotWithShape="1">
          <a:blip r:embed="rId3">
            <a:alphaModFix/>
          </a:blip>
          <a:srcRect b="0" l="0" r="0" t="0"/>
          <a:stretch/>
        </p:blipFill>
        <p:spPr>
          <a:xfrm>
            <a:off x="1796843" y="948433"/>
            <a:ext cx="4320000" cy="239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do tempo</a:t>
            </a:r>
          </a:p>
        </p:txBody>
      </p:sp>
      <p:sp>
        <p:nvSpPr>
          <p:cNvPr id="282" name="Shape 282"/>
          <p:cNvSpPr/>
          <p:nvPr/>
        </p:nvSpPr>
        <p:spPr>
          <a:xfrm>
            <a:off x="428452" y="3729682"/>
            <a:ext cx="463200" cy="343200"/>
          </a:xfrm>
          <a:prstGeom prst="rightArrow">
            <a:avLst>
              <a:gd fmla="val 50000" name="adj1"/>
              <a:gd fmla="val 57108" name="adj2"/>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pic>
        <p:nvPicPr>
          <p:cNvPr id="283" name="Shape 283"/>
          <p:cNvPicPr preferRelativeResize="0"/>
          <p:nvPr/>
        </p:nvPicPr>
        <p:blipFill rotWithShape="1">
          <a:blip r:embed="rId3">
            <a:alphaModFix/>
          </a:blip>
          <a:srcRect b="0" l="0" r="0" t="0"/>
          <a:stretch/>
        </p:blipFill>
        <p:spPr>
          <a:xfrm>
            <a:off x="1796843" y="1009205"/>
            <a:ext cx="4320000" cy="227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do tempo</a:t>
            </a:r>
          </a:p>
        </p:txBody>
      </p:sp>
      <p:pic>
        <p:nvPicPr>
          <p:cNvPr id="289" name="Shape 289"/>
          <p:cNvPicPr preferRelativeResize="0"/>
          <p:nvPr/>
        </p:nvPicPr>
        <p:blipFill rotWithShape="1">
          <a:blip r:embed="rId3">
            <a:alphaModFix/>
          </a:blip>
          <a:srcRect b="0" l="0" r="0" t="0"/>
          <a:stretch/>
        </p:blipFill>
        <p:spPr>
          <a:xfrm>
            <a:off x="1796843" y="1100441"/>
            <a:ext cx="4320000" cy="209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nvSpPr>
        <p:spPr>
          <a:xfrm>
            <a:off x="0" y="201281"/>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Planejar o gerenciamento do cronograma</a:t>
            </a:r>
          </a:p>
        </p:txBody>
      </p:sp>
      <p:pic>
        <p:nvPicPr>
          <p:cNvPr descr="https://www.caelum.com.br/apostila-html-css-javascript/anuncios/alura_2x.png" id="295" name="Shape 295"/>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296" name="Shape 296"/>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97" name="Shape 297"/>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298" name="Shape 298"/>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grpSp>
        <p:nvGrpSpPr>
          <p:cNvPr id="299" name="Shape 299"/>
          <p:cNvGrpSpPr/>
          <p:nvPr/>
        </p:nvGrpSpPr>
        <p:grpSpPr>
          <a:xfrm>
            <a:off x="3" y="1796255"/>
            <a:ext cx="2732645" cy="576125"/>
            <a:chOff x="-150191" y="1834342"/>
            <a:chExt cx="7482598" cy="1702500"/>
          </a:xfrm>
        </p:grpSpPr>
        <p:pic>
          <p:nvPicPr>
            <p:cNvPr id="300" name="Shape 300"/>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301" name="Shape 301"/>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307" name="Shape 307"/>
          <p:cNvSpPr/>
          <p:nvPr/>
        </p:nvSpPr>
        <p:spPr>
          <a:xfrm>
            <a:off x="572468" y="2577555"/>
            <a:ext cx="4320000" cy="11696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Planejar o gerenciamento do cronograma </a:t>
            </a:r>
            <a:r>
              <a:rPr b="0" i="0" lang="pt-BR" sz="1400" u="none" cap="none" strike="noStrike">
                <a:solidFill>
                  <a:srgbClr val="000000"/>
                </a:solidFill>
                <a:latin typeface="Calibri"/>
                <a:ea typeface="Calibri"/>
                <a:cs typeface="Calibri"/>
                <a:sym typeface="Calibri"/>
              </a:rPr>
              <a:t>é o processo de estabelecer as políticas, os procedimentos e a documentação para planejamento, desenvolvimento, gerenciamento, execução e controle do cronograma do projeto – de acordo com o PMBOK®. </a:t>
            </a:r>
          </a:p>
        </p:txBody>
      </p:sp>
      <p:sp>
        <p:nvSpPr>
          <p:cNvPr id="308" name="Shape 30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309" name="Shape 309"/>
          <p:cNvPicPr preferRelativeResize="0"/>
          <p:nvPr/>
        </p:nvPicPr>
        <p:blipFill rotWithShape="1">
          <a:blip r:embed="rId3">
            <a:alphaModFix/>
          </a:blip>
          <a:srcRect b="0" l="0" r="0" t="0"/>
          <a:stretch/>
        </p:blipFill>
        <p:spPr>
          <a:xfrm>
            <a:off x="1076844" y="1065386"/>
            <a:ext cx="5760000" cy="14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315" name="Shape 315"/>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Linha de base do escopo;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Estruturação de custos, riscos e escopo ligadas ao cronograma.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Termo de abertura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Premissas e restrições relacionadas ao tempo, assim como cronograma e escopo preliminares.</a:t>
            </a:r>
          </a:p>
        </p:txBody>
      </p:sp>
      <p:pic>
        <p:nvPicPr>
          <p:cNvPr id="316" name="Shape 316"/>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317" name="Shape 31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323" name="Shape 323"/>
          <p:cNvSpPr/>
          <p:nvPr/>
        </p:nvSpPr>
        <p:spPr>
          <a:xfrm>
            <a:off x="716843" y="885505"/>
            <a:ext cx="6480000" cy="12927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Ambiente interno e externo, pressões internas e externas, cultura organizacional e mais.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Cronogramas, documentos padrão, </a:t>
            </a:r>
            <a:r>
              <a:rPr b="0" i="1" lang="pt-BR" sz="1400" u="none" cap="none" strike="noStrike">
                <a:solidFill>
                  <a:srgbClr val="000000"/>
                </a:solidFill>
                <a:latin typeface="Calibri"/>
                <a:ea typeface="Calibri"/>
                <a:cs typeface="Calibri"/>
                <a:sym typeface="Calibri"/>
              </a:rPr>
              <a:t>softwares</a:t>
            </a:r>
            <a:r>
              <a:rPr b="0" i="0" lang="pt-BR" sz="1400" u="none" cap="none" strike="noStrike">
                <a:solidFill>
                  <a:srgbClr val="000000"/>
                </a:solidFill>
                <a:latin typeface="Calibri"/>
                <a:ea typeface="Calibri"/>
                <a:cs typeface="Calibri"/>
                <a:sym typeface="Calibri"/>
              </a:rPr>
              <a:t> de controle do tempo.</a:t>
            </a:r>
          </a:p>
        </p:txBody>
      </p:sp>
      <p:pic>
        <p:nvPicPr>
          <p:cNvPr id="324" name="Shape 324"/>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325" name="Shape 32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331" name="Shape 331"/>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Opinião especializada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Gerentes sêniores de projetos, chefe do departamento de gerenciamento de projetos. Estes profissionais irão colaborar na construção do plano de gerenciamento de projeto dentro da visão da organização ou do campo de atuação onde aquele projeto deve entregar resultados.</a:t>
            </a:r>
          </a:p>
        </p:txBody>
      </p:sp>
      <p:pic>
        <p:nvPicPr>
          <p:cNvPr id="332" name="Shape 332"/>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333" name="Shape 33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9" name="Shape 169"/>
        <p:cNvGrpSpPr/>
        <p:nvPr/>
      </p:nvGrpSpPr>
      <p:grpSpPr>
        <a:xfrm>
          <a:off x="0" y="0"/>
          <a:ext cx="0" cy="0"/>
          <a:chOff x="0" y="0"/>
          <a:chExt cx="0" cy="0"/>
        </a:xfrm>
      </p:grpSpPr>
      <p:sp>
        <p:nvSpPr>
          <p:cNvPr id="170" name="Shape 170"/>
          <p:cNvSpPr txBox="1"/>
          <p:nvPr/>
        </p:nvSpPr>
        <p:spPr>
          <a:xfrm>
            <a:off x="0" y="201289"/>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Avisos Importantes</a:t>
            </a:r>
          </a:p>
        </p:txBody>
      </p:sp>
      <p:pic>
        <p:nvPicPr>
          <p:cNvPr descr="https://www.caelum.com.br/apostila-html-css-javascript/anuncios/alura_2x.png" id="171" name="Shape 171"/>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172" name="Shape 172"/>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73" name="Shape 173"/>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174" name="Shape 174"/>
          <p:cNvGrpSpPr/>
          <p:nvPr/>
        </p:nvGrpSpPr>
        <p:grpSpPr>
          <a:xfrm>
            <a:off x="3" y="1796255"/>
            <a:ext cx="2732645" cy="576125"/>
            <a:chOff x="-150191" y="1834342"/>
            <a:chExt cx="7482598" cy="1702500"/>
          </a:xfrm>
        </p:grpSpPr>
        <p:pic>
          <p:nvPicPr>
            <p:cNvPr id="175" name="Shape 175"/>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176" name="Shape 176"/>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
        <p:nvSpPr>
          <p:cNvPr id="177" name="Shape 177"/>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339" name="Shape 339"/>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analíticas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a tomada de decisões e construção do plano e também escolha de ferramentas para popular o plano. Que modelos serão utilizados? Quais </a:t>
            </a:r>
            <a:r>
              <a:rPr b="0" i="1" lang="pt-BR" sz="1400" u="none" cap="none" strike="noStrike">
                <a:solidFill>
                  <a:srgbClr val="000000"/>
                </a:solidFill>
                <a:latin typeface="Calibri"/>
                <a:ea typeface="Calibri"/>
                <a:cs typeface="Calibri"/>
                <a:sym typeface="Calibri"/>
              </a:rPr>
              <a:t>softwares</a:t>
            </a:r>
            <a:r>
              <a:rPr b="0" i="0" lang="pt-BR" sz="1400" u="none" cap="none" strike="noStrike">
                <a:solidFill>
                  <a:srgbClr val="000000"/>
                </a:solidFill>
                <a:latin typeface="Calibri"/>
                <a:ea typeface="Calibri"/>
                <a:cs typeface="Calibri"/>
                <a:sym typeface="Calibri"/>
              </a:rPr>
              <a:t> serão utilizados? Como construir o cronograma?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Reuniões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Reuniões com pessoal de projeto para construir o plano, por exemplo;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Aplicamos as reuniões, em geral, em conjunto com a opinião especializada.</a:t>
            </a:r>
          </a:p>
        </p:txBody>
      </p:sp>
      <p:pic>
        <p:nvPicPr>
          <p:cNvPr id="340" name="Shape 340"/>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341" name="Shape 34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sp>
        <p:nvSpPr>
          <p:cNvPr id="347" name="Shape 347"/>
          <p:cNvSpPr/>
          <p:nvPr/>
        </p:nvSpPr>
        <p:spPr>
          <a:xfrm>
            <a:off x="690437" y="885505"/>
            <a:ext cx="6480000" cy="2092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Plano auxiliar do plano de gerenciamento do projeto que aponta como as atividades para o desenvolvimento do cronograma, bem como as atividades relacionadas, serão listadas. Aqui podemos encontrar:</a:t>
            </a:r>
          </a:p>
          <a:p>
            <a:pPr indent="-287446" lvl="2" marL="1036746"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Nível de exatidão das estimativas;</a:t>
            </a:r>
          </a:p>
          <a:p>
            <a:pPr indent="-287446" lvl="2" marL="1036746"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Limites de controle;</a:t>
            </a:r>
          </a:p>
          <a:p>
            <a:pPr indent="-287446" lvl="2" marL="1036746"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Como medir o desempenho;</a:t>
            </a:r>
          </a:p>
          <a:p>
            <a:pPr indent="-287446" lvl="2" marL="1036746"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Descrição dos processos; e</a:t>
            </a:r>
          </a:p>
          <a:p>
            <a:pPr indent="-287446" lvl="2" marL="1036746"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 do cronograma.</a:t>
            </a:r>
          </a:p>
        </p:txBody>
      </p:sp>
      <p:pic>
        <p:nvPicPr>
          <p:cNvPr id="348" name="Shape 348"/>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349" name="Shape 34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Planejar o gerenciamento do cronograma</a:t>
            </a:r>
          </a:p>
        </p:txBody>
      </p:sp>
      <p:sp>
        <p:nvSpPr>
          <p:cNvPr id="355" name="Shape 355"/>
          <p:cNvSpPr/>
          <p:nvPr/>
        </p:nvSpPr>
        <p:spPr>
          <a:xfrm>
            <a:off x="716843" y="885505"/>
            <a:ext cx="64800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estabelecer as políticas, os procedimentos e a documentação para planejamento, desenvolvimento, gerenciamento, execução e controle do cronograma do projeto – de acordo com o PMBOK®.</a:t>
            </a:r>
          </a:p>
        </p:txBody>
      </p:sp>
      <p:sp>
        <p:nvSpPr>
          <p:cNvPr id="356" name="Shape 35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357" name="Shape 357"/>
          <p:cNvPicPr preferRelativeResize="0"/>
          <p:nvPr/>
        </p:nvPicPr>
        <p:blipFill rotWithShape="1">
          <a:blip r:embed="rId3">
            <a:alphaModFix/>
          </a:blip>
          <a:srcRect b="0" l="0" r="0" t="0"/>
          <a:stretch/>
        </p:blipFill>
        <p:spPr>
          <a:xfrm>
            <a:off x="712477" y="2217514"/>
            <a:ext cx="1622700" cy="175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nvSpPr>
        <p:spPr>
          <a:xfrm>
            <a:off x="0" y="201281"/>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Definir as atividades</a:t>
            </a:r>
          </a:p>
        </p:txBody>
      </p:sp>
      <p:pic>
        <p:nvPicPr>
          <p:cNvPr descr="https://www.caelum.com.br/apostila-html-css-javascript/anuncios/alura_2x.png" id="363" name="Shape 363"/>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364" name="Shape 364"/>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65" name="Shape 365"/>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366" name="Shape 366"/>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grpSp>
        <p:nvGrpSpPr>
          <p:cNvPr id="367" name="Shape 367"/>
          <p:cNvGrpSpPr/>
          <p:nvPr/>
        </p:nvGrpSpPr>
        <p:grpSpPr>
          <a:xfrm>
            <a:off x="3" y="1796255"/>
            <a:ext cx="2732645" cy="576125"/>
            <a:chOff x="-150191" y="1834342"/>
            <a:chExt cx="7482598" cy="1702500"/>
          </a:xfrm>
        </p:grpSpPr>
        <p:pic>
          <p:nvPicPr>
            <p:cNvPr id="368" name="Shape 368"/>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369" name="Shape 369"/>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375" name="Shape 375"/>
          <p:cNvSpPr/>
          <p:nvPr/>
        </p:nvSpPr>
        <p:spPr>
          <a:xfrm>
            <a:off x="572468" y="2577555"/>
            <a:ext cx="4320000" cy="11696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Definir as atividades </a:t>
            </a:r>
            <a:r>
              <a:rPr b="0" i="0" lang="pt-BR" sz="1400" u="none" cap="none" strike="noStrike">
                <a:solidFill>
                  <a:srgbClr val="000000"/>
                </a:solidFill>
                <a:latin typeface="Calibri"/>
                <a:ea typeface="Calibri"/>
                <a:cs typeface="Calibri"/>
                <a:sym typeface="Calibri"/>
              </a:rPr>
              <a:t>é o processo de identificação das ações específicas a serem realizadas para produzir as entregas do projeto – de acordo com o PMBOK®.</a:t>
            </a:r>
          </a:p>
          <a:p>
            <a:pPr indent="0" lvl="0" marL="0" marR="0" rtl="0" algn="just">
              <a:lnSpc>
                <a:spcPct val="100000"/>
              </a:lnSpc>
              <a:spcBef>
                <a:spcPts val="0"/>
              </a:spcBef>
              <a:spcAft>
                <a:spcPts val="0"/>
              </a:spcAft>
              <a:buClr>
                <a:schemeClr val="dk1"/>
              </a:buClr>
              <a:buFont typeface="Calibri"/>
              <a:buNone/>
            </a:pPr>
            <a:r>
              <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Font typeface="Calibri"/>
              <a:buNone/>
            </a:pPr>
            <a:r>
              <a:t/>
            </a:r>
            <a:endParaRPr b="1" i="0" sz="1400" u="none" cap="none" strike="noStrike">
              <a:solidFill>
                <a:srgbClr val="000000"/>
              </a:solidFill>
              <a:latin typeface="Calibri"/>
              <a:ea typeface="Calibri"/>
              <a:cs typeface="Calibri"/>
              <a:sym typeface="Calibri"/>
            </a:endParaRPr>
          </a:p>
        </p:txBody>
      </p:sp>
      <p:sp>
        <p:nvSpPr>
          <p:cNvPr id="376" name="Shape 37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377" name="Shape 377"/>
          <p:cNvPicPr preferRelativeResize="0"/>
          <p:nvPr/>
        </p:nvPicPr>
        <p:blipFill rotWithShape="1">
          <a:blip r:embed="rId3">
            <a:alphaModFix/>
          </a:blip>
          <a:srcRect b="0" l="0" r="0" t="0"/>
          <a:stretch/>
        </p:blipFill>
        <p:spPr>
          <a:xfrm>
            <a:off x="1076844" y="1032737"/>
            <a:ext cx="5760000" cy="1472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383" name="Shape 383"/>
          <p:cNvSpPr/>
          <p:nvPr/>
        </p:nvSpPr>
        <p:spPr>
          <a:xfrm>
            <a:off x="716843" y="885505"/>
            <a:ext cx="6480000" cy="19389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Descrição do processo de definição de atividades e ferramentas a serem utilizadas no processo. </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Linha de base do escopo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Linha de base do escopo = declaração do escopo + EAP + dicionário da EAP;</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definição das atividades é uma decorrência, uma consequência, da elaboração da EAP. Vamos decompor as atividades a partir dos pacotes de trabalho da EAP. </a:t>
            </a:r>
          </a:p>
        </p:txBody>
      </p:sp>
      <p:pic>
        <p:nvPicPr>
          <p:cNvPr id="384" name="Shape 384"/>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385" name="Shape 38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391" name="Shape 391"/>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Estrutura e cultura organizacionais, informações comerciais publicadas a partir de bancos de dados comerciais, e sistema de informações de gerenciamento de projeto (SIGP) são alguns exemplos.</a:t>
            </a:r>
          </a:p>
        </p:txBody>
      </p:sp>
      <p:pic>
        <p:nvPicPr>
          <p:cNvPr id="392" name="Shape 392"/>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393" name="Shape 39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399" name="Shape 399"/>
          <p:cNvSpPr/>
          <p:nvPr/>
        </p:nvSpPr>
        <p:spPr>
          <a:xfrm>
            <a:off x="716843" y="885505"/>
            <a:ext cx="6480000" cy="18774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Listas das atividades provenientes de bases de conhecimento de lições aprendidas de projetos anteriores similares;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Processos padronizados;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Modelos de lista de atividades padrão;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Políticas, procedimentos e diretrizes existentes relacionados ao planejamento formal e informal de atividades, como a metodologia de elaboração do cronograma.</a:t>
            </a:r>
          </a:p>
        </p:txBody>
      </p:sp>
      <p:pic>
        <p:nvPicPr>
          <p:cNvPr id="400" name="Shape 400"/>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401" name="Shape 40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407" name="Shape 407"/>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Decomposição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partir do pacote de trabalho, criamos as atividades, ou seja, desdobramos os pacotes de trabalho em partes menores, 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a mesma técnica que utilizamos para construir a EAP. </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Opinião especializada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Especialistas em áreas específicas de atividades do projeto e do produto.</a:t>
            </a:r>
          </a:p>
        </p:txBody>
      </p:sp>
      <p:pic>
        <p:nvPicPr>
          <p:cNvPr id="408" name="Shape 408"/>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09" name="Shape 40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415" name="Shape 415"/>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16" name="Shape 41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417" name="Shape 417"/>
          <p:cNvSpPr/>
          <p:nvPr/>
        </p:nvSpPr>
        <p:spPr>
          <a:xfrm>
            <a:off x="716843" y="885505"/>
            <a:ext cx="6480000" cy="2308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Planejamento em ondas sucessivas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Nem sempre conseguimos decompor todas as atividades no começo do projeto, principalmente em projetos de longa duração. Começamos com uma restrição financeira ou uma premissa e partirmos, a partir destas, para um trabalho de gerenciamento de projetos em ondas sucessivas. Talvez não saibamos todas as atividades no começo, mas podemos começar um projeto sabendo que ele não poderá custar mais do que “X” reais;</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Ao utilizar esta técnica, planejamos o trabalho de curto prazo em detalhe, enquanto, o trabalho futuro, planejamos em alto nível;</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uma forma de elaboração progressiva.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3" name="Shape 183"/>
          <p:cNvSpPr/>
          <p:nvPr/>
        </p:nvSpPr>
        <p:spPr>
          <a:xfrm>
            <a:off x="1292548" y="1281409"/>
            <a:ext cx="4392600" cy="138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Apresenta este curso:</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Professor</a:t>
            </a:r>
          </a:p>
          <a:p>
            <a:pPr indent="0" lvl="0" marL="0" marR="0" rtl="0" algn="l">
              <a:lnSpc>
                <a:spcPct val="100000"/>
              </a:lnSpc>
              <a:spcBef>
                <a:spcPts val="0"/>
              </a:spcBef>
              <a:spcAft>
                <a:spcPts val="0"/>
              </a:spcAft>
              <a:buClr>
                <a:srgbClr val="1F497D"/>
              </a:buClr>
              <a:buSzPct val="25000"/>
              <a:buFont typeface="Calibri"/>
              <a:buNone/>
            </a:pPr>
            <a:r>
              <a:rPr b="1" i="0" lang="pt-BR" sz="2400" u="none" cap="none" strike="noStrike">
                <a:solidFill>
                  <a:srgbClr val="1F497D"/>
                </a:solidFill>
                <a:latin typeface="Calibri"/>
                <a:ea typeface="Calibri"/>
                <a:cs typeface="Calibri"/>
                <a:sym typeface="Calibri"/>
              </a:rPr>
              <a:t>Frederico de Azevedo Aranha </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Gerente de Projetos, Esp., PMP®, ITIL® Expert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sp>
        <p:nvSpPr>
          <p:cNvPr id="423" name="Shape 423"/>
          <p:cNvSpPr/>
          <p:nvPr/>
        </p:nvSpPr>
        <p:spPr>
          <a:xfrm>
            <a:off x="690437"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Lista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Pacote de trabalho relacionado, identificação da atividade e descrição da mesma;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 atividades não são listadas na EAP, mas sim no cronograma. A EAP não é alterada quando alteramos atividades, por exemplo. O que muda são as estimativas de tempo – a não ser que tenhamos de criar novos pacotes de trabalho ou entregas.</a:t>
            </a:r>
          </a:p>
        </p:txBody>
      </p:sp>
      <p:pic>
        <p:nvPicPr>
          <p:cNvPr id="424" name="Shape 424"/>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425" name="Shape 42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431" name="Shape 431"/>
          <p:cNvSpPr/>
          <p:nvPr/>
        </p:nvSpPr>
        <p:spPr>
          <a:xfrm>
            <a:off x="690437"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Atributos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Responsável, recursos necessários, recursos relacionados, dependências, etc.;</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para a lista de atividades, o mesmo que o dicionário é para a EAP;</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 documento vai ser constantemente atualizado ao longo do planejamento do tempo e do gerenciamento do projeto. Iniciamos com apenas um nome de responsável e com o tempo vamos inserindo mais informações sobre a atividade.</a:t>
            </a:r>
          </a:p>
        </p:txBody>
      </p:sp>
      <p:pic>
        <p:nvPicPr>
          <p:cNvPr id="432" name="Shape 432"/>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433" name="Shape 43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439" name="Shape 439"/>
          <p:cNvSpPr/>
          <p:nvPr/>
        </p:nvSpPr>
        <p:spPr>
          <a:xfrm>
            <a:off x="690437"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Lista dos marcos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Marcos são atividades sem duração, apenas para marcar um grupo de entregas ou fases em um projeto, ou seja, representam eventos significativos no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 ser obrigatórios, se exigidos contratualmente, ou opcionais, se baseados em informação histórica.</a:t>
            </a:r>
          </a:p>
        </p:txBody>
      </p:sp>
      <p:pic>
        <p:nvPicPr>
          <p:cNvPr id="440" name="Shape 440"/>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441" name="Shape 44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Definir as atividades</a:t>
            </a:r>
          </a:p>
        </p:txBody>
      </p:sp>
      <p:sp>
        <p:nvSpPr>
          <p:cNvPr id="447" name="Shape 447"/>
          <p:cNvSpPr/>
          <p:nvPr/>
        </p:nvSpPr>
        <p:spPr>
          <a:xfrm>
            <a:off x="716843" y="885505"/>
            <a:ext cx="6480000" cy="5232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identificação das ações específicas a serem realizadas para produzir as entregas do projeto – de acordo com o PMBOK®.</a:t>
            </a:r>
          </a:p>
        </p:txBody>
      </p:sp>
      <p:sp>
        <p:nvSpPr>
          <p:cNvPr id="448" name="Shape 44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449" name="Shape 449"/>
          <p:cNvPicPr preferRelativeResize="0"/>
          <p:nvPr/>
        </p:nvPicPr>
        <p:blipFill rotWithShape="1">
          <a:blip r:embed="rId3">
            <a:alphaModFix/>
          </a:blip>
          <a:srcRect b="0" l="0" r="0" t="0"/>
          <a:stretch/>
        </p:blipFill>
        <p:spPr>
          <a:xfrm>
            <a:off x="716843" y="2145506"/>
            <a:ext cx="1348200" cy="17729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nvSpPr>
        <p:spPr>
          <a:xfrm>
            <a:off x="0" y="201280"/>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Sequenciar as atividades</a:t>
            </a:r>
          </a:p>
        </p:txBody>
      </p:sp>
      <p:pic>
        <p:nvPicPr>
          <p:cNvPr descr="https://www.caelum.com.br/apostila-html-css-javascript/anuncios/alura_2x.png" id="455" name="Shape 455"/>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456" name="Shape 456"/>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57" name="Shape 457"/>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458" name="Shape 458"/>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grpSp>
        <p:nvGrpSpPr>
          <p:cNvPr id="459" name="Shape 459"/>
          <p:cNvGrpSpPr/>
          <p:nvPr/>
        </p:nvGrpSpPr>
        <p:grpSpPr>
          <a:xfrm>
            <a:off x="3" y="1796255"/>
            <a:ext cx="2732645" cy="576125"/>
            <a:chOff x="-150191" y="1834342"/>
            <a:chExt cx="7482598" cy="1702500"/>
          </a:xfrm>
        </p:grpSpPr>
        <p:pic>
          <p:nvPicPr>
            <p:cNvPr id="460" name="Shape 460"/>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461" name="Shape 461"/>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467" name="Shape 467"/>
          <p:cNvSpPr/>
          <p:nvPr/>
        </p:nvSpPr>
        <p:spPr>
          <a:xfrm>
            <a:off x="572468" y="2577555"/>
            <a:ext cx="4320000" cy="9539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Sequenciar as atividades </a:t>
            </a:r>
            <a:r>
              <a:rPr b="0" i="0" lang="pt-BR" sz="1400" u="none" cap="none" strike="noStrike">
                <a:solidFill>
                  <a:srgbClr val="000000"/>
                </a:solidFill>
                <a:latin typeface="Calibri"/>
                <a:ea typeface="Calibri"/>
                <a:cs typeface="Calibri"/>
                <a:sym typeface="Calibri"/>
              </a:rPr>
              <a:t>é o processo de identificação e documentação dos relacionamentos entre as atividades do projeto – de acordo com o PMBOK®.</a:t>
            </a:r>
          </a:p>
          <a:p>
            <a:pPr indent="0" lvl="0" marL="0" marR="0" rtl="0" algn="just">
              <a:lnSpc>
                <a:spcPct val="100000"/>
              </a:lnSpc>
              <a:spcBef>
                <a:spcPts val="0"/>
              </a:spcBef>
              <a:spcAft>
                <a:spcPts val="0"/>
              </a:spcAft>
              <a:buClr>
                <a:schemeClr val="dk1"/>
              </a:buClr>
              <a:buFont typeface="Calibri"/>
              <a:buNone/>
            </a:pPr>
            <a:r>
              <a:t/>
            </a:r>
            <a:endParaRPr b="0" i="0" sz="1400" u="none" cap="none" strike="noStrike">
              <a:solidFill>
                <a:srgbClr val="000000"/>
              </a:solidFill>
              <a:latin typeface="Calibri"/>
              <a:ea typeface="Calibri"/>
              <a:cs typeface="Calibri"/>
              <a:sym typeface="Calibri"/>
            </a:endParaRPr>
          </a:p>
        </p:txBody>
      </p:sp>
      <p:sp>
        <p:nvSpPr>
          <p:cNvPr id="468" name="Shape 46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469" name="Shape 469"/>
          <p:cNvPicPr preferRelativeResize="0"/>
          <p:nvPr/>
        </p:nvPicPr>
        <p:blipFill rotWithShape="1">
          <a:blip r:embed="rId3">
            <a:alphaModFix/>
          </a:blip>
          <a:srcRect b="0" l="0" r="0" t="0"/>
          <a:stretch/>
        </p:blipFill>
        <p:spPr>
          <a:xfrm>
            <a:off x="1076844" y="993378"/>
            <a:ext cx="5760000" cy="14726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475" name="Shape 475"/>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Deve descrever como este processo deverá ser gerido e apontar técnicas e ferramentas a serem utilizadas.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Lista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listagem de atividades, ainda fora do cronograma, vai ser fundamental para que possam ser sequenciadas por meio da aplicação de técnicas de sequenciamento.</a:t>
            </a:r>
          </a:p>
        </p:txBody>
      </p:sp>
      <p:pic>
        <p:nvPicPr>
          <p:cNvPr id="476" name="Shape 476"/>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477" name="Shape 47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483" name="Shape 483"/>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Atributos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Os atributos estarão ainda incompletos, dependendo da fase em que seu projeto se encontrar. Portanto, você precisa ter consigo os atributos para poder sequenciar e depois registrar este sequenciamento no documento de atributos.</a:t>
            </a:r>
          </a:p>
        </p:txBody>
      </p:sp>
      <p:pic>
        <p:nvPicPr>
          <p:cNvPr id="484" name="Shape 484"/>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485" name="Shape 48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491" name="Shape 491"/>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Declaração do escopo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escopo pode determinar partes do sequenciamento, a ordem em que determinado produto deve ser construído pode impactar o sequenciamento das atividades.</a:t>
            </a:r>
          </a:p>
        </p:txBody>
      </p:sp>
      <p:pic>
        <p:nvPicPr>
          <p:cNvPr id="492" name="Shape 492"/>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493" name="Shape 49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499" name="Shape 499"/>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governamentais ou dos setores econômicos, sistema de informações de gerenciamento de projetos (SIGP), ferramenta de cronograma e sistemas de autorização de trabalho da empresa são alguns dos fatores que influenciam neste processo.</a:t>
            </a:r>
          </a:p>
        </p:txBody>
      </p:sp>
      <p:pic>
        <p:nvPicPr>
          <p:cNvPr id="500" name="Shape 500"/>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501" name="Shape 50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9" name="Shape 189"/>
          <p:cNvSpPr/>
          <p:nvPr/>
        </p:nvSpPr>
        <p:spPr>
          <a:xfrm>
            <a:off x="1292548" y="1281409"/>
            <a:ext cx="4392600" cy="12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Marcas Registradas:</a:t>
            </a:r>
            <a:br>
              <a:rPr b="1" i="0" lang="pt-BR" sz="24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PMP ®, CAPM ®, PMI® e PMBOK® são marcas registradas do PMI®.</a:t>
            </a:r>
            <a:br>
              <a:rPr b="0" i="0" lang="pt-BR" sz="18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ITIL® é uma marca registrada Axelos®.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507" name="Shape 507"/>
          <p:cNvSpPr/>
          <p:nvPr/>
        </p:nvSpPr>
        <p:spPr>
          <a:xfrm>
            <a:off x="716843" y="885505"/>
            <a:ext cx="6480000" cy="18774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Arquivos de projetos da base de conhecimento da corporação usada para metodologia de agendamento, políticas, procedimentos e diretrizes formais e informais existentes relacionados com o planejamento de atividades (metodologia de agendamento usada no desenvolvimento de relações lógicas);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Modelos, que podem ser usados para acelerar a preparação de redes de atividades do projeto.</a:t>
            </a:r>
          </a:p>
        </p:txBody>
      </p:sp>
      <p:pic>
        <p:nvPicPr>
          <p:cNvPr id="508" name="Shape 508"/>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509" name="Shape 50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515" name="Shape 515"/>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Método do diagrama de precedência (MDP)</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Produz diagramas de atividades no nó (ANN), isto é, atividades apresentadas em um diagrama de rede com a precedência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Existem quatro tipos de dependências ou relacionamentos lógicos entre as atividades: término para início (TI), término para término (TT), início para início (II) e início para término.</a:t>
            </a:r>
          </a:p>
        </p:txBody>
      </p:sp>
      <p:pic>
        <p:nvPicPr>
          <p:cNvPr id="516" name="Shape 516"/>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517" name="Shape 51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523" name="Shape 523"/>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524" name="Shape 52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525" name="Shape 525"/>
          <p:cNvGrpSpPr/>
          <p:nvPr/>
        </p:nvGrpSpPr>
        <p:grpSpPr>
          <a:xfrm>
            <a:off x="1490543" y="1333551"/>
            <a:ext cx="4968252" cy="1819999"/>
            <a:chOff x="826265" y="1726831"/>
            <a:chExt cx="6502948" cy="2797416"/>
          </a:xfrm>
        </p:grpSpPr>
        <p:sp>
          <p:nvSpPr>
            <p:cNvPr id="526" name="Shape 526"/>
            <p:cNvSpPr/>
            <p:nvPr/>
          </p:nvSpPr>
          <p:spPr>
            <a:xfrm>
              <a:off x="1529509" y="1726831"/>
              <a:ext cx="1718700" cy="4518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Atividade A</a:t>
              </a:r>
            </a:p>
          </p:txBody>
        </p:sp>
        <p:sp>
          <p:nvSpPr>
            <p:cNvPr id="527" name="Shape 527"/>
            <p:cNvSpPr/>
            <p:nvPr/>
          </p:nvSpPr>
          <p:spPr>
            <a:xfrm>
              <a:off x="1529509" y="3010825"/>
              <a:ext cx="1718700" cy="4518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Atividade B</a:t>
              </a:r>
            </a:p>
          </p:txBody>
        </p:sp>
        <p:sp>
          <p:nvSpPr>
            <p:cNvPr id="528" name="Shape 528"/>
            <p:cNvSpPr/>
            <p:nvPr/>
          </p:nvSpPr>
          <p:spPr>
            <a:xfrm>
              <a:off x="1529509" y="3654962"/>
              <a:ext cx="1718700" cy="4518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Atividade A</a:t>
              </a:r>
            </a:p>
          </p:txBody>
        </p:sp>
        <p:sp>
          <p:nvSpPr>
            <p:cNvPr id="529" name="Shape 529"/>
            <p:cNvSpPr/>
            <p:nvPr/>
          </p:nvSpPr>
          <p:spPr>
            <a:xfrm>
              <a:off x="4886901" y="1726831"/>
              <a:ext cx="1718700" cy="4518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Atividade B</a:t>
              </a:r>
            </a:p>
          </p:txBody>
        </p:sp>
        <p:sp>
          <p:nvSpPr>
            <p:cNvPr id="530" name="Shape 530"/>
            <p:cNvSpPr/>
            <p:nvPr/>
          </p:nvSpPr>
          <p:spPr>
            <a:xfrm>
              <a:off x="4886901" y="2366686"/>
              <a:ext cx="1718700" cy="4518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Atividade A</a:t>
              </a:r>
            </a:p>
          </p:txBody>
        </p:sp>
        <p:sp>
          <p:nvSpPr>
            <p:cNvPr id="531" name="Shape 531"/>
            <p:cNvSpPr/>
            <p:nvPr/>
          </p:nvSpPr>
          <p:spPr>
            <a:xfrm>
              <a:off x="4886901" y="3010825"/>
              <a:ext cx="1718700" cy="4518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Atividade B</a:t>
              </a:r>
            </a:p>
          </p:txBody>
        </p:sp>
        <p:sp>
          <p:nvSpPr>
            <p:cNvPr id="532" name="Shape 532"/>
            <p:cNvSpPr/>
            <p:nvPr/>
          </p:nvSpPr>
          <p:spPr>
            <a:xfrm>
              <a:off x="4886901" y="3654962"/>
              <a:ext cx="1718700" cy="4518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Atividade B</a:t>
              </a:r>
            </a:p>
          </p:txBody>
        </p:sp>
        <p:cxnSp>
          <p:nvCxnSpPr>
            <p:cNvPr id="533" name="Shape 533"/>
            <p:cNvCxnSpPr>
              <a:stCxn id="534" idx="1"/>
              <a:endCxn id="527" idx="1"/>
            </p:cNvCxnSpPr>
            <p:nvPr/>
          </p:nvCxnSpPr>
          <p:spPr>
            <a:xfrm>
              <a:off x="1529509" y="2592586"/>
              <a:ext cx="900" cy="644100"/>
            </a:xfrm>
            <a:prstGeom prst="bentConnector3">
              <a:avLst>
                <a:gd fmla="val 7461088" name="adj1"/>
              </a:avLst>
            </a:prstGeom>
            <a:noFill/>
            <a:ln cap="flat" cmpd="sng" w="9525">
              <a:solidFill>
                <a:srgbClr val="4A7DBA"/>
              </a:solidFill>
              <a:prstDash val="solid"/>
              <a:round/>
              <a:headEnd len="med" w="med" type="none"/>
              <a:tailEnd len="lg" w="lg" type="triangle"/>
            </a:ln>
          </p:spPr>
        </p:cxnSp>
        <p:cxnSp>
          <p:nvCxnSpPr>
            <p:cNvPr id="535" name="Shape 535"/>
            <p:cNvCxnSpPr>
              <a:stCxn id="528" idx="1"/>
              <a:endCxn id="532" idx="3"/>
            </p:cNvCxnSpPr>
            <p:nvPr/>
          </p:nvCxnSpPr>
          <p:spPr>
            <a:xfrm>
              <a:off x="1529509" y="3880862"/>
              <a:ext cx="5076000" cy="900"/>
            </a:xfrm>
            <a:prstGeom prst="bentConnector5">
              <a:avLst>
                <a:gd fmla="val -18745" name="adj1"/>
                <a:gd fmla="val -19088105" name="adj2"/>
                <a:gd fmla="val 123929" name="adj3"/>
              </a:avLst>
            </a:prstGeom>
            <a:noFill/>
            <a:ln cap="flat" cmpd="sng" w="9525">
              <a:solidFill>
                <a:srgbClr val="4A7DBA"/>
              </a:solidFill>
              <a:prstDash val="solid"/>
              <a:round/>
              <a:headEnd len="med" w="med" type="none"/>
              <a:tailEnd len="lg" w="lg" type="triangle"/>
            </a:ln>
          </p:spPr>
        </p:cxnSp>
        <p:cxnSp>
          <p:nvCxnSpPr>
            <p:cNvPr id="536" name="Shape 536"/>
            <p:cNvCxnSpPr>
              <a:stCxn id="530" idx="3"/>
              <a:endCxn id="531" idx="3"/>
            </p:cNvCxnSpPr>
            <p:nvPr/>
          </p:nvCxnSpPr>
          <p:spPr>
            <a:xfrm>
              <a:off x="6605601" y="2592586"/>
              <a:ext cx="900" cy="644100"/>
            </a:xfrm>
            <a:prstGeom prst="bentConnector3">
              <a:avLst>
                <a:gd fmla="val 9563988" name="adj1"/>
              </a:avLst>
            </a:prstGeom>
            <a:noFill/>
            <a:ln cap="flat" cmpd="sng" w="9525">
              <a:solidFill>
                <a:srgbClr val="4A7DBA"/>
              </a:solidFill>
              <a:prstDash val="solid"/>
              <a:round/>
              <a:headEnd len="med" w="med" type="none"/>
              <a:tailEnd len="lg" w="lg" type="triangle"/>
            </a:ln>
          </p:spPr>
        </p:cxnSp>
        <p:cxnSp>
          <p:nvCxnSpPr>
            <p:cNvPr id="537" name="Shape 537"/>
            <p:cNvCxnSpPr>
              <a:stCxn id="526" idx="3"/>
              <a:endCxn id="529" idx="1"/>
            </p:cNvCxnSpPr>
            <p:nvPr/>
          </p:nvCxnSpPr>
          <p:spPr>
            <a:xfrm>
              <a:off x="3248209" y="1952731"/>
              <a:ext cx="1638600" cy="0"/>
            </a:xfrm>
            <a:prstGeom prst="straightConnector1">
              <a:avLst/>
            </a:prstGeom>
            <a:noFill/>
            <a:ln cap="flat" cmpd="sng" w="9525">
              <a:solidFill>
                <a:srgbClr val="4A7DBA"/>
              </a:solidFill>
              <a:prstDash val="solid"/>
              <a:round/>
              <a:headEnd len="med" w="med" type="none"/>
              <a:tailEnd len="lg" w="lg" type="triangle"/>
            </a:ln>
          </p:spPr>
        </p:cxnSp>
        <p:sp>
          <p:nvSpPr>
            <p:cNvPr id="538" name="Shape 538"/>
            <p:cNvSpPr txBox="1"/>
            <p:nvPr/>
          </p:nvSpPr>
          <p:spPr>
            <a:xfrm>
              <a:off x="3838564" y="1757347"/>
              <a:ext cx="457800" cy="425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TI</a:t>
              </a:r>
            </a:p>
          </p:txBody>
        </p:sp>
        <p:sp>
          <p:nvSpPr>
            <p:cNvPr id="539" name="Shape 539"/>
            <p:cNvSpPr txBox="1"/>
            <p:nvPr/>
          </p:nvSpPr>
          <p:spPr>
            <a:xfrm>
              <a:off x="826265" y="2739057"/>
              <a:ext cx="449700" cy="425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II</a:t>
              </a:r>
            </a:p>
          </p:txBody>
        </p:sp>
        <p:sp>
          <p:nvSpPr>
            <p:cNvPr id="540" name="Shape 540"/>
            <p:cNvSpPr txBox="1"/>
            <p:nvPr/>
          </p:nvSpPr>
          <p:spPr>
            <a:xfrm>
              <a:off x="6871413" y="2714257"/>
              <a:ext cx="457800" cy="425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TT</a:t>
              </a:r>
            </a:p>
          </p:txBody>
        </p:sp>
        <p:sp>
          <p:nvSpPr>
            <p:cNvPr id="541" name="Shape 541"/>
            <p:cNvSpPr txBox="1"/>
            <p:nvPr/>
          </p:nvSpPr>
          <p:spPr>
            <a:xfrm>
              <a:off x="3838564" y="4098548"/>
              <a:ext cx="457800" cy="425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IT</a:t>
              </a:r>
            </a:p>
          </p:txBody>
        </p:sp>
        <p:sp>
          <p:nvSpPr>
            <p:cNvPr id="534" name="Shape 534"/>
            <p:cNvSpPr/>
            <p:nvPr/>
          </p:nvSpPr>
          <p:spPr>
            <a:xfrm>
              <a:off x="1529509" y="2366686"/>
              <a:ext cx="1718700" cy="4518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none" strike="noStrike">
                  <a:solidFill>
                    <a:srgbClr val="FFFFFF"/>
                  </a:solidFill>
                  <a:latin typeface="Calibri"/>
                  <a:ea typeface="Calibri"/>
                  <a:cs typeface="Calibri"/>
                  <a:sym typeface="Calibri"/>
                </a:rPr>
                <a:t>Atividade A</a:t>
              </a:r>
            </a:p>
          </p:txBody>
        </p:sp>
      </p:grpSp>
      <p:sp>
        <p:nvSpPr>
          <p:cNvPr id="542" name="Shape 542"/>
          <p:cNvSpPr/>
          <p:nvPr/>
        </p:nvSpPr>
        <p:spPr>
          <a:xfrm>
            <a:off x="1526574" y="3369642"/>
            <a:ext cx="4896600" cy="307800"/>
          </a:xfrm>
          <a:prstGeom prst="rect">
            <a:avLst/>
          </a:prstGeom>
          <a:noFill/>
          <a:ln>
            <a:noFill/>
          </a:ln>
        </p:spPr>
        <p:txBody>
          <a:bodyPr anchorCtr="0" anchor="t" bIns="45700" lIns="91425" rIns="91425" tIns="45700">
            <a:noAutofit/>
          </a:bodyPr>
          <a:lstStyle/>
          <a:p>
            <a:pPr indent="0" lvl="0" marL="139700" marR="0" rtl="0" algn="ctr">
              <a:spcBef>
                <a:spcPts val="0"/>
              </a:spcBef>
              <a:buSzPct val="25000"/>
              <a:buNone/>
            </a:pPr>
            <a:r>
              <a:rPr b="1" lang="pt-BR" sz="1400">
                <a:solidFill>
                  <a:schemeClr val="dk1"/>
                </a:solidFill>
                <a:latin typeface="Calibri"/>
                <a:ea typeface="Calibri"/>
                <a:cs typeface="Calibri"/>
                <a:sym typeface="Calibri"/>
              </a:rPr>
              <a:t>Método do diagrama de precedência – Tipos de relações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548" name="Shape 548"/>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549" name="Shape 54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550" name="Shape 550"/>
          <p:cNvSpPr/>
          <p:nvPr/>
        </p:nvSpPr>
        <p:spPr>
          <a:xfrm>
            <a:off x="716843" y="885505"/>
            <a:ext cx="6480000" cy="2092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Determinação de dependência</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Dependências obrigatórias </a:t>
            </a:r>
            <a:r>
              <a:rPr b="0" i="0" lang="pt-BR" sz="1400" u="none" cap="none" strike="noStrike">
                <a:solidFill>
                  <a:srgbClr val="000000"/>
                </a:solidFill>
                <a:latin typeface="Calibri"/>
                <a:ea typeface="Calibri"/>
                <a:cs typeface="Calibri"/>
                <a:sym typeface="Calibri"/>
              </a:rPr>
              <a:t>são, por exemplo, não poder instalar um </a:t>
            </a:r>
            <a:r>
              <a:rPr b="0" i="1" lang="pt-BR" sz="1400" u="none" cap="none" strike="noStrike">
                <a:solidFill>
                  <a:srgbClr val="000000"/>
                </a:solidFill>
                <a:latin typeface="Calibri"/>
                <a:ea typeface="Calibri"/>
                <a:cs typeface="Calibri"/>
                <a:sym typeface="Calibri"/>
              </a:rPr>
              <a:t>software </a:t>
            </a:r>
            <a:r>
              <a:rPr b="0" i="0" lang="pt-BR" sz="1400" u="none" cap="none" strike="noStrike">
                <a:solidFill>
                  <a:srgbClr val="000000"/>
                </a:solidFill>
                <a:latin typeface="Calibri"/>
                <a:ea typeface="Calibri"/>
                <a:cs typeface="Calibri"/>
                <a:sym typeface="Calibri"/>
              </a:rPr>
              <a:t>antes de comprar o </a:t>
            </a:r>
            <a:r>
              <a:rPr b="0" i="1" lang="pt-BR" sz="1400" u="none" cap="none" strike="noStrike">
                <a:solidFill>
                  <a:srgbClr val="000000"/>
                </a:solidFill>
                <a:latin typeface="Calibri"/>
                <a:ea typeface="Calibri"/>
                <a:cs typeface="Calibri"/>
                <a:sym typeface="Calibri"/>
              </a:rPr>
              <a:t>hardware</a:t>
            </a:r>
            <a:r>
              <a:rPr b="0" i="0" lang="pt-BR" sz="1400" u="none" cap="none" strike="noStrike">
                <a:solidFill>
                  <a:srgbClr val="000000"/>
                </a:solidFill>
                <a:latin typeface="Calibri"/>
                <a:ea typeface="Calibri"/>
                <a:cs typeface="Calibri"/>
                <a:sym typeface="Calibri"/>
              </a:rPr>
              <a:t>;</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Dependências arbitradas </a:t>
            </a:r>
            <a:r>
              <a:rPr b="0" i="0" lang="pt-BR" sz="1400" u="none" cap="none" strike="noStrike">
                <a:solidFill>
                  <a:srgbClr val="000000"/>
                </a:solidFill>
                <a:latin typeface="Calibri"/>
                <a:ea typeface="Calibri"/>
                <a:cs typeface="Calibri"/>
                <a:sym typeface="Calibri"/>
              </a:rPr>
              <a:t>são, em geral, boa prática. Podemos ter uma indicação de profissionais experientes de que não se faz algo antes de se terminar outra coisa; e</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Dependências externas </a:t>
            </a:r>
            <a:r>
              <a:rPr b="0" i="0" lang="pt-BR" sz="1400" u="none" cap="none" strike="noStrike">
                <a:solidFill>
                  <a:srgbClr val="000000"/>
                </a:solidFill>
                <a:latin typeface="Calibri"/>
                <a:ea typeface="Calibri"/>
                <a:cs typeface="Calibri"/>
                <a:sym typeface="Calibri"/>
              </a:rPr>
              <a:t>são ligadas à leis, regulamentos, etc.;</a:t>
            </a:r>
          </a:p>
          <a:p>
            <a:pPr indent="-292948" lvl="1" marL="661248" marR="0" rtl="0" algn="just">
              <a:spcBef>
                <a:spcPts val="0"/>
              </a:spcBef>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Dependências internas</a:t>
            </a:r>
            <a:r>
              <a:rPr b="0" i="0" lang="pt-BR" sz="1400" u="none" cap="none" strike="noStrike">
                <a:solidFill>
                  <a:srgbClr val="000000"/>
                </a:solidFill>
                <a:latin typeface="Calibri"/>
                <a:ea typeface="Calibri"/>
                <a:cs typeface="Calibri"/>
                <a:sym typeface="Calibri"/>
              </a:rPr>
              <a:t> são relações de precedência sob o controle da equipe do projeto.</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556" name="Shape 556"/>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Antecipações e esperas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antecipar uma atividade para garantir que vamos atender um prazo ou para aproveitar uma oportunidade;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Adicionamos uma espera para garantir que determinado requisito seja cumprido.</a:t>
            </a:r>
          </a:p>
        </p:txBody>
      </p:sp>
      <p:pic>
        <p:nvPicPr>
          <p:cNvPr id="557" name="Shape 557"/>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558" name="Shape 55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564" name="Shape 564"/>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565" name="Shape 56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566" name="Shape 566"/>
          <p:cNvSpPr/>
          <p:nvPr/>
        </p:nvSpPr>
        <p:spPr>
          <a:xfrm>
            <a:off x="716843" y="885505"/>
            <a:ext cx="6480000" cy="19389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Diagramas de rede do cronograma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Representa, graficamente, as relações lógicas, ou dependências, entre as atividades do cronograma do projeto.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Listas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Atributos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Lista de marcos;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Registros dos riscos.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572" name="Shape 572"/>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573" name="Shape 57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574" name="Shape 574"/>
          <p:cNvGrpSpPr/>
          <p:nvPr/>
        </p:nvGrpSpPr>
        <p:grpSpPr>
          <a:xfrm>
            <a:off x="1325981" y="1493638"/>
            <a:ext cx="5261421" cy="1371998"/>
            <a:chOff x="859315" y="1805391"/>
            <a:chExt cx="5625984" cy="1508684"/>
          </a:xfrm>
        </p:grpSpPr>
        <p:sp>
          <p:nvSpPr>
            <p:cNvPr id="575" name="Shape 575"/>
            <p:cNvSpPr/>
            <p:nvPr/>
          </p:nvSpPr>
          <p:spPr>
            <a:xfrm>
              <a:off x="859315" y="2379642"/>
              <a:ext cx="760200" cy="37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small" strike="noStrike">
                  <a:solidFill>
                    <a:srgbClr val="FFFFFF"/>
                  </a:solidFill>
                  <a:latin typeface="Calibri"/>
                  <a:ea typeface="Calibri"/>
                  <a:cs typeface="Calibri"/>
                  <a:sym typeface="Calibri"/>
                </a:rPr>
                <a:t>Início</a:t>
              </a:r>
            </a:p>
          </p:txBody>
        </p:sp>
        <p:sp>
          <p:nvSpPr>
            <p:cNvPr id="576" name="Shape 576"/>
            <p:cNvSpPr/>
            <p:nvPr/>
          </p:nvSpPr>
          <p:spPr>
            <a:xfrm>
              <a:off x="3049834" y="2379642"/>
              <a:ext cx="760200" cy="37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small" strike="noStrike">
                  <a:solidFill>
                    <a:srgbClr val="FFFFFF"/>
                  </a:solidFill>
                  <a:latin typeface="Calibri"/>
                  <a:ea typeface="Calibri"/>
                  <a:cs typeface="Calibri"/>
                  <a:sym typeface="Calibri"/>
                </a:rPr>
                <a:t>C</a:t>
              </a:r>
            </a:p>
          </p:txBody>
        </p:sp>
        <p:sp>
          <p:nvSpPr>
            <p:cNvPr id="577" name="Shape 577"/>
            <p:cNvSpPr/>
            <p:nvPr/>
          </p:nvSpPr>
          <p:spPr>
            <a:xfrm>
              <a:off x="1891230" y="2939375"/>
              <a:ext cx="760200" cy="37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small" strike="noStrike">
                  <a:solidFill>
                    <a:srgbClr val="FFFFFF"/>
                  </a:solidFill>
                  <a:latin typeface="Calibri"/>
                  <a:ea typeface="Calibri"/>
                  <a:cs typeface="Calibri"/>
                  <a:sym typeface="Calibri"/>
                </a:rPr>
                <a:t>B</a:t>
              </a:r>
            </a:p>
          </p:txBody>
        </p:sp>
        <p:sp>
          <p:nvSpPr>
            <p:cNvPr id="578" name="Shape 578"/>
            <p:cNvSpPr/>
            <p:nvPr/>
          </p:nvSpPr>
          <p:spPr>
            <a:xfrm>
              <a:off x="1861850" y="1805391"/>
              <a:ext cx="760200" cy="37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small" strike="noStrike">
                  <a:solidFill>
                    <a:srgbClr val="FFFFFF"/>
                  </a:solidFill>
                  <a:latin typeface="Calibri"/>
                  <a:ea typeface="Calibri"/>
                  <a:cs typeface="Calibri"/>
                  <a:sym typeface="Calibri"/>
                </a:rPr>
                <a:t>A</a:t>
              </a:r>
            </a:p>
          </p:txBody>
        </p:sp>
        <p:sp>
          <p:nvSpPr>
            <p:cNvPr id="579" name="Shape 579"/>
            <p:cNvSpPr/>
            <p:nvPr/>
          </p:nvSpPr>
          <p:spPr>
            <a:xfrm>
              <a:off x="4412255" y="2379642"/>
              <a:ext cx="760200" cy="37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small" strike="noStrike">
                  <a:solidFill>
                    <a:srgbClr val="FFFFFF"/>
                  </a:solidFill>
                  <a:latin typeface="Calibri"/>
                  <a:ea typeface="Calibri"/>
                  <a:cs typeface="Calibri"/>
                  <a:sym typeface="Calibri"/>
                </a:rPr>
                <a:t>D</a:t>
              </a:r>
            </a:p>
          </p:txBody>
        </p:sp>
        <p:sp>
          <p:nvSpPr>
            <p:cNvPr id="580" name="Shape 580"/>
            <p:cNvSpPr/>
            <p:nvPr/>
          </p:nvSpPr>
          <p:spPr>
            <a:xfrm>
              <a:off x="5725100" y="2379642"/>
              <a:ext cx="760200" cy="37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200" u="none" cap="small" strike="noStrike">
                  <a:solidFill>
                    <a:srgbClr val="FFFFFF"/>
                  </a:solidFill>
                  <a:latin typeface="Calibri"/>
                  <a:ea typeface="Calibri"/>
                  <a:cs typeface="Calibri"/>
                  <a:sym typeface="Calibri"/>
                </a:rPr>
                <a:t>Término</a:t>
              </a:r>
            </a:p>
          </p:txBody>
        </p:sp>
        <p:cxnSp>
          <p:nvCxnSpPr>
            <p:cNvPr id="581" name="Shape 581"/>
            <p:cNvCxnSpPr>
              <a:stCxn id="575" idx="0"/>
              <a:endCxn id="578" idx="1"/>
            </p:cNvCxnSpPr>
            <p:nvPr/>
          </p:nvCxnSpPr>
          <p:spPr>
            <a:xfrm rot="-5400000">
              <a:off x="1357015" y="1875042"/>
              <a:ext cx="387000" cy="622199"/>
            </a:xfrm>
            <a:prstGeom prst="bentConnector2">
              <a:avLst/>
            </a:prstGeom>
            <a:noFill/>
            <a:ln cap="flat" cmpd="sng" w="9525">
              <a:solidFill>
                <a:srgbClr val="4A7DBA"/>
              </a:solidFill>
              <a:prstDash val="solid"/>
              <a:round/>
              <a:headEnd len="med" w="med" type="none"/>
              <a:tailEnd len="lg" w="lg" type="triangle"/>
            </a:ln>
          </p:spPr>
        </p:cxnSp>
        <p:cxnSp>
          <p:nvCxnSpPr>
            <p:cNvPr id="582" name="Shape 582"/>
            <p:cNvCxnSpPr>
              <a:stCxn id="575" idx="2"/>
              <a:endCxn id="577" idx="1"/>
            </p:cNvCxnSpPr>
            <p:nvPr/>
          </p:nvCxnSpPr>
          <p:spPr>
            <a:xfrm flipH="1" rot="-5400000">
              <a:off x="1379215" y="2614542"/>
              <a:ext cx="372300" cy="651899"/>
            </a:xfrm>
            <a:prstGeom prst="bentConnector2">
              <a:avLst/>
            </a:prstGeom>
            <a:noFill/>
            <a:ln cap="flat" cmpd="sng" w="9525">
              <a:solidFill>
                <a:srgbClr val="4A7DBA"/>
              </a:solidFill>
              <a:prstDash val="solid"/>
              <a:round/>
              <a:headEnd len="med" w="med" type="none"/>
              <a:tailEnd len="lg" w="lg" type="triangle"/>
            </a:ln>
          </p:spPr>
        </p:cxnSp>
        <p:cxnSp>
          <p:nvCxnSpPr>
            <p:cNvPr id="583" name="Shape 583"/>
            <p:cNvCxnSpPr>
              <a:stCxn id="577" idx="3"/>
              <a:endCxn id="579" idx="2"/>
            </p:cNvCxnSpPr>
            <p:nvPr/>
          </p:nvCxnSpPr>
          <p:spPr>
            <a:xfrm flipH="1" rot="10800000">
              <a:off x="2651430" y="2754425"/>
              <a:ext cx="2140799" cy="372300"/>
            </a:xfrm>
            <a:prstGeom prst="bentConnector2">
              <a:avLst/>
            </a:prstGeom>
            <a:noFill/>
            <a:ln cap="flat" cmpd="sng" w="9525">
              <a:solidFill>
                <a:srgbClr val="4A7DBA"/>
              </a:solidFill>
              <a:prstDash val="solid"/>
              <a:round/>
              <a:headEnd len="med" w="med" type="none"/>
              <a:tailEnd len="lg" w="lg" type="triangle"/>
            </a:ln>
          </p:spPr>
        </p:cxnSp>
        <p:cxnSp>
          <p:nvCxnSpPr>
            <p:cNvPr id="584" name="Shape 584"/>
            <p:cNvCxnSpPr>
              <a:stCxn id="578" idx="3"/>
              <a:endCxn id="576" idx="0"/>
            </p:cNvCxnSpPr>
            <p:nvPr/>
          </p:nvCxnSpPr>
          <p:spPr>
            <a:xfrm>
              <a:off x="2622050" y="1992741"/>
              <a:ext cx="807600" cy="387000"/>
            </a:xfrm>
            <a:prstGeom prst="bentConnector2">
              <a:avLst/>
            </a:prstGeom>
            <a:noFill/>
            <a:ln cap="flat" cmpd="sng" w="9525">
              <a:solidFill>
                <a:srgbClr val="4A7DBA"/>
              </a:solidFill>
              <a:prstDash val="solid"/>
              <a:round/>
              <a:headEnd len="med" w="med" type="none"/>
              <a:tailEnd len="lg" w="lg" type="triangle"/>
            </a:ln>
          </p:spPr>
        </p:cxnSp>
        <p:cxnSp>
          <p:nvCxnSpPr>
            <p:cNvPr id="585" name="Shape 585"/>
            <p:cNvCxnSpPr>
              <a:stCxn id="576" idx="3"/>
              <a:endCxn id="579" idx="1"/>
            </p:cNvCxnSpPr>
            <p:nvPr/>
          </p:nvCxnSpPr>
          <p:spPr>
            <a:xfrm>
              <a:off x="3810034" y="2566992"/>
              <a:ext cx="602100" cy="0"/>
            </a:xfrm>
            <a:prstGeom prst="straightConnector1">
              <a:avLst/>
            </a:prstGeom>
            <a:noFill/>
            <a:ln cap="flat" cmpd="sng" w="9525">
              <a:solidFill>
                <a:srgbClr val="4A7DBA"/>
              </a:solidFill>
              <a:prstDash val="solid"/>
              <a:round/>
              <a:headEnd len="med" w="med" type="none"/>
              <a:tailEnd len="lg" w="lg" type="triangle"/>
            </a:ln>
          </p:spPr>
        </p:cxnSp>
        <p:cxnSp>
          <p:nvCxnSpPr>
            <p:cNvPr id="586" name="Shape 586"/>
            <p:cNvCxnSpPr>
              <a:stCxn id="579" idx="3"/>
              <a:endCxn id="580" idx="1"/>
            </p:cNvCxnSpPr>
            <p:nvPr/>
          </p:nvCxnSpPr>
          <p:spPr>
            <a:xfrm>
              <a:off x="5172455" y="2566992"/>
              <a:ext cx="552600" cy="0"/>
            </a:xfrm>
            <a:prstGeom prst="straightConnector1">
              <a:avLst/>
            </a:prstGeom>
            <a:noFill/>
            <a:ln cap="flat" cmpd="sng" w="9525">
              <a:solidFill>
                <a:srgbClr val="4A7DBA"/>
              </a:solidFill>
              <a:prstDash val="solid"/>
              <a:round/>
              <a:headEnd len="med" w="med" type="none"/>
              <a:tailEnd len="lg" w="lg" type="triangle"/>
            </a:ln>
          </p:spPr>
        </p:cxnSp>
        <p:sp>
          <p:nvSpPr>
            <p:cNvPr id="587" name="Shape 587"/>
            <p:cNvSpPr txBox="1"/>
            <p:nvPr/>
          </p:nvSpPr>
          <p:spPr>
            <a:xfrm>
              <a:off x="3800819" y="2313541"/>
              <a:ext cx="611400" cy="276900"/>
            </a:xfrm>
            <a:prstGeom prst="rect">
              <a:avLst/>
            </a:prstGeom>
            <a:noFill/>
            <a:ln>
              <a:noFill/>
            </a:ln>
            <a:effectLst>
              <a:outerShdw blurRad="39999" rotWithShape="0" dir="5400000" dist="23000">
                <a:srgbClr val="000000">
                  <a:alpha val="349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0" i="0" lang="pt-BR" sz="1200" u="none" cap="small" strike="noStrike">
                  <a:solidFill>
                    <a:srgbClr val="000000"/>
                  </a:solidFill>
                  <a:latin typeface="Calibri"/>
                  <a:ea typeface="Calibri"/>
                  <a:cs typeface="Calibri"/>
                  <a:sym typeface="Calibri"/>
                </a:rPr>
                <a:t>TI + 3</a:t>
              </a:r>
            </a:p>
          </p:txBody>
        </p:sp>
      </p:grpSp>
      <p:sp>
        <p:nvSpPr>
          <p:cNvPr id="588" name="Shape 588"/>
          <p:cNvSpPr/>
          <p:nvPr/>
        </p:nvSpPr>
        <p:spPr>
          <a:xfrm>
            <a:off x="2213225" y="3081609"/>
            <a:ext cx="3487200" cy="3078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400">
                <a:solidFill>
                  <a:schemeClr val="dk1"/>
                </a:solidFill>
                <a:latin typeface="Calibri"/>
                <a:ea typeface="Calibri"/>
                <a:cs typeface="Calibri"/>
                <a:sym typeface="Calibri"/>
              </a:rPr>
              <a:t>Diagrama de rede do cronograma do projeto</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Sequenciar as atividades</a:t>
            </a:r>
          </a:p>
        </p:txBody>
      </p:sp>
      <p:sp>
        <p:nvSpPr>
          <p:cNvPr id="594" name="Shape 594"/>
          <p:cNvSpPr/>
          <p:nvPr/>
        </p:nvSpPr>
        <p:spPr>
          <a:xfrm>
            <a:off x="716843" y="885505"/>
            <a:ext cx="6480000" cy="5232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identificação e documentação dos relacionamentos entre as atividades do projeto – de acordo com o PMBOK®.</a:t>
            </a:r>
          </a:p>
        </p:txBody>
      </p:sp>
      <p:sp>
        <p:nvSpPr>
          <p:cNvPr id="595" name="Shape 59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596" name="Shape 596"/>
          <p:cNvPicPr preferRelativeResize="0"/>
          <p:nvPr/>
        </p:nvPicPr>
        <p:blipFill rotWithShape="1">
          <a:blip r:embed="rId3">
            <a:alphaModFix/>
          </a:blip>
          <a:srcRect b="19768" l="0" r="0" t="0"/>
          <a:stretch/>
        </p:blipFill>
        <p:spPr>
          <a:xfrm>
            <a:off x="716843" y="2289522"/>
            <a:ext cx="2502300" cy="14508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nvSpPr>
        <p:spPr>
          <a:xfrm>
            <a:off x="0" y="201279"/>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Estimar os recursos das atividades</a:t>
            </a:r>
          </a:p>
        </p:txBody>
      </p:sp>
      <p:pic>
        <p:nvPicPr>
          <p:cNvPr descr="https://www.caelum.com.br/apostila-html-css-javascript/anuncios/alura_2x.png" id="602" name="Shape 602"/>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603" name="Shape 603"/>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604" name="Shape 604"/>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605" name="Shape 605"/>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grpSp>
        <p:nvGrpSpPr>
          <p:cNvPr id="606" name="Shape 606"/>
          <p:cNvGrpSpPr/>
          <p:nvPr/>
        </p:nvGrpSpPr>
        <p:grpSpPr>
          <a:xfrm>
            <a:off x="3" y="1796255"/>
            <a:ext cx="2732645" cy="576125"/>
            <a:chOff x="-150191" y="1834342"/>
            <a:chExt cx="7482598" cy="1702500"/>
          </a:xfrm>
        </p:grpSpPr>
        <p:pic>
          <p:nvPicPr>
            <p:cNvPr id="607" name="Shape 607"/>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608" name="Shape 608"/>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614" name="Shape 614"/>
          <p:cNvSpPr/>
          <p:nvPr/>
        </p:nvSpPr>
        <p:spPr>
          <a:xfrm>
            <a:off x="572468" y="2577555"/>
            <a:ext cx="4320000" cy="11696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Estimar os recursos das atividades </a:t>
            </a:r>
            <a:r>
              <a:rPr b="0" i="0" lang="pt-BR" sz="1400" u="none" cap="none" strike="noStrike">
                <a:solidFill>
                  <a:srgbClr val="000000"/>
                </a:solidFill>
                <a:latin typeface="Calibri"/>
                <a:ea typeface="Calibri"/>
                <a:cs typeface="Calibri"/>
                <a:sym typeface="Calibri"/>
              </a:rPr>
              <a:t>é o processo de estimativa dos tipos e quantidades de material, pessoas, equipamentos e/ou suprimentos que serão necessários para realizar cada atividade – de acordo com o PMBOK®.</a:t>
            </a:r>
          </a:p>
          <a:p>
            <a:pPr indent="0" lvl="0" marL="0" marR="0" rtl="0" algn="just">
              <a:lnSpc>
                <a:spcPct val="100000"/>
              </a:lnSpc>
              <a:spcBef>
                <a:spcPts val="0"/>
              </a:spcBef>
              <a:spcAft>
                <a:spcPts val="0"/>
              </a:spcAft>
              <a:buClr>
                <a:schemeClr val="dk1"/>
              </a:buClr>
              <a:buFont typeface="Calibri"/>
              <a:buNone/>
            </a:pPr>
            <a:r>
              <a:t/>
            </a:r>
            <a:endParaRPr b="1" i="0" sz="1400" u="none" cap="none" strike="noStrike">
              <a:solidFill>
                <a:srgbClr val="000000"/>
              </a:solidFill>
              <a:latin typeface="Calibri"/>
              <a:ea typeface="Calibri"/>
              <a:cs typeface="Calibri"/>
              <a:sym typeface="Calibri"/>
            </a:endParaRPr>
          </a:p>
        </p:txBody>
      </p:sp>
      <p:pic>
        <p:nvPicPr>
          <p:cNvPr id="615" name="Shape 615"/>
          <p:cNvPicPr preferRelativeResize="0"/>
          <p:nvPr/>
        </p:nvPicPr>
        <p:blipFill rotWithShape="1">
          <a:blip r:embed="rId3">
            <a:alphaModFix/>
          </a:blip>
          <a:srcRect b="0" l="0" r="0" t="0"/>
          <a:stretch/>
        </p:blipFill>
        <p:spPr>
          <a:xfrm>
            <a:off x="1076844" y="924528"/>
            <a:ext cx="5760000" cy="1653000"/>
          </a:xfrm>
          <a:prstGeom prst="rect">
            <a:avLst/>
          </a:prstGeom>
          <a:noFill/>
          <a:ln>
            <a:noFill/>
          </a:ln>
        </p:spPr>
      </p:pic>
      <p:sp>
        <p:nvSpPr>
          <p:cNvPr id="616" name="Shape 61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95" name="Shape 195"/>
          <p:cNvSpPr/>
          <p:nvPr/>
        </p:nvSpPr>
        <p:spPr>
          <a:xfrm>
            <a:off x="1292548" y="1281409"/>
            <a:ext cx="4392600" cy="138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Posso imprimir, compartilhar e reutilizar este material?</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Sim, contanto que informe o nome do autor no material (CC – Atribuição).</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x="0" y="0"/>
          <a:ext cx="0" cy="0"/>
          <a:chOff x="0" y="0"/>
          <a:chExt cx="0" cy="0"/>
        </a:xfrm>
      </p:grpSpPr>
      <p:sp>
        <p:nvSpPr>
          <p:cNvPr id="621" name="Shape 62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622" name="Shape 622"/>
          <p:cNvSpPr/>
          <p:nvPr/>
        </p:nvSpPr>
        <p:spPr>
          <a:xfrm>
            <a:off x="716843" y="885505"/>
            <a:ext cx="6480000" cy="12927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 o nível de exatidão e as unidades de medida para a execução da estimativa dos recursos.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Lista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Que atividades necessitarão de recursos?</a:t>
            </a:r>
          </a:p>
        </p:txBody>
      </p:sp>
      <p:pic>
        <p:nvPicPr>
          <p:cNvPr id="623" name="Shape 623"/>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624" name="Shape 62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630" name="Shape 630"/>
          <p:cNvSpPr/>
          <p:nvPr/>
        </p:nvSpPr>
        <p:spPr>
          <a:xfrm>
            <a:off x="716843" y="885505"/>
            <a:ext cx="6480000" cy="19389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Atributos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 os dados para estimar os recursos necessários para cada atividade da lista de atividades.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Estimativas de custos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Na primeira vez que executarmos o processo, não teremos como saber os custos, mas em um segundo momento, teremos condições de avaliar se determinados recursos vão estar disponíveis a partir da avaliação posterior dos seus respectivos custos.</a:t>
            </a:r>
          </a:p>
        </p:txBody>
      </p:sp>
      <p:pic>
        <p:nvPicPr>
          <p:cNvPr id="631" name="Shape 631"/>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632" name="Shape 63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pic>
        <p:nvPicPr>
          <p:cNvPr id="638" name="Shape 638"/>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639" name="Shape 63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640" name="Shape 640"/>
          <p:cNvSpPr/>
          <p:nvPr/>
        </p:nvSpPr>
        <p:spPr>
          <a:xfrm>
            <a:off x="716843" y="885505"/>
            <a:ext cx="6480000" cy="2092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Calendário dos recursos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Disponibilidade dos recursos necessários ao projeto, sejam eles materiais, equipamentos ou pessoas;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calendário vai nos permitir organizar quando precisaremos de determinados recursos, pois, assim podemos ter uma ideia de disponibilidade; </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Embora seja de grande ajuda no planejamento, este esforço pode ser substituído pela criação direta do cronograma, dependendo do tamanho do projeto.</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646" name="Shape 646"/>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Registro dos riscos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 que forma os riscos podem impactar na seleção e disponibilidade dos recursos?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Localização, disponibilidade e competências dos recursos são alguns dos fatores que influenciam neste processo.</a:t>
            </a:r>
          </a:p>
        </p:txBody>
      </p:sp>
      <p:pic>
        <p:nvPicPr>
          <p:cNvPr id="647" name="Shape 647"/>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648" name="Shape 64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sp>
        <p:nvSpPr>
          <p:cNvPr id="653" name="Shape 65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654" name="Shape 654"/>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Políticas e procedimentos relativos à mobilização e desmobilização de pessoal;</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Políticas e procedimentos relacionados ao aluguel e compra de suprimentos e equipamentos;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Informações históricas sobre os tipos de recursos usados para trabalhos semelhantes de projetos anteriores.</a:t>
            </a:r>
          </a:p>
        </p:txBody>
      </p:sp>
      <p:pic>
        <p:nvPicPr>
          <p:cNvPr id="655" name="Shape 655"/>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656" name="Shape 65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pic>
        <p:nvPicPr>
          <p:cNvPr id="662" name="Shape 662"/>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663" name="Shape 66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664" name="Shape 664"/>
          <p:cNvSpPr/>
          <p:nvPr/>
        </p:nvSpPr>
        <p:spPr>
          <a:xfrm>
            <a:off x="716843" y="885505"/>
            <a:ext cx="6480000" cy="20004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Opinião especializada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Especialistas em áreas específicas para determinar estimativas de atividades de trabalho e determinar os recursos necessários para cada atividade.</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alternativas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Fazendo de outra forma, é possível otimizar o tempo? Com um profissional mais experiente seria mais rápido?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Dados publicados para auxílio a estimativas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Oriundos de relatórios de segmentos específicos.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670" name="Shape 670"/>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Estimativa </a:t>
            </a:r>
            <a:r>
              <a:rPr b="1" i="1" lang="pt-BR" sz="1800" u="none" cap="none" strike="noStrike">
                <a:solidFill>
                  <a:srgbClr val="000000"/>
                </a:solidFill>
                <a:latin typeface="Calibri"/>
                <a:ea typeface="Calibri"/>
                <a:cs typeface="Calibri"/>
                <a:sym typeface="Calibri"/>
              </a:rPr>
              <a:t>bottom up</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Estimativa a partir da agregação dos níveis mais baixos da EAP;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a forma mais confiável de se realizar estimativas. Em comparação com estimativas análogas é infinitamente superior, pois, nos permite analisar o tempo, a necessidade de recursos, os custos e outros aspectos relevantes para a estimativa de recursos.</a:t>
            </a:r>
          </a:p>
        </p:txBody>
      </p:sp>
      <p:pic>
        <p:nvPicPr>
          <p:cNvPr id="671" name="Shape 671"/>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672" name="Shape 67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sp>
        <p:nvSpPr>
          <p:cNvPr id="677" name="Shape 67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678" name="Shape 678"/>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1" lang="pt-BR" sz="1800" u="none" cap="none" strike="noStrike">
                <a:solidFill>
                  <a:srgbClr val="000000"/>
                </a:solidFill>
                <a:latin typeface="Calibri"/>
                <a:ea typeface="Calibri"/>
                <a:cs typeface="Calibri"/>
                <a:sym typeface="Calibri"/>
              </a:rPr>
              <a:t>Software</a:t>
            </a:r>
            <a:r>
              <a:rPr b="1" i="0" lang="pt-BR" sz="1800" u="none" cap="none" strike="noStrike">
                <a:solidFill>
                  <a:srgbClr val="000000"/>
                </a:solidFill>
                <a:latin typeface="Calibri"/>
                <a:ea typeface="Calibri"/>
                <a:cs typeface="Calibri"/>
                <a:sym typeface="Calibri"/>
              </a:rPr>
              <a:t> de gerenciamento de projetos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Tem como função apoiar no planejamento, organização e gerenciamento dos pools de recursos;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Um dos softwares  mais utilizados neste processo é o MS Project.</a:t>
            </a:r>
          </a:p>
        </p:txBody>
      </p:sp>
      <p:pic>
        <p:nvPicPr>
          <p:cNvPr id="679" name="Shape 679"/>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680" name="Shape 68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4" name="Shape 684"/>
        <p:cNvGrpSpPr/>
        <p:nvPr/>
      </p:nvGrpSpPr>
      <p:grpSpPr>
        <a:xfrm>
          <a:off x="0" y="0"/>
          <a:ext cx="0" cy="0"/>
          <a:chOff x="0" y="0"/>
          <a:chExt cx="0" cy="0"/>
        </a:xfrm>
      </p:grpSpPr>
      <p:sp>
        <p:nvSpPr>
          <p:cNvPr id="685" name="Shape 68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686" name="Shape 686"/>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687" name="Shape 687"/>
          <p:cNvSpPr/>
          <p:nvPr/>
        </p:nvSpPr>
        <p:spPr>
          <a:xfrm>
            <a:off x="690437" y="885505"/>
            <a:ext cx="6480000" cy="19389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Requisitos de recursos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que será necessário em termos de recursos para cada atividade por pacote de trabalho?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Estrutura analítica dos recursos (EAR)</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Em relação à EAP, uma EAR substitui os pacotes de trabalho e contas de controle por recursos e seus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Em outras palavras, é a representação hierárquica dos recursos, por categoria e tipo.</a:t>
            </a:r>
          </a:p>
        </p:txBody>
      </p:sp>
      <p:sp>
        <p:nvSpPr>
          <p:cNvPr id="688" name="Shape 68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2" name="Shape 692"/>
        <p:cNvGrpSpPr/>
        <p:nvPr/>
      </p:nvGrpSpPr>
      <p:grpSpPr>
        <a:xfrm>
          <a:off x="0" y="0"/>
          <a:ext cx="0" cy="0"/>
          <a:chOff x="0" y="0"/>
          <a:chExt cx="0" cy="0"/>
        </a:xfrm>
      </p:grpSpPr>
      <p:sp>
        <p:nvSpPr>
          <p:cNvPr id="693" name="Shape 69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694" name="Shape 694"/>
          <p:cNvSpPr/>
          <p:nvPr/>
        </p:nvSpPr>
        <p:spPr>
          <a:xfrm>
            <a:off x="690437" y="885505"/>
            <a:ext cx="6480000" cy="800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Listas de atividades, atributos e calendário de recursos, são alguns dos documentos atualizados neste processo.</a:t>
            </a:r>
          </a:p>
        </p:txBody>
      </p:sp>
      <p:pic>
        <p:nvPicPr>
          <p:cNvPr id="695" name="Shape 695"/>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696" name="Shape 69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nvSpPr>
        <p:spPr>
          <a:xfrm>
            <a:off x="0" y="201285"/>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Conceitos importantes</a:t>
            </a:r>
          </a:p>
        </p:txBody>
      </p:sp>
      <p:pic>
        <p:nvPicPr>
          <p:cNvPr descr="https://www.caelum.com.br/apostila-html-css-javascript/anuncios/alura_2x.png" id="201" name="Shape 201"/>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202" name="Shape 202"/>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03" name="Shape 203"/>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204" name="Shape 204"/>
          <p:cNvGrpSpPr/>
          <p:nvPr/>
        </p:nvGrpSpPr>
        <p:grpSpPr>
          <a:xfrm>
            <a:off x="3" y="1796255"/>
            <a:ext cx="2732645" cy="576125"/>
            <a:chOff x="-150191" y="1834342"/>
            <a:chExt cx="7482598" cy="1702500"/>
          </a:xfrm>
        </p:grpSpPr>
        <p:pic>
          <p:nvPicPr>
            <p:cNvPr id="205" name="Shape 205"/>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206" name="Shape 206"/>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
        <p:nvSpPr>
          <p:cNvPr id="207" name="Shape 207"/>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0" name="Shape 700"/>
        <p:cNvGrpSpPr/>
        <p:nvPr/>
      </p:nvGrpSpPr>
      <p:grpSpPr>
        <a:xfrm>
          <a:off x="0" y="0"/>
          <a:ext cx="0" cy="0"/>
          <a:chOff x="0" y="0"/>
          <a:chExt cx="0" cy="0"/>
        </a:xfrm>
      </p:grpSpPr>
      <p:sp>
        <p:nvSpPr>
          <p:cNvPr id="701" name="Shape 70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Estimar os recursos das atividades</a:t>
            </a:r>
          </a:p>
        </p:txBody>
      </p:sp>
      <p:sp>
        <p:nvSpPr>
          <p:cNvPr id="702" name="Shape 702"/>
          <p:cNvSpPr/>
          <p:nvPr/>
        </p:nvSpPr>
        <p:spPr>
          <a:xfrm>
            <a:off x="716843" y="885505"/>
            <a:ext cx="64800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Este é o processo de estimativa dos tipos e quantidades de material, pessoas, equipamentos e/ou suprimentos que serão necessários para realizar cada atividade – de acordo com o PMBOK®.</a:t>
            </a:r>
          </a:p>
        </p:txBody>
      </p:sp>
      <p:sp>
        <p:nvSpPr>
          <p:cNvPr id="703" name="Shape 70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704" name="Shape 704"/>
          <p:cNvGrpSpPr/>
          <p:nvPr/>
        </p:nvGrpSpPr>
        <p:grpSpPr>
          <a:xfrm>
            <a:off x="716807" y="2145484"/>
            <a:ext cx="1792605" cy="1799712"/>
            <a:chOff x="3393137" y="1417129"/>
            <a:chExt cx="2355901" cy="2309099"/>
          </a:xfrm>
        </p:grpSpPr>
        <p:pic>
          <p:nvPicPr>
            <p:cNvPr id="705" name="Shape 705"/>
            <p:cNvPicPr preferRelativeResize="0"/>
            <p:nvPr/>
          </p:nvPicPr>
          <p:blipFill rotWithShape="1">
            <a:blip r:embed="rId3">
              <a:alphaModFix/>
            </a:blip>
            <a:srcRect b="0" l="25578" r="0" t="0"/>
            <a:stretch/>
          </p:blipFill>
          <p:spPr>
            <a:xfrm>
              <a:off x="3869839" y="1417129"/>
              <a:ext cx="1879200" cy="2309099"/>
            </a:xfrm>
            <a:prstGeom prst="rect">
              <a:avLst/>
            </a:prstGeom>
            <a:noFill/>
            <a:ln>
              <a:noFill/>
            </a:ln>
          </p:spPr>
        </p:pic>
        <p:sp>
          <p:nvSpPr>
            <p:cNvPr id="706" name="Shape 706"/>
            <p:cNvSpPr txBox="1"/>
            <p:nvPr/>
          </p:nvSpPr>
          <p:spPr>
            <a:xfrm>
              <a:off x="3393137" y="2204213"/>
              <a:ext cx="871800" cy="261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ahoma"/>
                <a:buNone/>
              </a:pPr>
              <a:r>
                <a:rPr b="0" i="0" lang="pt-BR" sz="1100" u="none" cap="small" strike="noStrike">
                  <a:solidFill>
                    <a:srgbClr val="000000"/>
                  </a:solidFill>
                  <a:latin typeface="Tahoma"/>
                  <a:ea typeface="Tahoma"/>
                  <a:cs typeface="Tahoma"/>
                  <a:sym typeface="Tahoma"/>
                </a:rPr>
                <a:t>Máximo</a:t>
              </a: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0" name="Shape 710"/>
        <p:cNvGrpSpPr/>
        <p:nvPr/>
      </p:nvGrpSpPr>
      <p:grpSpPr>
        <a:xfrm>
          <a:off x="0" y="0"/>
          <a:ext cx="0" cy="0"/>
          <a:chOff x="0" y="0"/>
          <a:chExt cx="0" cy="0"/>
        </a:xfrm>
      </p:grpSpPr>
      <p:sp>
        <p:nvSpPr>
          <p:cNvPr id="711" name="Shape 711"/>
          <p:cNvSpPr txBox="1"/>
          <p:nvPr/>
        </p:nvSpPr>
        <p:spPr>
          <a:xfrm>
            <a:off x="0" y="201278"/>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Estimar as durações das atividades</a:t>
            </a:r>
          </a:p>
        </p:txBody>
      </p:sp>
      <p:pic>
        <p:nvPicPr>
          <p:cNvPr descr="https://www.caelum.com.br/apostila-html-css-javascript/anuncios/alura_2x.png" id="712" name="Shape 712"/>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713" name="Shape 713"/>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714" name="Shape 714"/>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715" name="Shape 715"/>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grpSp>
        <p:nvGrpSpPr>
          <p:cNvPr id="716" name="Shape 716"/>
          <p:cNvGrpSpPr/>
          <p:nvPr/>
        </p:nvGrpSpPr>
        <p:grpSpPr>
          <a:xfrm>
            <a:off x="3" y="1796255"/>
            <a:ext cx="2732645" cy="576125"/>
            <a:chOff x="-150191" y="1834342"/>
            <a:chExt cx="7482598" cy="1702500"/>
          </a:xfrm>
        </p:grpSpPr>
        <p:pic>
          <p:nvPicPr>
            <p:cNvPr id="717" name="Shape 717"/>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718" name="Shape 718"/>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2" name="Shape 722"/>
        <p:cNvGrpSpPr/>
        <p:nvPr/>
      </p:nvGrpSpPr>
      <p:grpSpPr>
        <a:xfrm>
          <a:off x="0" y="0"/>
          <a:ext cx="0" cy="0"/>
          <a:chOff x="0" y="0"/>
          <a:chExt cx="0" cy="0"/>
        </a:xfrm>
      </p:grpSpPr>
      <p:sp>
        <p:nvSpPr>
          <p:cNvPr id="723" name="Shape 72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724" name="Shape 724"/>
          <p:cNvSpPr/>
          <p:nvPr/>
        </p:nvSpPr>
        <p:spPr>
          <a:xfrm>
            <a:off x="572468" y="2776155"/>
            <a:ext cx="4320000" cy="11696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Estimar as durações das atividades </a:t>
            </a:r>
            <a:r>
              <a:rPr b="0" i="0" lang="pt-BR" sz="1400" u="none" cap="none" strike="noStrike">
                <a:solidFill>
                  <a:srgbClr val="000000"/>
                </a:solidFill>
                <a:latin typeface="Calibri"/>
                <a:ea typeface="Calibri"/>
                <a:cs typeface="Calibri"/>
                <a:sym typeface="Calibri"/>
              </a:rPr>
              <a:t>é o processo de estimativa do número de períodos de trabalho que serão necessários para terminar as atividades específicas com os recursos estimados – de acordo com o PMBOK®.</a:t>
            </a:r>
          </a:p>
          <a:p>
            <a:pPr indent="0" lvl="0" marL="0" marR="0" rtl="0" algn="just">
              <a:lnSpc>
                <a:spcPct val="100000"/>
              </a:lnSpc>
              <a:spcBef>
                <a:spcPts val="0"/>
              </a:spcBef>
              <a:spcAft>
                <a:spcPts val="0"/>
              </a:spcAft>
              <a:buClr>
                <a:schemeClr val="dk1"/>
              </a:buClr>
              <a:buFont typeface="Calibri"/>
              <a:buNone/>
            </a:pPr>
            <a:r>
              <a:t/>
            </a:r>
            <a:endParaRPr b="1" i="0" sz="1400" u="none" cap="none" strike="noStrike">
              <a:solidFill>
                <a:srgbClr val="000000"/>
              </a:solidFill>
              <a:latin typeface="Calibri"/>
              <a:ea typeface="Calibri"/>
              <a:cs typeface="Calibri"/>
              <a:sym typeface="Calibri"/>
            </a:endParaRPr>
          </a:p>
        </p:txBody>
      </p:sp>
      <p:pic>
        <p:nvPicPr>
          <p:cNvPr id="725" name="Shape 725"/>
          <p:cNvPicPr preferRelativeResize="0"/>
          <p:nvPr/>
        </p:nvPicPr>
        <p:blipFill rotWithShape="1">
          <a:blip r:embed="rId3">
            <a:alphaModFix/>
          </a:blip>
          <a:srcRect b="0" l="0" r="0" t="0"/>
          <a:stretch/>
        </p:blipFill>
        <p:spPr>
          <a:xfrm>
            <a:off x="1076844" y="705345"/>
            <a:ext cx="5760000" cy="2088000"/>
          </a:xfrm>
          <a:prstGeom prst="rect">
            <a:avLst/>
          </a:prstGeom>
          <a:noFill/>
          <a:ln>
            <a:noFill/>
          </a:ln>
        </p:spPr>
      </p:pic>
      <p:sp>
        <p:nvSpPr>
          <p:cNvPr id="726" name="Shape 72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0" name="Shape 730"/>
        <p:cNvGrpSpPr/>
        <p:nvPr/>
      </p:nvGrpSpPr>
      <p:grpSpPr>
        <a:xfrm>
          <a:off x="0" y="0"/>
          <a:ext cx="0" cy="0"/>
          <a:chOff x="0" y="0"/>
          <a:chExt cx="0" cy="0"/>
        </a:xfrm>
      </p:grpSpPr>
      <p:sp>
        <p:nvSpPr>
          <p:cNvPr id="731" name="Shape 73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732" name="Shape 732"/>
          <p:cNvSpPr/>
          <p:nvPr/>
        </p:nvSpPr>
        <p:spPr>
          <a:xfrm>
            <a:off x="716843" y="885505"/>
            <a:ext cx="6480000" cy="1785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Qual método será utilizado? Qual o nível de exatidão? </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Lista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 as atividades que necessitarão de estimativas de duração.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Atributos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Dados que serão usados na estimativa das durações requeridas para cada atividade da lista de atividades.</a:t>
            </a:r>
          </a:p>
        </p:txBody>
      </p:sp>
      <p:pic>
        <p:nvPicPr>
          <p:cNvPr id="733" name="Shape 733"/>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734" name="Shape 73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740" name="Shape 740"/>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Requisitos de recursos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Se for alocado um recurso júnior, por exemplo, a duração da atividade pode ser maior do que se um recurso sênior for alocado.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Calendários dos recursos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 informações como disponibilidade de recursos específicos, tipo de recursos, e recursos com atributos específicos, que influenciam na duração das atividades no cronograma.</a:t>
            </a:r>
          </a:p>
        </p:txBody>
      </p:sp>
      <p:pic>
        <p:nvPicPr>
          <p:cNvPr id="741" name="Shape 741"/>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742" name="Shape 74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6" name="Shape 746"/>
        <p:cNvGrpSpPr/>
        <p:nvPr/>
      </p:nvGrpSpPr>
      <p:grpSpPr>
        <a:xfrm>
          <a:off x="0" y="0"/>
          <a:ext cx="0" cy="0"/>
          <a:chOff x="0" y="0"/>
          <a:chExt cx="0" cy="0"/>
        </a:xfrm>
      </p:grpSpPr>
      <p:sp>
        <p:nvSpPr>
          <p:cNvPr id="747" name="Shape 74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pic>
        <p:nvPicPr>
          <p:cNvPr id="748" name="Shape 748"/>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749" name="Shape 74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750" name="Shape 750"/>
          <p:cNvSpPr/>
          <p:nvPr/>
        </p:nvSpPr>
        <p:spPr>
          <a:xfrm>
            <a:off x="716843" y="885505"/>
            <a:ext cx="6480000" cy="2092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Especificação do escopo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 premissas e restrições que impactam diretamente na estimativa de duração das atividades;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Disponibilidade de informações e duração dos períodos de preparação de relatórios são exemplos de premissas que impactam na duração das atividades; e</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Disponibilidade de recursos competentes e termos do contrato e requerimentos são exemplos de restrições que podem afetar a duração das atividades.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4" name="Shape 754"/>
        <p:cNvGrpSpPr/>
        <p:nvPr/>
      </p:nvGrpSpPr>
      <p:grpSpPr>
        <a:xfrm>
          <a:off x="0" y="0"/>
          <a:ext cx="0" cy="0"/>
          <a:chOff x="0" y="0"/>
          <a:chExt cx="0" cy="0"/>
        </a:xfrm>
      </p:grpSpPr>
      <p:sp>
        <p:nvSpPr>
          <p:cNvPr id="755" name="Shape 75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756" name="Shape 756"/>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Registro dos riscos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Riscos que venham a afetar a duração das atividades e que devam ser considerados em futuras atualizações de estimativas de duração.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Estrutura analítica dos recursos (EAR)</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Estrutura hierárquica dos recursos identificados por categoria e tipo de recursos.</a:t>
            </a:r>
          </a:p>
        </p:txBody>
      </p:sp>
      <p:pic>
        <p:nvPicPr>
          <p:cNvPr id="757" name="Shape 757"/>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758" name="Shape 75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764" name="Shape 764"/>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Bancos de dados de estimativas de duração e outros dados de referência;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Métricas de produtividade;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Informações comerciais publicadas;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Localização dos membros da equipe.</a:t>
            </a:r>
          </a:p>
        </p:txBody>
      </p:sp>
      <p:pic>
        <p:nvPicPr>
          <p:cNvPr id="765" name="Shape 765"/>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766" name="Shape 76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0" name="Shape 770"/>
        <p:cNvGrpSpPr/>
        <p:nvPr/>
      </p:nvGrpSpPr>
      <p:grpSpPr>
        <a:xfrm>
          <a:off x="0" y="0"/>
          <a:ext cx="0" cy="0"/>
          <a:chOff x="0" y="0"/>
          <a:chExt cx="0" cy="0"/>
        </a:xfrm>
      </p:grpSpPr>
      <p:sp>
        <p:nvSpPr>
          <p:cNvPr id="771" name="Shape 77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772" name="Shape 772"/>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Informações históricas sobre duração, calendários do projeto, metodologia de elaboração do cronograma, e lições aprendidas são alguns dos ativos utilizados neste processo.</a:t>
            </a:r>
          </a:p>
        </p:txBody>
      </p:sp>
      <p:pic>
        <p:nvPicPr>
          <p:cNvPr id="773" name="Shape 773"/>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774" name="Shape 77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8" name="Shape 778"/>
        <p:cNvGrpSpPr/>
        <p:nvPr/>
      </p:nvGrpSpPr>
      <p:grpSpPr>
        <a:xfrm>
          <a:off x="0" y="0"/>
          <a:ext cx="0" cy="0"/>
          <a:chOff x="0" y="0"/>
          <a:chExt cx="0" cy="0"/>
        </a:xfrm>
      </p:grpSpPr>
      <p:sp>
        <p:nvSpPr>
          <p:cNvPr id="779" name="Shape 77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pic>
        <p:nvPicPr>
          <p:cNvPr id="780" name="Shape 780"/>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781" name="Shape 78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782" name="Shape 782"/>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Opinião especializada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duração das atividades e sua estimativa depende de conhecimento prévio, por isso é importante contar com especialistas.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Estimativa análoga (</a:t>
            </a:r>
            <a:r>
              <a:rPr b="1" i="1" lang="pt-BR" sz="1800" u="none" cap="none" strike="noStrike">
                <a:solidFill>
                  <a:srgbClr val="000000"/>
                </a:solidFill>
                <a:latin typeface="Calibri"/>
                <a:ea typeface="Calibri"/>
                <a:cs typeface="Calibri"/>
                <a:sym typeface="Calibri"/>
              </a:rPr>
              <a:t>top-down</a:t>
            </a:r>
            <a:r>
              <a:rPr b="1" i="0" lang="pt-BR" sz="1800" u="none" cap="none" strike="noStrike">
                <a:solidFill>
                  <a:srgbClr val="000000"/>
                </a:solidFill>
                <a:latin typeface="Calibri"/>
                <a:ea typeface="Calibri"/>
                <a:cs typeface="Calibri"/>
                <a:sym typeface="Calibri"/>
              </a:rPr>
              <a:t>)</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Comparar projetos anteriores com o atual e estimar por analogia;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Quanto tempo durou o projeto anterior? Podemos considerar a mesma duração de um projeto e fazer ajustes, mas de forma superficial.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13" name="Shape 213"/>
          <p:cNvSpPr/>
          <p:nvPr/>
        </p:nvSpPr>
        <p:spPr>
          <a:xfrm>
            <a:off x="12443" y="273297"/>
            <a:ext cx="78891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Composição do cronograma</a:t>
            </a:r>
          </a:p>
        </p:txBody>
      </p:sp>
      <p:grpSp>
        <p:nvGrpSpPr>
          <p:cNvPr id="214" name="Shape 214"/>
          <p:cNvGrpSpPr/>
          <p:nvPr/>
        </p:nvGrpSpPr>
        <p:grpSpPr>
          <a:xfrm>
            <a:off x="803238" y="1317433"/>
            <a:ext cx="6307208" cy="1656167"/>
            <a:chOff x="86395" y="20"/>
            <a:chExt cx="6307208" cy="1656167"/>
          </a:xfrm>
        </p:grpSpPr>
        <p:sp>
          <p:nvSpPr>
            <p:cNvPr id="215" name="Shape 215"/>
            <p:cNvSpPr/>
            <p:nvPr/>
          </p:nvSpPr>
          <p:spPr>
            <a:xfrm rot="5400000">
              <a:off x="3996903" y="-1669691"/>
              <a:ext cx="646200" cy="4147200"/>
            </a:xfrm>
            <a:prstGeom prst="round2SameRect">
              <a:avLst>
                <a:gd fmla="val 16667" name="adj1"/>
                <a:gd fmla="val 0" name="adj2"/>
              </a:avLst>
            </a:prstGeom>
            <a:solidFill>
              <a:srgbClr val="CFD7E7">
                <a:alpha val="89800"/>
              </a:srgbClr>
            </a:solidFill>
            <a:ln cap="flat" cmpd="sng" w="9525">
              <a:solidFill>
                <a:srgbClr val="CFD7E7">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16" name="Shape 216"/>
            <p:cNvSpPr txBox="1"/>
            <p:nvPr/>
          </p:nvSpPr>
          <p:spPr>
            <a:xfrm>
              <a:off x="2246403" y="112357"/>
              <a:ext cx="4115700" cy="583200"/>
            </a:xfrm>
            <a:prstGeom prst="rect">
              <a:avLst/>
            </a:prstGeom>
            <a:noFill/>
            <a:ln>
              <a:noFill/>
            </a:ln>
          </p:spPr>
          <p:txBody>
            <a:bodyPr anchorCtr="0" anchor="ctr" bIns="123825" lIns="247650" rIns="247650" tIns="1238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Definição de estrutura e cálculos usados para criação do modelo de cronograma;</a:t>
              </a:r>
            </a:p>
          </p:txBody>
        </p:sp>
        <p:sp>
          <p:nvSpPr>
            <p:cNvPr id="217" name="Shape 217"/>
            <p:cNvSpPr/>
            <p:nvPr/>
          </p:nvSpPr>
          <p:spPr>
            <a:xfrm>
              <a:off x="86395" y="19"/>
              <a:ext cx="2160000" cy="807899"/>
            </a:xfrm>
            <a:prstGeom prst="roundRect">
              <a:avLst>
                <a:gd fmla="val 16667" name="adj"/>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18" name="Shape 218"/>
            <p:cNvSpPr txBox="1"/>
            <p:nvPr/>
          </p:nvSpPr>
          <p:spPr>
            <a:xfrm>
              <a:off x="125831" y="39457"/>
              <a:ext cx="2081100" cy="729000"/>
            </a:xfrm>
            <a:prstGeom prst="rect">
              <a:avLst/>
            </a:prstGeom>
            <a:noFill/>
            <a:ln>
              <a:noFill/>
            </a:ln>
          </p:spPr>
          <p:txBody>
            <a:bodyPr anchorCtr="0" anchor="ctr" bIns="22850" lIns="45700" rIns="45700" tIns="228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Método de elaboração do cronograma</a:t>
              </a:r>
            </a:p>
          </p:txBody>
        </p:sp>
        <p:sp>
          <p:nvSpPr>
            <p:cNvPr id="219" name="Shape 219"/>
            <p:cNvSpPr/>
            <p:nvPr/>
          </p:nvSpPr>
          <p:spPr>
            <a:xfrm rot="5400000">
              <a:off x="3996903" y="-821422"/>
              <a:ext cx="646200" cy="4147200"/>
            </a:xfrm>
            <a:prstGeom prst="round2SameRect">
              <a:avLst>
                <a:gd fmla="val 16667" name="adj1"/>
                <a:gd fmla="val 0" name="adj2"/>
              </a:avLst>
            </a:prstGeom>
            <a:solidFill>
              <a:srgbClr val="CFD7E7">
                <a:alpha val="89800"/>
              </a:srgbClr>
            </a:solidFill>
            <a:ln cap="flat" cmpd="sng" w="9525">
              <a:solidFill>
                <a:srgbClr val="CFD7E7">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20" name="Shape 220"/>
            <p:cNvSpPr txBox="1"/>
            <p:nvPr/>
          </p:nvSpPr>
          <p:spPr>
            <a:xfrm>
              <a:off x="2246403" y="960626"/>
              <a:ext cx="4115700" cy="583200"/>
            </a:xfrm>
            <a:prstGeom prst="rect">
              <a:avLst/>
            </a:prstGeom>
            <a:noFill/>
            <a:ln>
              <a:noFill/>
            </a:ln>
          </p:spPr>
          <p:txBody>
            <a:bodyPr anchorCtr="0" anchor="ctr" bIns="123825" lIns="247650" rIns="247650" tIns="1238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Contém nomes, definições, relacionamentos estruturais e formatos de componentes do cronograma;</a:t>
              </a:r>
            </a:p>
          </p:txBody>
        </p:sp>
        <p:sp>
          <p:nvSpPr>
            <p:cNvPr id="221" name="Shape 221"/>
            <p:cNvSpPr/>
            <p:nvPr/>
          </p:nvSpPr>
          <p:spPr>
            <a:xfrm>
              <a:off x="86395" y="848287"/>
              <a:ext cx="2160000" cy="807899"/>
            </a:xfrm>
            <a:prstGeom prst="roundRect">
              <a:avLst>
                <a:gd fmla="val 16667" name="adj"/>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22" name="Shape 222"/>
            <p:cNvSpPr txBox="1"/>
            <p:nvPr/>
          </p:nvSpPr>
          <p:spPr>
            <a:xfrm>
              <a:off x="125831" y="887725"/>
              <a:ext cx="2081100" cy="729000"/>
            </a:xfrm>
            <a:prstGeom prst="rect">
              <a:avLst/>
            </a:prstGeom>
            <a:noFill/>
            <a:ln>
              <a:noFill/>
            </a:ln>
          </p:spPr>
          <p:txBody>
            <a:bodyPr anchorCtr="0" anchor="ctr" bIns="22850" lIns="45700" rIns="45700" tIns="228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Ferramenta de cronograma</a:t>
              </a:r>
            </a:p>
          </p:txBody>
        </p:sp>
      </p:grpSp>
      <p:sp>
        <p:nvSpPr>
          <p:cNvPr id="223" name="Shape 223"/>
          <p:cNvSpPr/>
          <p:nvPr/>
        </p:nvSpPr>
        <p:spPr>
          <a:xfrm>
            <a:off x="428452" y="3729682"/>
            <a:ext cx="463200" cy="343200"/>
          </a:xfrm>
          <a:prstGeom prst="rightArrow">
            <a:avLst>
              <a:gd fmla="val 50000" name="adj1"/>
              <a:gd fmla="val 57108" name="adj2"/>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6" name="Shape 786"/>
        <p:cNvGrpSpPr/>
        <p:nvPr/>
      </p:nvGrpSpPr>
      <p:grpSpPr>
        <a:xfrm>
          <a:off x="0" y="0"/>
          <a:ext cx="0" cy="0"/>
          <a:chOff x="0" y="0"/>
          <a:chExt cx="0" cy="0"/>
        </a:xfrm>
      </p:grpSpPr>
      <p:sp>
        <p:nvSpPr>
          <p:cNvPr id="787" name="Shape 78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788" name="Shape 788"/>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Estimativa paramétrica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Utilizar dados e informações de projetos anteriores e construir parâmetros para estimativas em projetos presentes e futuros;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Em um projeto anterior, um desenvolvedor escreveu 10 linhas de código por hora, podemos utilizar este parâmetro para calcular o tempo necessário para escrever as linhas de código em um novo projeto.</a:t>
            </a:r>
          </a:p>
        </p:txBody>
      </p:sp>
      <p:pic>
        <p:nvPicPr>
          <p:cNvPr id="789" name="Shape 789"/>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790" name="Shape 79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796" name="Shape 796"/>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Estimativa de três pontos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Derivada da Técnica de revisão e avaliação de programa (PERT, em inglês), que considera o grau de incerteza e o risco associado, baseando-se na data mais provável (tM), data otimista (tO) e data pessimista (tP);</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São duas as principais fórmulas utilizadas para calcular a data esperada (tE):</a:t>
            </a:r>
          </a:p>
          <a:p>
            <a:pPr indent="-287446" lvl="2" marL="1036746"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Distribuição beta: </a:t>
            </a:r>
            <a:r>
              <a:rPr b="0" i="0" lang="pt-BR" sz="1400" u="none" cap="none" strike="noStrike">
                <a:solidFill>
                  <a:srgbClr val="000000"/>
                </a:solidFill>
                <a:latin typeface="Calibri"/>
                <a:ea typeface="Calibri"/>
                <a:cs typeface="Calibri"/>
                <a:sym typeface="Calibri"/>
              </a:rPr>
              <a:t>tE = (tO+4tM+tP)/6</a:t>
            </a:r>
          </a:p>
          <a:p>
            <a:pPr indent="-287446" lvl="2" marL="1036746"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Distribuição triangular: </a:t>
            </a:r>
            <a:r>
              <a:rPr b="0" i="0" lang="pt-BR" sz="1400" u="none" cap="none" strike="noStrike">
                <a:solidFill>
                  <a:srgbClr val="000000"/>
                </a:solidFill>
                <a:latin typeface="Calibri"/>
                <a:ea typeface="Calibri"/>
                <a:cs typeface="Calibri"/>
                <a:sym typeface="Calibri"/>
              </a:rPr>
              <a:t>tE = (tO+tM+tP)/3</a:t>
            </a:r>
          </a:p>
        </p:txBody>
      </p:sp>
      <p:pic>
        <p:nvPicPr>
          <p:cNvPr id="797" name="Shape 797"/>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798" name="Shape 79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2" name="Shape 802"/>
        <p:cNvGrpSpPr/>
        <p:nvPr/>
      </p:nvGrpSpPr>
      <p:grpSpPr>
        <a:xfrm>
          <a:off x="0" y="0"/>
          <a:ext cx="0" cy="0"/>
          <a:chOff x="0" y="0"/>
          <a:chExt cx="0" cy="0"/>
        </a:xfrm>
      </p:grpSpPr>
      <p:sp>
        <p:nvSpPr>
          <p:cNvPr id="803" name="Shape 80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804" name="Shape 804"/>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de tomada de decisão em grupo</a:t>
            </a:r>
          </a:p>
          <a:p>
            <a:pPr indent="-292949" lvl="2" marL="661249" marR="0" rtl="0" algn="just">
              <a:lnSpc>
                <a:spcPct val="100000"/>
              </a:lnSpc>
              <a:spcBef>
                <a:spcPts val="0"/>
              </a:spcBef>
              <a:spcAft>
                <a:spcPts val="0"/>
              </a:spcAft>
              <a:buClr>
                <a:srgbClr val="000000"/>
              </a:buClr>
              <a:buSzPct val="100000"/>
              <a:buFont typeface="Arial"/>
              <a:buChar char="•"/>
            </a:pPr>
            <a:r>
              <a:rPr b="0" i="1" lang="pt-BR" sz="1400" u="none" cap="none" strike="noStrike">
                <a:solidFill>
                  <a:srgbClr val="000000"/>
                </a:solidFill>
                <a:latin typeface="Calibri"/>
                <a:ea typeface="Calibri"/>
                <a:cs typeface="Calibri"/>
                <a:sym typeface="Calibri"/>
              </a:rPr>
              <a:t>Brainstorming</a:t>
            </a:r>
            <a:r>
              <a:rPr b="0" i="0" lang="pt-BR" sz="1400" u="none" cap="none" strike="noStrike">
                <a:solidFill>
                  <a:srgbClr val="000000"/>
                </a:solidFill>
                <a:latin typeface="Calibri"/>
                <a:ea typeface="Calibri"/>
                <a:cs typeface="Calibri"/>
                <a:sym typeface="Calibri"/>
              </a:rPr>
              <a:t>, técnica Delphi e técnica de grupo nominal são algumas das técnicas utilizadas para  engajar os membros da equipe a fim de melhorar a exatidão e o comprometimento com as estimativas emergentes;</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Outro aspecto importante é que, quando a equipe é envolvida nos processos de estimativa, o comprometimento em alcançar as estimativas é muito maior.</a:t>
            </a:r>
          </a:p>
        </p:txBody>
      </p:sp>
      <p:pic>
        <p:nvPicPr>
          <p:cNvPr id="805" name="Shape 805"/>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806" name="Shape 80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812" name="Shape 812"/>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813" name="Shape 81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814" name="Shape 814"/>
          <p:cNvSpPr/>
          <p:nvPr/>
        </p:nvSpPr>
        <p:spPr>
          <a:xfrm>
            <a:off x="716843" y="885505"/>
            <a:ext cx="6480000" cy="18774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Análises de reservas</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Incluir reservas contingenciais e gerenciais no cronograma;</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 reservas para contingências, também conhecidas como reservas de tempo ou </a:t>
            </a:r>
            <a:r>
              <a:rPr b="0" i="1" lang="pt-BR" sz="1400" u="none" cap="none" strike="noStrike">
                <a:solidFill>
                  <a:srgbClr val="000000"/>
                </a:solidFill>
                <a:latin typeface="Calibri"/>
                <a:ea typeface="Calibri"/>
                <a:cs typeface="Calibri"/>
                <a:sym typeface="Calibri"/>
              </a:rPr>
              <a:t>buffers </a:t>
            </a:r>
            <a:r>
              <a:rPr b="0" i="0" lang="pt-BR" sz="1400" u="none" cap="none" strike="noStrike">
                <a:solidFill>
                  <a:srgbClr val="000000"/>
                </a:solidFill>
                <a:latin typeface="Calibri"/>
                <a:ea typeface="Calibri"/>
                <a:cs typeface="Calibri"/>
                <a:sym typeface="Calibri"/>
              </a:rPr>
              <a:t>no cronograma, consideram as incertezas conhecidas no cronograma; e</a:t>
            </a:r>
          </a:p>
          <a:p>
            <a:pPr indent="-292949" lvl="2" marL="661249"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 reservas gerenciais de tempo são uma quantidade especificada da duração do projeto retida para fins de controle de gerenciamento e são reservadas para o trabalho imprevisto que está dentro do escopo do projeto.</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8" name="Shape 818"/>
        <p:cNvGrpSpPr/>
        <p:nvPr/>
      </p:nvGrpSpPr>
      <p:grpSpPr>
        <a:xfrm>
          <a:off x="0" y="0"/>
          <a:ext cx="0" cy="0"/>
          <a:chOff x="0" y="0"/>
          <a:chExt cx="0" cy="0"/>
        </a:xfrm>
      </p:grpSpPr>
      <p:sp>
        <p:nvSpPr>
          <p:cNvPr id="819" name="Shape 81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820" name="Shape 820"/>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821" name="Shape 821"/>
          <p:cNvSpPr/>
          <p:nvPr/>
        </p:nvSpPr>
        <p:spPr>
          <a:xfrm>
            <a:off x="690437"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Estimativas das durações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Apresentação quantificada das estimativas de duração de cada atividade;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 ser que uma estimativa não seja definitiva;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estimar que terminaremos uma atividade em 10 dias com uma precisão de acerto de 90%, por exemplo;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estimar, também, a duração por recursos.</a:t>
            </a:r>
          </a:p>
        </p:txBody>
      </p:sp>
      <p:sp>
        <p:nvSpPr>
          <p:cNvPr id="822" name="Shape 82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x="0" y="0"/>
          <a:ext cx="0" cy="0"/>
          <a:chOff x="0" y="0"/>
          <a:chExt cx="0" cy="0"/>
        </a:xfrm>
      </p:grpSpPr>
      <p:sp>
        <p:nvSpPr>
          <p:cNvPr id="827" name="Shape 82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828" name="Shape 828"/>
          <p:cNvSpPr/>
          <p:nvPr/>
        </p:nvSpPr>
        <p:spPr>
          <a:xfrm>
            <a:off x="690437"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Atributos das atividades e premissas feitas no desenvolvimento da estimativa da duração da atividade são os principais documentos atualizados neste processo.</a:t>
            </a:r>
          </a:p>
        </p:txBody>
      </p:sp>
      <p:pic>
        <p:nvPicPr>
          <p:cNvPr id="829" name="Shape 829"/>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830" name="Shape 83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Estimar as durações das atividades</a:t>
            </a:r>
          </a:p>
        </p:txBody>
      </p:sp>
      <p:sp>
        <p:nvSpPr>
          <p:cNvPr id="836" name="Shape 836"/>
          <p:cNvSpPr/>
          <p:nvPr/>
        </p:nvSpPr>
        <p:spPr>
          <a:xfrm>
            <a:off x="716843" y="885505"/>
            <a:ext cx="64800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Este é o processo de estimativa do número de períodos de trabalho que serão necessários para terminar as atividades específicas com os recursos estimados – de acordo com o PMBOK®.</a:t>
            </a:r>
          </a:p>
        </p:txBody>
      </p:sp>
      <p:sp>
        <p:nvSpPr>
          <p:cNvPr id="837" name="Shape 83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838" name="Shape 838"/>
          <p:cNvPicPr preferRelativeResize="0"/>
          <p:nvPr/>
        </p:nvPicPr>
        <p:blipFill rotWithShape="1">
          <a:blip r:embed="rId3">
            <a:alphaModFix/>
          </a:blip>
          <a:srcRect b="0" l="0" r="0" t="0"/>
          <a:stretch/>
        </p:blipFill>
        <p:spPr>
          <a:xfrm>
            <a:off x="716843" y="2073498"/>
            <a:ext cx="1341300" cy="17466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2" name="Shape 842"/>
        <p:cNvGrpSpPr/>
        <p:nvPr/>
      </p:nvGrpSpPr>
      <p:grpSpPr>
        <a:xfrm>
          <a:off x="0" y="0"/>
          <a:ext cx="0" cy="0"/>
          <a:chOff x="0" y="0"/>
          <a:chExt cx="0" cy="0"/>
        </a:xfrm>
      </p:grpSpPr>
      <p:sp>
        <p:nvSpPr>
          <p:cNvPr id="843" name="Shape 843"/>
          <p:cNvSpPr txBox="1"/>
          <p:nvPr/>
        </p:nvSpPr>
        <p:spPr>
          <a:xfrm>
            <a:off x="0" y="201277"/>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Desenvolver o cronograma</a:t>
            </a:r>
          </a:p>
        </p:txBody>
      </p:sp>
      <p:pic>
        <p:nvPicPr>
          <p:cNvPr descr="https://www.caelum.com.br/apostila-html-css-javascript/anuncios/alura_2x.png" id="844" name="Shape 844"/>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845" name="Shape 845"/>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846" name="Shape 846"/>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847" name="Shape 847"/>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6 – Gerenciamento do Tempo</a:t>
            </a:r>
          </a:p>
        </p:txBody>
      </p:sp>
      <p:grpSp>
        <p:nvGrpSpPr>
          <p:cNvPr id="848" name="Shape 848"/>
          <p:cNvGrpSpPr/>
          <p:nvPr/>
        </p:nvGrpSpPr>
        <p:grpSpPr>
          <a:xfrm>
            <a:off x="3" y="1796255"/>
            <a:ext cx="2732645" cy="576125"/>
            <a:chOff x="-150191" y="1834342"/>
            <a:chExt cx="7482598" cy="1702500"/>
          </a:xfrm>
        </p:grpSpPr>
        <p:pic>
          <p:nvPicPr>
            <p:cNvPr id="849" name="Shape 849"/>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850" name="Shape 850"/>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4" name="Shape 854"/>
        <p:cNvGrpSpPr/>
        <p:nvPr/>
      </p:nvGrpSpPr>
      <p:grpSpPr>
        <a:xfrm>
          <a:off x="0" y="0"/>
          <a:ext cx="0" cy="0"/>
          <a:chOff x="0" y="0"/>
          <a:chExt cx="0" cy="0"/>
        </a:xfrm>
      </p:grpSpPr>
      <p:sp>
        <p:nvSpPr>
          <p:cNvPr id="855" name="Shape 85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856" name="Shape 856"/>
          <p:cNvSpPr/>
          <p:nvPr/>
        </p:nvSpPr>
        <p:spPr>
          <a:xfrm>
            <a:off x="572468" y="2776155"/>
            <a:ext cx="4320000" cy="11696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Desenvolver o cronograma </a:t>
            </a:r>
            <a:r>
              <a:rPr b="0" i="0" lang="pt-BR" sz="1400" u="none" cap="none" strike="noStrike">
                <a:solidFill>
                  <a:srgbClr val="000000"/>
                </a:solidFill>
                <a:latin typeface="Calibri"/>
                <a:ea typeface="Calibri"/>
                <a:cs typeface="Calibri"/>
                <a:sym typeface="Calibri"/>
              </a:rPr>
              <a:t>é o processo de análise de sequências das atividades, suas durações, recursos necessários e restrições do cronograma visando criar o modelo do cronograma do projeto – de acordo com o PMBOK®.</a:t>
            </a:r>
          </a:p>
        </p:txBody>
      </p:sp>
      <p:pic>
        <p:nvPicPr>
          <p:cNvPr id="857" name="Shape 857"/>
          <p:cNvPicPr preferRelativeResize="0"/>
          <p:nvPr/>
        </p:nvPicPr>
        <p:blipFill rotWithShape="1">
          <a:blip r:embed="rId3">
            <a:alphaModFix/>
          </a:blip>
          <a:srcRect b="0" l="0" r="0" t="0"/>
          <a:stretch/>
        </p:blipFill>
        <p:spPr>
          <a:xfrm>
            <a:off x="1076844" y="705345"/>
            <a:ext cx="5760000" cy="2098800"/>
          </a:xfrm>
          <a:prstGeom prst="rect">
            <a:avLst/>
          </a:prstGeom>
          <a:noFill/>
          <a:ln>
            <a:noFill/>
          </a:ln>
        </p:spPr>
      </p:pic>
      <p:sp>
        <p:nvSpPr>
          <p:cNvPr id="858" name="Shape 85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864" name="Shape 864"/>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Método de elaboração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Ferramenta usada para criar o cronograma;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Forma de calcular o cronograma.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Lista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Quais atividades serão inclusas no modelo do cronograma?</a:t>
            </a:r>
          </a:p>
        </p:txBody>
      </p:sp>
      <p:pic>
        <p:nvPicPr>
          <p:cNvPr id="865" name="Shape 865"/>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66" name="Shape 86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29" name="Shape 229"/>
          <p:cNvSpPr/>
          <p:nvPr/>
        </p:nvSpPr>
        <p:spPr>
          <a:xfrm>
            <a:off x="12443" y="273297"/>
            <a:ext cx="78891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Composição do cronograma</a:t>
            </a:r>
          </a:p>
        </p:txBody>
      </p:sp>
      <p:grpSp>
        <p:nvGrpSpPr>
          <p:cNvPr id="230" name="Shape 230"/>
          <p:cNvGrpSpPr/>
          <p:nvPr/>
        </p:nvGrpSpPr>
        <p:grpSpPr>
          <a:xfrm>
            <a:off x="803238" y="1317525"/>
            <a:ext cx="6307208" cy="1656074"/>
            <a:chOff x="86395" y="20"/>
            <a:chExt cx="6307208" cy="1656074"/>
          </a:xfrm>
        </p:grpSpPr>
        <p:sp>
          <p:nvSpPr>
            <p:cNvPr id="231" name="Shape 231"/>
            <p:cNvSpPr/>
            <p:nvPr/>
          </p:nvSpPr>
          <p:spPr>
            <a:xfrm rot="5400000">
              <a:off x="3996903" y="-1669701"/>
              <a:ext cx="646200" cy="4147200"/>
            </a:xfrm>
            <a:prstGeom prst="round2SameRect">
              <a:avLst>
                <a:gd fmla="val 16667" name="adj1"/>
                <a:gd fmla="val 0" name="adj2"/>
              </a:avLst>
            </a:prstGeom>
            <a:solidFill>
              <a:srgbClr val="CFD7E7">
                <a:alpha val="89800"/>
              </a:srgbClr>
            </a:solidFill>
            <a:ln cap="flat" cmpd="sng" w="9525">
              <a:solidFill>
                <a:srgbClr val="CFD7E7">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32" name="Shape 232"/>
            <p:cNvSpPr txBox="1"/>
            <p:nvPr/>
          </p:nvSpPr>
          <p:spPr>
            <a:xfrm>
              <a:off x="2246403" y="112344"/>
              <a:ext cx="4115700" cy="583200"/>
            </a:xfrm>
            <a:prstGeom prst="rect">
              <a:avLst/>
            </a:prstGeom>
            <a:noFill/>
            <a:ln>
              <a:noFill/>
            </a:ln>
          </p:spPr>
          <p:txBody>
            <a:bodyPr anchorCtr="0" anchor="ctr" bIns="123825" lIns="247650" rIns="247650" tIns="1238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Representação do plano para execução das atividades do projeto, incluindo durações, dependências e outras relevantes para o desenvolvimento do cronograma;</a:t>
              </a:r>
            </a:p>
          </p:txBody>
        </p:sp>
        <p:sp>
          <p:nvSpPr>
            <p:cNvPr id="233" name="Shape 233"/>
            <p:cNvSpPr/>
            <p:nvPr/>
          </p:nvSpPr>
          <p:spPr>
            <a:xfrm>
              <a:off x="86395" y="19"/>
              <a:ext cx="2160000" cy="807899"/>
            </a:xfrm>
            <a:prstGeom prst="roundRect">
              <a:avLst>
                <a:gd fmla="val 16667" name="adj"/>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34" name="Shape 234"/>
            <p:cNvSpPr txBox="1"/>
            <p:nvPr/>
          </p:nvSpPr>
          <p:spPr>
            <a:xfrm>
              <a:off x="125828" y="39452"/>
              <a:ext cx="2081100" cy="729000"/>
            </a:xfrm>
            <a:prstGeom prst="rect">
              <a:avLst/>
            </a:prstGeom>
            <a:noFill/>
            <a:ln>
              <a:noFill/>
            </a:ln>
          </p:spPr>
          <p:txBody>
            <a:bodyPr anchorCtr="0" anchor="ctr" bIns="22850" lIns="45700" rIns="45700" tIns="228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Modelo de cronograma</a:t>
              </a:r>
            </a:p>
          </p:txBody>
        </p:sp>
        <p:sp>
          <p:nvSpPr>
            <p:cNvPr id="235" name="Shape 235"/>
            <p:cNvSpPr/>
            <p:nvPr/>
          </p:nvSpPr>
          <p:spPr>
            <a:xfrm rot="5400000">
              <a:off x="3996903" y="-821525"/>
              <a:ext cx="646200" cy="4147200"/>
            </a:xfrm>
            <a:prstGeom prst="round2SameRect">
              <a:avLst>
                <a:gd fmla="val 16667" name="adj1"/>
                <a:gd fmla="val 0" name="adj2"/>
              </a:avLst>
            </a:prstGeom>
            <a:solidFill>
              <a:srgbClr val="CFD7E7">
                <a:alpha val="89800"/>
              </a:srgbClr>
            </a:solidFill>
            <a:ln cap="flat" cmpd="sng" w="9525">
              <a:solidFill>
                <a:srgbClr val="CFD7E7">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36" name="Shape 236"/>
            <p:cNvSpPr txBox="1"/>
            <p:nvPr/>
          </p:nvSpPr>
          <p:spPr>
            <a:xfrm>
              <a:off x="2246403" y="960520"/>
              <a:ext cx="4115700" cy="583200"/>
            </a:xfrm>
            <a:prstGeom prst="rect">
              <a:avLst/>
            </a:prstGeom>
            <a:noFill/>
            <a:ln>
              <a:noFill/>
            </a:ln>
          </p:spPr>
          <p:txBody>
            <a:bodyPr anchorCtr="0" anchor="ctr" bIns="123825" lIns="247650" rIns="247650" tIns="1238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Dados específicos do projeto, como: EAP, atividades, recursos, durações,  dependências, restrições, calendários, marcos, esperas, entre outros relevantes para o desenvolvimento do cronograma;</a:t>
              </a:r>
            </a:p>
          </p:txBody>
        </p:sp>
        <p:sp>
          <p:nvSpPr>
            <p:cNvPr id="237" name="Shape 237"/>
            <p:cNvSpPr/>
            <p:nvPr/>
          </p:nvSpPr>
          <p:spPr>
            <a:xfrm>
              <a:off x="86395" y="848194"/>
              <a:ext cx="2160000" cy="807900"/>
            </a:xfrm>
            <a:prstGeom prst="roundRect">
              <a:avLst>
                <a:gd fmla="val 16667" name="adj"/>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38" name="Shape 238"/>
            <p:cNvSpPr txBox="1"/>
            <p:nvPr/>
          </p:nvSpPr>
          <p:spPr>
            <a:xfrm>
              <a:off x="125828" y="887626"/>
              <a:ext cx="2081100" cy="729000"/>
            </a:xfrm>
            <a:prstGeom prst="rect">
              <a:avLst/>
            </a:prstGeom>
            <a:noFill/>
            <a:ln>
              <a:noFill/>
            </a:ln>
          </p:spPr>
          <p:txBody>
            <a:bodyPr anchorCtr="0" anchor="ctr" bIns="22850" lIns="45700" rIns="45700" tIns="228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Informações do projeto</a:t>
              </a:r>
            </a:p>
          </p:txBody>
        </p:sp>
      </p:grpSp>
      <p:sp>
        <p:nvSpPr>
          <p:cNvPr id="239" name="Shape 239"/>
          <p:cNvSpPr/>
          <p:nvPr/>
        </p:nvSpPr>
        <p:spPr>
          <a:xfrm>
            <a:off x="428452" y="3729682"/>
            <a:ext cx="463200" cy="343200"/>
          </a:xfrm>
          <a:prstGeom prst="rightArrow">
            <a:avLst>
              <a:gd fmla="val 50000" name="adj1"/>
              <a:gd fmla="val 57108" name="adj2"/>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0" name="Shape 870"/>
        <p:cNvGrpSpPr/>
        <p:nvPr/>
      </p:nvGrpSpPr>
      <p:grpSpPr>
        <a:xfrm>
          <a:off x="0" y="0"/>
          <a:ext cx="0" cy="0"/>
          <a:chOff x="0" y="0"/>
          <a:chExt cx="0" cy="0"/>
        </a:xfrm>
      </p:grpSpPr>
      <p:sp>
        <p:nvSpPr>
          <p:cNvPr id="871" name="Shape 87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872" name="Shape 872"/>
          <p:cNvSpPr/>
          <p:nvPr/>
        </p:nvSpPr>
        <p:spPr>
          <a:xfrm>
            <a:off x="716843" y="885505"/>
            <a:ext cx="6480000" cy="12927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Atributos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Contém os detalhes usados para criar o modelo do cronograma.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Diagramas de rede do cronograma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 as relações lógicas de predecessores e sucessores que serão usadas para calcular o cronograma.</a:t>
            </a:r>
          </a:p>
        </p:txBody>
      </p:sp>
      <p:pic>
        <p:nvPicPr>
          <p:cNvPr id="873" name="Shape 873"/>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74" name="Shape 87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8" name="Shape 878"/>
        <p:cNvGrpSpPr/>
        <p:nvPr/>
      </p:nvGrpSpPr>
      <p:grpSpPr>
        <a:xfrm>
          <a:off x="0" y="0"/>
          <a:ext cx="0" cy="0"/>
          <a:chOff x="0" y="0"/>
          <a:chExt cx="0" cy="0"/>
        </a:xfrm>
      </p:grpSpPr>
      <p:sp>
        <p:nvSpPr>
          <p:cNvPr id="879" name="Shape 87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pic>
        <p:nvPicPr>
          <p:cNvPr id="880" name="Shape 880"/>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81" name="Shape 88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882" name="Shape 882"/>
          <p:cNvSpPr/>
          <p:nvPr/>
        </p:nvSpPr>
        <p:spPr>
          <a:xfrm>
            <a:off x="716843" y="885505"/>
            <a:ext cx="6480000" cy="12927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Requisitos de recursos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Quais os tipos e quantidades de recursos exigidos para cada atividade usada para criar o modelo do cronograma?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Calendários dos recursos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Quais recursos estarão disponíveis durante o projeto?</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6" name="Shape 886"/>
        <p:cNvGrpSpPr/>
        <p:nvPr/>
      </p:nvGrpSpPr>
      <p:grpSpPr>
        <a:xfrm>
          <a:off x="0" y="0"/>
          <a:ext cx="0" cy="0"/>
          <a:chOff x="0" y="0"/>
          <a:chExt cx="0" cy="0"/>
        </a:xfrm>
      </p:grpSpPr>
      <p:sp>
        <p:nvSpPr>
          <p:cNvPr id="887" name="Shape 88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888" name="Shape 888"/>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Estimativas de duração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Fornece avaliações quantitativas do número provável de períodos de trabalho que serão necessários para completar uma atividade.</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Especificação do escopo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Escopo do produto, do projeto, e até mesmo premissas vinculadas que possam afetar o cronograma.</a:t>
            </a:r>
          </a:p>
        </p:txBody>
      </p:sp>
      <p:pic>
        <p:nvPicPr>
          <p:cNvPr id="889" name="Shape 889"/>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90" name="Shape 89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4" name="Shape 894"/>
        <p:cNvGrpSpPr/>
        <p:nvPr/>
      </p:nvGrpSpPr>
      <p:grpSpPr>
        <a:xfrm>
          <a:off x="0" y="0"/>
          <a:ext cx="0" cy="0"/>
          <a:chOff x="0" y="0"/>
          <a:chExt cx="0" cy="0"/>
        </a:xfrm>
      </p:grpSpPr>
      <p:sp>
        <p:nvSpPr>
          <p:cNvPr id="895" name="Shape 89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896" name="Shape 896"/>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Registro de riscos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Os riscos do projeto podem aumentar ou diminuir a duração de atividades, por exemplo.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Designações do pessoal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Nada mais natural, uma vez que recursos humanos irão desempenhar atividades em seu projeto e estes recursos podem variar e esta variação impactará no cronograma.</a:t>
            </a:r>
          </a:p>
        </p:txBody>
      </p:sp>
      <p:pic>
        <p:nvPicPr>
          <p:cNvPr id="897" name="Shape 897"/>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98" name="Shape 89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904" name="Shape 904"/>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Estrutura analítica dos recursos (EAR)</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EAR permite a visualização e distribuição de recursos por entregas, por esforço e, até mesmo, por materiais.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canais de comunicação, e ferramenta de cronograma são alguns dos fatores ambientais que fornecem informações para o desenvolvimento do cronograma.</a:t>
            </a:r>
          </a:p>
        </p:txBody>
      </p:sp>
      <p:pic>
        <p:nvPicPr>
          <p:cNvPr id="905" name="Shape 905"/>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906" name="Shape 90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0" name="Shape 910"/>
        <p:cNvGrpSpPr/>
        <p:nvPr/>
      </p:nvGrpSpPr>
      <p:grpSpPr>
        <a:xfrm>
          <a:off x="0" y="0"/>
          <a:ext cx="0" cy="0"/>
          <a:chOff x="0" y="0"/>
          <a:chExt cx="0" cy="0"/>
        </a:xfrm>
      </p:grpSpPr>
      <p:sp>
        <p:nvSpPr>
          <p:cNvPr id="911" name="Shape 91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912" name="Shape 912"/>
          <p:cNvSpPr/>
          <p:nvPr/>
        </p:nvSpPr>
        <p:spPr>
          <a:xfrm>
            <a:off x="716843" y="885505"/>
            <a:ext cx="6480000" cy="800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Metodologia de elaboração de cronograma;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Calendários do projeto.</a:t>
            </a:r>
          </a:p>
        </p:txBody>
      </p:sp>
      <p:pic>
        <p:nvPicPr>
          <p:cNvPr id="913" name="Shape 913"/>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914" name="Shape 91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8" name="Shape 918"/>
        <p:cNvGrpSpPr/>
        <p:nvPr/>
      </p:nvGrpSpPr>
      <p:grpSpPr>
        <a:xfrm>
          <a:off x="0" y="0"/>
          <a:ext cx="0" cy="0"/>
          <a:chOff x="0" y="0"/>
          <a:chExt cx="0" cy="0"/>
        </a:xfrm>
      </p:grpSpPr>
      <p:sp>
        <p:nvSpPr>
          <p:cNvPr id="919" name="Shape 91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pic>
        <p:nvPicPr>
          <p:cNvPr id="920" name="Shape 920"/>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921" name="Shape 92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922" name="Shape 922"/>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rede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Concatena todas as informações produzidas até o momento e gera o modelo de cronograma do projeto. É com esta técnica que aplicamos as demais e por meio dela que vamos chegar à forma final do cronograma.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6" name="Shape 926"/>
        <p:cNvGrpSpPr/>
        <p:nvPr/>
      </p:nvGrpSpPr>
      <p:grpSpPr>
        <a:xfrm>
          <a:off x="0" y="0"/>
          <a:ext cx="0" cy="0"/>
          <a:chOff x="0" y="0"/>
          <a:chExt cx="0" cy="0"/>
        </a:xfrm>
      </p:grpSpPr>
      <p:sp>
        <p:nvSpPr>
          <p:cNvPr id="927" name="Shape 92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928" name="Shape 928"/>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Método do caminho crítico</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a determinação do caminho mais longo no diagrama de rede, o início mais cedo e mais tarde e o término mais cedo e mais tarde que uma atividade precisa para ser completada;</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Representa o menor tempo em que um projeto pode ser encerrado; </a:t>
            </a:r>
          </a:p>
        </p:txBody>
      </p:sp>
      <p:pic>
        <p:nvPicPr>
          <p:cNvPr id="929" name="Shape 929"/>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930" name="Shape 93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4" name="Shape 934"/>
        <p:cNvGrpSpPr/>
        <p:nvPr/>
      </p:nvGrpSpPr>
      <p:grpSpPr>
        <a:xfrm>
          <a:off x="0" y="0"/>
          <a:ext cx="0" cy="0"/>
          <a:chOff x="0" y="0"/>
          <a:chExt cx="0" cy="0"/>
        </a:xfrm>
      </p:grpSpPr>
      <p:sp>
        <p:nvSpPr>
          <p:cNvPr id="935" name="Shape 93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936" name="Shape 936"/>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Método do caminho crítico (cont.)</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método do caminho crítico identifica as folgas totais e folgas livres:</a:t>
            </a:r>
          </a:p>
          <a:p>
            <a:pPr indent="-287446" lvl="3" marL="1036746"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Folga livre </a:t>
            </a:r>
            <a:r>
              <a:rPr b="0" i="0" lang="pt-BR" sz="1400" u="none" cap="none" strike="noStrike">
                <a:solidFill>
                  <a:srgbClr val="000000"/>
                </a:solidFill>
                <a:latin typeface="Calibri"/>
                <a:ea typeface="Calibri"/>
                <a:cs typeface="Calibri"/>
                <a:sym typeface="Calibri"/>
              </a:rPr>
              <a:t>é quanto tempo uma atividade pode atrasar sem atrasar o início da atividade sucessora;</a:t>
            </a:r>
          </a:p>
          <a:p>
            <a:pPr indent="-287446" lvl="3" marL="1036746"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Folga total </a:t>
            </a:r>
            <a:r>
              <a:rPr b="0" i="0" lang="pt-BR" sz="1400" u="none" cap="none" strike="noStrike">
                <a:solidFill>
                  <a:srgbClr val="000000"/>
                </a:solidFill>
                <a:latin typeface="Calibri"/>
                <a:ea typeface="Calibri"/>
                <a:cs typeface="Calibri"/>
                <a:sym typeface="Calibri"/>
              </a:rPr>
              <a:t>é quanto tempo uma atividade pode atrasar o seu início sem atrasar a data de encerramento do projeto;</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caminho crítico geralmente tem folga zero entre suas atividades.</a:t>
            </a:r>
          </a:p>
        </p:txBody>
      </p:sp>
      <p:pic>
        <p:nvPicPr>
          <p:cNvPr id="937" name="Shape 937"/>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938" name="Shape 93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2" name="Shape 942"/>
        <p:cNvGrpSpPr/>
        <p:nvPr/>
      </p:nvGrpSpPr>
      <p:grpSpPr>
        <a:xfrm>
          <a:off x="0" y="0"/>
          <a:ext cx="0" cy="0"/>
          <a:chOff x="0" y="0"/>
          <a:chExt cx="0" cy="0"/>
        </a:xfrm>
      </p:grpSpPr>
      <p:sp>
        <p:nvSpPr>
          <p:cNvPr id="943" name="Shape 94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944" name="Shape 944"/>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945" name="Shape 94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946" name="Shape 946"/>
          <p:cNvPicPr preferRelativeResize="0"/>
          <p:nvPr/>
        </p:nvPicPr>
        <p:blipFill rotWithShape="1">
          <a:blip r:embed="rId4">
            <a:alphaModFix/>
          </a:blip>
          <a:srcRect b="0" l="0" r="0" t="0"/>
          <a:stretch/>
        </p:blipFill>
        <p:spPr>
          <a:xfrm>
            <a:off x="1796843" y="1109383"/>
            <a:ext cx="4320000" cy="1823400"/>
          </a:xfrm>
          <a:prstGeom prst="rect">
            <a:avLst/>
          </a:prstGeom>
          <a:noFill/>
          <a:ln>
            <a:noFill/>
          </a:ln>
        </p:spPr>
      </p:pic>
      <p:sp>
        <p:nvSpPr>
          <p:cNvPr id="947" name="Shape 947"/>
          <p:cNvSpPr txBox="1"/>
          <p:nvPr/>
        </p:nvSpPr>
        <p:spPr>
          <a:xfrm>
            <a:off x="1796843" y="2940746"/>
            <a:ext cx="4320000" cy="261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0000"/>
              </a:buClr>
              <a:buSzPct val="25000"/>
              <a:buFont typeface="Calibri"/>
              <a:buNone/>
            </a:pPr>
            <a:r>
              <a:rPr b="0" i="0" lang="pt-BR" sz="1100" u="none" cap="none" strike="noStrike">
                <a:solidFill>
                  <a:srgbClr val="FF0000"/>
                </a:solidFill>
                <a:latin typeface="Calibri"/>
                <a:ea typeface="Calibri"/>
                <a:cs typeface="Calibri"/>
                <a:sym typeface="Calibri"/>
              </a:rPr>
              <a:t>Caminho crítico: A-D-G-H</a:t>
            </a:r>
          </a:p>
        </p:txBody>
      </p:sp>
      <p:sp>
        <p:nvSpPr>
          <p:cNvPr id="948" name="Shape 948"/>
          <p:cNvSpPr/>
          <p:nvPr/>
        </p:nvSpPr>
        <p:spPr>
          <a:xfrm>
            <a:off x="356443" y="921370"/>
            <a:ext cx="2337300" cy="307800"/>
          </a:xfrm>
          <a:prstGeom prst="rect">
            <a:avLst/>
          </a:prstGeom>
          <a:noFill/>
          <a:ln>
            <a:noFill/>
          </a:ln>
        </p:spPr>
        <p:txBody>
          <a:bodyPr anchorCtr="0" anchor="t" bIns="45700" lIns="91425" rIns="91425" tIns="45700">
            <a:noAutofit/>
          </a:bodyPr>
          <a:lstStyle/>
          <a:p>
            <a:pPr indent="0" lvl="0" marL="139700" marR="0" rtl="0" algn="ctr">
              <a:spcBef>
                <a:spcPts val="0"/>
              </a:spcBef>
              <a:buSzPct val="25000"/>
              <a:buNone/>
            </a:pPr>
            <a:r>
              <a:rPr b="1" lang="pt-BR" sz="1400">
                <a:solidFill>
                  <a:schemeClr val="dk1"/>
                </a:solidFill>
                <a:latin typeface="Calibri"/>
                <a:ea typeface="Calibri"/>
                <a:cs typeface="Calibri"/>
                <a:sym typeface="Calibri"/>
              </a:rPr>
              <a:t>Método do caminho crítico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45" name="Shape 245"/>
          <p:cNvSpPr/>
          <p:nvPr/>
        </p:nvSpPr>
        <p:spPr>
          <a:xfrm>
            <a:off x="12443" y="273297"/>
            <a:ext cx="78891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Composição do cronograma</a:t>
            </a:r>
          </a:p>
        </p:txBody>
      </p:sp>
      <p:grpSp>
        <p:nvGrpSpPr>
          <p:cNvPr id="246" name="Shape 246"/>
          <p:cNvGrpSpPr/>
          <p:nvPr/>
        </p:nvGrpSpPr>
        <p:grpSpPr>
          <a:xfrm>
            <a:off x="802878" y="1731910"/>
            <a:ext cx="6307209" cy="827100"/>
            <a:chOff x="86395" y="404"/>
            <a:chExt cx="6307209" cy="827100"/>
          </a:xfrm>
        </p:grpSpPr>
        <p:sp>
          <p:nvSpPr>
            <p:cNvPr id="247" name="Shape 247"/>
            <p:cNvSpPr/>
            <p:nvPr/>
          </p:nvSpPr>
          <p:spPr>
            <a:xfrm rot="5400000">
              <a:off x="3989104" y="-1659576"/>
              <a:ext cx="661800" cy="4147200"/>
            </a:xfrm>
            <a:prstGeom prst="round2SameRect">
              <a:avLst>
                <a:gd fmla="val 16667" name="adj1"/>
                <a:gd fmla="val 0" name="adj2"/>
              </a:avLst>
            </a:prstGeom>
            <a:solidFill>
              <a:srgbClr val="CFD7E7">
                <a:alpha val="89800"/>
              </a:srgbClr>
            </a:solidFill>
            <a:ln cap="flat" cmpd="sng" w="9525">
              <a:solidFill>
                <a:srgbClr val="CFD7E7">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48" name="Shape 248"/>
            <p:cNvSpPr txBox="1"/>
            <p:nvPr/>
          </p:nvSpPr>
          <p:spPr>
            <a:xfrm>
              <a:off x="2246405" y="115427"/>
              <a:ext cx="4114800" cy="597000"/>
            </a:xfrm>
            <a:prstGeom prst="rect">
              <a:avLst/>
            </a:prstGeom>
            <a:noFill/>
            <a:ln>
              <a:noFill/>
            </a:ln>
          </p:spPr>
          <p:txBody>
            <a:bodyPr anchorCtr="0" anchor="ctr" bIns="123825" lIns="247650" rIns="247650" tIns="1238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Resultado de um modelo de cronograma. Demonstra a conexão das atividades com suas respectivas datas, durações, marcos e recursos planejados.</a:t>
              </a:r>
            </a:p>
          </p:txBody>
        </p:sp>
        <p:sp>
          <p:nvSpPr>
            <p:cNvPr id="249" name="Shape 249"/>
            <p:cNvSpPr/>
            <p:nvPr/>
          </p:nvSpPr>
          <p:spPr>
            <a:xfrm>
              <a:off x="86395" y="403"/>
              <a:ext cx="2160000" cy="827100"/>
            </a:xfrm>
            <a:prstGeom prst="roundRect">
              <a:avLst>
                <a:gd fmla="val 16667" name="adj"/>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50" name="Shape 250"/>
            <p:cNvSpPr txBox="1"/>
            <p:nvPr/>
          </p:nvSpPr>
          <p:spPr>
            <a:xfrm>
              <a:off x="126775" y="40784"/>
              <a:ext cx="2079300" cy="746400"/>
            </a:xfrm>
            <a:prstGeom prst="rect">
              <a:avLst/>
            </a:prstGeom>
            <a:noFill/>
            <a:ln>
              <a:noFill/>
            </a:ln>
          </p:spPr>
          <p:txBody>
            <a:bodyPr anchorCtr="0" anchor="ctr" bIns="22850" lIns="45700" rIns="45700" tIns="228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Cronograma do projeto</a:t>
              </a: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954" name="Shape 954"/>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955" name="Shape 95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956" name="Shape 956"/>
          <p:cNvGrpSpPr/>
          <p:nvPr/>
        </p:nvGrpSpPr>
        <p:grpSpPr>
          <a:xfrm>
            <a:off x="716844" y="885527"/>
            <a:ext cx="6480000" cy="2700324"/>
            <a:chOff x="699229" y="885505"/>
            <a:chExt cx="6480000" cy="3172374"/>
          </a:xfrm>
        </p:grpSpPr>
        <p:sp>
          <p:nvSpPr>
            <p:cNvPr id="957" name="Shape 957"/>
            <p:cNvSpPr/>
            <p:nvPr/>
          </p:nvSpPr>
          <p:spPr>
            <a:xfrm>
              <a:off x="699229" y="885505"/>
              <a:ext cx="6480000" cy="16620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Método da corrente crítica (CCM)</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Nesta técnica, consideramos como premissa que as atividades consideram variações, ora mais pessimistas, ora mais otimistas. Assim, podemos terminar atividades mais rapidamente no projeto;</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trabalhar com a corrente crítica, aplicamos estimativas mais agressivas e aplicamos um </a:t>
              </a:r>
              <a:r>
                <a:rPr b="0" i="1" lang="pt-BR" sz="1400" u="none" cap="none" strike="noStrike">
                  <a:solidFill>
                    <a:srgbClr val="000000"/>
                  </a:solidFill>
                  <a:latin typeface="Calibri"/>
                  <a:ea typeface="Calibri"/>
                  <a:cs typeface="Calibri"/>
                  <a:sym typeface="Calibri"/>
                </a:rPr>
                <a:t>buffer</a:t>
              </a:r>
              <a:r>
                <a:rPr b="0" i="0" lang="pt-BR" sz="1400" u="none" cap="none" strike="noStrike">
                  <a:solidFill>
                    <a:srgbClr val="000000"/>
                  </a:solidFill>
                  <a:latin typeface="Calibri"/>
                  <a:ea typeface="Calibri"/>
                  <a:cs typeface="Calibri"/>
                  <a:sym typeface="Calibri"/>
                </a:rPr>
                <a:t> de alimentação em caminhos que não sejam críticos; </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Adicionamos </a:t>
              </a:r>
              <a:r>
                <a:rPr b="0" i="1" lang="pt-BR" sz="1400" u="none" cap="none" strike="noStrike">
                  <a:solidFill>
                    <a:srgbClr val="000000"/>
                  </a:solidFill>
                  <a:latin typeface="Calibri"/>
                  <a:ea typeface="Calibri"/>
                  <a:cs typeface="Calibri"/>
                  <a:sym typeface="Calibri"/>
                </a:rPr>
                <a:t>buffers </a:t>
              </a:r>
              <a:r>
                <a:rPr b="0" i="0" lang="pt-BR" sz="1400" u="none" cap="none" strike="noStrike">
                  <a:solidFill>
                    <a:srgbClr val="000000"/>
                  </a:solidFill>
                  <a:latin typeface="Calibri"/>
                  <a:ea typeface="Calibri"/>
                  <a:cs typeface="Calibri"/>
                  <a:sym typeface="Calibri"/>
                </a:rPr>
                <a:t>de projeto ao fim do projeto, no caminho crítico; e </a:t>
              </a:r>
            </a:p>
          </p:txBody>
        </p:sp>
        <p:sp>
          <p:nvSpPr>
            <p:cNvPr id="958" name="Shape 958"/>
            <p:cNvSpPr/>
            <p:nvPr/>
          </p:nvSpPr>
          <p:spPr>
            <a:xfrm>
              <a:off x="699229" y="2672780"/>
              <a:ext cx="4320000" cy="1385099"/>
            </a:xfrm>
            <a:prstGeom prst="rect">
              <a:avLst/>
            </a:prstGeom>
            <a:noFill/>
            <a:ln>
              <a:noFill/>
            </a:ln>
          </p:spPr>
          <p:txBody>
            <a:bodyPr anchorCtr="0" anchor="t" bIns="45700" lIns="91425" rIns="91425" tIns="45700">
              <a:noAutofit/>
            </a:bodyPr>
            <a:lstStyle/>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Estes buffers são atividades sem trabalho, com a duração total resultante das contingências e reservas gerenciais mapeadas nestas, em suas estimativas, e também no planejamento de resposta aos riscos.</a:t>
              </a:r>
            </a:p>
          </p:txBody>
        </p: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2" name="Shape 962"/>
        <p:cNvGrpSpPr/>
        <p:nvPr/>
      </p:nvGrpSpPr>
      <p:grpSpPr>
        <a:xfrm>
          <a:off x="0" y="0"/>
          <a:ext cx="0" cy="0"/>
          <a:chOff x="0" y="0"/>
          <a:chExt cx="0" cy="0"/>
        </a:xfrm>
      </p:grpSpPr>
      <p:sp>
        <p:nvSpPr>
          <p:cNvPr id="963" name="Shape 96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964" name="Shape 964"/>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965" name="Shape 96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966" name="Shape 966"/>
          <p:cNvGrpSpPr/>
          <p:nvPr/>
        </p:nvGrpSpPr>
        <p:grpSpPr>
          <a:xfrm>
            <a:off x="911922" y="1520415"/>
            <a:ext cx="6089845" cy="2053685"/>
            <a:chOff x="991724" y="1520415"/>
            <a:chExt cx="6089845" cy="2053685"/>
          </a:xfrm>
        </p:grpSpPr>
        <p:sp>
          <p:nvSpPr>
            <p:cNvPr id="967" name="Shape 967"/>
            <p:cNvSpPr/>
            <p:nvPr/>
          </p:nvSpPr>
          <p:spPr>
            <a:xfrm>
              <a:off x="991724" y="1884359"/>
              <a:ext cx="662400" cy="516300"/>
            </a:xfrm>
            <a:prstGeom prst="ellipse">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000" u="none" cap="none" strike="noStrike">
                  <a:solidFill>
                    <a:srgbClr val="FFFFFF"/>
                  </a:solidFill>
                  <a:latin typeface="Calibri"/>
                  <a:ea typeface="Calibri"/>
                  <a:cs typeface="Calibri"/>
                  <a:sym typeface="Calibri"/>
                </a:rPr>
                <a:t>Início</a:t>
              </a:r>
            </a:p>
          </p:txBody>
        </p:sp>
        <p:sp>
          <p:nvSpPr>
            <p:cNvPr id="968" name="Shape 968"/>
            <p:cNvSpPr/>
            <p:nvPr/>
          </p:nvSpPr>
          <p:spPr>
            <a:xfrm>
              <a:off x="6419169" y="1884359"/>
              <a:ext cx="662400" cy="516300"/>
            </a:xfrm>
            <a:prstGeom prst="ellipse">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000" u="none" cap="none" strike="noStrike">
                  <a:solidFill>
                    <a:srgbClr val="FFFFFF"/>
                  </a:solidFill>
                  <a:latin typeface="Calibri"/>
                  <a:ea typeface="Calibri"/>
                  <a:cs typeface="Calibri"/>
                  <a:sym typeface="Calibri"/>
                </a:rPr>
                <a:t>Fim</a:t>
              </a:r>
            </a:p>
          </p:txBody>
        </p:sp>
        <p:sp>
          <p:nvSpPr>
            <p:cNvPr id="969" name="Shape 969"/>
            <p:cNvSpPr/>
            <p:nvPr/>
          </p:nvSpPr>
          <p:spPr>
            <a:xfrm>
              <a:off x="1893386" y="1520415"/>
              <a:ext cx="779400" cy="284699"/>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000" u="none" cap="none" strike="noStrike">
                  <a:solidFill>
                    <a:srgbClr val="FFFFFF"/>
                  </a:solidFill>
                  <a:latin typeface="Calibri"/>
                  <a:ea typeface="Calibri"/>
                  <a:cs typeface="Calibri"/>
                  <a:sym typeface="Calibri"/>
                </a:rPr>
                <a:t>Atividade A</a:t>
              </a:r>
            </a:p>
          </p:txBody>
        </p:sp>
        <p:sp>
          <p:nvSpPr>
            <p:cNvPr id="970" name="Shape 970"/>
            <p:cNvSpPr/>
            <p:nvPr/>
          </p:nvSpPr>
          <p:spPr>
            <a:xfrm>
              <a:off x="1900508" y="2000242"/>
              <a:ext cx="779400" cy="28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000" u="none" cap="none" strike="noStrike">
                  <a:solidFill>
                    <a:srgbClr val="FFFFFF"/>
                  </a:solidFill>
                  <a:latin typeface="Calibri"/>
                  <a:ea typeface="Calibri"/>
                  <a:cs typeface="Calibri"/>
                  <a:sym typeface="Calibri"/>
                </a:rPr>
                <a:t>Atividade C</a:t>
              </a:r>
            </a:p>
          </p:txBody>
        </p:sp>
        <p:sp>
          <p:nvSpPr>
            <p:cNvPr id="971" name="Shape 971"/>
            <p:cNvSpPr/>
            <p:nvPr/>
          </p:nvSpPr>
          <p:spPr>
            <a:xfrm>
              <a:off x="3067355" y="1520415"/>
              <a:ext cx="779399" cy="284699"/>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000" u="none" cap="none" strike="noStrike">
                  <a:solidFill>
                    <a:srgbClr val="FFFFFF"/>
                  </a:solidFill>
                  <a:latin typeface="Calibri"/>
                  <a:ea typeface="Calibri"/>
                  <a:cs typeface="Calibri"/>
                  <a:sym typeface="Calibri"/>
                </a:rPr>
                <a:t>Atividade B</a:t>
              </a:r>
            </a:p>
          </p:txBody>
        </p:sp>
        <p:sp>
          <p:nvSpPr>
            <p:cNvPr id="972" name="Shape 972"/>
            <p:cNvSpPr/>
            <p:nvPr/>
          </p:nvSpPr>
          <p:spPr>
            <a:xfrm>
              <a:off x="3067355" y="2000242"/>
              <a:ext cx="779399" cy="28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000" u="none" cap="none" strike="noStrike">
                  <a:solidFill>
                    <a:srgbClr val="FFFFFF"/>
                  </a:solidFill>
                  <a:latin typeface="Calibri"/>
                  <a:ea typeface="Calibri"/>
                  <a:cs typeface="Calibri"/>
                  <a:sym typeface="Calibri"/>
                </a:rPr>
                <a:t>Atividade D</a:t>
              </a:r>
            </a:p>
          </p:txBody>
        </p:sp>
        <p:sp>
          <p:nvSpPr>
            <p:cNvPr id="973" name="Shape 973"/>
            <p:cNvSpPr/>
            <p:nvPr/>
          </p:nvSpPr>
          <p:spPr>
            <a:xfrm>
              <a:off x="4256528" y="2000242"/>
              <a:ext cx="779400" cy="28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000" u="none" cap="none" strike="noStrike">
                  <a:solidFill>
                    <a:srgbClr val="FFFFFF"/>
                  </a:solidFill>
                  <a:latin typeface="Calibri"/>
                  <a:ea typeface="Calibri"/>
                  <a:cs typeface="Calibri"/>
                  <a:sym typeface="Calibri"/>
                </a:rPr>
                <a:t>Atividade E</a:t>
              </a:r>
            </a:p>
          </p:txBody>
        </p:sp>
        <p:sp>
          <p:nvSpPr>
            <p:cNvPr id="974" name="Shape 974"/>
            <p:cNvSpPr/>
            <p:nvPr/>
          </p:nvSpPr>
          <p:spPr>
            <a:xfrm>
              <a:off x="5386482" y="1961083"/>
              <a:ext cx="779400" cy="4005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1" lang="pt-BR" sz="1000" u="none" cap="none" strike="noStrike">
                  <a:solidFill>
                    <a:srgbClr val="FFFFFF"/>
                  </a:solidFill>
                  <a:latin typeface="Calibri"/>
                  <a:ea typeface="Calibri"/>
                  <a:cs typeface="Calibri"/>
                  <a:sym typeface="Calibri"/>
                </a:rPr>
                <a:t>Buffer </a:t>
              </a:r>
              <a:r>
                <a:rPr b="0" i="0" lang="pt-BR" sz="1000" u="none" cap="none" strike="noStrike">
                  <a:solidFill>
                    <a:srgbClr val="FFFFFF"/>
                  </a:solidFill>
                  <a:latin typeface="Calibri"/>
                  <a:ea typeface="Calibri"/>
                  <a:cs typeface="Calibri"/>
                  <a:sym typeface="Calibri"/>
                </a:rPr>
                <a:t>do projeto</a:t>
              </a:r>
            </a:p>
          </p:txBody>
        </p:sp>
        <p:sp>
          <p:nvSpPr>
            <p:cNvPr id="975" name="Shape 975"/>
            <p:cNvSpPr/>
            <p:nvPr/>
          </p:nvSpPr>
          <p:spPr>
            <a:xfrm>
              <a:off x="4241323" y="1520415"/>
              <a:ext cx="840600" cy="363899"/>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1" lang="pt-BR" sz="1000" u="none" cap="none" strike="noStrike">
                  <a:solidFill>
                    <a:srgbClr val="FFFFFF"/>
                  </a:solidFill>
                  <a:latin typeface="Calibri"/>
                  <a:ea typeface="Calibri"/>
                  <a:cs typeface="Calibri"/>
                  <a:sym typeface="Calibri"/>
                </a:rPr>
                <a:t>Buffer </a:t>
              </a:r>
              <a:r>
                <a:rPr b="0" i="0" lang="pt-BR" sz="1000" u="none" cap="none" strike="noStrike">
                  <a:solidFill>
                    <a:srgbClr val="FFFFFF"/>
                  </a:solidFill>
                  <a:latin typeface="Calibri"/>
                  <a:ea typeface="Calibri"/>
                  <a:cs typeface="Calibri"/>
                  <a:sym typeface="Calibri"/>
                </a:rPr>
                <a:t>de alimentação</a:t>
              </a:r>
            </a:p>
          </p:txBody>
        </p:sp>
        <p:sp>
          <p:nvSpPr>
            <p:cNvPr id="976" name="Shape 976"/>
            <p:cNvSpPr/>
            <p:nvPr/>
          </p:nvSpPr>
          <p:spPr>
            <a:xfrm>
              <a:off x="1905678" y="2494807"/>
              <a:ext cx="779400" cy="2847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000" u="none" cap="none" strike="noStrike">
                  <a:solidFill>
                    <a:srgbClr val="FFFFFF"/>
                  </a:solidFill>
                  <a:latin typeface="Calibri"/>
                  <a:ea typeface="Calibri"/>
                  <a:cs typeface="Calibri"/>
                  <a:sym typeface="Calibri"/>
                </a:rPr>
                <a:t>Atividade F</a:t>
              </a:r>
            </a:p>
          </p:txBody>
        </p:sp>
        <p:sp>
          <p:nvSpPr>
            <p:cNvPr id="977" name="Shape 977"/>
            <p:cNvSpPr/>
            <p:nvPr/>
          </p:nvSpPr>
          <p:spPr>
            <a:xfrm>
              <a:off x="3067355" y="2494807"/>
              <a:ext cx="857699" cy="3534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1" lang="pt-BR" sz="1000" u="none" cap="none" strike="noStrike">
                  <a:solidFill>
                    <a:srgbClr val="FFFFFF"/>
                  </a:solidFill>
                  <a:latin typeface="Calibri"/>
                  <a:ea typeface="Calibri"/>
                  <a:cs typeface="Calibri"/>
                  <a:sym typeface="Calibri"/>
                </a:rPr>
                <a:t>Buffer </a:t>
              </a:r>
              <a:r>
                <a:rPr b="0" i="0" lang="pt-BR" sz="1000" u="none" cap="none" strike="noStrike">
                  <a:solidFill>
                    <a:srgbClr val="FFFFFF"/>
                  </a:solidFill>
                  <a:latin typeface="Calibri"/>
                  <a:ea typeface="Calibri"/>
                  <a:cs typeface="Calibri"/>
                  <a:sym typeface="Calibri"/>
                </a:rPr>
                <a:t>de alimentação</a:t>
              </a:r>
            </a:p>
          </p:txBody>
        </p:sp>
        <p:cxnSp>
          <p:nvCxnSpPr>
            <p:cNvPr id="978" name="Shape 978"/>
            <p:cNvCxnSpPr>
              <a:stCxn id="967" idx="6"/>
            </p:cNvCxnSpPr>
            <p:nvPr/>
          </p:nvCxnSpPr>
          <p:spPr>
            <a:xfrm>
              <a:off x="1654124" y="2142509"/>
              <a:ext cx="246300" cy="0"/>
            </a:xfrm>
            <a:prstGeom prst="straightConnector1">
              <a:avLst/>
            </a:prstGeom>
            <a:noFill/>
            <a:ln cap="flat" cmpd="sng" w="9525">
              <a:solidFill>
                <a:srgbClr val="FF0000"/>
              </a:solidFill>
              <a:prstDash val="solid"/>
              <a:round/>
              <a:headEnd len="med" w="med" type="none"/>
              <a:tailEnd len="lg" w="lg" type="triangle"/>
            </a:ln>
          </p:spPr>
        </p:cxnSp>
        <p:cxnSp>
          <p:nvCxnSpPr>
            <p:cNvPr id="979" name="Shape 979"/>
            <p:cNvCxnSpPr/>
            <p:nvPr/>
          </p:nvCxnSpPr>
          <p:spPr>
            <a:xfrm>
              <a:off x="2679803" y="2142525"/>
              <a:ext cx="387600" cy="0"/>
            </a:xfrm>
            <a:prstGeom prst="straightConnector1">
              <a:avLst/>
            </a:prstGeom>
            <a:noFill/>
            <a:ln cap="flat" cmpd="sng" w="9525">
              <a:solidFill>
                <a:srgbClr val="FF0000"/>
              </a:solidFill>
              <a:prstDash val="solid"/>
              <a:round/>
              <a:headEnd len="med" w="med" type="none"/>
              <a:tailEnd len="lg" w="lg" type="triangle"/>
            </a:ln>
          </p:spPr>
        </p:cxnSp>
        <p:cxnSp>
          <p:nvCxnSpPr>
            <p:cNvPr id="980" name="Shape 980"/>
            <p:cNvCxnSpPr/>
            <p:nvPr/>
          </p:nvCxnSpPr>
          <p:spPr>
            <a:xfrm>
              <a:off x="3846651" y="2142525"/>
              <a:ext cx="409800" cy="0"/>
            </a:xfrm>
            <a:prstGeom prst="straightConnector1">
              <a:avLst/>
            </a:prstGeom>
            <a:noFill/>
            <a:ln cap="flat" cmpd="sng" w="9525">
              <a:solidFill>
                <a:srgbClr val="FF0000"/>
              </a:solidFill>
              <a:prstDash val="solid"/>
              <a:round/>
              <a:headEnd len="med" w="med" type="none"/>
              <a:tailEnd len="lg" w="lg" type="triangle"/>
            </a:ln>
          </p:spPr>
        </p:cxnSp>
        <p:cxnSp>
          <p:nvCxnSpPr>
            <p:cNvPr id="981" name="Shape 981"/>
            <p:cNvCxnSpPr/>
            <p:nvPr/>
          </p:nvCxnSpPr>
          <p:spPr>
            <a:xfrm>
              <a:off x="5035825" y="2142525"/>
              <a:ext cx="350700" cy="0"/>
            </a:xfrm>
            <a:prstGeom prst="straightConnector1">
              <a:avLst/>
            </a:prstGeom>
            <a:noFill/>
            <a:ln cap="flat" cmpd="sng" w="9525">
              <a:solidFill>
                <a:srgbClr val="FF0000"/>
              </a:solidFill>
              <a:prstDash val="solid"/>
              <a:round/>
              <a:headEnd len="med" w="med" type="none"/>
              <a:tailEnd len="lg" w="lg" type="triangle"/>
            </a:ln>
          </p:spPr>
        </p:cxnSp>
        <p:cxnSp>
          <p:nvCxnSpPr>
            <p:cNvPr id="982" name="Shape 982"/>
            <p:cNvCxnSpPr/>
            <p:nvPr/>
          </p:nvCxnSpPr>
          <p:spPr>
            <a:xfrm>
              <a:off x="6165778" y="2142525"/>
              <a:ext cx="253500" cy="0"/>
            </a:xfrm>
            <a:prstGeom prst="straightConnector1">
              <a:avLst/>
            </a:prstGeom>
            <a:noFill/>
            <a:ln cap="flat" cmpd="sng" w="9525">
              <a:solidFill>
                <a:srgbClr val="FF0000"/>
              </a:solidFill>
              <a:prstDash val="solid"/>
              <a:round/>
              <a:headEnd len="med" w="med" type="none"/>
              <a:tailEnd len="lg" w="lg" type="triangle"/>
            </a:ln>
          </p:spPr>
        </p:cxnSp>
        <p:cxnSp>
          <p:nvCxnSpPr>
            <p:cNvPr id="983" name="Shape 983"/>
            <p:cNvCxnSpPr/>
            <p:nvPr/>
          </p:nvCxnSpPr>
          <p:spPr>
            <a:xfrm>
              <a:off x="2672683" y="1662697"/>
              <a:ext cx="394800" cy="0"/>
            </a:xfrm>
            <a:prstGeom prst="straightConnector1">
              <a:avLst/>
            </a:prstGeom>
            <a:noFill/>
            <a:ln cap="flat" cmpd="sng" w="9525">
              <a:solidFill>
                <a:srgbClr val="4A7DBA"/>
              </a:solidFill>
              <a:prstDash val="solid"/>
              <a:round/>
              <a:headEnd len="med" w="med" type="none"/>
              <a:tailEnd len="lg" w="lg" type="triangle"/>
            </a:ln>
          </p:spPr>
        </p:cxnSp>
        <p:cxnSp>
          <p:nvCxnSpPr>
            <p:cNvPr id="984" name="Shape 984"/>
            <p:cNvCxnSpPr/>
            <p:nvPr/>
          </p:nvCxnSpPr>
          <p:spPr>
            <a:xfrm>
              <a:off x="3846651" y="1662697"/>
              <a:ext cx="394800" cy="0"/>
            </a:xfrm>
            <a:prstGeom prst="straightConnector1">
              <a:avLst/>
            </a:prstGeom>
            <a:noFill/>
            <a:ln cap="flat" cmpd="sng" w="9525">
              <a:solidFill>
                <a:srgbClr val="4A7DBA"/>
              </a:solidFill>
              <a:prstDash val="solid"/>
              <a:round/>
              <a:headEnd len="med" w="med" type="none"/>
              <a:tailEnd len="lg" w="lg" type="triangle"/>
            </a:ln>
          </p:spPr>
        </p:cxnSp>
        <p:cxnSp>
          <p:nvCxnSpPr>
            <p:cNvPr id="985" name="Shape 985"/>
            <p:cNvCxnSpPr/>
            <p:nvPr/>
          </p:nvCxnSpPr>
          <p:spPr>
            <a:xfrm>
              <a:off x="2684975" y="2637090"/>
              <a:ext cx="382500" cy="0"/>
            </a:xfrm>
            <a:prstGeom prst="straightConnector1">
              <a:avLst/>
            </a:prstGeom>
            <a:noFill/>
            <a:ln cap="flat" cmpd="sng" w="9525">
              <a:solidFill>
                <a:srgbClr val="4A7DBA"/>
              </a:solidFill>
              <a:prstDash val="solid"/>
              <a:round/>
              <a:headEnd len="med" w="med" type="none"/>
              <a:tailEnd len="lg" w="lg" type="triangle"/>
            </a:ln>
          </p:spPr>
        </p:cxnSp>
        <p:cxnSp>
          <p:nvCxnSpPr>
            <p:cNvPr id="986" name="Shape 986"/>
            <p:cNvCxnSpPr>
              <a:stCxn id="967" idx="0"/>
              <a:endCxn id="969" idx="1"/>
            </p:cNvCxnSpPr>
            <p:nvPr/>
          </p:nvCxnSpPr>
          <p:spPr>
            <a:xfrm rot="-5400000">
              <a:off x="1497374" y="1488209"/>
              <a:ext cx="221700" cy="570600"/>
            </a:xfrm>
            <a:prstGeom prst="bentConnector2">
              <a:avLst/>
            </a:prstGeom>
            <a:noFill/>
            <a:ln cap="flat" cmpd="sng" w="9525">
              <a:solidFill>
                <a:srgbClr val="4A7DBA"/>
              </a:solidFill>
              <a:prstDash val="solid"/>
              <a:round/>
              <a:headEnd len="med" w="med" type="none"/>
              <a:tailEnd len="lg" w="lg" type="triangle"/>
            </a:ln>
          </p:spPr>
        </p:cxnSp>
        <p:cxnSp>
          <p:nvCxnSpPr>
            <p:cNvPr id="987" name="Shape 987"/>
            <p:cNvCxnSpPr>
              <a:stCxn id="967" idx="4"/>
              <a:endCxn id="976" idx="1"/>
            </p:cNvCxnSpPr>
            <p:nvPr/>
          </p:nvCxnSpPr>
          <p:spPr>
            <a:xfrm flipH="1" rot="-5400000">
              <a:off x="1496174" y="2227409"/>
              <a:ext cx="236400" cy="582900"/>
            </a:xfrm>
            <a:prstGeom prst="bentConnector2">
              <a:avLst/>
            </a:prstGeom>
            <a:noFill/>
            <a:ln cap="flat" cmpd="sng" w="9525">
              <a:solidFill>
                <a:srgbClr val="4A7DBA"/>
              </a:solidFill>
              <a:prstDash val="solid"/>
              <a:round/>
              <a:headEnd len="med" w="med" type="none"/>
              <a:tailEnd len="lg" w="lg" type="triangle"/>
            </a:ln>
          </p:spPr>
        </p:cxnSp>
        <p:cxnSp>
          <p:nvCxnSpPr>
            <p:cNvPr id="988" name="Shape 988"/>
            <p:cNvCxnSpPr>
              <a:stCxn id="975" idx="3"/>
              <a:endCxn id="977" idx="3"/>
            </p:cNvCxnSpPr>
            <p:nvPr/>
          </p:nvCxnSpPr>
          <p:spPr>
            <a:xfrm flipH="1">
              <a:off x="3925123" y="1702365"/>
              <a:ext cx="1156800" cy="969000"/>
            </a:xfrm>
            <a:prstGeom prst="bentConnector3">
              <a:avLst>
                <a:gd fmla="val -26661" name="adj1"/>
              </a:avLst>
            </a:prstGeom>
            <a:noFill/>
            <a:ln cap="flat" cmpd="sng" w="9525">
              <a:solidFill>
                <a:srgbClr val="4A7DBA"/>
              </a:solidFill>
              <a:prstDash val="solid"/>
              <a:round/>
              <a:headEnd len="med" w="med" type="none"/>
              <a:tailEnd len="med" w="med" type="none"/>
            </a:ln>
          </p:spPr>
        </p:cxnSp>
        <p:grpSp>
          <p:nvGrpSpPr>
            <p:cNvPr id="989" name="Shape 989"/>
            <p:cNvGrpSpPr/>
            <p:nvPr/>
          </p:nvGrpSpPr>
          <p:grpSpPr>
            <a:xfrm>
              <a:off x="2767041" y="3153591"/>
              <a:ext cx="1534168" cy="420508"/>
              <a:chOff x="5859212" y="3935721"/>
              <a:chExt cx="1951868" cy="553519"/>
            </a:xfrm>
          </p:grpSpPr>
          <p:cxnSp>
            <p:nvCxnSpPr>
              <p:cNvPr id="990" name="Shape 990"/>
              <p:cNvCxnSpPr/>
              <p:nvPr/>
            </p:nvCxnSpPr>
            <p:spPr>
              <a:xfrm>
                <a:off x="5859212" y="4080644"/>
                <a:ext cx="322500" cy="0"/>
              </a:xfrm>
              <a:prstGeom prst="straightConnector1">
                <a:avLst/>
              </a:prstGeom>
              <a:noFill/>
              <a:ln cap="flat" cmpd="sng" w="9525">
                <a:solidFill>
                  <a:srgbClr val="FF0000"/>
                </a:solidFill>
                <a:prstDash val="solid"/>
                <a:round/>
                <a:headEnd len="med" w="med" type="none"/>
                <a:tailEnd len="lg" w="lg" type="triangle"/>
              </a:ln>
            </p:spPr>
          </p:cxnSp>
          <p:cxnSp>
            <p:nvCxnSpPr>
              <p:cNvPr id="991" name="Shape 991"/>
              <p:cNvCxnSpPr/>
              <p:nvPr/>
            </p:nvCxnSpPr>
            <p:spPr>
              <a:xfrm flipH="1" rot="10800000">
                <a:off x="5859212" y="4314712"/>
                <a:ext cx="322500" cy="3900"/>
              </a:xfrm>
              <a:prstGeom prst="straightConnector1">
                <a:avLst/>
              </a:prstGeom>
              <a:noFill/>
              <a:ln cap="flat" cmpd="sng" w="9525">
                <a:solidFill>
                  <a:srgbClr val="4A7DBA"/>
                </a:solidFill>
                <a:prstDash val="solid"/>
                <a:round/>
                <a:headEnd len="med" w="med" type="none"/>
                <a:tailEnd len="lg" w="lg" type="triangle"/>
              </a:ln>
            </p:spPr>
          </p:cxnSp>
          <p:sp>
            <p:nvSpPr>
              <p:cNvPr id="992" name="Shape 992"/>
              <p:cNvSpPr txBox="1"/>
              <p:nvPr/>
            </p:nvSpPr>
            <p:spPr>
              <a:xfrm>
                <a:off x="6175180" y="3935721"/>
                <a:ext cx="1298099" cy="324000"/>
              </a:xfrm>
              <a:prstGeom prst="rect">
                <a:avLst/>
              </a:prstGeom>
              <a:noFill/>
              <a:ln>
                <a:noFill/>
              </a:ln>
              <a:effectLst>
                <a:outerShdw blurRad="39999" rotWithShape="0" dir="5400000" dist="23000">
                  <a:srgbClr val="000000">
                    <a:alpha val="349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0" i="0" lang="pt-BR" sz="1000" u="none" cap="none" strike="noStrike">
                    <a:solidFill>
                      <a:srgbClr val="000000"/>
                    </a:solidFill>
                    <a:latin typeface="Calibri"/>
                    <a:ea typeface="Calibri"/>
                    <a:cs typeface="Calibri"/>
                    <a:sym typeface="Calibri"/>
                  </a:rPr>
                  <a:t>Caminho crítico</a:t>
                </a:r>
              </a:p>
            </p:txBody>
          </p:sp>
          <p:sp>
            <p:nvSpPr>
              <p:cNvPr id="993" name="Shape 993"/>
              <p:cNvSpPr txBox="1"/>
              <p:nvPr/>
            </p:nvSpPr>
            <p:spPr>
              <a:xfrm>
                <a:off x="6175180" y="4165241"/>
                <a:ext cx="1635899" cy="324000"/>
              </a:xfrm>
              <a:prstGeom prst="rect">
                <a:avLst/>
              </a:prstGeom>
              <a:noFill/>
              <a:ln>
                <a:noFill/>
              </a:ln>
              <a:effectLst>
                <a:outerShdw blurRad="39999" rotWithShape="0" dir="5400000" dist="23000">
                  <a:srgbClr val="000000">
                    <a:alpha val="349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0" i="0" lang="pt-BR" sz="1000" u="none" cap="none" strike="noStrike">
                    <a:solidFill>
                      <a:srgbClr val="000000"/>
                    </a:solidFill>
                    <a:latin typeface="Calibri"/>
                    <a:ea typeface="Calibri"/>
                    <a:cs typeface="Calibri"/>
                    <a:sym typeface="Calibri"/>
                  </a:rPr>
                  <a:t>Caminho não crítico</a:t>
                </a:r>
              </a:p>
            </p:txBody>
          </p:sp>
        </p:grpSp>
      </p:grpSp>
      <p:sp>
        <p:nvSpPr>
          <p:cNvPr id="994" name="Shape 994"/>
          <p:cNvSpPr/>
          <p:nvPr/>
        </p:nvSpPr>
        <p:spPr>
          <a:xfrm>
            <a:off x="356443" y="921370"/>
            <a:ext cx="2809200" cy="307800"/>
          </a:xfrm>
          <a:prstGeom prst="rect">
            <a:avLst/>
          </a:prstGeom>
          <a:noFill/>
          <a:ln>
            <a:noFill/>
          </a:ln>
        </p:spPr>
        <p:txBody>
          <a:bodyPr anchorCtr="0" anchor="t" bIns="45700" lIns="91425" rIns="91425" tIns="45700">
            <a:noAutofit/>
          </a:bodyPr>
          <a:lstStyle/>
          <a:p>
            <a:pPr indent="0" lvl="0" marL="139700" marR="0" rtl="0" algn="ctr">
              <a:spcBef>
                <a:spcPts val="0"/>
              </a:spcBef>
              <a:buSzPct val="25000"/>
              <a:buNone/>
            </a:pPr>
            <a:r>
              <a:rPr b="1" lang="pt-BR" sz="1400">
                <a:solidFill>
                  <a:schemeClr val="dk1"/>
                </a:solidFill>
                <a:latin typeface="Calibri"/>
                <a:ea typeface="Calibri"/>
                <a:cs typeface="Calibri"/>
                <a:sym typeface="Calibri"/>
              </a:rPr>
              <a:t>Método da corrente crítica (CCM)</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8" name="Shape 998"/>
        <p:cNvGrpSpPr/>
        <p:nvPr/>
      </p:nvGrpSpPr>
      <p:grpSpPr>
        <a:xfrm>
          <a:off x="0" y="0"/>
          <a:ext cx="0" cy="0"/>
          <a:chOff x="0" y="0"/>
          <a:chExt cx="0" cy="0"/>
        </a:xfrm>
      </p:grpSpPr>
      <p:sp>
        <p:nvSpPr>
          <p:cNvPr id="999" name="Shape 99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1000" name="Shape 1000"/>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001" name="Shape 100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1002" name="Shape 1002"/>
          <p:cNvSpPr/>
          <p:nvPr/>
        </p:nvSpPr>
        <p:spPr>
          <a:xfrm>
            <a:off x="716843" y="885505"/>
            <a:ext cx="6480000" cy="23082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de otimização de recursos</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Nivelamento de recursos, que é a alocação sensata dos recursos que possuímos ao distribuir o trabalho entre os recursos que temos dentro de uma distribuição racional do trabalho – ao invés de alguém trabalhar 20 horas em um dia, trabalha 5 horas por dia, dentro de suas condições e das condições da organização. Quando uma pessoa é responsável por muitas tarefas, por exemplo, temos de nivelar este recurso;</a:t>
            </a:r>
          </a:p>
          <a:p>
            <a:pPr indent="-292949" lvl="2" marL="661249"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estabilização dos recursos, segunda técnica de otimização, busca nivelar recursos sem afetar o caminho crítico e, portanto, nem sempre poderá otimizar os recursos do projeto.</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6" name="Shape 1006"/>
        <p:cNvGrpSpPr/>
        <p:nvPr/>
      </p:nvGrpSpPr>
      <p:grpSpPr>
        <a:xfrm>
          <a:off x="0" y="0"/>
          <a:ext cx="0" cy="0"/>
          <a:chOff x="0" y="0"/>
          <a:chExt cx="0" cy="0"/>
        </a:xfrm>
      </p:grpSpPr>
      <p:sp>
        <p:nvSpPr>
          <p:cNvPr id="1007" name="Shape 100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1008" name="Shape 1008"/>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009" name="Shape 100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1010" name="Shape 1010"/>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de criação de modelos</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Simulação Monte Carlo, que é modelo probabilístico de simulação a partir do cálculo de múltiplas durações de projeto com diferentes conjuntos de hipóteses das atividades; e</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Análise “E-Se”, estudo de cenários a fim de predizer seus efeitos nos objetivos do projeto.</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4" name="Shape 1014"/>
        <p:cNvGrpSpPr/>
        <p:nvPr/>
      </p:nvGrpSpPr>
      <p:grpSpPr>
        <a:xfrm>
          <a:off x="0" y="0"/>
          <a:ext cx="0" cy="0"/>
          <a:chOff x="0" y="0"/>
          <a:chExt cx="0" cy="0"/>
        </a:xfrm>
      </p:grpSpPr>
      <p:sp>
        <p:nvSpPr>
          <p:cNvPr id="1015" name="Shape 101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1016" name="Shape 1016"/>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017" name="Shape 101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1018" name="Shape 1018"/>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Antecipações e esperas</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Adiantar e aguardar pelo início de atividades, como apresentada no processo Sequenciar as atividades;</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Esta técnica é aplicada durante a análise da rede para produzir um cronograma viável, de modo que o tempo de início das atividades sucessoras seja ajustado.</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2" name="Shape 1022"/>
        <p:cNvGrpSpPr/>
        <p:nvPr/>
      </p:nvGrpSpPr>
      <p:grpSpPr>
        <a:xfrm>
          <a:off x="0" y="0"/>
          <a:ext cx="0" cy="0"/>
          <a:chOff x="0" y="0"/>
          <a:chExt cx="0" cy="0"/>
        </a:xfrm>
      </p:grpSpPr>
      <p:sp>
        <p:nvSpPr>
          <p:cNvPr id="1023" name="Shape 102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1024" name="Shape 1024"/>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025" name="Shape 102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1026" name="Shape 1026"/>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de compressão de cronograma</a:t>
            </a:r>
          </a:p>
          <a:p>
            <a:pPr indent="-292949" lvl="2" marL="661249"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Paralelismo: </a:t>
            </a:r>
            <a:r>
              <a:rPr b="0" i="0" lang="pt-BR" sz="1400" u="none" cap="none" strike="noStrike">
                <a:solidFill>
                  <a:srgbClr val="000000"/>
                </a:solidFill>
                <a:latin typeface="Calibri"/>
                <a:ea typeface="Calibri"/>
                <a:cs typeface="Calibri"/>
                <a:sym typeface="Calibri"/>
              </a:rPr>
              <a:t>executar atividades em paralelo. Embora simples, pode gerar retrabalho para equipe; e</a:t>
            </a:r>
          </a:p>
          <a:p>
            <a:pPr indent="-292949" lvl="2" marL="661249"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Compressão: </a:t>
            </a:r>
            <a:r>
              <a:rPr b="0" i="0" lang="pt-BR" sz="1400" u="none" cap="none" strike="noStrike">
                <a:solidFill>
                  <a:srgbClr val="000000"/>
                </a:solidFill>
                <a:latin typeface="Calibri"/>
                <a:ea typeface="Calibri"/>
                <a:cs typeface="Calibri"/>
                <a:sym typeface="Calibri"/>
              </a:rPr>
              <a:t>que é adicionar mais recursos a uma atividade para que ela seja executada em menor tempo. De forma geral, resulta em aumento do custo do projeto.</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0" name="Shape 1030"/>
        <p:cNvGrpSpPr/>
        <p:nvPr/>
      </p:nvGrpSpPr>
      <p:grpSpPr>
        <a:xfrm>
          <a:off x="0" y="0"/>
          <a:ext cx="0" cy="0"/>
          <a:chOff x="0" y="0"/>
          <a:chExt cx="0" cy="0"/>
        </a:xfrm>
      </p:grpSpPr>
      <p:sp>
        <p:nvSpPr>
          <p:cNvPr id="1031" name="Shape 103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1032" name="Shape 1032"/>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1033" name="Shape 103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1034" name="Shape 1034"/>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Ferramenta de cronograma</a:t>
            </a:r>
          </a:p>
          <a:p>
            <a:pPr indent="-292949"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Ferramentas automatizadas, como o MS Project, que contém o modelo do cronograma e aceleram o processo de desenvolvimento deste, por meio da geração de datas de início e término baseadas nas entradas das atividades, diagramas de rede, recursos e durações das atividades usando a análise de rede do cronograma. </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8" name="Shape 1038"/>
        <p:cNvGrpSpPr/>
        <p:nvPr/>
      </p:nvGrpSpPr>
      <p:grpSpPr>
        <a:xfrm>
          <a:off x="0" y="0"/>
          <a:ext cx="0" cy="0"/>
          <a:chOff x="0" y="0"/>
          <a:chExt cx="0" cy="0"/>
        </a:xfrm>
      </p:grpSpPr>
      <p:sp>
        <p:nvSpPr>
          <p:cNvPr id="1039" name="Shape 103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1040" name="Shape 1040"/>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1041" name="Shape 1041"/>
          <p:cNvSpPr/>
          <p:nvPr/>
        </p:nvSpPr>
        <p:spPr>
          <a:xfrm>
            <a:off x="690437" y="885505"/>
            <a:ext cx="6480000" cy="101580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Linha de base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 de cronograma aprovado pelas partes interessadas;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Só pode ser alterada pelo controle integrado de mudanças;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Será utilizada para o acompanhamento do projeto.</a:t>
            </a:r>
          </a:p>
        </p:txBody>
      </p:sp>
      <p:sp>
        <p:nvSpPr>
          <p:cNvPr id="1042" name="Shape 104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6" name="Shape 1046"/>
        <p:cNvGrpSpPr/>
        <p:nvPr/>
      </p:nvGrpSpPr>
      <p:grpSpPr>
        <a:xfrm>
          <a:off x="0" y="0"/>
          <a:ext cx="0" cy="0"/>
          <a:chOff x="0" y="0"/>
          <a:chExt cx="0" cy="0"/>
        </a:xfrm>
      </p:grpSpPr>
      <p:sp>
        <p:nvSpPr>
          <p:cNvPr id="1047" name="Shape 104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1048" name="Shape 1048"/>
          <p:cNvSpPr/>
          <p:nvPr/>
        </p:nvSpPr>
        <p:spPr>
          <a:xfrm>
            <a:off x="690437"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Cronograma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Apresentação do modelo de cronograma, com datas de início e de término planejadas para cada atividade;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 ser apresentado de forma tabular ou por meio de ferramentas gráficas, que facilitem a compreensão pelas partes interessadas, como gráficos de barras (Diagrama de Gantt), gráficos de marcos, diagramas de rede do cronograma do projeto.</a:t>
            </a:r>
          </a:p>
        </p:txBody>
      </p:sp>
      <p:pic>
        <p:nvPicPr>
          <p:cNvPr id="1049" name="Shape 1049"/>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1050" name="Shape 105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4" name="Shape 1054"/>
        <p:cNvGrpSpPr/>
        <p:nvPr/>
      </p:nvGrpSpPr>
      <p:grpSpPr>
        <a:xfrm>
          <a:off x="0" y="0"/>
          <a:ext cx="0" cy="0"/>
          <a:chOff x="0" y="0"/>
          <a:chExt cx="0" cy="0"/>
        </a:xfrm>
      </p:grpSpPr>
      <p:sp>
        <p:nvSpPr>
          <p:cNvPr id="1055" name="Shape 105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1056" name="Shape 1056"/>
          <p:cNvSpPr/>
          <p:nvPr/>
        </p:nvSpPr>
        <p:spPr>
          <a:xfrm>
            <a:off x="690437"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Dados do cronograma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Requisitos de recursos por período de tempo (histograma de recursos);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Cronogramas alternativos (cenário otimista e pessimista, nivelado por recurso, não nivelado, etc.);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Alocação de reservas para contingências. </a:t>
            </a:r>
          </a:p>
        </p:txBody>
      </p:sp>
      <p:pic>
        <p:nvPicPr>
          <p:cNvPr id="1057" name="Shape 1057"/>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1058" name="Shape 105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theme/theme1.xml><?xml version="1.0" encoding="utf-8"?>
<a:theme xmlns:a="http://schemas.openxmlformats.org/drawingml/2006/main" xmlns:r="http://schemas.openxmlformats.org/officeDocument/2006/relationships" name="2_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