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3" name="Shape 5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5" name="Shape 685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Relationship Id="rId3" Type="http://schemas.openxmlformats.org/officeDocument/2006/relationships/image" Target="../media/image00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1.png"/><Relationship Id="rId4" Type="http://schemas.openxmlformats.org/officeDocument/2006/relationships/image" Target="../media/image03.jpg"/><Relationship Id="rId5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5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das Aquisições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2" name="Shape 262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63" name="Shape 263"/>
          <p:cNvSpPr/>
          <p:nvPr/>
        </p:nvSpPr>
        <p:spPr>
          <a:xfrm>
            <a:off x="716485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 (cont.)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o cenário do PRFI: o fornecedor recebe 10 mil reais entregando na data, 1 mil reais a mais por mês de antecedência e 1 mil a menos por mês de atraso;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Agora imagine que existem alguns fatores de risco no projeto e ao invés de pagarmos 1 mil reais a menos por atraso, aceitemos os riscos junto com o fornecedor e acordemos que iremos pagar 50% de todo o custo acima dos 10 mil reais iniciais até um teto de 15 mil reais.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Depois disso, o fornecedor arca com os custos sozinho.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69" name="Shape 269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70" name="Shape 270"/>
          <p:cNvSpPr/>
          <p:nvPr/>
        </p:nvSpPr>
        <p:spPr>
          <a:xfrm>
            <a:off x="716485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Ajuste Econômico de Preço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Imagine ser gerente de projetos e vender contratos à preço fixo na época da superinflação. Lembram disso? Pois então, não ia dar! Este tipo de contrato estipula o preço fixo mas aceita que haja variação no valor do contrato com base em indicadores previamente acordados. Perfeito para contratos de longa duração ou para países onde a inflação e a má administração correm soltas.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76" name="Shape 276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77" name="Shape 277"/>
          <p:cNvSpPr/>
          <p:nvPr/>
        </p:nvSpPr>
        <p:spPr>
          <a:xfrm>
            <a:off x="716485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Fixa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o comprador assume os riscos pelos custos;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para construir um banco de dados, estima-se um custo de 10 mil reais. Acorda-se, com o fornecedor, que o custo de desenvolvimento será coberto até 10 mil reais e acima disso terá de ser renegociado. O lucro, a remuneração do fornecedor, será fixa: 10% sobre o custo total. Acima de 10 mil reais o contrato terá de ser revisto, porque o comprador tem interesse direto sobre os custos do trabalho. Pode-se estabelecer que os 10% de remuneração serão com base nas estimativas iniciais, ou seja, os 10 mil reais. Isso significa que não muda a remuneração do fornecedor aumentando o valor do contrato.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83" name="Shape 28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84" name="Shape 284"/>
          <p:cNvSpPr/>
          <p:nvPr/>
        </p:nvSpPr>
        <p:spPr>
          <a:xfrm>
            <a:off x="716485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de Incentivo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os custos estimados forem de 10 mil reais, acorda-se a remuneração do fornecedor em 10%. Se o custo for inferior, a diferença será dividida entre as partes conforme previamente acordado. Se o custo ficar acima de 10 mil reais, também será feito o rateio dos custos;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mais arriscado para o fornecedor mas, ao mesmo tempo, oferece uma grande oportunidade de ganhos.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90" name="Shape 290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91" name="Shape 291"/>
          <p:cNvSpPr/>
          <p:nvPr/>
        </p:nvSpPr>
        <p:spPr>
          <a:xfrm>
            <a:off x="716485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mais Remuneração Concedida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cobertos todos os custos do trabalho e é oferecida uma remuneração com base em critérios subjetivos, como a satisfação do cliente;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os usuários do serviço preencham um formulário de satisfação: acima de 50% no índice de satisfação o fornecedor recebe 10% do custo total, abaixo de 50%, um valor abaixo de acordo com a variação do índice.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97" name="Shape 297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6485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 e Material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Estabelece-se um preço fixo por hora ou unidade, como metro quadrado, e deixa-se em aberto 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valor a ser cobrado é equivalente ao executado, nem mais nem menos. Neste caso acontece um compartilhamento entre o fornecedor e o contratante. Continue lendo os artigos do nosso site para ficar por dentro das melhores práticas de gestão de projetos.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0" y="201281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pic>
        <p:nvPicPr>
          <p:cNvPr descr="https://www.caelum.com.br/apostila-html-css-javascript/anuncios/alura_2x.png" id="304" name="Shape 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09" name="Shape 309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Shape 310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sp>
        <p:nvSpPr>
          <p:cNvPr id="316" name="Shape 316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843" y="993378"/>
            <a:ext cx="2160000" cy="275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sp>
        <p:nvSpPr>
          <p:cNvPr id="323" name="Shape 323"/>
          <p:cNvSpPr/>
          <p:nvPr/>
        </p:nvSpPr>
        <p:spPr>
          <a:xfrm>
            <a:off x="428452" y="3729682"/>
            <a:ext cx="463295" cy="343052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843" y="926283"/>
            <a:ext cx="2160000" cy="294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das aquisições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020992"/>
            <a:ext cx="4320000" cy="260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0" y="201279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</a:p>
        </p:txBody>
      </p:sp>
      <p:pic>
        <p:nvPicPr>
          <p:cNvPr descr="https://www.caelum.com.br/apostila-html-css-javascript/anuncios/alura_2x.png" id="336" name="Shape 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341" name="Shape 341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Shape 342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348" name="Shape 348"/>
          <p:cNvSpPr/>
          <p:nvPr/>
        </p:nvSpPr>
        <p:spPr>
          <a:xfrm>
            <a:off x="572468" y="2577555"/>
            <a:ext cx="4320000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</a:p>
        </p:txBody>
      </p:sp>
      <p:sp>
        <p:nvSpPr>
          <p:cNvPr id="349" name="Shape 349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849362"/>
            <a:ext cx="5759999" cy="176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356" name="Shape 356"/>
          <p:cNvSpPr/>
          <p:nvPr/>
        </p:nvSpPr>
        <p:spPr>
          <a:xfrm>
            <a:off x="716843" y="885505"/>
            <a:ext cx="64800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 para verificação de fazer ou comprar, além das demais linhas de base e planos de gerenciamento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Questões legais, técnicas, prazos e custos. Os requisitos nos apontam o que deve compor cada entrega e o que é preciso ser feito para satisfazer as partes interessadas.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64" name="Shape 364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envolvidos no trabalho do projeto e de desenvolvimento do produto/entregas.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recursos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Talvez não existam recursos disponíveis para determinadas atividades, o que nos levará a terceirizar partes do projeto.</a:t>
            </a:r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72" name="Shape 372"/>
          <p:cNvSpPr/>
          <p:nvPr/>
        </p:nvSpPr>
        <p:spPr>
          <a:xfrm>
            <a:off x="716843" y="885505"/>
            <a:ext cx="6480000" cy="243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Cronograma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Precisamos saber quando devem ser feitas determinadas entregas – o que pode ser apresentado no cronograma ou em restrições/premissas.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 de recursos das atividades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Temos pessoal técnico?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 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 detalhes sobre os participantes no projeto e seus interesses no projeto;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Por, considerando-se a questão de ética, uma parte interessada que deseje vender algo para o projeto.</a:t>
            </a: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80" name="Shape 380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empresa tem parceiros, tem a cultura de terceirização ou faz tudo? É verticalizada ou horizontalizada?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documentos padrão e modelos de contrato você pode utilizar que já estejam em vigor na organização?</a:t>
            </a:r>
          </a:p>
        </p:txBody>
      </p:sp>
      <p:pic>
        <p:nvPicPr>
          <p:cNvPr id="381" name="Shape 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88" name="Shape 388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fazer ou comprar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Determinará a necessidade de compra ou terceirização de serviços no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pessoas da organização que podem ajudar a determinar a capacidade da empresa nas decisões de fazer ou comprar;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disso, a opinião legal também é consultada para auxiliar em questões, termos e condições exclusivos de aquisições.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96" name="Shape 396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Pesquisa de mercado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determinar as melhores escolhas de fornecedores e entender impactos relacionados a decisões de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Complementa a pesquisa de mercado, que pode não ser suficiente para formular uma estratégia de aquisições;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reuniões permitem maior troca de informações com os licitantes potenciais.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690437" y="885505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pré-selecionados, como serão selecionados e contratados os fornecedores, os contratos a serem utilizados, documentos padrão e como será feita a gestão das aquisições e seus processos subsequentes.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 (ET)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à declaração do trabalho do projeto, apresenta o trabalho a ser feito pelo contratado;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ET é revisada e refinada, conforme necessário, durante o processo da aquisição, até ser incorporada a um contrato assinado.</a:t>
            </a:r>
          </a:p>
        </p:txBody>
      </p:sp>
      <p:sp>
        <p:nvSpPr>
          <p:cNvPr id="406" name="Shape 4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690437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Solicitação de informações (SDI), convite para licitação (CPL), solicitação de proposta (SDP), solicitação de cotação (SDC), aviso de oferta e convite para negociação e resposta inicial do vendedor são alguns dos documentos de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criar planilhas de pontuação, definir critérios de experiência e comprovação de trabalhos anteriores, por exemplo.</a:t>
            </a:r>
          </a:p>
        </p:txBody>
      </p:sp>
      <p:sp>
        <p:nvSpPr>
          <p:cNvPr id="414" name="Shape 4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/>
          <p:nvPr/>
        </p:nvSpPr>
        <p:spPr>
          <a:xfrm>
            <a:off x="690437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fazer ou comprar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a declaração de escopo em mãos, incluindo a EAP, é possível determinar quais entregas, sub entregas e pacotes de trabalho serão feitos pela equipe do projeto e quais serão terceirizados.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Terceirizar um serviço pode mudar linhas de base do projeto, por exemplo.</a:t>
            </a:r>
          </a:p>
        </p:txBody>
      </p:sp>
      <p:sp>
        <p:nvSpPr>
          <p:cNvPr id="422" name="Shape 4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de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partir de uma contratação, requisitos podem mudar, riscos podem mudar – e novos podem surgir – e ainda outros documentos podem ser atualizados neste processo.</a:t>
            </a:r>
          </a:p>
        </p:txBody>
      </p:sp>
      <p:sp>
        <p:nvSpPr>
          <p:cNvPr id="430" name="Shape 4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das aquisições</a:t>
            </a:r>
          </a:p>
        </p:txBody>
      </p:sp>
      <p:sp>
        <p:nvSpPr>
          <p:cNvPr id="436" name="Shape 436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documentação das decisões de compra do projeto, especificando a abordagem e identificando fornecedores em potencial – de acordo com o PMBOK®.</a:t>
            </a:r>
          </a:p>
        </p:txBody>
      </p:sp>
      <p:sp>
        <p:nvSpPr>
          <p:cNvPr id="437" name="Shape 43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52" y="2577553"/>
            <a:ext cx="2092577" cy="156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0" y="201278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</a:p>
        </p:txBody>
      </p:sp>
      <p:pic>
        <p:nvPicPr>
          <p:cNvPr descr="https://www.caelum.com.br/apostila-html-css-javascript/anuncios/alura_2x.png" id="444" name="Shape 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448" name="Shape 448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449" name="Shape 449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Shape 450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56" name="Shape 456"/>
          <p:cNvSpPr/>
          <p:nvPr/>
        </p:nvSpPr>
        <p:spPr>
          <a:xfrm>
            <a:off x="572468" y="2577555"/>
            <a:ext cx="432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</a:p>
        </p:txBody>
      </p:sp>
      <p:sp>
        <p:nvSpPr>
          <p:cNvPr id="457" name="Shape 457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59999" cy="161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64" name="Shape 464"/>
          <p:cNvSpPr/>
          <p:nvPr/>
        </p:nvSpPr>
        <p:spPr>
          <a:xfrm>
            <a:off x="716843" y="885505"/>
            <a:ext cx="64800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Explica a aplicação do processo.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solicitações de proposta, informações e outros documentos de aquisição/contratação necessários e gerados anteriormente.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para seleção de fontes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será levado em conta na contratação?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72" name="Shape 472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Propostas dos fornecedores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respostas para os documentos enviados de solicitação de informações e outros.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identificados, questões das partes interessadas, requisitos e todos que possam ser necessários.</a:t>
            </a: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0" name="Shape 480"/>
          <p:cNvSpPr/>
          <p:nvPr/>
        </p:nvSpPr>
        <p:spPr>
          <a:xfrm>
            <a:off x="716843" y="885505"/>
            <a:ext cx="6480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de comprar ou fazer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Antes de decidir por fazer ou adquirir, a organização analisa a necessidade, identifica os recursos e então compara as estratégias de aquisições quando decidem comprar;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fatores que influenciam as decisões de fazer ou comprar são as competências principais da organização, o valor entregue pelos vendedores que atenda às necessidades, os riscos associados com o atendimento da necessidade de uma maneira economicamente eficaz, e a capacidade internamente comparada com a comunidade do vendedor.</a:t>
            </a: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88" name="Shape 488"/>
          <p:cNvSpPr/>
          <p:nvPr/>
        </p:nvSpPr>
        <p:spPr>
          <a:xfrm>
            <a:off x="716843" y="885505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Especificação do trabalho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Semelhante a declaração do trabalho do projeto, apresenta o trabalho a ser feito pelo contratado.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tipos de contratos foram selecionados e onde estão armazenados, lista de fornecedores previamente qualificados, acordos anteriores, etc.</a:t>
            </a: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96" name="Shape 496"/>
          <p:cNvSpPr/>
          <p:nvPr/>
        </p:nvSpPr>
        <p:spPr>
          <a:xfrm>
            <a:off x="716843" y="885505"/>
            <a:ext cx="64800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com licitantes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conhecidas como reuniões com fornecedores ou pré-licitação;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licitantes podem ter dúvidas, podem precisar de informações adicionais e ao mesmo tempo precisamos ser justos e oferecer informações para todos;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Garantem que todos os potenciais fornecedores tenham entendimento claro e comum do objeto de aquisição.</a:t>
            </a:r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4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716843" y="885505"/>
            <a:ext cx="64800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avaliação de propostas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escore ou nota relacionada a pontos de interesse do projeto aplicados as propostas.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independentes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Consultoria, não muito diferente da opinião especializada – mas externa à organização.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Diversas técnicas para análise de fornecedores e propostas, que auxiliam na tomada de decisão.</a:t>
            </a:r>
          </a:p>
        </p:txBody>
      </p:sp>
      <p:sp>
        <p:nvSpPr>
          <p:cNvPr id="506" name="Shape 5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12" name="Shape 5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/>
          <p:nvPr/>
        </p:nvSpPr>
        <p:spPr>
          <a:xfrm>
            <a:off x="716843" y="885505"/>
            <a:ext cx="6480000" cy="2154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que possam colaborar na gestão das contratações, no controle de qualidade do que for terceirizado e assim por diante;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incluir conhecimentos de disciplinas funcionais, como contratos, direito, finanças, contabilidade, planejamento, vendas, fabricação, etc. 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Publicidade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Oferecer visibilidade para que os possíveis interessados possam, de maneira ética, oferecer suas propostas ou requerer informações sobre o processo seletivo.</a:t>
            </a:r>
          </a:p>
        </p:txBody>
      </p:sp>
      <p:sp>
        <p:nvSpPr>
          <p:cNvPr id="514" name="Shape 5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716843" y="885505"/>
            <a:ext cx="64800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Negociar com os proponentes as propostas ofertadas;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itens de aquisições complexas, a negociação do contrato pode ser um processo independente com entradas e saídas individuais. Já para os itens de aquisição simples, os termos e condições do contrato podem ser previamente definidos e não negociáveis e só precisam ser aceitos pelo fornecedor (neste caso, geralmente já existe um contrato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quando necessário, são feitos pedidos de compra, para requisitar entrega de material);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e a equipe de gerenciamento de projetos devem apenas participar das negociações, mas não conduzi-las.</a:t>
            </a:r>
          </a:p>
        </p:txBody>
      </p:sp>
      <p:sp>
        <p:nvSpPr>
          <p:cNvPr id="522" name="Shape 5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28" name="Shape 528"/>
          <p:cNvSpPr/>
          <p:nvPr/>
        </p:nvSpPr>
        <p:spPr>
          <a:xfrm>
            <a:off x="690437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Fornecedores selecionados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com os fornecedores a ser contratados.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por exemplo, incluindo documentos anexos relevantes, como a proposta aprovada.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Calendários dos recursos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Calendário dos recursos contratados alinhados com os recursos próprios já mapeados.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36" name="Shape 536"/>
          <p:cNvSpPr/>
          <p:nvPr/>
        </p:nvSpPr>
        <p:spPr>
          <a:xfrm>
            <a:off x="690437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podem representar mudanças no projeto de forma geral.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de custos;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cronograma;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comunicações;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aquisições.</a:t>
            </a: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44" name="Shape 544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dos documentos atualizados neste processo são: a documentação dos requisitos, a matriz de rastreabilidade de requisitos, o registro dos riscos, e o registro das partes interessadas.</a:t>
            </a: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Conduzir as aquisições</a:t>
            </a:r>
          </a:p>
        </p:txBody>
      </p:sp>
      <p:sp>
        <p:nvSpPr>
          <p:cNvPr id="552" name="Shape 552"/>
          <p:cNvSpPr/>
          <p:nvPr/>
        </p:nvSpPr>
        <p:spPr>
          <a:xfrm>
            <a:off x="716843" y="885505"/>
            <a:ext cx="648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obtenção de respostas de fornecedores, seleção de um fornecedor e adjudicação de um contrato – de acordo com o PMBOK®.</a:t>
            </a:r>
          </a:p>
        </p:txBody>
      </p:sp>
      <p:sp>
        <p:nvSpPr>
          <p:cNvPr id="553" name="Shape 55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54" name="Shape 5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649561"/>
            <a:ext cx="1582154" cy="13067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/>
        </p:nvSpPr>
        <p:spPr>
          <a:xfrm>
            <a:off x="0" y="20127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</a:p>
        </p:txBody>
      </p:sp>
      <p:pic>
        <p:nvPicPr>
          <p:cNvPr descr="https://www.caelum.com.br/apostila-html-css-javascript/anuncios/alura_2x.png"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564" name="Shape 56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565" name="Shape 56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Shape 56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72" name="Shape 572"/>
          <p:cNvSpPr/>
          <p:nvPr/>
        </p:nvSpPr>
        <p:spPr>
          <a:xfrm>
            <a:off x="572468" y="2577555"/>
            <a:ext cx="4320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</a:p>
        </p:txBody>
      </p:sp>
      <p:sp>
        <p:nvSpPr>
          <p:cNvPr id="573" name="Shape 573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80" name="Shape 580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e planos de gerenciamento de projeto auxiliares.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gerada nos processos anteriores, com registros completos de apoio para a administração dos processos de aquisição, incluindo adjudicações de contratos de aquisição e a especificação do trabalho.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 firmados e seus anexos.</a:t>
            </a: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4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88" name="Shape 588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aprovadas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geradas no processo de condução de aquisições e aprovadas no controle integrado de mudanças.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com indicadores, informações para controle e documentação técnica desenvolvida pelo fornecedor.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Custos, prazos e dados de desempenho geral.</a:t>
            </a:r>
          </a:p>
        </p:txBody>
      </p:sp>
      <p:pic>
        <p:nvPicPr>
          <p:cNvPr id="589" name="Shape 5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Shape 5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96" name="Shape 596"/>
          <p:cNvSpPr/>
          <p:nvPr/>
        </p:nvSpPr>
        <p:spPr>
          <a:xfrm>
            <a:off x="716843" y="885505"/>
            <a:ext cx="6480000" cy="200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controle de mudanças no contrato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integrado ao sistema de gerenciamento de mudanças do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desempenho com base em modelos e relatórios da organização contratada ou estabelecidos para o projeto.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Inspeções e auditorias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de entregas e também auditoria de processos nas empresas contratadas.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716843" y="885505"/>
            <a:ext cx="64800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desempenho das entregas terceirizadas.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pagamento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Entregas e cobranças devem ser geridas – incluindo os pagamentos, obviamente – por meio de um sistema.</a:t>
            </a:r>
          </a:p>
        </p:txBody>
      </p:sp>
      <p:sp>
        <p:nvSpPr>
          <p:cNvPr id="606" name="Shape 606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/>
          <p:nvPr/>
        </p:nvSpPr>
        <p:spPr>
          <a:xfrm>
            <a:off x="716843" y="885505"/>
            <a:ext cx="6480000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Administração de reivindicações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contestadas podem ser questões das partes interessadas transformadas em reinvindicações contratuais, dificuldades, problemas com entregas e pagamentos;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acordo de todas as reinvindicações é o caminho preferível em todos os casos, mas quando não for possível, a reinvindicação terá que ser tratada em conformidade com métodos alternativos de resolução de disputas, conforme definido contratualmente.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Mais voltado para o controle documental e de modificações em acordos entre as partes.</a:t>
            </a:r>
          </a:p>
        </p:txBody>
      </p:sp>
      <p:sp>
        <p:nvSpPr>
          <p:cNvPr id="614" name="Shape 61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/>
          <p:nvPr/>
        </p:nvSpPr>
        <p:spPr>
          <a:xfrm>
            <a:off x="716843" y="806677"/>
            <a:ext cx="6480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Consolidação dos dados acerca do desempenho do trabalho da empresa terceirizada.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no projeto a partir de resultados da terceirizada – como atraso em entregas.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de projeto</a:t>
            </a:r>
          </a:p>
          <a:p>
            <a:pPr indent="-292948" lvl="2" marL="661249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aquisições, linha de base do cronograma e linha de base dos custos são alguns dos planos atualizados.</a:t>
            </a:r>
          </a:p>
        </p:txBody>
      </p:sp>
      <p:sp>
        <p:nvSpPr>
          <p:cNvPr id="622" name="Shape 62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28" name="Shape 628"/>
          <p:cNvSpPr/>
          <p:nvPr/>
        </p:nvSpPr>
        <p:spPr>
          <a:xfrm>
            <a:off x="690437" y="885505"/>
            <a:ext cx="64800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dos requisitos;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 de aquisição com todos os cronogramas de apoio, as mudanças no contrato solicitadas mas não aprovadas, e as solicitações de mudança aprovadas;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Documentação técnica desenvolvida pelo fornecedor e outras informações sobre o desempenho do trabalho.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36" name="Shape 636"/>
          <p:cNvSpPr/>
          <p:nvPr/>
        </p:nvSpPr>
        <p:spPr>
          <a:xfrm>
            <a:off x="690437" y="885505"/>
            <a:ext cx="6480000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como correspondências, cronogramas e solicitações de pagamento e documentação da avaliação do desempenho do fornecedor são atualizados neste processo.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Shape 63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as aquisições</a:t>
            </a:r>
          </a:p>
        </p:txBody>
      </p:sp>
      <p:sp>
        <p:nvSpPr>
          <p:cNvPr id="644" name="Shape 644"/>
          <p:cNvSpPr/>
          <p:nvPr/>
        </p:nvSpPr>
        <p:spPr>
          <a:xfrm>
            <a:off x="716843" y="885505"/>
            <a:ext cx="6480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gerenciamento das relações de aquisição, monitoramento do desempenho do contrato e realização de mudanças e correções conforme necessário – de acordo com o PMBOK®.</a:t>
            </a:r>
          </a:p>
        </p:txBody>
      </p:sp>
      <p:sp>
        <p:nvSpPr>
          <p:cNvPr id="645" name="Shape 64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91" y="2073498"/>
            <a:ext cx="1461282" cy="182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0" y="201273"/>
            <a:ext cx="5757044" cy="1324799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</a:p>
        </p:txBody>
      </p:sp>
      <p:pic>
        <p:nvPicPr>
          <p:cNvPr descr="https://www.caelum.com.br/apostila-html-css-javascript/anuncios/alura_2x.png"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  <p:grpSp>
        <p:nvGrpSpPr>
          <p:cNvPr id="656" name="Shape 65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657" name="Shape 65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Shape 65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64" name="Shape 664"/>
          <p:cNvSpPr/>
          <p:nvPr/>
        </p:nvSpPr>
        <p:spPr>
          <a:xfrm>
            <a:off x="572468" y="2577555"/>
            <a:ext cx="43200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</a:p>
        </p:txBody>
      </p:sp>
      <p:sp>
        <p:nvSpPr>
          <p:cNvPr id="665" name="Shape 66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666" name="Shape 6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59999" cy="147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44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8971" cy="338554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12 – Gerenciamento das Aquisições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72" name="Shape 672"/>
          <p:cNvSpPr/>
          <p:nvPr/>
        </p:nvSpPr>
        <p:spPr>
          <a:xfrm>
            <a:off x="716843" y="885505"/>
            <a:ext cx="6480000" cy="193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das aquisições que irá orientar o encerramento das aquisições.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 desenvolvido pela empresa terceirizada;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cronogramas, inspeções e auditorias;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Desempenho, faturas, pagamentos.</a:t>
            </a:r>
          </a:p>
        </p:txBody>
      </p:sp>
      <p:pic>
        <p:nvPicPr>
          <p:cNvPr id="673" name="Shape 6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73" cy="72993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Shape 674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80" name="Shape 680"/>
          <p:cNvSpPr/>
          <p:nvPr/>
        </p:nvSpPr>
        <p:spPr>
          <a:xfrm>
            <a:off x="716843" y="885505"/>
            <a:ext cx="64800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estruturada dos processos de aquisição, com o objetivo de identificar sucesso e fracassos, para que possam se tornar lições aprendidas para projetos futuros.	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Negociações das aquisições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Encerramento das reinvindicações, preferencialmente por meio de negociações;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segunda instância, a mediação ou a arbitragem podem ser utilizadas;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resolução de disputas nos tribunais, através de processos judiciais, deve sempre ser a última opção, quando todas as outras falharem.</a:t>
            </a:r>
          </a:p>
        </p:txBody>
      </p:sp>
      <p:pic>
        <p:nvPicPr>
          <p:cNvPr id="681" name="Shape 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80" cy="80978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716843" y="885505"/>
            <a:ext cx="64800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gerenciamento de registros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Registros documentais referentes ao contrato e à aquisição.</a:t>
            </a:r>
          </a:p>
        </p:txBody>
      </p:sp>
      <p:sp>
        <p:nvSpPr>
          <p:cNvPr id="690" name="Shape 690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96" name="Shape 696"/>
          <p:cNvPicPr preferRelativeResize="0"/>
          <p:nvPr/>
        </p:nvPicPr>
        <p:blipFill rotWithShape="1">
          <a:blip r:embed="rId3">
            <a:alphaModFix/>
          </a:blip>
          <a:srcRect b="22249" l="0" r="0" t="6710"/>
          <a:stretch/>
        </p:blipFill>
        <p:spPr>
          <a:xfrm>
            <a:off x="690437" y="3173935"/>
            <a:ext cx="971924" cy="9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/>
        </p:nvSpPr>
        <p:spPr>
          <a:xfrm>
            <a:off x="716843" y="806677"/>
            <a:ext cx="6480000" cy="15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Aquisições encerradas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encerramento a partir do que fora acordado por meio do contrato de aquisição de produtos ou prestação de serviços.</a:t>
            </a: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aprendidas, arquivos de aquisições e aceitação da entrega são alguns dos ativos atualizados neste processo.</a:t>
            </a:r>
          </a:p>
        </p:txBody>
      </p:sp>
      <p:sp>
        <p:nvSpPr>
          <p:cNvPr id="698" name="Shape 698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0" y="273297"/>
            <a:ext cx="7913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as aquisições</a:t>
            </a:r>
          </a:p>
        </p:txBody>
      </p:sp>
      <p:sp>
        <p:nvSpPr>
          <p:cNvPr id="704" name="Shape 704"/>
          <p:cNvSpPr/>
          <p:nvPr/>
        </p:nvSpPr>
        <p:spPr>
          <a:xfrm>
            <a:off x="716843" y="885505"/>
            <a:ext cx="6480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cada aquisição do projeto – de acordo com o PMBOK®.</a:t>
            </a:r>
          </a:p>
        </p:txBody>
      </p:sp>
      <p:sp>
        <p:nvSpPr>
          <p:cNvPr id="705" name="Shape 705"/>
          <p:cNvSpPr/>
          <p:nvPr/>
        </p:nvSpPr>
        <p:spPr>
          <a:xfrm>
            <a:off x="6549132" y="551410"/>
            <a:ext cx="1364556" cy="29795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45811">
            <a:off x="700886" y="2275290"/>
            <a:ext cx="1676060" cy="163914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345296"/>
            <a:ext cx="6477124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00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12</a:t>
            </a:r>
          </a:p>
        </p:txBody>
      </p:sp>
      <p:sp>
        <p:nvSpPr>
          <p:cNvPr id="713" name="Shape 713"/>
          <p:cNvSpPr/>
          <p:nvPr/>
        </p:nvSpPr>
        <p:spPr>
          <a:xfrm>
            <a:off x="1649718" y="1688196"/>
            <a:ext cx="6261099" cy="792087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865742" y="1938308"/>
            <a:ext cx="60450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715" name="Shape 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135" cy="550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Shape 716"/>
          <p:cNvGrpSpPr/>
          <p:nvPr/>
        </p:nvGrpSpPr>
        <p:grpSpPr>
          <a:xfrm>
            <a:off x="0" y="1796207"/>
            <a:ext cx="2732806" cy="576064"/>
            <a:chOff x="-150191" y="1834342"/>
            <a:chExt cx="7482529" cy="1702447"/>
          </a:xfrm>
        </p:grpSpPr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 b="58669" l="0" r="49018" t="1451"/>
            <a:stretch/>
          </p:blipFill>
          <p:spPr>
            <a:xfrm>
              <a:off x="3593207" y="1857476"/>
              <a:ext cx="3739130" cy="1656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Shape 718"/>
            <p:cNvPicPr preferRelativeResize="0"/>
            <p:nvPr/>
          </p:nvPicPr>
          <p:blipFill rotWithShape="1">
            <a:blip r:embed="rId5">
              <a:alphaModFix/>
            </a:blip>
            <a:srcRect b="335" l="48085" r="909" t="58671"/>
            <a:stretch/>
          </p:blipFill>
          <p:spPr>
            <a:xfrm>
              <a:off x="-150191" y="1834342"/>
              <a:ext cx="3740820" cy="1702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277364" y="851054"/>
            <a:ext cx="5679427" cy="3164965"/>
            <a:chOff x="704895" y="1692"/>
            <a:chExt cx="5679427" cy="3164965"/>
          </a:xfrm>
        </p:grpSpPr>
        <p:sp>
          <p:nvSpPr>
            <p:cNvPr id="215" name="Shape 215"/>
            <p:cNvSpPr/>
            <p:nvPr/>
          </p:nvSpPr>
          <p:spPr>
            <a:xfrm>
              <a:off x="3544610" y="475489"/>
              <a:ext cx="1959474" cy="19899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Shape 216"/>
            <p:cNvSpPr/>
            <p:nvPr/>
          </p:nvSpPr>
          <p:spPr>
            <a:xfrm>
              <a:off x="2840417" y="1148282"/>
              <a:ext cx="108987" cy="17814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Shape 217"/>
            <p:cNvSpPr/>
            <p:nvPr/>
          </p:nvSpPr>
          <p:spPr>
            <a:xfrm>
              <a:off x="2840417" y="1148282"/>
              <a:ext cx="108987" cy="110868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Shape 218"/>
            <p:cNvSpPr/>
            <p:nvPr/>
          </p:nvSpPr>
          <p:spPr>
            <a:xfrm>
              <a:off x="2840417" y="1148282"/>
              <a:ext cx="108987" cy="43589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19999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Shape 219"/>
            <p:cNvSpPr/>
            <p:nvPr/>
          </p:nvSpPr>
          <p:spPr>
            <a:xfrm>
              <a:off x="3498889" y="475489"/>
              <a:ext cx="91439" cy="198994"/>
            </a:xfrm>
            <a:custGeom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0" name="Shape 220"/>
            <p:cNvSpPr/>
            <p:nvPr/>
          </p:nvSpPr>
          <p:spPr>
            <a:xfrm>
              <a:off x="880944" y="1148282"/>
              <a:ext cx="108979" cy="178147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1" name="Shape 221"/>
            <p:cNvSpPr/>
            <p:nvPr/>
          </p:nvSpPr>
          <p:spPr>
            <a:xfrm>
              <a:off x="880944" y="1148282"/>
              <a:ext cx="108979" cy="110868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2" name="Shape 222"/>
            <p:cNvSpPr/>
            <p:nvPr/>
          </p:nvSpPr>
          <p:spPr>
            <a:xfrm>
              <a:off x="880944" y="1148282"/>
              <a:ext cx="108979" cy="43589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3" name="Shape 223"/>
            <p:cNvSpPr/>
            <p:nvPr/>
          </p:nvSpPr>
          <p:spPr>
            <a:xfrm>
              <a:off x="1585134" y="475489"/>
              <a:ext cx="1959474" cy="198994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4" name="Shape 224"/>
            <p:cNvSpPr/>
            <p:nvPr/>
          </p:nvSpPr>
          <p:spPr>
            <a:xfrm>
              <a:off x="2876777" y="1692"/>
              <a:ext cx="1335663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2876777" y="1692"/>
              <a:ext cx="1335663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contratos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704895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704895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preço fixo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989923" y="1347276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989923" y="1347276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garantido (PFG)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989923" y="2020068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989923" y="2020068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remuneração de incentivo (PFRI)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989923" y="2692860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89923" y="2692860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Preço fixo com ajuste econômico do preço (PF-AEP)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2664369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2664369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de custos reembolsáveis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2949406" y="1347276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2949406" y="1347276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fixa (CMRF)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2949406" y="2020068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949406" y="2020068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de incentivo (CMRI)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2949406" y="2692860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2949406" y="2692860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 mais remuneração concedida (CMRC)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3844" y="674485"/>
              <a:ext cx="1760478" cy="473796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4623844" y="674485"/>
              <a:ext cx="1760478" cy="4737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0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Contratos por tempo e material (T&amp;M)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49" name="Shape 249"/>
          <p:cNvSpPr/>
          <p:nvPr/>
        </p:nvSpPr>
        <p:spPr>
          <a:xfrm>
            <a:off x="716485" y="885505"/>
            <a:ext cx="648000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Garantido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contrato, você vai pagar um valor fixo por um serviço ou produto. Digamos que contratemos a construção de um banco de dados de uma terceira parte e, no meio do projeto, o mercado se aqueça muito e o valor dos salários suba. Pode cair o céu, o preço nunca vai subir! 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é o contrato de Preço Fixo Garantido: maior risco para o fornecedor, menor para o comprador. Mas, não se engane: nem sempre é melhor trabalhar com Preço Fixo Garantido. Você vai receber um preço cheio de gordurinhas e se o valor do trabalho for menor do que o previsto, você não vai ter desconto. É preciso acessar a maturidade de sua organização e apetite a riscos antes de firmar qualquer contrato.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 rot="-1663575">
            <a:off x="5977688" y="3412434"/>
            <a:ext cx="1709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55" name="Shape 255"/>
          <p:cNvSpPr/>
          <p:nvPr/>
        </p:nvSpPr>
        <p:spPr>
          <a:xfrm>
            <a:off x="12443" y="273297"/>
            <a:ext cx="78891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contratos</a:t>
            </a:r>
          </a:p>
        </p:txBody>
      </p:sp>
      <p:sp>
        <p:nvSpPr>
          <p:cNvPr id="256" name="Shape 256"/>
          <p:cNvSpPr/>
          <p:nvPr/>
        </p:nvSpPr>
        <p:spPr>
          <a:xfrm>
            <a:off x="716485" y="885505"/>
            <a:ext cx="64800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Preço Fixo com Remuneração de Incentivo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Digamos que tenhamos acordado 10 mil reais para a construção do banco de dados do exemplo anterior. Combinamos que eu irei pagar 1 mil reais para cada mês de antecedência na entrega final do projeto. Se o prazo inicial foi de 10 meses, se eu receber o serviço pronto em 5 meses o fornecedor receberá 15 mil reais. Porém… acordamos também que para cada mês de atraso seriam descontados 1 mil reais. Se o projeto atrasar 5 meses, o fornecedor receberá 5 mil reais no total. E aí, vai encarar?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