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</p:sldIdLst>
  <p:sldSz cy="4291000" cx="7913675"/>
  <p:notesSz cx="6858000" cy="9144000"/>
  <p:embeddedFontLst>
    <p:embeddedFont>
      <p:font typeface="Tahoma"/>
      <p:regular r:id="rId254"/>
      <p:bold r:id="rId2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272C455-F063-476F-8623-8545BBAA3A79}">
  <a:tblStyle styleId="{D272C455-F063-476F-8623-8545BBAA3A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ACBB93E9-B885-45A4-A0F1-20A0A8AAD13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F1F5"/>
          </a:solidFill>
        </a:fill>
      </a:tcStyle>
    </a:wholeTbl>
    <a:band1H>
      <a:tcStyle>
        <a:fill>
          <a:solidFill>
            <a:srgbClr val="CEE2EA"/>
          </a:solidFill>
        </a:fill>
      </a:tcStyle>
    </a:band1H>
    <a:band1V>
      <a:tcStyle>
        <a:fill>
          <a:solidFill>
            <a:srgbClr val="CEE2E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3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253" Type="http://schemas.openxmlformats.org/officeDocument/2006/relationships/slide" Target="slides/slide247.xml"/><Relationship Id="rId131" Type="http://schemas.openxmlformats.org/officeDocument/2006/relationships/slide" Target="slides/slide125.xml"/><Relationship Id="rId252" Type="http://schemas.openxmlformats.org/officeDocument/2006/relationships/slide" Target="slides/slide246.xml"/><Relationship Id="rId130" Type="http://schemas.openxmlformats.org/officeDocument/2006/relationships/slide" Target="slides/slide124.xml"/><Relationship Id="rId251" Type="http://schemas.openxmlformats.org/officeDocument/2006/relationships/slide" Target="slides/slide245.xml"/><Relationship Id="rId250" Type="http://schemas.openxmlformats.org/officeDocument/2006/relationships/slide" Target="slides/slide24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255" Type="http://schemas.openxmlformats.org/officeDocument/2006/relationships/font" Target="fonts/Tahoma-bold.fntdata"/><Relationship Id="rId133" Type="http://schemas.openxmlformats.org/officeDocument/2006/relationships/slide" Target="slides/slide127.xml"/><Relationship Id="rId254" Type="http://schemas.openxmlformats.org/officeDocument/2006/relationships/font" Target="fonts/Tahoma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Relationship Id="rId107" Type="http://schemas.openxmlformats.org/officeDocument/2006/relationships/slide" Target="slides/slide101.xml"/><Relationship Id="rId228" Type="http://schemas.openxmlformats.org/officeDocument/2006/relationships/slide" Target="slides/slide222.xml"/><Relationship Id="rId106" Type="http://schemas.openxmlformats.org/officeDocument/2006/relationships/slide" Target="slides/slide100.xml"/><Relationship Id="rId227" Type="http://schemas.openxmlformats.org/officeDocument/2006/relationships/slide" Target="slides/slide221.xml"/><Relationship Id="rId105" Type="http://schemas.openxmlformats.org/officeDocument/2006/relationships/slide" Target="slides/slide99.xml"/><Relationship Id="rId226" Type="http://schemas.openxmlformats.org/officeDocument/2006/relationships/slide" Target="slides/slide220.xml"/><Relationship Id="rId104" Type="http://schemas.openxmlformats.org/officeDocument/2006/relationships/slide" Target="slides/slide98.xml"/><Relationship Id="rId225" Type="http://schemas.openxmlformats.org/officeDocument/2006/relationships/slide" Target="slides/slide219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229" Type="http://schemas.openxmlformats.org/officeDocument/2006/relationships/slide" Target="slides/slide223.xml"/><Relationship Id="rId220" Type="http://schemas.openxmlformats.org/officeDocument/2006/relationships/slide" Target="slides/slide214.xml"/><Relationship Id="rId103" Type="http://schemas.openxmlformats.org/officeDocument/2006/relationships/slide" Target="slides/slide97.xml"/><Relationship Id="rId224" Type="http://schemas.openxmlformats.org/officeDocument/2006/relationships/slide" Target="slides/slide218.xml"/><Relationship Id="rId102" Type="http://schemas.openxmlformats.org/officeDocument/2006/relationships/slide" Target="slides/slide96.xml"/><Relationship Id="rId223" Type="http://schemas.openxmlformats.org/officeDocument/2006/relationships/slide" Target="slides/slide217.xml"/><Relationship Id="rId101" Type="http://schemas.openxmlformats.org/officeDocument/2006/relationships/slide" Target="slides/slide95.xml"/><Relationship Id="rId222" Type="http://schemas.openxmlformats.org/officeDocument/2006/relationships/slide" Target="slides/slide216.xml"/><Relationship Id="rId100" Type="http://schemas.openxmlformats.org/officeDocument/2006/relationships/slide" Target="slides/slide94.xml"/><Relationship Id="rId221" Type="http://schemas.openxmlformats.org/officeDocument/2006/relationships/slide" Target="slides/slide215.xml"/><Relationship Id="rId217" Type="http://schemas.openxmlformats.org/officeDocument/2006/relationships/slide" Target="slides/slide211.xml"/><Relationship Id="rId216" Type="http://schemas.openxmlformats.org/officeDocument/2006/relationships/slide" Target="slides/slide210.xml"/><Relationship Id="rId215" Type="http://schemas.openxmlformats.org/officeDocument/2006/relationships/slide" Target="slides/slide209.xml"/><Relationship Id="rId214" Type="http://schemas.openxmlformats.org/officeDocument/2006/relationships/slide" Target="slides/slide208.xml"/><Relationship Id="rId219" Type="http://schemas.openxmlformats.org/officeDocument/2006/relationships/slide" Target="slides/slide213.xml"/><Relationship Id="rId218" Type="http://schemas.openxmlformats.org/officeDocument/2006/relationships/slide" Target="slides/slide212.xml"/><Relationship Id="rId213" Type="http://schemas.openxmlformats.org/officeDocument/2006/relationships/slide" Target="slides/slide207.xml"/><Relationship Id="rId212" Type="http://schemas.openxmlformats.org/officeDocument/2006/relationships/slide" Target="slides/slide206.xml"/><Relationship Id="rId211" Type="http://schemas.openxmlformats.org/officeDocument/2006/relationships/slide" Target="slides/slide205.xml"/><Relationship Id="rId210" Type="http://schemas.openxmlformats.org/officeDocument/2006/relationships/slide" Target="slides/slide20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249" Type="http://schemas.openxmlformats.org/officeDocument/2006/relationships/slide" Target="slides/slide243.xml"/><Relationship Id="rId127" Type="http://schemas.openxmlformats.org/officeDocument/2006/relationships/slide" Target="slides/slide121.xml"/><Relationship Id="rId248" Type="http://schemas.openxmlformats.org/officeDocument/2006/relationships/slide" Target="slides/slide242.xml"/><Relationship Id="rId126" Type="http://schemas.openxmlformats.org/officeDocument/2006/relationships/slide" Target="slides/slide120.xml"/><Relationship Id="rId247" Type="http://schemas.openxmlformats.org/officeDocument/2006/relationships/slide" Target="slides/slide241.xml"/><Relationship Id="rId121" Type="http://schemas.openxmlformats.org/officeDocument/2006/relationships/slide" Target="slides/slide115.xml"/><Relationship Id="rId242" Type="http://schemas.openxmlformats.org/officeDocument/2006/relationships/slide" Target="slides/slide236.xml"/><Relationship Id="rId120" Type="http://schemas.openxmlformats.org/officeDocument/2006/relationships/slide" Target="slides/slide114.xml"/><Relationship Id="rId241" Type="http://schemas.openxmlformats.org/officeDocument/2006/relationships/slide" Target="slides/slide235.xml"/><Relationship Id="rId240" Type="http://schemas.openxmlformats.org/officeDocument/2006/relationships/slide" Target="slides/slide234.xml"/><Relationship Id="rId125" Type="http://schemas.openxmlformats.org/officeDocument/2006/relationships/slide" Target="slides/slide119.xml"/><Relationship Id="rId246" Type="http://schemas.openxmlformats.org/officeDocument/2006/relationships/slide" Target="slides/slide240.xml"/><Relationship Id="rId124" Type="http://schemas.openxmlformats.org/officeDocument/2006/relationships/slide" Target="slides/slide118.xml"/><Relationship Id="rId245" Type="http://schemas.openxmlformats.org/officeDocument/2006/relationships/slide" Target="slides/slide239.xml"/><Relationship Id="rId123" Type="http://schemas.openxmlformats.org/officeDocument/2006/relationships/slide" Target="slides/slide117.xml"/><Relationship Id="rId244" Type="http://schemas.openxmlformats.org/officeDocument/2006/relationships/slide" Target="slides/slide238.xml"/><Relationship Id="rId122" Type="http://schemas.openxmlformats.org/officeDocument/2006/relationships/slide" Target="slides/slide116.xml"/><Relationship Id="rId243" Type="http://schemas.openxmlformats.org/officeDocument/2006/relationships/slide" Target="slides/slide237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239" Type="http://schemas.openxmlformats.org/officeDocument/2006/relationships/slide" Target="slides/slide233.xml"/><Relationship Id="rId117" Type="http://schemas.openxmlformats.org/officeDocument/2006/relationships/slide" Target="slides/slide111.xml"/><Relationship Id="rId238" Type="http://schemas.openxmlformats.org/officeDocument/2006/relationships/slide" Target="slides/slide232.xml"/><Relationship Id="rId116" Type="http://schemas.openxmlformats.org/officeDocument/2006/relationships/slide" Target="slides/slide110.xml"/><Relationship Id="rId237" Type="http://schemas.openxmlformats.org/officeDocument/2006/relationships/slide" Target="slides/slide231.xml"/><Relationship Id="rId115" Type="http://schemas.openxmlformats.org/officeDocument/2006/relationships/slide" Target="slides/slide109.xml"/><Relationship Id="rId236" Type="http://schemas.openxmlformats.org/officeDocument/2006/relationships/slide" Target="slides/slide230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231" Type="http://schemas.openxmlformats.org/officeDocument/2006/relationships/slide" Target="slides/slide225.xml"/><Relationship Id="rId230" Type="http://schemas.openxmlformats.org/officeDocument/2006/relationships/slide" Target="slides/slide224.xml"/><Relationship Id="rId114" Type="http://schemas.openxmlformats.org/officeDocument/2006/relationships/slide" Target="slides/slide108.xml"/><Relationship Id="rId235" Type="http://schemas.openxmlformats.org/officeDocument/2006/relationships/slide" Target="slides/slide229.xml"/><Relationship Id="rId113" Type="http://schemas.openxmlformats.org/officeDocument/2006/relationships/slide" Target="slides/slide107.xml"/><Relationship Id="rId234" Type="http://schemas.openxmlformats.org/officeDocument/2006/relationships/slide" Target="slides/slide228.xml"/><Relationship Id="rId112" Type="http://schemas.openxmlformats.org/officeDocument/2006/relationships/slide" Target="slides/slide106.xml"/><Relationship Id="rId233" Type="http://schemas.openxmlformats.org/officeDocument/2006/relationships/slide" Target="slides/slide227.xml"/><Relationship Id="rId111" Type="http://schemas.openxmlformats.org/officeDocument/2006/relationships/slide" Target="slides/slide105.xml"/><Relationship Id="rId232" Type="http://schemas.openxmlformats.org/officeDocument/2006/relationships/slide" Target="slides/slide226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207" Type="http://schemas.openxmlformats.org/officeDocument/2006/relationships/slide" Target="slides/slide201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6" name="Shape 121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3" name="Shape 12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0" name="Shape 125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Shape 1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4" name="Shape 127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2" name="Shape 129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8" name="Shape 12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2" name="Shape 13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8" name="Shape 13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4" name="Shape 132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6" name="Shape 13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2" name="Shape 13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0" name="Shape 13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9" name="Shape 139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6" name="Shape 140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3" name="Shape 141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0" name="Shape 14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7" name="Shape 14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4" name="Shape 143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1" name="Shape 14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8" name="Shape 144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hape 1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2" name="Shape 14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9" name="Shape 14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hape 1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3" name="Shape 148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0" name="Shape 149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7" name="Shape 149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Shape 1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4" name="Shape 15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1" name="Shape 151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Shape 1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8" name="Shape 15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5" name="Shape 15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7" name="Shape 153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4" name="Shape 154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1" name="Shape 1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Shape 15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3" name="Shape 1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Shape 15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4" name="Shape 1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Shape 15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5" name="Shape 1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Shape 15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7" name="Shape 159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Shape 1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9" name="Shape 16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Shape 1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5" name="Shape 161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1" name="Shape 162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Shape 1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7" name="Shape 16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9" name="Shape 163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6" name="Shape 16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Shape 16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8" name="Shape 16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Shape 16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5" name="Shape 167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8" name="Shape 16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hape 17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8" name="Shape 172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Shape 17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5" name="Shape 173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Shape 17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6" name="Shape 17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Shape 17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7" name="Shape 176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4" name="Shape 177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Shape 17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1" name="Shape 178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7" name="Shape 180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5" name="Shape 181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2" name="Shape 182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hape 18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9" name="Shape 182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1" name="Shape 18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7" name="Shape 184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Shape 18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4" name="Shape 185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Shape 18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1" name="Shape 18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Shape 18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8" name="Shape 18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Shape 18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4" name="Shape 187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0" name="Shape 18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6" name="Shape 18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Shape 19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0" name="Shape 19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Shape 19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4" name="Shape 192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Shape 19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6" name="Shape 19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3" name="Shape 194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Shape 19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0" name="Shape 195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Shape 19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6" name="Shape 19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Shape 19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9" name="Shape 197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Shape 19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9" name="Shape 199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Shape 20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8" name="Shape 20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Shape 20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7" name="Shape 203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hape 20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6" name="Shape 20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5" name="Shape 207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Shape 20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4" name="Shape 20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Shape 2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3" name="Shape 211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Shape 2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2" name="Shape 213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Shape 2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0" name="Shape 215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Shape 2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1" name="Shape 217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Shape 2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0" name="Shape 220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Shape 2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5" name="Shape 221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Shape 2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8" name="Shape 223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Shape 2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2" name="Shape 22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Shape 2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4" name="Shape 22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Shape 2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1" name="Shape 227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Shape 2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8" name="Shape 227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Shape 2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7" name="Shape 229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Shape 2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3" name="Shape 231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Shape 2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2" name="Shape 233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Shape 2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1" name="Shape 235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Shape 2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5" name="Shape 236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Shape 2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0" name="Shape 23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Shape 2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9" name="Shape 239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Shape 2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3" name="Shape 241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Shape 2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5" name="Shape 24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Shape 2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2" name="Shape 243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Shape 2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9" name="Shape 243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Shape 2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6" name="Shape 24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Shape 2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7" name="Shape 246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Shape 2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5" name="Shape 24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4" name="Shape 25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Shape 2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3" name="Shape 252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2" name="Shape 254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Shape 2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6" name="Shape 25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Shape 2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5" name="Shape 257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Shape 2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0" name="Shape 259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Shape 26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5" name="Shape 260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Shape 2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0" name="Shape 26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Shape 26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0" name="Shape 263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Shape 2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2" name="Shape 264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Shape 26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9" name="Shape 26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Shape 26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6" name="Shape 26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Shape 26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3" name="Shape 266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Shape 2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1" name="Shape 268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Shape 26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5" name="Shape 269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Shape 27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9" name="Shape 27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Shape 27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1" name="Shape 272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Shape 27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7" name="Shape 27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Shape 2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4" name="Shape 27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Shape 2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0" name="Shape 277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Shape 28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4" name="Shape 281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Shape 28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0" name="Shape 28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Shape 28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4" name="Shape 28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0" name="Shape 287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Shape 29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7" name="Shape 29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Shape 29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3" name="Shape 292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Shape 29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1" name="Shape 29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Shape 29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7" name="Shape 296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Shape 30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2" name="Shape 30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Shape 30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8" name="Shape 300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Shape 30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6" name="Shape 30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Shape 30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2" name="Shape 30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5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7" name="Shape 308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Shape 30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3" name="Shape 30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Shape 3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7" name="Shape 313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Shape 3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3" name="Shape 314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Shape 3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9" name="Shape 31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Shape 3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7" name="Shape 318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Shape 3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3" name="Shape 31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Shape 3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1" name="Shape 323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Shape 323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8" name="Shape 3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9" name="Shape 32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" name="Shape 10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8" name="Shape 1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Shape 11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9" name="Shape 111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1" name="Shape 113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9" name="Shape 113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5" name="Shape 117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1" name="Shape 119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Relationship Id="rId3" Type="http://schemas.openxmlformats.org/officeDocument/2006/relationships/image" Target="../media/image0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6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3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5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8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7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4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9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34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41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30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35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32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38.jp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33.jp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36.jp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36.jp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39.jpg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39.jp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39.jp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37.jp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37.jp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8.xml"/><Relationship Id="rId3" Type="http://schemas.openxmlformats.org/officeDocument/2006/relationships/image" Target="../media/image37.jpg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7.xm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1.xm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5.xml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40.jp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4.jpg"/><Relationship Id="rId4" Type="http://schemas.openxmlformats.org/officeDocument/2006/relationships/image" Target="../media/image0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pmi.org/en/Certification/What-are-PMI-Certifications.aspx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pmi.org/en/Certification/What-are-PMI-Certifications.aspx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pmi.org/en/Certification/What-are-PMI-Certifications.aspx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pmi.org/~/media/PDF/Certifications/CAPM_Handbook_Full_Portuguese.ashx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www.pmi.org/~/media/PDF/Certifications/PT_PMP_Handbook_Full_Portuguese.ash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hyperlink" Target="ppt/slides/slide62.x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hyperlink" Target="ppt/slides/slide63.xml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9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9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6"/>
            <a:ext cx="6477124" cy="132343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</a:t>
            </a: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</a:p>
        </p:txBody>
      </p:sp>
      <p:pic>
        <p:nvPicPr>
          <p:cNvPr descr="https://www.caelum.com.br/apostila-html-css-javascript/anuncios/alura_2x.png"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Shape 25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/>
        </p:nvSpPr>
        <p:spPr>
          <a:xfrm>
            <a:off x="1475767" y="777354"/>
            <a:ext cx="4962152" cy="2420180"/>
          </a:xfrm>
          <a:prstGeom prst="irregularSeal2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Ciclo de vida de projeto e de produto são diferentes!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Fases de um projeto</a:t>
            </a:r>
          </a:p>
        </p:txBody>
      </p:sp>
      <p:pic>
        <p:nvPicPr>
          <p:cNvPr descr="https://www.caelum.com.br/apostila-html-css-javascript/anuncios/alura_2x.png" id="1224" name="Shape 1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Shape 1225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Shape 1226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227" name="Shape 122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228" name="Shape 122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9" name="Shape 122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0" name="Shape 1230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fases de um projeto geralmente se sobrepõem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podem ser divididas conforme a necessidade do projeto em questão. Ainda trabalhando com o exemplo de construção de uma casa, podemos separar o projeto de construção nas seguintes fases:</a:t>
            </a:r>
          </a:p>
        </p:txBody>
      </p:sp>
      <p:grpSp>
        <p:nvGrpSpPr>
          <p:cNvPr id="1236" name="Shape 1236"/>
          <p:cNvGrpSpPr/>
          <p:nvPr/>
        </p:nvGrpSpPr>
        <p:grpSpPr>
          <a:xfrm>
            <a:off x="3027681" y="2218428"/>
            <a:ext cx="1858323" cy="1870378"/>
            <a:chOff x="2527221" y="914"/>
            <a:chExt cx="1858323" cy="1870378"/>
          </a:xfrm>
        </p:grpSpPr>
        <p:sp>
          <p:nvSpPr>
            <p:cNvPr id="1237" name="Shape 1237"/>
            <p:cNvSpPr/>
            <p:nvPr/>
          </p:nvSpPr>
          <p:spPr>
            <a:xfrm>
              <a:off x="2527221" y="914"/>
              <a:ext cx="1858323" cy="4675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2540916" y="14608"/>
              <a:ext cx="1830933" cy="440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Fase 1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Preparação do terreno</a:t>
              </a:r>
            </a:p>
          </p:txBody>
        </p:sp>
        <p:sp>
          <p:nvSpPr>
            <p:cNvPr id="1239" name="Shape 1239"/>
            <p:cNvSpPr/>
            <p:nvPr/>
          </p:nvSpPr>
          <p:spPr>
            <a:xfrm rot="5400000">
              <a:off x="3368708" y="480198"/>
              <a:ext cx="175347" cy="21041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3393257" y="497731"/>
              <a:ext cx="126250" cy="122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527221" y="702306"/>
              <a:ext cx="1858323" cy="4675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2540916" y="716000"/>
              <a:ext cx="1830933" cy="440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Fase 2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Construção das paredes</a:t>
              </a:r>
            </a:p>
          </p:txBody>
        </p:sp>
        <p:sp>
          <p:nvSpPr>
            <p:cNvPr id="1243" name="Shape 1243"/>
            <p:cNvSpPr/>
            <p:nvPr/>
          </p:nvSpPr>
          <p:spPr>
            <a:xfrm rot="5400000">
              <a:off x="3368708" y="1181590"/>
              <a:ext cx="175347" cy="21041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 txBox="1"/>
            <p:nvPr/>
          </p:nvSpPr>
          <p:spPr>
            <a:xfrm>
              <a:off x="3393257" y="1199125"/>
              <a:ext cx="126250" cy="122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527221" y="1403698"/>
              <a:ext cx="1858323" cy="4675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 txBox="1"/>
            <p:nvPr/>
          </p:nvSpPr>
          <p:spPr>
            <a:xfrm>
              <a:off x="2540916" y="1417392"/>
              <a:ext cx="1830933" cy="440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Fase 3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Pintura</a:t>
              </a:r>
            </a:p>
          </p:txBody>
        </p:sp>
      </p:grpSp>
      <p:sp>
        <p:nvSpPr>
          <p:cNvPr id="1247" name="Shape 124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Fases de um projeto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começar a pintar as paredes antes de termos terminado de erguer todas elas. Por isso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fases podem se sobrepor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assim como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grupos de processos – iniciação, planejamento, execução, monitoramento e controle, e encerramento – também podem se repetir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nas fases do projeto.</a:t>
            </a:r>
          </a:p>
        </p:txBody>
      </p:sp>
      <p:sp>
        <p:nvSpPr>
          <p:cNvPr id="1253" name="Shape 125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Fases de um projeto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Tópicos em projetos</a:t>
            </a:r>
          </a:p>
        </p:txBody>
      </p:sp>
      <p:pic>
        <p:nvPicPr>
          <p:cNvPr descr="https://www.caelum.com.br/apostila-html-css-javascript/anuncios/alura_2x.png" id="1259" name="Shape 1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Shape 12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Shape 12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262" name="Shape 1262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263" name="Shape 1263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4" name="Shape 1264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5" name="Shape 1265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Portfólios de projetos são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agrupados de forma a ser melhor geridos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para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compor o quadro de projetos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uma determinada organização.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Portfólios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conter projetos que não compartilham qualquer recurso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mas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fazem parte de uma estratégia maior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determinada organização.</a:t>
            </a:r>
          </a:p>
        </p:txBody>
      </p:sp>
      <p:sp>
        <p:nvSpPr>
          <p:cNvPr id="1271" name="Shape 1271"/>
          <p:cNvSpPr/>
          <p:nvPr/>
        </p:nvSpPr>
        <p:spPr>
          <a:xfrm>
            <a:off x="-140419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Portfólios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portfólio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conter programas e projetos isolados.</a:t>
            </a:r>
          </a:p>
        </p:txBody>
      </p:sp>
      <p:sp>
        <p:nvSpPr>
          <p:cNvPr id="1277" name="Shape 1277"/>
          <p:cNvSpPr/>
          <p:nvPr/>
        </p:nvSpPr>
        <p:spPr>
          <a:xfrm>
            <a:off x="-140419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Portfólios</a:t>
            </a:r>
          </a:p>
        </p:txBody>
      </p:sp>
      <p:grpSp>
        <p:nvGrpSpPr>
          <p:cNvPr id="1278" name="Shape 1278"/>
          <p:cNvGrpSpPr/>
          <p:nvPr/>
        </p:nvGrpSpPr>
        <p:grpSpPr>
          <a:xfrm>
            <a:off x="2788174" y="1426746"/>
            <a:ext cx="2337337" cy="2524582"/>
            <a:chOff x="888246" y="73328"/>
            <a:chExt cx="2337337" cy="2524582"/>
          </a:xfrm>
        </p:grpSpPr>
        <p:sp>
          <p:nvSpPr>
            <p:cNvPr id="1279" name="Shape 1279"/>
            <p:cNvSpPr/>
            <p:nvPr/>
          </p:nvSpPr>
          <p:spPr>
            <a:xfrm>
              <a:off x="976732" y="165153"/>
              <a:ext cx="2153689" cy="747948"/>
            </a:xfrm>
            <a:prstGeom prst="ellipse">
              <a:avLst/>
            </a:prstGeom>
            <a:solidFill>
              <a:srgbClr val="C0CCE1">
                <a:alpha val="4000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48225" y="1996624"/>
              <a:ext cx="417381" cy="267123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1518462" y="2323592"/>
              <a:ext cx="1076903" cy="274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 txBox="1"/>
            <p:nvPr/>
          </p:nvSpPr>
          <p:spPr>
            <a:xfrm>
              <a:off x="1518462" y="2323592"/>
              <a:ext cx="1076903" cy="274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Portfólio</a:t>
              </a: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759740" y="970866"/>
              <a:ext cx="751287" cy="751287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 txBox="1"/>
            <p:nvPr/>
          </p:nvSpPr>
          <p:spPr>
            <a:xfrm>
              <a:off x="1869763" y="1080890"/>
              <a:ext cx="531240" cy="531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 Y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222151" y="407235"/>
              <a:ext cx="751287" cy="751287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 txBox="1"/>
            <p:nvPr/>
          </p:nvSpPr>
          <p:spPr>
            <a:xfrm>
              <a:off x="1332175" y="517258"/>
              <a:ext cx="531240" cy="531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rIns="15225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 A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990133" y="225589"/>
              <a:ext cx="751287" cy="751287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100157" y="335612"/>
              <a:ext cx="531240" cy="531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rIns="15225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 B</a:t>
              </a: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888246" y="73328"/>
              <a:ext cx="2337337" cy="1869870"/>
            </a:xfrm>
            <a:custGeom>
              <a:pathLst>
                <a:path extrusionOk="0" h="120000" w="120000">
                  <a:moveTo>
                    <a:pt x="583" y="34175"/>
                  </a:moveTo>
                  <a:lnTo>
                    <a:pt x="583" y="34175"/>
                  </a:lnTo>
                  <a:cubicBezTo>
                    <a:pt x="-2678" y="22567"/>
                    <a:pt x="7879" y="11072"/>
                    <a:pt x="27614" y="4745"/>
                  </a:cubicBezTo>
                  <a:cubicBezTo>
                    <a:pt x="47350" y="-1581"/>
                    <a:pt x="72649" y="-1581"/>
                    <a:pt x="92385" y="4745"/>
                  </a:cubicBezTo>
                  <a:cubicBezTo>
                    <a:pt x="112120" y="11072"/>
                    <a:pt x="122678" y="22567"/>
                    <a:pt x="119416" y="34175"/>
                  </a:cubicBezTo>
                  <a:lnTo>
                    <a:pt x="74854" y="113543"/>
                  </a:lnTo>
                  <a:cubicBezTo>
                    <a:pt x="73813" y="117246"/>
                    <a:pt x="67477" y="119999"/>
                    <a:pt x="60000" y="119999"/>
                  </a:cubicBezTo>
                  <a:cubicBezTo>
                    <a:pt x="52522" y="119999"/>
                    <a:pt x="46186" y="117246"/>
                    <a:pt x="45145" y="113543"/>
                  </a:cubicBezTo>
                  <a:close/>
                  <a:moveTo>
                    <a:pt x="4800" y="29999"/>
                  </a:moveTo>
                  <a:lnTo>
                    <a:pt x="4800" y="30000"/>
                  </a:lnTo>
                  <a:cubicBezTo>
                    <a:pt x="4800" y="43254"/>
                    <a:pt x="29513" y="53999"/>
                    <a:pt x="60000" y="53999"/>
                  </a:cubicBezTo>
                  <a:cubicBezTo>
                    <a:pt x="90486" y="53999"/>
                    <a:pt x="115199" y="43254"/>
                    <a:pt x="115199" y="29999"/>
                  </a:cubicBezTo>
                  <a:cubicBezTo>
                    <a:pt x="115199" y="16745"/>
                    <a:pt x="90486" y="5999"/>
                    <a:pt x="60000" y="5999"/>
                  </a:cubicBezTo>
                  <a:cubicBezTo>
                    <a:pt x="29513" y="5999"/>
                    <a:pt x="4800" y="16745"/>
                    <a:pt x="4800" y="29999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hape 1294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Programas são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que compartilham objetivos e até mesmo recursos.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programa do governo para oferecer saneamento básico pode ter vários projetos que irão compartilhar recursos financeiros, por exemplo.</a:t>
            </a:r>
          </a:p>
        </p:txBody>
      </p:sp>
      <p:sp>
        <p:nvSpPr>
          <p:cNvPr id="1295" name="Shape 1295"/>
          <p:cNvSpPr/>
          <p:nvPr/>
        </p:nvSpPr>
        <p:spPr>
          <a:xfrm>
            <a:off x="0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Shape 1300"/>
          <p:cNvGrpSpPr/>
          <p:nvPr/>
        </p:nvGrpSpPr>
        <p:grpSpPr>
          <a:xfrm>
            <a:off x="2580047" y="768710"/>
            <a:ext cx="2753589" cy="2753589"/>
            <a:chOff x="769797" y="0"/>
            <a:chExt cx="2753589" cy="2753589"/>
          </a:xfrm>
        </p:grpSpPr>
        <p:sp>
          <p:nvSpPr>
            <p:cNvPr id="1301" name="Shape 1301"/>
            <p:cNvSpPr/>
            <p:nvPr/>
          </p:nvSpPr>
          <p:spPr>
            <a:xfrm>
              <a:off x="769797" y="0"/>
              <a:ext cx="2753589" cy="2753589"/>
            </a:xfrm>
            <a:prstGeom prst="ellipse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 txBox="1"/>
            <p:nvPr/>
          </p:nvSpPr>
          <p:spPr>
            <a:xfrm>
              <a:off x="1761641" y="137679"/>
              <a:ext cx="769902" cy="413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 X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045157" y="550716"/>
              <a:ext cx="2202871" cy="2202871"/>
            </a:xfrm>
            <a:prstGeom prst="ellipse">
              <a:avLst/>
            </a:prstGeom>
            <a:gradFill>
              <a:gsLst>
                <a:gs pos="0">
                  <a:srgbClr val="476593"/>
                </a:gs>
                <a:gs pos="80000">
                  <a:srgbClr val="5D85C2"/>
                </a:gs>
                <a:gs pos="100000">
                  <a:srgbClr val="5B86C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 txBox="1"/>
            <p:nvPr/>
          </p:nvSpPr>
          <p:spPr>
            <a:xfrm>
              <a:off x="1761641" y="682889"/>
              <a:ext cx="769902" cy="396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 C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320516" y="1101434"/>
              <a:ext cx="1652154" cy="1652154"/>
            </a:xfrm>
            <a:prstGeom prst="ellipse">
              <a:avLst/>
            </a:prstGeom>
            <a:gradFill>
              <a:gsLst>
                <a:gs pos="0">
                  <a:srgbClr val="848FA5"/>
                </a:gs>
                <a:gs pos="80000">
                  <a:srgbClr val="ACBDDA"/>
                </a:gs>
                <a:gs pos="100000">
                  <a:srgbClr val="ACBED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 txBox="1"/>
            <p:nvPr/>
          </p:nvSpPr>
          <p:spPr>
            <a:xfrm>
              <a:off x="1761641" y="1225346"/>
              <a:ext cx="769902" cy="371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Projeto B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595875" y="1652153"/>
              <a:ext cx="1101435" cy="1101435"/>
            </a:xfrm>
            <a:prstGeom prst="ellipse">
              <a:avLst/>
            </a:prstGeom>
            <a:gradFill>
              <a:gsLst>
                <a:gs pos="0">
                  <a:srgbClr val="476593"/>
                </a:gs>
                <a:gs pos="80000">
                  <a:srgbClr val="5D85C2"/>
                </a:gs>
                <a:gs pos="100000">
                  <a:srgbClr val="5B86C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 txBox="1"/>
            <p:nvPr/>
          </p:nvSpPr>
          <p:spPr>
            <a:xfrm>
              <a:off x="1757176" y="1927513"/>
              <a:ext cx="778831" cy="550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 A</a:t>
              </a:r>
            </a:p>
          </p:txBody>
        </p:sp>
      </p:grpSp>
      <p:sp>
        <p:nvSpPr>
          <p:cNvPr id="1309" name="Shape 1309"/>
          <p:cNvSpPr/>
          <p:nvPr/>
        </p:nvSpPr>
        <p:spPr>
          <a:xfrm>
            <a:off x="0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Management Offices – PMOs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ou, em português, escritórios de projeto,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como departamentos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organização funcional.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onde serão organizados os recursos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padrões de gerenciamento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projetos, as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equipes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irão trabalhar nos projetos, etc.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0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Escritório de projetos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Shape 260"/>
          <p:cNvGrpSpPr/>
          <p:nvPr/>
        </p:nvGrpSpPr>
        <p:grpSpPr>
          <a:xfrm>
            <a:off x="1522073" y="1219215"/>
            <a:ext cx="4924754" cy="1852580"/>
            <a:chOff x="2209745" y="1060"/>
            <a:chExt cx="4924754" cy="1852580"/>
          </a:xfrm>
        </p:grpSpPr>
        <p:sp>
          <p:nvSpPr>
            <p:cNvPr id="261" name="Shape 261"/>
            <p:cNvSpPr/>
            <p:nvPr/>
          </p:nvSpPr>
          <p:spPr>
            <a:xfrm rot="5400000">
              <a:off x="2563495" y="352170"/>
              <a:ext cx="774445" cy="1481945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346972" y="833845"/>
              <a:ext cx="1337909" cy="1019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2346972" y="833845"/>
              <a:ext cx="1337909" cy="1019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Apresentação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3378119" y="353939"/>
              <a:ext cx="219511" cy="219511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 rot="5400000">
              <a:off x="4178440" y="-258"/>
              <a:ext cx="774445" cy="1481945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61916" y="481414"/>
              <a:ext cx="1337909" cy="1019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3961916" y="481414"/>
              <a:ext cx="1337909" cy="1019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Influências Organizacionais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993064" y="1510"/>
              <a:ext cx="219511" cy="219511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 rot="5400000">
              <a:off x="5859673" y="-418977"/>
              <a:ext cx="774445" cy="1614522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600137" y="157059"/>
              <a:ext cx="1534361" cy="1019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00137" y="157059"/>
              <a:ext cx="1534361" cy="1019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Processos de Gestão</a:t>
              </a:r>
            </a:p>
          </p:txBody>
        </p:sp>
      </p:grpSp>
      <p:sp>
        <p:nvSpPr>
          <p:cNvPr id="272" name="Shape 272"/>
          <p:cNvSpPr txBox="1"/>
          <p:nvPr/>
        </p:nvSpPr>
        <p:spPr>
          <a:xfrm>
            <a:off x="356843" y="2913244"/>
            <a:ext cx="7200000" cy="1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aulas de fundamentos são apresentadas em blocos inteiros, não em grupos distintos como as aulas das áreas de conhecimento.</a:t>
            </a:r>
          </a:p>
        </p:txBody>
      </p:sp>
      <p:sp>
        <p:nvSpPr>
          <p:cNvPr id="273" name="Shape 273"/>
          <p:cNvSpPr/>
          <p:nvPr/>
        </p:nvSpPr>
        <p:spPr>
          <a:xfrm>
            <a:off x="0" y="273297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gerais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também no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mantidos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documentos relacionados aos projetos,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referentes ao negócio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podem afetar a gestão dos projetos.</a:t>
            </a:r>
          </a:p>
        </p:txBody>
      </p:sp>
      <p:sp>
        <p:nvSpPr>
          <p:cNvPr id="1321" name="Shape 1321"/>
          <p:cNvSpPr/>
          <p:nvPr/>
        </p:nvSpPr>
        <p:spPr>
          <a:xfrm>
            <a:off x="0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Escritório de projetos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/>
          <p:nvPr/>
        </p:nvSpPr>
        <p:spPr>
          <a:xfrm>
            <a:off x="0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Escritório de projetos</a:t>
            </a:r>
          </a:p>
        </p:txBody>
      </p:sp>
      <p:grpSp>
        <p:nvGrpSpPr>
          <p:cNvPr id="1327" name="Shape 1327"/>
          <p:cNvGrpSpPr/>
          <p:nvPr/>
        </p:nvGrpSpPr>
        <p:grpSpPr>
          <a:xfrm>
            <a:off x="2657310" y="1057855"/>
            <a:ext cx="2599063" cy="2887849"/>
            <a:chOff x="312950" y="0"/>
            <a:chExt cx="2599063" cy="2887849"/>
          </a:xfrm>
        </p:grpSpPr>
        <p:sp>
          <p:nvSpPr>
            <p:cNvPr id="1328" name="Shape 1328"/>
            <p:cNvSpPr/>
            <p:nvPr/>
          </p:nvSpPr>
          <p:spPr>
            <a:xfrm>
              <a:off x="341828" y="0"/>
              <a:ext cx="1039626" cy="577569"/>
            </a:xfrm>
            <a:prstGeom prst="roundRect">
              <a:avLst>
                <a:gd fmla="val 10000" name="adj"/>
              </a:avLst>
            </a:prstGeom>
            <a:solidFill>
              <a:srgbClr val="CFD7E7">
                <a:alpha val="89803"/>
              </a:srgbClr>
            </a:solidFill>
            <a:ln>
              <a:noFill/>
            </a:ln>
            <a:effectLst>
              <a:outerShdw blurRad="44450" rotWithShape="0" algn="ctr" dir="5400000" dist="27939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 txBox="1"/>
            <p:nvPr/>
          </p:nvSpPr>
          <p:spPr>
            <a:xfrm>
              <a:off x="358743" y="16916"/>
              <a:ext cx="1005793" cy="54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Financeiro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843510" y="0"/>
              <a:ext cx="1039626" cy="577569"/>
            </a:xfrm>
            <a:prstGeom prst="roundRect">
              <a:avLst>
                <a:gd fmla="val 10000" name="adj"/>
              </a:avLst>
            </a:prstGeom>
            <a:solidFill>
              <a:srgbClr val="CFD7E7">
                <a:alpha val="89803"/>
              </a:srgbClr>
            </a:solidFill>
            <a:ln>
              <a:noFill/>
            </a:ln>
            <a:effectLst>
              <a:outerShdw blurRad="44450" rotWithShape="0" algn="ctr" dir="5400000" dist="27939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 txBox="1"/>
            <p:nvPr/>
          </p:nvSpPr>
          <p:spPr>
            <a:xfrm>
              <a:off x="1860426" y="16916"/>
              <a:ext cx="1005793" cy="54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Escritório de Projetos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395894" y="2454672"/>
              <a:ext cx="433176" cy="433176"/>
            </a:xfrm>
            <a:prstGeom prst="triangle">
              <a:avLst>
                <a:gd fmla="val 50000" name="adj"/>
              </a:avLst>
            </a:prstGeom>
            <a:solidFill>
              <a:srgbClr val="CFD7E7">
                <a:alpha val="89803"/>
              </a:srgbClr>
            </a:solidFill>
            <a:ln>
              <a:noFill/>
            </a:ln>
            <a:effectLst>
              <a:outerShdw blurRad="44450" rotWithShape="0" algn="ctr" dir="5400000" dist="27939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12950" y="2273315"/>
              <a:ext cx="2599063" cy="175581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>
              <a:noFill/>
            </a:ln>
            <a:effectLst>
              <a:outerShdw blurRad="44450" rotWithShape="0" algn="ctr" dir="5400000" dist="27939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843510" y="1513233"/>
              <a:ext cx="1039626" cy="7392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4450" rotWithShape="0" algn="ctr" dir="5400000" dist="27939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 txBox="1"/>
            <p:nvPr/>
          </p:nvSpPr>
          <p:spPr>
            <a:xfrm>
              <a:off x="1879600" y="1549321"/>
              <a:ext cx="967448" cy="667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Equipe de Projetos</a:t>
              </a: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843510" y="739289"/>
              <a:ext cx="1039626" cy="7392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4450" rotWithShape="0" algn="ctr" dir="5400000" dist="27939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 txBox="1"/>
            <p:nvPr/>
          </p:nvSpPr>
          <p:spPr>
            <a:xfrm>
              <a:off x="1879600" y="775377"/>
              <a:ext cx="967448" cy="667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Gerente de Projetos</a:t>
              </a: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341828" y="1513233"/>
              <a:ext cx="1039626" cy="7392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4450" rotWithShape="0" algn="ctr" dir="5400000" dist="27939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 txBox="1"/>
            <p:nvPr/>
          </p:nvSpPr>
          <p:spPr>
            <a:xfrm>
              <a:off x="377916" y="1549321"/>
              <a:ext cx="967448" cy="667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Equipes</a:t>
              </a: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341828" y="739289"/>
              <a:ext cx="1039626" cy="7392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4450" rotWithShape="0" algn="ctr" dir="5400000" dist="27939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 txBox="1"/>
            <p:nvPr/>
          </p:nvSpPr>
          <p:spPr>
            <a:xfrm>
              <a:off x="377916" y="775377"/>
              <a:ext cx="967448" cy="667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Equipes</a:t>
              </a: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Influências Organizacionais</a:t>
            </a:r>
          </a:p>
        </p:txBody>
      </p:sp>
      <p:pic>
        <p:nvPicPr>
          <p:cNvPr descr="https://www.caelum.com.br/apostila-html-css-javascript/anuncios/alura_2x.png" id="1347" name="Shape 1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Shape 1348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Shape 1349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350" name="Shape 135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351" name="Shape 135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2" name="Shape 135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3" name="Shape 1353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empresa possui uma cultura própria e também uma forma de trabalhar que serve aos propósitos do negócio e dos clientes do negócio.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PMBOK® nos apresenta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estruturas organizacionais padrão que ajudam a construir o entendimento das organizações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sua forma de trabalho.</a:t>
            </a:r>
          </a:p>
        </p:txBody>
      </p:sp>
      <p:sp>
        <p:nvSpPr>
          <p:cNvPr id="1359" name="Shape 1359"/>
          <p:cNvSpPr/>
          <p:nvPr/>
        </p:nvSpPr>
        <p:spPr>
          <a:xfrm>
            <a:off x="0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Influências organizacionais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Independente do tipo de organização, tenha em mente que o papel do gerente será 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integrar para entregar.</a:t>
            </a:r>
          </a:p>
        </p:txBody>
      </p:sp>
      <p:grpSp>
        <p:nvGrpSpPr>
          <p:cNvPr id="1365" name="Shape 1365"/>
          <p:cNvGrpSpPr/>
          <p:nvPr/>
        </p:nvGrpSpPr>
        <p:grpSpPr>
          <a:xfrm>
            <a:off x="1849693" y="1791283"/>
            <a:ext cx="4252866" cy="2141180"/>
            <a:chOff x="538231" y="437866"/>
            <a:chExt cx="4252866" cy="2141180"/>
          </a:xfrm>
        </p:grpSpPr>
        <p:sp>
          <p:nvSpPr>
            <p:cNvPr id="1366" name="Shape 1366"/>
            <p:cNvSpPr/>
            <p:nvPr/>
          </p:nvSpPr>
          <p:spPr>
            <a:xfrm>
              <a:off x="1998785" y="1929077"/>
              <a:ext cx="1293188" cy="649968"/>
            </a:xfrm>
            <a:prstGeom prst="ellipse">
              <a:avLst/>
            </a:prstGeom>
            <a:gradFill>
              <a:gsLst>
                <a:gs pos="0">
                  <a:srgbClr val="2D5C97">
                    <a:alpha val="80000"/>
                  </a:srgbClr>
                </a:gs>
                <a:gs pos="80000">
                  <a:srgbClr val="3C7AC5">
                    <a:alpha val="80000"/>
                  </a:srgbClr>
                </a:gs>
                <a:gs pos="100000">
                  <a:srgbClr val="397BC9">
                    <a:alpha val="8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 txBox="1"/>
            <p:nvPr/>
          </p:nvSpPr>
          <p:spPr>
            <a:xfrm>
              <a:off x="2188168" y="2024264"/>
              <a:ext cx="914422" cy="459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</a:t>
              </a:r>
            </a:p>
          </p:txBody>
        </p:sp>
        <p:sp>
          <p:nvSpPr>
            <p:cNvPr id="1368" name="Shape 1368"/>
            <p:cNvSpPr/>
            <p:nvPr/>
          </p:nvSpPr>
          <p:spPr>
            <a:xfrm rot="-8925936">
              <a:off x="1826849" y="1700675"/>
              <a:ext cx="379297" cy="354729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29578F"/>
                </a:gs>
                <a:gs pos="80000">
                  <a:srgbClr val="3574BD"/>
                </a:gs>
                <a:gs pos="100000">
                  <a:srgbClr val="3374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38231" y="1042466"/>
              <a:ext cx="1228527" cy="612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>
                    <a:alpha val="89803"/>
                  </a:srgbClr>
                </a:gs>
                <a:gs pos="80000">
                  <a:srgbClr val="3C7AC5">
                    <a:alpha val="89803"/>
                  </a:srgbClr>
                </a:gs>
                <a:gs pos="100000">
                  <a:srgbClr val="397BC9">
                    <a:alpha val="8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 txBox="1"/>
            <p:nvPr/>
          </p:nvSpPr>
          <p:spPr>
            <a:xfrm>
              <a:off x="556170" y="1060404"/>
              <a:ext cx="1192649" cy="576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rIns="26650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Departamento A</a:t>
              </a:r>
            </a:p>
          </p:txBody>
        </p:sp>
        <p:sp>
          <p:nvSpPr>
            <p:cNvPr id="1371" name="Shape 1371"/>
            <p:cNvSpPr/>
            <p:nvPr/>
          </p:nvSpPr>
          <p:spPr>
            <a:xfrm rot="-5356080">
              <a:off x="2466819" y="1363748"/>
              <a:ext cx="381399" cy="354729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59739B"/>
                </a:gs>
                <a:gs pos="80000">
                  <a:srgbClr val="7697CB"/>
                </a:gs>
                <a:gs pos="100000">
                  <a:srgbClr val="7598C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050408" y="437866"/>
              <a:ext cx="1228527" cy="612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>
                    <a:alpha val="69803"/>
                  </a:srgbClr>
                </a:gs>
                <a:gs pos="80000">
                  <a:srgbClr val="3C7AC5">
                    <a:alpha val="69803"/>
                  </a:srgbClr>
                </a:gs>
                <a:gs pos="100000">
                  <a:srgbClr val="397BC9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 txBox="1"/>
            <p:nvPr/>
          </p:nvSpPr>
          <p:spPr>
            <a:xfrm>
              <a:off x="2068347" y="455804"/>
              <a:ext cx="1192649" cy="576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rIns="26650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Departamento B</a:t>
              </a:r>
            </a:p>
          </p:txBody>
        </p:sp>
        <p:sp>
          <p:nvSpPr>
            <p:cNvPr id="1374" name="Shape 1374"/>
            <p:cNvSpPr/>
            <p:nvPr/>
          </p:nvSpPr>
          <p:spPr>
            <a:xfrm rot="-1776144">
              <a:off x="3171918" y="1721353"/>
              <a:ext cx="407734" cy="354730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993A7"/>
                </a:gs>
                <a:gs pos="80000">
                  <a:srgbClr val="B4C2DC"/>
                </a:gs>
                <a:gs pos="100000">
                  <a:srgbClr val="B4C3D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562569" y="1077744"/>
              <a:ext cx="1228527" cy="612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>
                    <a:alpha val="49803"/>
                  </a:srgbClr>
                </a:gs>
                <a:gs pos="80000">
                  <a:srgbClr val="3C7AC5">
                    <a:alpha val="49803"/>
                  </a:srgbClr>
                </a:gs>
                <a:gs pos="100000">
                  <a:srgbClr val="397BC9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3580507" y="1095683"/>
              <a:ext cx="1192649" cy="576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rIns="26650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Departamento C</a:t>
              </a:r>
            </a:p>
          </p:txBody>
        </p:sp>
      </p:grpSp>
      <p:sp>
        <p:nvSpPr>
          <p:cNvPr id="1377" name="Shape 1377"/>
          <p:cNvSpPr/>
          <p:nvPr/>
        </p:nvSpPr>
        <p:spPr>
          <a:xfrm>
            <a:off x="0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Influências organizacionais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Estruturas organizacionais podem ser entendidas como 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 através da qual uma empresa ou organização entrega seus resultados.</a:t>
            </a:r>
          </a:p>
        </p:txBody>
      </p:sp>
      <p:sp>
        <p:nvSpPr>
          <p:cNvPr id="1383" name="Shape 1383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Estruturas organizacionais</a:t>
            </a:r>
          </a:p>
        </p:txBody>
      </p:sp>
      <p:grpSp>
        <p:nvGrpSpPr>
          <p:cNvPr id="1384" name="Shape 1384"/>
          <p:cNvGrpSpPr/>
          <p:nvPr/>
        </p:nvGrpSpPr>
        <p:grpSpPr>
          <a:xfrm>
            <a:off x="2268605" y="1906465"/>
            <a:ext cx="3347799" cy="1498181"/>
            <a:chOff x="1652804" y="859"/>
            <a:chExt cx="3347799" cy="1498181"/>
          </a:xfrm>
        </p:grpSpPr>
        <p:sp>
          <p:nvSpPr>
            <p:cNvPr id="1385" name="Shape 1385"/>
            <p:cNvSpPr/>
            <p:nvPr/>
          </p:nvSpPr>
          <p:spPr>
            <a:xfrm rot="5400000">
              <a:off x="1860727" y="362954"/>
              <a:ext cx="626294" cy="1042140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00" scaled="0"/>
            </a:gradFill>
            <a:ln cap="flat" cmpd="sng" w="9525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756183" y="674331"/>
              <a:ext cx="940849" cy="82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 txBox="1"/>
            <p:nvPr/>
          </p:nvSpPr>
          <p:spPr>
            <a:xfrm>
              <a:off x="1756183" y="674331"/>
              <a:ext cx="940849" cy="82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Funcional</a:t>
              </a: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519516" y="286232"/>
              <a:ext cx="177518" cy="177518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355C91"/>
                </a:gs>
                <a:gs pos="80000">
                  <a:srgbClr val="4579C0"/>
                </a:gs>
                <a:gs pos="100000">
                  <a:srgbClr val="437AC2"/>
                </a:gs>
              </a:gsLst>
              <a:lin ang="16200000" scaled="0"/>
            </a:gradFill>
            <a:ln cap="flat" cmpd="sng" w="9525">
              <a:solidFill>
                <a:srgbClr val="5781B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 rot="5400000">
              <a:off x="3012513" y="77944"/>
              <a:ext cx="626294" cy="1042140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476897"/>
                </a:gs>
                <a:gs pos="80000">
                  <a:srgbClr val="5F88C5"/>
                </a:gs>
                <a:gs pos="100000">
                  <a:srgbClr val="5D89C9"/>
                </a:gs>
              </a:gsLst>
              <a:lin ang="16200000" scaled="0"/>
            </a:gradFill>
            <a:ln cap="flat" cmpd="sng" w="9525">
              <a:solidFill>
                <a:srgbClr val="6F90C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907968" y="389320"/>
              <a:ext cx="940849" cy="82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 txBox="1"/>
            <p:nvPr/>
          </p:nvSpPr>
          <p:spPr>
            <a:xfrm>
              <a:off x="2907968" y="389320"/>
              <a:ext cx="940849" cy="82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Matricial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3671301" y="1221"/>
              <a:ext cx="177518" cy="177518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5A739B"/>
                </a:gs>
                <a:gs pos="80000">
                  <a:srgbClr val="7797CC"/>
                </a:gs>
                <a:gs pos="100000">
                  <a:srgbClr val="7698CF"/>
                </a:gs>
              </a:gsLst>
              <a:lin ang="16200000" scaled="0"/>
            </a:gradFill>
            <a:ln cap="flat" cmpd="sng" w="9525">
              <a:solidFill>
                <a:srgbClr val="86A0C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 rot="5400000">
              <a:off x="4164297" y="-207064"/>
              <a:ext cx="626294" cy="1042140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6E819F"/>
                </a:gs>
                <a:gs pos="80000">
                  <a:srgbClr val="90AAD2"/>
                </a:gs>
                <a:gs pos="100000">
                  <a:srgbClr val="90ABD4"/>
                </a:gs>
              </a:gsLst>
              <a:lin ang="16200000" scaled="0"/>
            </a:gradFill>
            <a:ln cap="flat" cmpd="sng" w="9525">
              <a:solidFill>
                <a:srgbClr val="9EB2D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4059753" y="104309"/>
              <a:ext cx="940849" cy="82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 txBox="1"/>
            <p:nvPr/>
          </p:nvSpPr>
          <p:spPr>
            <a:xfrm>
              <a:off x="4059753" y="104309"/>
              <a:ext cx="940849" cy="82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Projetizada</a:t>
              </a:r>
            </a:p>
          </p:txBody>
        </p:sp>
      </p:grpSp>
      <p:sp>
        <p:nvSpPr>
          <p:cNvPr id="1396" name="Shape 1396"/>
          <p:cNvSpPr/>
          <p:nvPr/>
        </p:nvSpPr>
        <p:spPr>
          <a:xfrm>
            <a:off x="1710258" y="3062158"/>
            <a:ext cx="4464496" cy="612013"/>
          </a:xfrm>
          <a:prstGeom prst="rightArrow">
            <a:avLst>
              <a:gd fmla="val 50000" name="adj1"/>
              <a:gd fmla="val 88267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Maturidade em Gerenciamento de Projetos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716843" y="885505"/>
            <a:ext cx="648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organização funcional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dos projetos é geralmente feito pelos gerentes funcionais.</a:t>
            </a:r>
          </a:p>
        </p:txBody>
      </p:sp>
      <p:sp>
        <p:nvSpPr>
          <p:cNvPr id="1403" name="Shape 1403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funcional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716843" y="885505"/>
            <a:ext cx="6480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um projeto requer parte da equipe do departamento de TI e parte do departamento comercial, ambos os gerentes funcionais irão fazer o gerenciamento do projeto – ou então negociar a autoridade de um ou de outro em relação aos participantes dos projetos, que serão os colaboradores diretamente relacionados aos gestores de cada departamento.</a:t>
            </a:r>
          </a:p>
        </p:txBody>
      </p:sp>
      <p:sp>
        <p:nvSpPr>
          <p:cNvPr id="1410" name="Shape 1410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funcional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Shape 1416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funcional</a:t>
            </a:r>
          </a:p>
        </p:txBody>
      </p:sp>
      <p:pic>
        <p:nvPicPr>
          <p:cNvPr id="1417" name="Shape 1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79" y="803108"/>
            <a:ext cx="4894129" cy="343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organização matricial fraca é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próximo passo em direção à maturidade organizacional em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Aqui pode surgir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coordenador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profissional alocado em tempo parcial e que deve realizar a gestão de determinados projetos. </a:t>
            </a:r>
          </a:p>
        </p:txBody>
      </p:sp>
      <p:sp>
        <p:nvSpPr>
          <p:cNvPr id="1424" name="Shape 1424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fraca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curso é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divido em 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módulos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92948" lvl="1" marL="661248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módulo 1 é a introdução ao curso;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módulos referentes às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conhecimento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contendo os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 processos de gerenciamento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descrito no PMBOK®;</a:t>
            </a:r>
          </a:p>
          <a:p>
            <a:pPr indent="-292948" lvl="1" marL="661248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módulo 14 contém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conhecimentos adicionais para PMPs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</a:p>
          <a:p>
            <a:pPr indent="-292948" lvl="1" marL="661248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módulo 15 contém as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conduta e ética do PMI®.</a:t>
            </a:r>
          </a:p>
        </p:txBody>
      </p:sp>
      <p:sp>
        <p:nvSpPr>
          <p:cNvPr id="279" name="Shape 279"/>
          <p:cNvSpPr/>
          <p:nvPr/>
        </p:nvSpPr>
        <p:spPr>
          <a:xfrm>
            <a:off x="0" y="273297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gerais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Ainda é muito próxima à organização funcional 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coordenador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ou expeditor, como alguns sugerem,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 pouquíssima autoridade e precisa negociar constantemente com os gerentes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funcionais. </a:t>
            </a:r>
          </a:p>
        </p:txBody>
      </p:sp>
      <p:sp>
        <p:nvSpPr>
          <p:cNvPr id="1431" name="Shape 1431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fraca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Shape 1437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fraca</a:t>
            </a:r>
          </a:p>
        </p:txBody>
      </p:sp>
      <p:pic>
        <p:nvPicPr>
          <p:cNvPr id="1438" name="Shape 1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446" y="474768"/>
            <a:ext cx="5102793" cy="374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Shape 1444"/>
          <p:cNvSpPr/>
          <p:nvPr/>
        </p:nvSpPr>
        <p:spPr>
          <a:xfrm>
            <a:off x="716843" y="885505"/>
            <a:ext cx="6480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Surge então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gerente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 organização matricial balanceada traz para dentro de si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elementos do gerenciamento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mas sem deixar de lado aspectos da organização funcional. Aqui, finalmente aparece o cargo de gerente de projetos – mas não um gerente autônomo, com autoridade distinta ou superior a do gerente funcional. </a:t>
            </a:r>
          </a:p>
        </p:txBody>
      </p:sp>
      <p:sp>
        <p:nvSpPr>
          <p:cNvPr id="1445" name="Shape 1445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balanceada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716843" y="885505"/>
            <a:ext cx="6480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Ambos compartilham e negociam pela autoridade sobre a equipe 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comum ver gerentes de projetos em departamentos gerenciados por gerentes funcionais.</a:t>
            </a:r>
          </a:p>
        </p:txBody>
      </p:sp>
      <p:sp>
        <p:nvSpPr>
          <p:cNvPr id="1452" name="Shape 1452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balanceada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Shape 1458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balanceada</a:t>
            </a:r>
          </a:p>
        </p:txBody>
      </p:sp>
      <p:pic>
        <p:nvPicPr>
          <p:cNvPr id="1459" name="Shape 1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254" y="435693"/>
            <a:ext cx="5127179" cy="373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Shape 1465"/>
          <p:cNvSpPr/>
          <p:nvPr/>
        </p:nvSpPr>
        <p:spPr>
          <a:xfrm>
            <a:off x="716843" y="885505"/>
            <a:ext cx="6480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organização matricial forte é entendida como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melhor organização para se trabalhar com gerenciamento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pois, aqui as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equipes podem ter chance de construção de carreira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o que não acontece em uma estrutura organizacional projetizada e orientada por cada projeto. </a:t>
            </a:r>
          </a:p>
        </p:txBody>
      </p:sp>
      <p:sp>
        <p:nvSpPr>
          <p:cNvPr id="1466" name="Shape 1466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forte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716843" y="885505"/>
            <a:ext cx="6480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gerentes de projetos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possuem um departamento próprio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conhecido em algumas organizações como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gerente de projetos tem autoridade distinta do gerente funcional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está alocado em um departamento fora dos departamentos funcionais. </a:t>
            </a:r>
          </a:p>
        </p:txBody>
      </p:sp>
      <p:sp>
        <p:nvSpPr>
          <p:cNvPr id="1473" name="Shape 1473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forte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Shape 1479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matricial forte</a:t>
            </a:r>
          </a:p>
        </p:txBody>
      </p:sp>
      <p:pic>
        <p:nvPicPr>
          <p:cNvPr id="1480" name="Shape 1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640" y="468543"/>
            <a:ext cx="5078408" cy="372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Shape 1486"/>
          <p:cNvSpPr/>
          <p:nvPr/>
        </p:nvSpPr>
        <p:spPr>
          <a:xfrm>
            <a:off x="716843" y="885505"/>
            <a:ext cx="6480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organização projetizada é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orientada para projetos e as equipes são construídas para atender necessidades de cada projeto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específico. </a:t>
            </a:r>
          </a:p>
        </p:txBody>
      </p:sp>
      <p:sp>
        <p:nvSpPr>
          <p:cNvPr id="1487" name="Shape 1487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projetizada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Shape 1493"/>
          <p:cNvSpPr/>
          <p:nvPr/>
        </p:nvSpPr>
        <p:spPr>
          <a:xfrm>
            <a:off x="716843" y="885505"/>
            <a:ext cx="6480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ter uma cultura 100% projetizada, o gerente de projetos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consegue estruturar as equipes de acordo com as necessidades de cada projeto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ao mesmo tempo em que encontra dificuldades em buscar profissionais altamente qualificados em função da incapacidade de construção de carreira – em muitos casos – pois, neste tipo de organização,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equipes tendem a se dissolver após o término dos projetos.</a:t>
            </a:r>
          </a:p>
        </p:txBody>
      </p:sp>
      <p:sp>
        <p:nvSpPr>
          <p:cNvPr id="1494" name="Shape 1494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projetizada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Shape 284"/>
          <p:cNvGrpSpPr/>
          <p:nvPr/>
        </p:nvGrpSpPr>
        <p:grpSpPr>
          <a:xfrm>
            <a:off x="236657" y="946642"/>
            <a:ext cx="7523355" cy="1513635"/>
            <a:chOff x="384269" y="19896"/>
            <a:chExt cx="7523355" cy="1513635"/>
          </a:xfrm>
        </p:grpSpPr>
        <p:sp>
          <p:nvSpPr>
            <p:cNvPr id="285" name="Shape 285"/>
            <p:cNvSpPr/>
            <p:nvPr/>
          </p:nvSpPr>
          <p:spPr>
            <a:xfrm>
              <a:off x="384269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 rot="-3900000">
              <a:off x="620516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 rot="-3900000">
              <a:off x="620516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Integração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1105305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 rot="-3900000">
              <a:off x="1341552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 rot="-3900000">
              <a:off x="1341552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Escopo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826342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 rot="-3900000">
              <a:off x="2062588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 txBox="1"/>
            <p:nvPr/>
          </p:nvSpPr>
          <p:spPr>
            <a:xfrm rot="-3900000">
              <a:off x="2062588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Tempo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2547378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 rot="-3900000">
              <a:off x="2783626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 rot="-3900000">
              <a:off x="2783626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Custos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3268415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 rot="-3900000">
              <a:off x="3504662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 txBox="1"/>
            <p:nvPr/>
          </p:nvSpPr>
          <p:spPr>
            <a:xfrm rot="-3900000">
              <a:off x="3504662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Qualidade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3989451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 rot="-3900000">
              <a:off x="4191627" y="307095"/>
              <a:ext cx="901621" cy="420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 rot="-3900000">
              <a:off x="4191627" y="307095"/>
              <a:ext cx="901621" cy="420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Comunicações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4733387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rot="-3900000">
              <a:off x="4969634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 rot="-3900000">
              <a:off x="4969634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Recursos Humanos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5454423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 rot="-3900000">
              <a:off x="5690671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 rot="-3900000">
              <a:off x="5690671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175460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 rot="-3900000">
              <a:off x="6411707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 txBox="1"/>
            <p:nvPr/>
          </p:nvSpPr>
          <p:spPr>
            <a:xfrm rot="-3900000">
              <a:off x="6411707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Aquisições 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96496" y="863053"/>
              <a:ext cx="670478" cy="670478"/>
            </a:xfrm>
            <a:prstGeom prst="donut">
              <a:avLst>
                <a:gd fmla="val 2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-3900000">
              <a:off x="7132743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 rot="-3900000">
              <a:off x="7132743" y="316474"/>
              <a:ext cx="833480" cy="401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925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1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Partes Interessadas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-3595" y="273297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Conhecimento do PMBOK®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Shape 1500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projetizada</a:t>
            </a:r>
          </a:p>
        </p:txBody>
      </p:sp>
      <p:pic>
        <p:nvPicPr>
          <p:cNvPr id="1501" name="Shape 1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784" y="561329"/>
            <a:ext cx="5060118" cy="356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Shape 1507"/>
          <p:cNvSpPr/>
          <p:nvPr/>
        </p:nvSpPr>
        <p:spPr>
          <a:xfrm>
            <a:off x="716843" y="885505"/>
            <a:ext cx="6480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Organizações compostas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envolvem todas ou, pelo menos, algumas das estruturas anteriores em vários níveis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organização matricial forte, por exemplo, pode existir um departamento de gerenciamento de projetos e ainda assim ocorrer de projetos serem geridos fora deste departamento e por gerentes funcionais ou gerentes de projetos temporariamente alocados.</a:t>
            </a:r>
          </a:p>
        </p:txBody>
      </p:sp>
      <p:sp>
        <p:nvSpPr>
          <p:cNvPr id="1508" name="Shape 1508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composta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Shape 1514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composta</a:t>
            </a:r>
          </a:p>
        </p:txBody>
      </p:sp>
      <p:pic>
        <p:nvPicPr>
          <p:cNvPr id="1515" name="Shape 1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312" y="510635"/>
            <a:ext cx="5111063" cy="379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Shape 1521"/>
          <p:cNvSpPr txBox="1"/>
          <p:nvPr/>
        </p:nvSpPr>
        <p:spPr>
          <a:xfrm>
            <a:off x="4164323" y="1542240"/>
            <a:ext cx="3608945" cy="9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é a organização onde você trabalha?</a:t>
            </a:r>
          </a:p>
        </p:txBody>
      </p:sp>
      <p:pic>
        <p:nvPicPr>
          <p:cNvPr id="1522" name="Shape 1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59" y="946161"/>
            <a:ext cx="2956008" cy="209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Exercício de fixação</a:t>
            </a:r>
          </a:p>
        </p:txBody>
      </p:sp>
      <p:pic>
        <p:nvPicPr>
          <p:cNvPr descr="https://www.caelum.com.br/apostila-html-css-javascript/anuncios/alura_2x.png" id="1528" name="Shape 1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Shape 152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Shape 153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531" name="Shape 1531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532" name="Shape 1532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3" name="Shape 1533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4" name="Shape 1534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Shape 1540"/>
          <p:cNvSpPr/>
          <p:nvPr/>
        </p:nvSpPr>
        <p:spPr>
          <a:xfrm>
            <a:off x="716843" y="885505"/>
            <a:ext cx="648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Preencha a tabela a seguir com as informações pertinentes em cada campo. Para lhe ajudar, a primeira coluna já está preenchida.</a:t>
            </a:r>
          </a:p>
        </p:txBody>
      </p:sp>
      <p:sp>
        <p:nvSpPr>
          <p:cNvPr id="1541" name="Shape 1541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 de fixação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Shape 1547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 de fixação</a:t>
            </a:r>
          </a:p>
        </p:txBody>
      </p:sp>
      <p:graphicFrame>
        <p:nvGraphicFramePr>
          <p:cNvPr id="1548" name="Shape 1548"/>
          <p:cNvGraphicFramePr/>
          <p:nvPr/>
        </p:nvGraphicFramePr>
        <p:xfrm>
          <a:off x="716845" y="1350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{D272C455-F063-476F-8623-8545BBAA3A79}</a:tableStyleId>
              </a:tblPr>
              <a:tblGrid>
                <a:gridCol w="1826475"/>
                <a:gridCol w="930700"/>
                <a:gridCol w="930700"/>
                <a:gridCol w="930700"/>
                <a:gridCol w="930700"/>
                <a:gridCol w="930700"/>
              </a:tblGrid>
              <a:tr h="2414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Gerente de Projetos</a:t>
                      </a:r>
                    </a:p>
                  </a:txBody>
                  <a:tcPr marT="34300" marB="34300" marR="68600" marL="68600" anchor="ctr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Estruturas organizacionais</a:t>
                      </a:r>
                    </a:p>
                  </a:txBody>
                  <a:tcPr marT="34300" marB="34300" marR="68600" marL="68600" anchor="ctr"/>
                </a:tc>
                <a:tc hMerge="1"/>
                <a:tc hMerge="1"/>
                <a:tc hMerge="1"/>
                <a:tc hMerge="1"/>
              </a:tr>
              <a:tr h="4170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Matricial Fraca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Matricial Balanceada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Matricial Forte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Projetizada</a:t>
                      </a:r>
                    </a:p>
                  </a:txBody>
                  <a:tcPr marT="34300" marB="34300" marR="68600" marL="68600" anchor="ctr"/>
                </a:tc>
              </a:tr>
              <a:tr h="241475">
                <a:tc>
                  <a:txBody>
                    <a:bodyPr>
                      <a:noAutofit/>
                    </a:bodyPr>
                    <a:lstStyle/>
                    <a:p>
                      <a:pPr indent="0" lvl="7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Autoridade do gerente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</a:tr>
              <a:tr h="241475">
                <a:tc>
                  <a:txBody>
                    <a:bodyPr>
                      <a:noAutofit/>
                    </a:bodyPr>
                    <a:lstStyle/>
                    <a:p>
                      <a:pPr indent="0" lvl="7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Acesso a recursos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Dependente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</a:tr>
              <a:tr h="241475">
                <a:tc>
                  <a:txBody>
                    <a:bodyPr>
                      <a:noAutofit/>
                    </a:bodyPr>
                    <a:lstStyle/>
                    <a:p>
                      <a:pPr indent="0" lvl="7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Papel do gerente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</a:tr>
              <a:tr h="417075">
                <a:tc>
                  <a:txBody>
                    <a:bodyPr>
                      <a:noAutofit/>
                    </a:bodyPr>
                    <a:lstStyle/>
                    <a:p>
                      <a:pPr indent="0" lvl="7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Dedicação da equipe de Projeto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1"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 parcial</a:t>
                      </a: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 txBox="1"/>
          <p:nvPr/>
        </p:nvSpPr>
        <p:spPr>
          <a:xfrm>
            <a:off x="0" y="345304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2</a:t>
            </a:r>
          </a:p>
        </p:txBody>
      </p:sp>
      <p:sp>
        <p:nvSpPr>
          <p:cNvPr id="1555" name="Shape 1555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Shape 1556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557" name="Shape 1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8" name="Shape 1558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559" name="Shape 1559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0" name="Shape 1560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/>
          <p:nvPr/>
        </p:nvSpPr>
        <p:spPr>
          <a:xfrm>
            <a:off x="2808311" y="417314"/>
            <a:ext cx="5108971" cy="58477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1567" name="Shape 1567"/>
          <p:cNvSpPr txBox="1"/>
          <p:nvPr/>
        </p:nvSpPr>
        <p:spPr>
          <a:xfrm>
            <a:off x="0" y="1952999"/>
            <a:ext cx="4817343" cy="1107995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 Expert</a:t>
            </a:r>
          </a:p>
        </p:txBody>
      </p:sp>
      <p:pic>
        <p:nvPicPr>
          <p:cNvPr descr="https://www.caelum.com.br/apostila-html-css-javascript/anuncios/alura_2x.png" id="1568" name="Shape 1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9" name="Shape 1569"/>
          <p:cNvGrpSpPr/>
          <p:nvPr/>
        </p:nvGrpSpPr>
        <p:grpSpPr>
          <a:xfrm>
            <a:off x="76772" y="421670"/>
            <a:ext cx="2732806" cy="576064"/>
            <a:chOff x="-150191" y="1834342"/>
            <a:chExt cx="7482529" cy="1702447"/>
          </a:xfrm>
        </p:grpSpPr>
        <p:pic>
          <p:nvPicPr>
            <p:cNvPr id="1570" name="Shape 1570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1" name="Shape 1571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/>
        </p:nvSpPr>
        <p:spPr>
          <a:xfrm>
            <a:off x="2808311" y="417314"/>
            <a:ext cx="5108971" cy="58477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1578" name="Shape 1578"/>
          <p:cNvSpPr txBox="1"/>
          <p:nvPr/>
        </p:nvSpPr>
        <p:spPr>
          <a:xfrm>
            <a:off x="0" y="1713458"/>
            <a:ext cx="4817343" cy="1631215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Revisores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Daniela Gomes dos Santos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CAPM®, SSYB™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Guilherme Calabria Etcheverry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PMP®, PRINCE2 Practitioner</a:t>
            </a:r>
          </a:p>
        </p:txBody>
      </p:sp>
      <p:pic>
        <p:nvPicPr>
          <p:cNvPr descr="https://www.caelum.com.br/apostila-html-css-javascript/anuncios/alura_2x.png" id="1579" name="Shape 1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0" name="Shape 1580"/>
          <p:cNvGrpSpPr/>
          <p:nvPr/>
        </p:nvGrpSpPr>
        <p:grpSpPr>
          <a:xfrm>
            <a:off x="76772" y="421670"/>
            <a:ext cx="2732806" cy="576064"/>
            <a:chOff x="-150191" y="1834342"/>
            <a:chExt cx="7482529" cy="1702447"/>
          </a:xfrm>
        </p:grpSpPr>
        <p:pic>
          <p:nvPicPr>
            <p:cNvPr id="1581" name="Shape 158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2" name="Shape 158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Quem é o gerente de projetos?</a:t>
            </a:r>
          </a:p>
        </p:txBody>
      </p:sp>
      <p:pic>
        <p:nvPicPr>
          <p:cNvPr descr="https://www.caelum.com.br/apostila-html-css-javascript/anuncios/alura_2x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25" name="Shape 32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Shape 32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 txBox="1"/>
          <p:nvPr/>
        </p:nvSpPr>
        <p:spPr>
          <a:xfrm>
            <a:off x="0" y="345306"/>
            <a:ext cx="6477124" cy="132343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Processos de Gestão de Projetos</a:t>
            </a:r>
          </a:p>
        </p:txBody>
      </p:sp>
      <p:sp>
        <p:nvSpPr>
          <p:cNvPr id="1589" name="Shape 158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Shape 159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591" name="Shape 1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2" name="Shape 1592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593" name="Shape 1593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4" name="Shape 1594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600" name="Shape 1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Shape 1601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Shape 1602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603" name="Shape 160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04" name="Shape 160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5" name="Shape 160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6" name="Shape 160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 – Processos de Gestão de Projetos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Shape 161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612" name="Shape 1612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618" name="Shape 1618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Shape 1623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624" name="Shape 1624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 txBox="1"/>
          <p:nvPr/>
        </p:nvSpPr>
        <p:spPr>
          <a:xfrm>
            <a:off x="0" y="201286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Processos de projetos</a:t>
            </a:r>
          </a:p>
        </p:txBody>
      </p:sp>
      <p:pic>
        <p:nvPicPr>
          <p:cNvPr descr="https://www.caelum.com.br/apostila-html-css-javascript/anuncios/alura_2x.png" id="1630" name="Shape 1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Shape 1631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Shape 1632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633" name="Shape 163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34" name="Shape 163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5" name="Shape 163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6" name="Shape 163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 – Processos de Gestão de Projetos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Shape 164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642" name="Shape 1642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um processo?</a:t>
            </a:r>
          </a:p>
        </p:txBody>
      </p:sp>
      <p:sp>
        <p:nvSpPr>
          <p:cNvPr id="1643" name="Shape 1643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processo é um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meio de se atingir um objetivo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Em gerenciamento de projetos, processos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utilizados para gerar saídas que irão lhe ajudar a gerenciar seus projetos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uma forma mais profissional.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649" name="Shape 1649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um processo?</a:t>
            </a:r>
          </a:p>
        </p:txBody>
      </p:sp>
      <p:sp>
        <p:nvSpPr>
          <p:cNvPr id="1650" name="Shape 1650"/>
          <p:cNvSpPr/>
          <p:nvPr/>
        </p:nvSpPr>
        <p:spPr>
          <a:xfrm>
            <a:off x="716843" y="885505"/>
            <a:ext cx="6480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Ainda falando de forma geral, pense em um moedor de carne. A carne entra inteira, passa pelo moedor e sai moída. Com a carne moída você pode fazer almôndegas, por exemplo. </a:t>
            </a:r>
          </a:p>
        </p:txBody>
      </p:sp>
      <p:grpSp>
        <p:nvGrpSpPr>
          <p:cNvPr id="1651" name="Shape 1651"/>
          <p:cNvGrpSpPr/>
          <p:nvPr/>
        </p:nvGrpSpPr>
        <p:grpSpPr>
          <a:xfrm>
            <a:off x="1688934" y="2051711"/>
            <a:ext cx="4535815" cy="1389938"/>
            <a:chOff x="343" y="0"/>
            <a:chExt cx="4535815" cy="1389938"/>
          </a:xfrm>
        </p:grpSpPr>
        <p:sp>
          <p:nvSpPr>
            <p:cNvPr id="1652" name="Shape 1652"/>
            <p:cNvSpPr/>
            <p:nvPr/>
          </p:nvSpPr>
          <p:spPr>
            <a:xfrm>
              <a:off x="343" y="0"/>
              <a:ext cx="1477463" cy="1389937"/>
            </a:xfrm>
            <a:prstGeom prst="roundRect">
              <a:avLst>
                <a:gd fmla="val 5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 txBox="1"/>
            <p:nvPr/>
          </p:nvSpPr>
          <p:spPr>
            <a:xfrm rot="-5400000">
              <a:off x="-421784" y="422128"/>
              <a:ext cx="1139749" cy="295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62225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smal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Entradas	</a:t>
              </a: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95836" y="0"/>
              <a:ext cx="1100710" cy="1389937"/>
            </a:xfrm>
            <a:prstGeom prst="rect">
              <a:avLst/>
            </a:prstGeom>
            <a:noFill/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 txBox="1"/>
            <p:nvPr/>
          </p:nvSpPr>
          <p:spPr>
            <a:xfrm>
              <a:off x="295836" y="0"/>
              <a:ext cx="1100710" cy="1389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4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smal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Carne moída;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smal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Farinha.</a:t>
              </a: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1529519" y="0"/>
              <a:ext cx="1477463" cy="1389937"/>
            </a:xfrm>
            <a:prstGeom prst="roundRect">
              <a:avLst>
                <a:gd fmla="val 5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 txBox="1"/>
            <p:nvPr/>
          </p:nvSpPr>
          <p:spPr>
            <a:xfrm rot="-5400000">
              <a:off x="1107391" y="422128"/>
              <a:ext cx="1139749" cy="295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62225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smal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Ferramentas</a:t>
              </a:r>
            </a:p>
          </p:txBody>
        </p:sp>
        <p:sp>
          <p:nvSpPr>
            <p:cNvPr id="1658" name="Shape 1658"/>
            <p:cNvSpPr/>
            <p:nvPr/>
          </p:nvSpPr>
          <p:spPr>
            <a:xfrm rot="5400000">
              <a:off x="1434734" y="1081185"/>
              <a:ext cx="204342" cy="221618"/>
            </a:xfrm>
            <a:prstGeom prst="flowChartExtra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1825011" y="0"/>
              <a:ext cx="1100710" cy="1389937"/>
            </a:xfrm>
            <a:prstGeom prst="rect">
              <a:avLst/>
            </a:prstGeom>
            <a:noFill/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 txBox="1"/>
            <p:nvPr/>
          </p:nvSpPr>
          <p:spPr>
            <a:xfrm>
              <a:off x="1825011" y="0"/>
              <a:ext cx="1100710" cy="1389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4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smal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Técnica de fritura;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smal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Panela com óleo.</a:t>
              </a: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3058694" y="0"/>
              <a:ext cx="1477463" cy="1389937"/>
            </a:xfrm>
            <a:prstGeom prst="roundRect">
              <a:avLst>
                <a:gd fmla="val 5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 txBox="1"/>
            <p:nvPr/>
          </p:nvSpPr>
          <p:spPr>
            <a:xfrm rot="-5400000">
              <a:off x="2636566" y="422128"/>
              <a:ext cx="1139749" cy="295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62225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smal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Saída</a:t>
              </a:r>
            </a:p>
          </p:txBody>
        </p:sp>
        <p:sp>
          <p:nvSpPr>
            <p:cNvPr id="1663" name="Shape 1663"/>
            <p:cNvSpPr/>
            <p:nvPr/>
          </p:nvSpPr>
          <p:spPr>
            <a:xfrm rot="5400000">
              <a:off x="2963912" y="1081185"/>
              <a:ext cx="204342" cy="221618"/>
            </a:xfrm>
            <a:prstGeom prst="flowChartExtra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3354187" y="0"/>
              <a:ext cx="1100710" cy="1389937"/>
            </a:xfrm>
            <a:prstGeom prst="rect">
              <a:avLst/>
            </a:prstGeom>
            <a:noFill/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 txBox="1"/>
            <p:nvPr/>
          </p:nvSpPr>
          <p:spPr>
            <a:xfrm>
              <a:off x="3354187" y="0"/>
              <a:ext cx="1100710" cy="1389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4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smal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Almôndegas fritas.</a:t>
              </a:r>
            </a:p>
          </p:txBody>
        </p:sp>
      </p:grp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hape 1670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671" name="Shape 1671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processos</a:t>
            </a:r>
          </a:p>
        </p:txBody>
      </p:sp>
      <p:sp>
        <p:nvSpPr>
          <p:cNvPr id="1672" name="Shape 1672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Falamos em dois tipos de processos: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que servem para gerenciarmos projetos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(processos de projeto) 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que servem para gerenciarmos produtos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seu ciclo de vida ou para criarmos produtos (processos de produto).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678" name="Shape 167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processos</a:t>
            </a:r>
          </a:p>
        </p:txBody>
      </p:sp>
      <p:grpSp>
        <p:nvGrpSpPr>
          <p:cNvPr id="1679" name="Shape 1679"/>
          <p:cNvGrpSpPr/>
          <p:nvPr/>
        </p:nvGrpSpPr>
        <p:grpSpPr>
          <a:xfrm>
            <a:off x="719206" y="878116"/>
            <a:ext cx="4946961" cy="3131620"/>
            <a:chOff x="2722" y="-43254"/>
            <a:chExt cx="4946961" cy="3131620"/>
          </a:xfrm>
        </p:grpSpPr>
        <p:sp>
          <p:nvSpPr>
            <p:cNvPr id="1680" name="Shape 1680"/>
            <p:cNvSpPr/>
            <p:nvPr/>
          </p:nvSpPr>
          <p:spPr>
            <a:xfrm>
              <a:off x="2722" y="13661"/>
              <a:ext cx="1634293" cy="1461653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686047" y="-43254"/>
              <a:ext cx="2773349" cy="157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 txBox="1"/>
            <p:nvPr/>
          </p:nvSpPr>
          <p:spPr>
            <a:xfrm>
              <a:off x="1686047" y="-43254"/>
              <a:ext cx="2773349" cy="157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rIns="9955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Processos de projeto incluem: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Definir atividades;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Estimar os custos;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Identificar riscos;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Identificar partes interessadas;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E ainda outros!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93012" y="1597121"/>
              <a:ext cx="1634293" cy="1461653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6E819F"/>
                </a:gs>
                <a:gs pos="80000">
                  <a:srgbClr val="90AAD2"/>
                </a:gs>
                <a:gs pos="100000">
                  <a:srgbClr val="90AB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2176335" y="1567529"/>
              <a:ext cx="2773349" cy="1520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 txBox="1"/>
            <p:nvPr/>
          </p:nvSpPr>
          <p:spPr>
            <a:xfrm>
              <a:off x="2176335" y="1567529"/>
              <a:ext cx="2773349" cy="1520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rIns="9955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Processos de produto incluem: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Processos de produção;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Processos de suporte;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Analisar requisitos;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Processos de desenvolvimento;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E outros!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635" y="849362"/>
            <a:ext cx="3744415" cy="2592287"/>
          </a:xfrm>
          <a:prstGeom prst="rect">
            <a:avLst/>
          </a:prstGeom>
          <a:noFill/>
          <a:ln>
            <a:noFill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691" name="Shape 1691"/>
          <p:cNvSpPr/>
          <p:nvPr/>
        </p:nvSpPr>
        <p:spPr>
          <a:xfrm>
            <a:off x="716843" y="885505"/>
            <a:ext cx="648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PMBOK® nos apresenta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 processos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gerenciamento de projetos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divididos em 5 grupos de processos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1692" name="Shape 1692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do PMBOK® 5ª edição</a:t>
            </a:r>
          </a:p>
        </p:txBody>
      </p:sp>
      <p:grpSp>
        <p:nvGrpSpPr>
          <p:cNvPr id="1693" name="Shape 1693"/>
          <p:cNvGrpSpPr/>
          <p:nvPr/>
        </p:nvGrpSpPr>
        <p:grpSpPr>
          <a:xfrm>
            <a:off x="512898" y="1693305"/>
            <a:ext cx="6900329" cy="884747"/>
            <a:chOff x="12437" y="17982"/>
            <a:chExt cx="6900329" cy="884747"/>
          </a:xfrm>
        </p:grpSpPr>
        <p:sp>
          <p:nvSpPr>
            <p:cNvPr id="1694" name="Shape 1694"/>
            <p:cNvSpPr/>
            <p:nvPr/>
          </p:nvSpPr>
          <p:spPr>
            <a:xfrm>
              <a:off x="63076" y="335583"/>
              <a:ext cx="891227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 txBox="1"/>
            <p:nvPr/>
          </p:nvSpPr>
          <p:spPr>
            <a:xfrm>
              <a:off x="63076" y="335583"/>
              <a:ext cx="891227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rIns="15225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62063" y="246258"/>
              <a:ext cx="70893" cy="70893"/>
            </a:xfrm>
            <a:prstGeom prst="ellipse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1688" y="147007"/>
              <a:ext cx="70893" cy="70893"/>
            </a:xfrm>
            <a:prstGeom prst="ellipse">
              <a:avLst/>
            </a:prstGeom>
            <a:gradFill>
              <a:gsLst>
                <a:gs pos="0">
                  <a:srgbClr val="234A78"/>
                </a:gs>
                <a:gs pos="80000">
                  <a:srgbClr val="2D619F"/>
                </a:gs>
                <a:gs pos="100000">
                  <a:srgbClr val="2C62A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230788" y="166857"/>
              <a:ext cx="111403" cy="111403"/>
            </a:xfrm>
            <a:prstGeom prst="ellipse">
              <a:avLst/>
            </a:prstGeom>
            <a:gradFill>
              <a:gsLst>
                <a:gs pos="0">
                  <a:srgbClr val="285184"/>
                </a:gs>
                <a:gs pos="80000">
                  <a:srgbClr val="356BAD"/>
                </a:gs>
                <a:gs pos="100000">
                  <a:srgbClr val="336BB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330038" y="57682"/>
              <a:ext cx="70893" cy="70893"/>
            </a:xfrm>
            <a:prstGeom prst="ellipse">
              <a:avLst/>
            </a:prstGeom>
            <a:gradFill>
              <a:gsLst>
                <a:gs pos="0">
                  <a:srgbClr val="2F588D"/>
                </a:gs>
                <a:gs pos="80000">
                  <a:srgbClr val="3E75BB"/>
                </a:gs>
                <a:gs pos="100000">
                  <a:srgbClr val="3C74B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59064" y="17982"/>
              <a:ext cx="70893" cy="70893"/>
            </a:xfrm>
            <a:prstGeom prst="ellipse">
              <a:avLst/>
            </a:prstGeom>
            <a:gradFill>
              <a:gsLst>
                <a:gs pos="0">
                  <a:srgbClr val="3D6091"/>
                </a:gs>
                <a:gs pos="80000">
                  <a:srgbClr val="507FBE"/>
                </a:gs>
                <a:gs pos="100000">
                  <a:srgbClr val="4F7F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617866" y="87457"/>
              <a:ext cx="70893" cy="70893"/>
            </a:xfrm>
            <a:prstGeom prst="ellipse">
              <a:avLst/>
            </a:prstGeom>
            <a:gradFill>
              <a:gsLst>
                <a:gs pos="0">
                  <a:srgbClr val="496894"/>
                </a:gs>
                <a:gs pos="80000">
                  <a:srgbClr val="6088C3"/>
                </a:gs>
                <a:gs pos="100000">
                  <a:srgbClr val="5E89C6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717116" y="137082"/>
              <a:ext cx="111403" cy="111403"/>
            </a:xfrm>
            <a:prstGeom prst="ellipse">
              <a:avLst/>
            </a:prstGeom>
            <a:gradFill>
              <a:gsLst>
                <a:gs pos="0">
                  <a:srgbClr val="567098"/>
                </a:gs>
                <a:gs pos="80000">
                  <a:srgbClr val="7293C7"/>
                </a:gs>
                <a:gs pos="100000">
                  <a:srgbClr val="7194CA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856066" y="246258"/>
              <a:ext cx="70893" cy="70893"/>
            </a:xfrm>
            <a:prstGeom prst="ellipse">
              <a:avLst/>
            </a:prstGeom>
            <a:gradFill>
              <a:gsLst>
                <a:gs pos="0">
                  <a:srgbClr val="637A9C"/>
                </a:gs>
                <a:gs pos="80000">
                  <a:srgbClr val="83A1CD"/>
                </a:gs>
                <a:gs pos="100000">
                  <a:srgbClr val="81A2D0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915616" y="355434"/>
              <a:ext cx="70893" cy="70893"/>
            </a:xfrm>
            <a:prstGeom prst="ellipse">
              <a:avLst/>
            </a:prstGeom>
            <a:gradFill>
              <a:gsLst>
                <a:gs pos="0">
                  <a:srgbClr val="71829F"/>
                </a:gs>
                <a:gs pos="80000">
                  <a:srgbClr val="94ACD2"/>
                </a:gs>
                <a:gs pos="100000">
                  <a:srgbClr val="94AD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399514" y="147007"/>
              <a:ext cx="182296" cy="182296"/>
            </a:xfrm>
            <a:prstGeom prst="ellipse">
              <a:avLst/>
            </a:prstGeom>
            <a:gradFill>
              <a:gsLst>
                <a:gs pos="0">
                  <a:srgbClr val="7D8BA3"/>
                </a:gs>
                <a:gs pos="80000">
                  <a:srgbClr val="A5B7D6"/>
                </a:gs>
                <a:gs pos="100000">
                  <a:srgbClr val="A5B8D8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2437" y="524158"/>
              <a:ext cx="70893" cy="70893"/>
            </a:xfrm>
            <a:prstGeom prst="ellipse">
              <a:avLst/>
            </a:prstGeom>
            <a:gradFill>
              <a:gsLst>
                <a:gs pos="0">
                  <a:srgbClr val="7D8BA3"/>
                </a:gs>
                <a:gs pos="80000">
                  <a:srgbClr val="A5B7D6"/>
                </a:gs>
                <a:gs pos="100000">
                  <a:srgbClr val="A5B8D8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71988" y="613485"/>
              <a:ext cx="111403" cy="111403"/>
            </a:xfrm>
            <a:prstGeom prst="ellipse">
              <a:avLst/>
            </a:prstGeom>
            <a:gradFill>
              <a:gsLst>
                <a:gs pos="0">
                  <a:srgbClr val="71829F"/>
                </a:gs>
                <a:gs pos="80000">
                  <a:srgbClr val="94ACD2"/>
                </a:gs>
                <a:gs pos="100000">
                  <a:srgbClr val="94AD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20863" y="692885"/>
              <a:ext cx="162040" cy="162040"/>
            </a:xfrm>
            <a:prstGeom prst="ellipse">
              <a:avLst/>
            </a:prstGeom>
            <a:gradFill>
              <a:gsLst>
                <a:gs pos="0">
                  <a:srgbClr val="637A9C"/>
                </a:gs>
                <a:gs pos="80000">
                  <a:srgbClr val="83A1CD"/>
                </a:gs>
                <a:gs pos="100000">
                  <a:srgbClr val="81A2D0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429289" y="821911"/>
              <a:ext cx="70893" cy="70893"/>
            </a:xfrm>
            <a:prstGeom prst="ellipse">
              <a:avLst/>
            </a:prstGeom>
            <a:gradFill>
              <a:gsLst>
                <a:gs pos="0">
                  <a:srgbClr val="567098"/>
                </a:gs>
                <a:gs pos="80000">
                  <a:srgbClr val="7293C7"/>
                </a:gs>
                <a:gs pos="100000">
                  <a:srgbClr val="7194CA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468989" y="692885"/>
              <a:ext cx="111403" cy="111403"/>
            </a:xfrm>
            <a:prstGeom prst="ellipse">
              <a:avLst/>
            </a:prstGeom>
            <a:gradFill>
              <a:gsLst>
                <a:gs pos="0">
                  <a:srgbClr val="496894"/>
                </a:gs>
                <a:gs pos="80000">
                  <a:srgbClr val="6088C3"/>
                </a:gs>
                <a:gs pos="100000">
                  <a:srgbClr val="5E89C6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68239" y="831836"/>
              <a:ext cx="70893" cy="70893"/>
            </a:xfrm>
            <a:prstGeom prst="ellipse">
              <a:avLst/>
            </a:prstGeom>
            <a:gradFill>
              <a:gsLst>
                <a:gs pos="0">
                  <a:srgbClr val="3D6091"/>
                </a:gs>
                <a:gs pos="80000">
                  <a:srgbClr val="507FBE"/>
                </a:gs>
                <a:gs pos="100000">
                  <a:srgbClr val="4F7F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657566" y="673035"/>
              <a:ext cx="162040" cy="162040"/>
            </a:xfrm>
            <a:prstGeom prst="ellipse">
              <a:avLst/>
            </a:prstGeom>
            <a:gradFill>
              <a:gsLst>
                <a:gs pos="0">
                  <a:srgbClr val="2F588D"/>
                </a:gs>
                <a:gs pos="80000">
                  <a:srgbClr val="3E75BB"/>
                </a:gs>
                <a:gs pos="100000">
                  <a:srgbClr val="3C74B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875916" y="633335"/>
              <a:ext cx="111403" cy="111403"/>
            </a:xfrm>
            <a:prstGeom prst="ellipse">
              <a:avLst/>
            </a:prstGeom>
            <a:gradFill>
              <a:gsLst>
                <a:gs pos="0">
                  <a:srgbClr val="285184"/>
                </a:gs>
                <a:gs pos="80000">
                  <a:srgbClr val="356BAD"/>
                </a:gs>
                <a:gs pos="100000">
                  <a:srgbClr val="336BB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987320" y="166693"/>
              <a:ext cx="327175" cy="624614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29578F"/>
                </a:gs>
                <a:gs pos="80000">
                  <a:srgbClr val="3574BD"/>
                </a:gs>
                <a:gs pos="100000">
                  <a:srgbClr val="3374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314496" y="166995"/>
              <a:ext cx="923644" cy="624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 txBox="1"/>
            <p:nvPr/>
          </p:nvSpPr>
          <p:spPr>
            <a:xfrm>
              <a:off x="1314496" y="166995"/>
              <a:ext cx="923644" cy="624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rIns="15225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238142" y="166693"/>
              <a:ext cx="327175" cy="624614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59739B"/>
                </a:gs>
                <a:gs pos="80000">
                  <a:srgbClr val="7697CB"/>
                </a:gs>
                <a:gs pos="100000">
                  <a:srgbClr val="7598C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565318" y="166995"/>
              <a:ext cx="892298" cy="624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 txBox="1"/>
            <p:nvPr/>
          </p:nvSpPr>
          <p:spPr>
            <a:xfrm>
              <a:off x="2565318" y="166995"/>
              <a:ext cx="892298" cy="624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rIns="15225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3457619" y="166693"/>
              <a:ext cx="327175" cy="624614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8993A7"/>
                </a:gs>
                <a:gs pos="80000">
                  <a:srgbClr val="B4C2DC"/>
                </a:gs>
                <a:gs pos="100000">
                  <a:srgbClr val="B4C3D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3784794" y="166995"/>
              <a:ext cx="1233942" cy="624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 txBox="1"/>
            <p:nvPr/>
          </p:nvSpPr>
          <p:spPr>
            <a:xfrm>
              <a:off x="3784794" y="166995"/>
              <a:ext cx="1233942" cy="624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rIns="15225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 e controle</a:t>
              </a: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5018737" y="166693"/>
              <a:ext cx="327175" cy="624614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59739B"/>
                </a:gs>
                <a:gs pos="80000">
                  <a:srgbClr val="7697CB"/>
                </a:gs>
                <a:gs pos="100000">
                  <a:srgbClr val="7598C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5358353" y="160686"/>
              <a:ext cx="1554413" cy="667226"/>
            </a:xfrm>
            <a:prstGeom prst="ellipse">
              <a:avLst/>
            </a:prstGeom>
            <a:gradFill>
              <a:gsLst>
                <a:gs pos="0">
                  <a:srgbClr val="234A78"/>
                </a:gs>
                <a:gs pos="80000">
                  <a:srgbClr val="2D619F"/>
                </a:gs>
                <a:gs pos="100000">
                  <a:srgbClr val="2C62A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 txBox="1"/>
            <p:nvPr/>
          </p:nvSpPr>
          <p:spPr>
            <a:xfrm>
              <a:off x="5585992" y="258400"/>
              <a:ext cx="1099135" cy="471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731" name="Shape 1731"/>
          <p:cNvSpPr/>
          <p:nvPr/>
        </p:nvSpPr>
        <p:spPr>
          <a:xfrm>
            <a:off x="716843" y="885505"/>
            <a:ext cx="6480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divisão nos ajuda a entender melhor em que momento podemos melhor utilizar os processos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Determinados projetos são melhor utilizados quando na iniciação de um projeto, enquanto outros se aplicam ao encerramento.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desta divisão podemos estudar os processos e também planejar as fases de nossos projetos. </a:t>
            </a:r>
          </a:p>
        </p:txBody>
      </p:sp>
      <p:sp>
        <p:nvSpPr>
          <p:cNvPr id="1732" name="Shape 1732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do PMBOK® 5ª edição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Shape 1737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738" name="Shape 173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 dos processos no PMBOK®</a:t>
            </a:r>
          </a:p>
        </p:txBody>
      </p:sp>
      <p:grpSp>
        <p:nvGrpSpPr>
          <p:cNvPr id="1739" name="Shape 1739"/>
          <p:cNvGrpSpPr/>
          <p:nvPr/>
        </p:nvGrpSpPr>
        <p:grpSpPr>
          <a:xfrm>
            <a:off x="140419" y="705345"/>
            <a:ext cx="7560839" cy="1242922"/>
            <a:chOff x="140419" y="1478646"/>
            <a:chExt cx="7632847" cy="1366118"/>
          </a:xfrm>
        </p:grpSpPr>
        <p:sp>
          <p:nvSpPr>
            <p:cNvPr id="1740" name="Shape 1740"/>
            <p:cNvSpPr/>
            <p:nvPr/>
          </p:nvSpPr>
          <p:spPr>
            <a:xfrm>
              <a:off x="666656" y="1478646"/>
              <a:ext cx="1994043" cy="1366118"/>
            </a:xfrm>
            <a:custGeom>
              <a:pathLst>
                <a:path extrusionOk="0" h="120000" w="120000">
                  <a:moveTo>
                    <a:pt x="0" y="18000"/>
                  </a:moveTo>
                  <a:lnTo>
                    <a:pt x="78894" y="18000"/>
                  </a:lnTo>
                  <a:lnTo>
                    <a:pt x="78894" y="0"/>
                  </a:lnTo>
                  <a:lnTo>
                    <a:pt x="120000" y="60000"/>
                  </a:lnTo>
                  <a:lnTo>
                    <a:pt x="78894" y="120000"/>
                  </a:lnTo>
                  <a:lnTo>
                    <a:pt x="78894" y="101999"/>
                  </a:lnTo>
                  <a:lnTo>
                    <a:pt x="0" y="101999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FD7E7">
                <a:alpha val="89803"/>
              </a:srgbClr>
            </a:solidFill>
            <a:ln cap="flat" cmpd="sng" w="9525">
              <a:solidFill>
                <a:srgbClr val="C9D1E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12525" lIns="528975" rIns="493375" tIns="212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Documentos, informações, etc.</a:t>
              </a: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0419" y="1675499"/>
              <a:ext cx="1080368" cy="972415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150025" lIns="165825" rIns="165825" tIns="150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Entradas</a:t>
              </a: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174781" y="1478646"/>
              <a:ext cx="1994043" cy="1366118"/>
            </a:xfrm>
            <a:custGeom>
              <a:pathLst>
                <a:path extrusionOk="0" h="120000" w="120000">
                  <a:moveTo>
                    <a:pt x="0" y="18000"/>
                  </a:moveTo>
                  <a:lnTo>
                    <a:pt x="78894" y="18000"/>
                  </a:lnTo>
                  <a:lnTo>
                    <a:pt x="78894" y="0"/>
                  </a:lnTo>
                  <a:lnTo>
                    <a:pt x="120000" y="60000"/>
                  </a:lnTo>
                  <a:lnTo>
                    <a:pt x="78894" y="120000"/>
                  </a:lnTo>
                  <a:lnTo>
                    <a:pt x="78894" y="101999"/>
                  </a:lnTo>
                  <a:lnTo>
                    <a:pt x="0" y="101999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FD7E7">
                <a:alpha val="89803"/>
              </a:srgbClr>
            </a:solidFill>
            <a:ln cap="flat" cmpd="sng" w="9525">
              <a:solidFill>
                <a:srgbClr val="C9D1E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12525" lIns="528975" rIns="493375" tIns="212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Técnicas de análise, de interação, etc.</a:t>
              </a: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2675316" y="1675499"/>
              <a:ext cx="1080368" cy="972415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150025" lIns="165825" rIns="165825" tIns="150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Ferramentas</a:t>
              </a: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5779223" y="1478646"/>
              <a:ext cx="1994043" cy="1366118"/>
            </a:xfrm>
            <a:custGeom>
              <a:pathLst>
                <a:path extrusionOk="0" h="120000" w="120000">
                  <a:moveTo>
                    <a:pt x="0" y="18000"/>
                  </a:moveTo>
                  <a:lnTo>
                    <a:pt x="78894" y="18000"/>
                  </a:lnTo>
                  <a:lnTo>
                    <a:pt x="78894" y="0"/>
                  </a:lnTo>
                  <a:lnTo>
                    <a:pt x="120000" y="60000"/>
                  </a:lnTo>
                  <a:lnTo>
                    <a:pt x="78894" y="120000"/>
                  </a:lnTo>
                  <a:lnTo>
                    <a:pt x="78894" y="101999"/>
                  </a:lnTo>
                  <a:lnTo>
                    <a:pt x="0" y="101999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FD7E7">
                <a:alpha val="89803"/>
              </a:srgbClr>
            </a:solidFill>
            <a:ln cap="flat" cmpd="sng" w="9525">
              <a:solidFill>
                <a:srgbClr val="C9D1E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12525" lIns="528975" rIns="493375" tIns="212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Documentos, dados, solicitações, etc.</a:t>
              </a: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5254733" y="1675499"/>
              <a:ext cx="1080368" cy="972415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150025" lIns="165825" rIns="165825" tIns="150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Saídas</a:t>
              </a:r>
            </a:p>
          </p:txBody>
        </p:sp>
      </p:grpSp>
      <p:grpSp>
        <p:nvGrpSpPr>
          <p:cNvPr id="1746" name="Shape 1746"/>
          <p:cNvGrpSpPr/>
          <p:nvPr/>
        </p:nvGrpSpPr>
        <p:grpSpPr>
          <a:xfrm>
            <a:off x="184420" y="1975742"/>
            <a:ext cx="7372822" cy="457795"/>
            <a:chOff x="2160" y="0"/>
            <a:chExt cx="7372822" cy="457795"/>
          </a:xfrm>
        </p:grpSpPr>
        <p:sp>
          <p:nvSpPr>
            <p:cNvPr id="1747" name="Shape 1747"/>
            <p:cNvSpPr/>
            <p:nvPr/>
          </p:nvSpPr>
          <p:spPr>
            <a:xfrm>
              <a:off x="2160" y="0"/>
              <a:ext cx="2632378" cy="45779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2D5C97">
                    <a:alpha val="89803"/>
                  </a:srgbClr>
                </a:gs>
                <a:gs pos="80000">
                  <a:srgbClr val="3C7AC5">
                    <a:alpha val="89803"/>
                  </a:srgbClr>
                </a:gs>
                <a:gs pos="100000">
                  <a:srgbClr val="397BC9">
                    <a:alpha val="8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 txBox="1"/>
            <p:nvPr/>
          </p:nvSpPr>
          <p:spPr>
            <a:xfrm>
              <a:off x="231058" y="0"/>
              <a:ext cx="2174583" cy="45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rIns="16000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Entradas</a:t>
              </a: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2371300" y="0"/>
              <a:ext cx="2632378" cy="45779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2D5C97">
                    <a:alpha val="69803"/>
                  </a:srgbClr>
                </a:gs>
                <a:gs pos="80000">
                  <a:srgbClr val="3C7AC5">
                    <a:alpha val="69803"/>
                  </a:srgbClr>
                </a:gs>
                <a:gs pos="100000">
                  <a:srgbClr val="397BC9">
                    <a:alpha val="6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 txBox="1"/>
            <p:nvPr/>
          </p:nvSpPr>
          <p:spPr>
            <a:xfrm>
              <a:off x="2600199" y="0"/>
              <a:ext cx="2174583" cy="45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rIns="16000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Ferramentas e técnicas</a:t>
              </a: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4742603" y="0"/>
              <a:ext cx="2632378" cy="45779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2D5C97">
                    <a:alpha val="49803"/>
                  </a:srgbClr>
                </a:gs>
                <a:gs pos="80000">
                  <a:srgbClr val="3C7AC5">
                    <a:alpha val="49803"/>
                  </a:srgbClr>
                </a:gs>
                <a:gs pos="100000">
                  <a:srgbClr val="397BC9">
                    <a:alpha val="49803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 txBox="1"/>
            <p:nvPr/>
          </p:nvSpPr>
          <p:spPr>
            <a:xfrm>
              <a:off x="4971501" y="0"/>
              <a:ext cx="2174583" cy="45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rIns="16000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Saídas</a:t>
              </a:r>
            </a:p>
          </p:txBody>
        </p:sp>
      </p:grpSp>
      <p:sp>
        <p:nvSpPr>
          <p:cNvPr id="1753" name="Shape 1753"/>
          <p:cNvSpPr/>
          <p:nvPr/>
        </p:nvSpPr>
        <p:spPr>
          <a:xfrm>
            <a:off x="428452" y="2666983"/>
            <a:ext cx="705678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 em gerenciamento de projetos de entradas e saídas: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processo de definição de atividades permite que os recursos das atividades sejam estimados.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Shape 175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759" name="Shape 1759"/>
          <p:cNvSpPr/>
          <p:nvPr/>
        </p:nvSpPr>
        <p:spPr>
          <a:xfrm>
            <a:off x="716843" y="885505"/>
            <a:ext cx="6480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processos e os grupos de processos não acontecem um por um, mas se sobrepõe ao longo do ciclo de vida de um projeto.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Shape 1760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Interação entre os grupos de processos</a:t>
            </a:r>
          </a:p>
        </p:txBody>
      </p:sp>
      <p:grpSp>
        <p:nvGrpSpPr>
          <p:cNvPr id="1761" name="Shape 1761"/>
          <p:cNvGrpSpPr/>
          <p:nvPr/>
        </p:nvGrpSpPr>
        <p:grpSpPr>
          <a:xfrm>
            <a:off x="1681385" y="1569441"/>
            <a:ext cx="4550916" cy="2373869"/>
            <a:chOff x="4340650" y="2112843"/>
            <a:chExt cx="4550916" cy="2373869"/>
          </a:xfrm>
        </p:grpSpPr>
        <p:pic>
          <p:nvPicPr>
            <p:cNvPr id="1762" name="Shape 1762"/>
            <p:cNvPicPr preferRelativeResize="0"/>
            <p:nvPr/>
          </p:nvPicPr>
          <p:blipFill rotWithShape="1">
            <a:blip r:embed="rId3">
              <a:alphaModFix/>
            </a:blip>
            <a:srcRect b="8974" l="13393" r="1145" t="3653"/>
            <a:stretch/>
          </p:blipFill>
          <p:spPr>
            <a:xfrm>
              <a:off x="4759178" y="2112843"/>
              <a:ext cx="4132387" cy="2220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3" name="Shape 1763"/>
            <p:cNvSpPr txBox="1"/>
            <p:nvPr/>
          </p:nvSpPr>
          <p:spPr>
            <a:xfrm rot="-5400000">
              <a:off x="3660317" y="2993875"/>
              <a:ext cx="1883885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Nível de interação entre os processos</a:t>
              </a:r>
            </a:p>
          </p:txBody>
        </p:sp>
        <p:sp>
          <p:nvSpPr>
            <p:cNvPr id="1764" name="Shape 1764"/>
            <p:cNvSpPr txBox="1"/>
            <p:nvPr/>
          </p:nvSpPr>
          <p:spPr>
            <a:xfrm>
              <a:off x="4570825" y="4225103"/>
              <a:ext cx="4320741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Início 	                    	       TEMPO                                               Fim</a:t>
              </a:r>
            </a:p>
          </p:txBody>
        </p:sp>
      </p:grp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Shape 1769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770" name="Shape 1770"/>
          <p:cNvSpPr/>
          <p:nvPr/>
        </p:nvSpPr>
        <p:spPr>
          <a:xfrm>
            <a:off x="716843" y="885505"/>
            <a:ext cx="6480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Enquanto definimos parte das atividades, outra parte pode estar sendo executada.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Iniciamos o encerramento de atividades e dos processos antes de termos terminado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atividades. </a:t>
            </a:r>
          </a:p>
        </p:txBody>
      </p:sp>
      <p:sp>
        <p:nvSpPr>
          <p:cNvPr id="1771" name="Shape 1771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Interação entre os grupos de processos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777" name="Shape 1777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Já durante a iniciação, monitoramos o trabalho em andamento. 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não seguem uma sequência fixa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você precisa ter isso em mente. Estamos lidando com melhores práticas, não com um "passo-a-passo" de gerenciamento de projetos.</a:t>
            </a:r>
          </a:p>
        </p:txBody>
      </p:sp>
      <p:sp>
        <p:nvSpPr>
          <p:cNvPr id="1778" name="Shape 177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Interação entre os grupos de processos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Shape 1783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784" name="Shape 1784"/>
          <p:cNvSpPr/>
          <p:nvPr/>
        </p:nvSpPr>
        <p:spPr>
          <a:xfrm>
            <a:off x="716843" y="885505"/>
            <a:ext cx="6480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 este não é sempre o caso. Muitas vezes, em projetos muito longos, não podemos prever atividades ou o ambiente de 3 ou 4 anos distantes do dia do começo do projeto. O conceito 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elaboração progressiva nos permite iniciar com o que temos e, de forma iterativa, progredirmos no trabalho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planejamento e execução.</a:t>
            </a:r>
          </a:p>
        </p:txBody>
      </p:sp>
      <p:sp>
        <p:nvSpPr>
          <p:cNvPr id="1785" name="Shape 178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Elaboração progressiva</a:t>
            </a:r>
          </a:p>
        </p:txBody>
      </p:sp>
      <p:grpSp>
        <p:nvGrpSpPr>
          <p:cNvPr id="1786" name="Shape 1786"/>
          <p:cNvGrpSpPr/>
          <p:nvPr/>
        </p:nvGrpSpPr>
        <p:grpSpPr>
          <a:xfrm>
            <a:off x="1547045" y="2711259"/>
            <a:ext cx="4819594" cy="2199500"/>
            <a:chOff x="2289" y="133704"/>
            <a:chExt cx="4819594" cy="2199500"/>
          </a:xfrm>
        </p:grpSpPr>
        <p:sp>
          <p:nvSpPr>
            <p:cNvPr id="1787" name="Shape 1787"/>
            <p:cNvSpPr/>
            <p:nvPr/>
          </p:nvSpPr>
          <p:spPr>
            <a:xfrm>
              <a:off x="2289" y="133704"/>
              <a:ext cx="549875" cy="549875"/>
            </a:xfrm>
            <a:prstGeom prst="chord">
              <a:avLst>
                <a:gd fmla="val 4800000" name="adj1"/>
                <a:gd fmla="val 16800000" name="adj2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57278" y="188692"/>
              <a:ext cx="439899" cy="439899"/>
            </a:xfrm>
            <a:prstGeom prst="pie">
              <a:avLst>
                <a:gd fmla="val 12600000" name="adj1"/>
                <a:gd fmla="val 1620000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 rot="-5400000">
              <a:off x="-630064" y="1370922"/>
              <a:ext cx="1594637" cy="32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 txBox="1"/>
            <p:nvPr/>
          </p:nvSpPr>
          <p:spPr>
            <a:xfrm rot="-5400000">
              <a:off x="-630064" y="1370922"/>
              <a:ext cx="1594637" cy="32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Fase 1</a:t>
              </a: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387203" y="133704"/>
              <a:ext cx="1099750" cy="2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 txBox="1"/>
            <p:nvPr/>
          </p:nvSpPr>
          <p:spPr>
            <a:xfrm>
              <a:off x="387203" y="133704"/>
              <a:ext cx="1099750" cy="2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A...</a:t>
              </a: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669756" y="133704"/>
              <a:ext cx="549875" cy="549875"/>
            </a:xfrm>
            <a:prstGeom prst="chord">
              <a:avLst>
                <a:gd fmla="val 4800000" name="adj1"/>
                <a:gd fmla="val 16800000" name="adj2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724742" y="188692"/>
              <a:ext cx="439899" cy="439899"/>
            </a:xfrm>
            <a:prstGeom prst="pie">
              <a:avLst>
                <a:gd fmla="val 9000000" name="adj1"/>
                <a:gd fmla="val 1620000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 rot="-5400000">
              <a:off x="1037398" y="1370922"/>
              <a:ext cx="1594637" cy="32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 txBox="1"/>
            <p:nvPr/>
          </p:nvSpPr>
          <p:spPr>
            <a:xfrm rot="-5400000">
              <a:off x="1037398" y="1370922"/>
              <a:ext cx="1594637" cy="32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Fase 2</a:t>
              </a: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54668" y="133704"/>
              <a:ext cx="1099750" cy="2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 txBox="1"/>
            <p:nvPr/>
          </p:nvSpPr>
          <p:spPr>
            <a:xfrm>
              <a:off x="2054668" y="133704"/>
              <a:ext cx="1099750" cy="2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AB...</a:t>
              </a: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3337221" y="133704"/>
              <a:ext cx="549875" cy="549875"/>
            </a:xfrm>
            <a:prstGeom prst="chord">
              <a:avLst>
                <a:gd fmla="val 4800000" name="adj1"/>
                <a:gd fmla="val 16800000" name="adj2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3392208" y="188692"/>
              <a:ext cx="439899" cy="439899"/>
            </a:xfrm>
            <a:prstGeom prst="pie">
              <a:avLst>
                <a:gd fmla="val 5400000" name="adj1"/>
                <a:gd fmla="val 1620000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 rot="-5400000">
              <a:off x="2704864" y="1370922"/>
              <a:ext cx="1594637" cy="32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 txBox="1"/>
            <p:nvPr/>
          </p:nvSpPr>
          <p:spPr>
            <a:xfrm rot="-5400000">
              <a:off x="2704864" y="1370922"/>
              <a:ext cx="1594637" cy="32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rIns="0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Fase 3</a:t>
              </a: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3722133" y="133704"/>
              <a:ext cx="1099750" cy="2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 txBox="1"/>
            <p:nvPr/>
          </p:nvSpPr>
          <p:spPr>
            <a:xfrm>
              <a:off x="3722133" y="133704"/>
              <a:ext cx="1099750" cy="2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ABC...</a:t>
              </a:r>
            </a:p>
          </p:txBody>
        </p:sp>
      </p:grp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Shape 1809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10" name="Shape 181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Grupos de processos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versus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fases do projeto</a:t>
            </a:r>
          </a:p>
        </p:txBody>
      </p:sp>
      <p:pic>
        <p:nvPicPr>
          <p:cNvPr id="1811" name="Shape 18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03" y="1042611"/>
            <a:ext cx="7387681" cy="1966991"/>
          </a:xfrm>
          <a:prstGeom prst="rect">
            <a:avLst/>
          </a:prstGeom>
          <a:noFill/>
          <a:ln>
            <a:noFill/>
          </a:ln>
        </p:spPr>
      </p:pic>
      <p:sp>
        <p:nvSpPr>
          <p:cNvPr id="1812" name="Shape 1812"/>
          <p:cNvSpPr/>
          <p:nvPr/>
        </p:nvSpPr>
        <p:spPr>
          <a:xfrm>
            <a:off x="428452" y="3094383"/>
            <a:ext cx="698477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Lembra-se do conceito de elaboração progressiva? Acima você pode ver que 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grupos de processos podem se repetir nas diversas fases de um projeto.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Shape 1817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18" name="Shape 1818"/>
          <p:cNvSpPr/>
          <p:nvPr/>
        </p:nvSpPr>
        <p:spPr>
          <a:xfrm>
            <a:off x="716843" y="885505"/>
            <a:ext cx="6480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trabalhar para a mesma organização que demandou o projeto ou para uma empresa contratada por outra, terceirizada. Contudo, em ambas as situações,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o gerente de projetos que inicia o projeto, mas um patrocinador em uma organização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gerente de projetos não define sua própria autoridade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mas ela é delegada por outrem.</a:t>
            </a:r>
          </a:p>
        </p:txBody>
      </p:sp>
      <p:sp>
        <p:nvSpPr>
          <p:cNvPr id="1819" name="Shape 18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limites de um projeto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Shape 182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25" name="Shape 182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limites de um projeto</a:t>
            </a:r>
          </a:p>
        </p:txBody>
      </p:sp>
      <p:pic>
        <p:nvPicPr>
          <p:cNvPr id="1826" name="Shape 18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79" y="1092036"/>
            <a:ext cx="6552728" cy="210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Shape 337"/>
          <p:cNvGrpSpPr/>
          <p:nvPr/>
        </p:nvGrpSpPr>
        <p:grpSpPr>
          <a:xfrm>
            <a:off x="2604407" y="387338"/>
            <a:ext cx="2704872" cy="3516336"/>
            <a:chOff x="1285458" y="428"/>
            <a:chExt cx="2704872" cy="3516336"/>
          </a:xfrm>
        </p:grpSpPr>
        <p:sp>
          <p:nvSpPr>
            <p:cNvPr id="338" name="Shape 338"/>
            <p:cNvSpPr/>
            <p:nvPr/>
          </p:nvSpPr>
          <p:spPr>
            <a:xfrm>
              <a:off x="1285458" y="428"/>
              <a:ext cx="2704872" cy="162292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1285458" y="428"/>
              <a:ext cx="2704872" cy="1622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Responsável pelo atendimento de necessidades de: tarefas, equipe e individuais.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1285458" y="1893841"/>
              <a:ext cx="2704872" cy="162292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1285458" y="1893841"/>
              <a:ext cx="2704872" cy="1622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 o elo entre a estratégia e a equipe e, por isso, tem um papel de importância estratégica para a organização.</a:t>
              </a:r>
            </a:p>
          </p:txBody>
        </p:sp>
      </p:grp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 txBox="1"/>
          <p:nvPr/>
        </p:nvSpPr>
        <p:spPr>
          <a:xfrm>
            <a:off x="0" y="201286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iniciação</a:t>
            </a:r>
          </a:p>
        </p:txBody>
      </p:sp>
      <p:pic>
        <p:nvPicPr>
          <p:cNvPr descr="https://www.caelum.com.br/apostila-html-css-javascript/anuncios/alura_2x.png" id="1832" name="Shape 1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833" name="Shape 183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Shape 183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1835" name="Shape 1835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 – Processos de Gestão de Projetos</a:t>
            </a:r>
          </a:p>
        </p:txBody>
      </p:sp>
      <p:grpSp>
        <p:nvGrpSpPr>
          <p:cNvPr id="1836" name="Shape 183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837" name="Shape 183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8" name="Shape 183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Shape 1843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grupo de processos de iniciação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faz a interface entre tudo que ocorreu antes do início do projeto e o trabalho de planejamento.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Antes, como vimos, o projeto teve de ser selecionado. Deve ter passado pela gestão do negócio da organização, pode ter sido assinado um contrato e deve existir, também, um caso de negócios. </a:t>
            </a:r>
          </a:p>
        </p:txBody>
      </p:sp>
      <p:sp>
        <p:nvSpPr>
          <p:cNvPr id="1844" name="Shape 184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iniciação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importante ressaltar que todos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estes elementos podem variar de projeto para projeto.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 de negócios é uma justificativa para a existência de um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pode ser de natureza financeira, estratégica, entre outras. </a:t>
            </a:r>
          </a:p>
        </p:txBody>
      </p:sp>
      <p:sp>
        <p:nvSpPr>
          <p:cNvPr id="1850" name="Shape 185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iniciação</a:t>
            </a:r>
          </a:p>
        </p:txBody>
      </p:sp>
      <p:pic>
        <p:nvPicPr>
          <p:cNvPr id="1851" name="Shape 18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076547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seleção do projeto pode ser feita pela diretoria de uma empresa ou então por um escritório de gerenciamento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por meio de técnicas específicas de seleção.</a:t>
            </a:r>
          </a:p>
        </p:txBody>
      </p:sp>
      <p:sp>
        <p:nvSpPr>
          <p:cNvPr id="1857" name="Shape 185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iniciação</a:t>
            </a:r>
          </a:p>
        </p:txBody>
      </p:sp>
      <p:pic>
        <p:nvPicPr>
          <p:cNvPr id="1858" name="Shape 1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12" y="1857474"/>
            <a:ext cx="1822507" cy="212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Shape 1863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nos processos de iniciação que iremos construir o termo de abertura do projeto e identificar as partes interessadas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Este termo de abertura poderá ser construído com informações advindas dos processos mencionados, enquanto as partes interessadas podem ser identificadas a partir de técnicas simples, como veremos adiante.</a:t>
            </a:r>
          </a:p>
        </p:txBody>
      </p:sp>
      <p:sp>
        <p:nvSpPr>
          <p:cNvPr id="1864" name="Shape 186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iniciação</a:t>
            </a:r>
          </a:p>
        </p:txBody>
      </p:sp>
      <p:pic>
        <p:nvPicPr>
          <p:cNvPr id="1865" name="Shape 18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54" y="2708841"/>
            <a:ext cx="2101410" cy="139332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Shape 1870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Quem irá gerir o projeto é uma decisão que não cabe ao gerente do projeto. A partir desta definição é que o trabalho do gerente pode começar, como 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identificação das partes interessadas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participação do gerente na construção do termo de abertura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também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mapeamento das influências organizacionais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irão influenciar o projeto.</a:t>
            </a:r>
          </a:p>
        </p:txBody>
      </p:sp>
      <p:sp>
        <p:nvSpPr>
          <p:cNvPr id="1871" name="Shape 18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iniciação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 é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importante lembrar: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não é uma responsabilidade do gerente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uma vez que é a partir deste documento, assinado pelo patrocinador, que o gerente passa a ter suas responsabilidades atribuídas.</a:t>
            </a:r>
          </a:p>
        </p:txBody>
      </p:sp>
      <p:sp>
        <p:nvSpPr>
          <p:cNvPr id="1877" name="Shape 187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iniciação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iniciação</a:t>
            </a:r>
          </a:p>
        </p:txBody>
      </p:sp>
      <p:grpSp>
        <p:nvGrpSpPr>
          <p:cNvPr id="1883" name="Shape 1883"/>
          <p:cNvGrpSpPr/>
          <p:nvPr/>
        </p:nvGrpSpPr>
        <p:grpSpPr>
          <a:xfrm>
            <a:off x="2371820" y="925183"/>
            <a:ext cx="3170046" cy="3019090"/>
            <a:chOff x="481520" y="1430"/>
            <a:chExt cx="3170046" cy="3019090"/>
          </a:xfrm>
        </p:grpSpPr>
        <p:sp>
          <p:nvSpPr>
            <p:cNvPr id="1884" name="Shape 1884"/>
            <p:cNvSpPr/>
            <p:nvPr/>
          </p:nvSpPr>
          <p:spPr>
            <a:xfrm>
              <a:off x="481520" y="1430"/>
              <a:ext cx="1509545" cy="90572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 txBox="1"/>
            <p:nvPr/>
          </p:nvSpPr>
          <p:spPr>
            <a:xfrm>
              <a:off x="481520" y="1430"/>
              <a:ext cx="1509545" cy="90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Definir o gerente do projeto</a:t>
              </a: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142021" y="1430"/>
              <a:ext cx="1509545" cy="90572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 txBox="1"/>
            <p:nvPr/>
          </p:nvSpPr>
          <p:spPr>
            <a:xfrm>
              <a:off x="2142021" y="1430"/>
              <a:ext cx="1509545" cy="90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o termo de abertura</a:t>
              </a: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481520" y="1058112"/>
              <a:ext cx="1509545" cy="90572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 txBox="1"/>
            <p:nvPr/>
          </p:nvSpPr>
          <p:spPr>
            <a:xfrm>
              <a:off x="481520" y="1058112"/>
              <a:ext cx="1509545" cy="90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Entender a posição do projeto dentro da organização</a:t>
              </a: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142021" y="1058112"/>
              <a:ext cx="1509545" cy="90572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 txBox="1"/>
            <p:nvPr/>
          </p:nvSpPr>
          <p:spPr>
            <a:xfrm>
              <a:off x="2142021" y="1058112"/>
              <a:ext cx="1509545" cy="90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as partes interessadas</a:t>
              </a: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1311770" y="2114793"/>
              <a:ext cx="1509545" cy="90572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3" name="Shape 1893"/>
            <p:cNvSpPr txBox="1"/>
            <p:nvPr/>
          </p:nvSpPr>
          <p:spPr>
            <a:xfrm>
              <a:off x="1311770" y="2114793"/>
              <a:ext cx="1509545" cy="90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Mapear as influências organizacionais</a:t>
              </a:r>
            </a:p>
          </p:txBody>
        </p:sp>
      </p:grp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Shape 18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iniciação por grupo de processos</a:t>
            </a:r>
          </a:p>
        </p:txBody>
      </p:sp>
      <p:grpSp>
        <p:nvGrpSpPr>
          <p:cNvPr id="1899" name="Shape 1899"/>
          <p:cNvGrpSpPr/>
          <p:nvPr/>
        </p:nvGrpSpPr>
        <p:grpSpPr>
          <a:xfrm>
            <a:off x="1796843" y="1065696"/>
            <a:ext cx="4319999" cy="2519937"/>
            <a:chOff x="0" y="30"/>
            <a:chExt cx="4319999" cy="2519937"/>
          </a:xfrm>
        </p:grpSpPr>
        <p:sp>
          <p:nvSpPr>
            <p:cNvPr id="1900" name="Shape 1900"/>
            <p:cNvSpPr/>
            <p:nvPr/>
          </p:nvSpPr>
          <p:spPr>
            <a:xfrm rot="5400000">
              <a:off x="2445767" y="-767749"/>
              <a:ext cx="983665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1" name="Shape 1901"/>
            <p:cNvSpPr txBox="1"/>
            <p:nvPr/>
          </p:nvSpPr>
          <p:spPr>
            <a:xfrm>
              <a:off x="1555200" y="170835"/>
              <a:ext cx="2716781" cy="887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É neste processo que é elaborado o documento que formaliza ou autoriza a existência de um projeto, bem como confere autoridade ao gerente de projetos.</a:t>
              </a: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0" y="30"/>
              <a:ext cx="1555200" cy="122923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 txBox="1"/>
            <p:nvPr/>
          </p:nvSpPr>
          <p:spPr>
            <a:xfrm>
              <a:off x="60005" y="60035"/>
              <a:ext cx="1435187" cy="1109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o termo de abertura do projeto</a:t>
              </a:r>
            </a:p>
          </p:txBody>
        </p:sp>
        <p:sp>
          <p:nvSpPr>
            <p:cNvPr id="1904" name="Shape 1904"/>
            <p:cNvSpPr/>
            <p:nvPr/>
          </p:nvSpPr>
          <p:spPr>
            <a:xfrm rot="5400000">
              <a:off x="2445767" y="522950"/>
              <a:ext cx="983665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 txBox="1"/>
            <p:nvPr/>
          </p:nvSpPr>
          <p:spPr>
            <a:xfrm>
              <a:off x="1555200" y="1461537"/>
              <a:ext cx="2716781" cy="887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É neste processo que são identificadas todas as pessoas e/ou entidades que podem afetar ou ser afetadas, de alguma forma, pelo projeto ou por seu resultado.</a:t>
              </a: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0" y="1290729"/>
              <a:ext cx="1555200" cy="122923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 txBox="1"/>
            <p:nvPr/>
          </p:nvSpPr>
          <p:spPr>
            <a:xfrm>
              <a:off x="60005" y="1350736"/>
              <a:ext cx="1435187" cy="1109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as partes interessadas</a:t>
              </a:r>
            </a:p>
          </p:txBody>
        </p: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iniciação por área de conhecimento</a:t>
            </a:r>
          </a:p>
        </p:txBody>
      </p:sp>
      <p:grpSp>
        <p:nvGrpSpPr>
          <p:cNvPr id="1913" name="Shape 1913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1914" name="Shape 1914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Integração</a:t>
              </a: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o termo de abertura do projeto</a:t>
              </a: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Partes interessadas</a:t>
              </a: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as partes interessadas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1652828" y="849362"/>
            <a:ext cx="4320010" cy="3168351"/>
            <a:chOff x="216264" y="0"/>
            <a:chExt cx="4320010" cy="3168351"/>
          </a:xfrm>
        </p:grpSpPr>
        <p:sp>
          <p:nvSpPr>
            <p:cNvPr id="347" name="Shape 347"/>
            <p:cNvSpPr/>
            <p:nvPr/>
          </p:nvSpPr>
          <p:spPr>
            <a:xfrm>
              <a:off x="216264" y="0"/>
              <a:ext cx="4320010" cy="3168351"/>
            </a:xfrm>
            <a:prstGeom prst="roundRect">
              <a:avLst>
                <a:gd fmla="val 85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295142" y="78878"/>
              <a:ext cx="4162255" cy="3010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56000" lIns="53325" rIns="53325" tIns="53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Além das habilidades específicas, o gerente de projetos precisa ter competências como: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288055" y="1029838"/>
              <a:ext cx="1334419" cy="1964153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329092" y="1070876"/>
              <a:ext cx="1252344" cy="1882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Conhecimento</a:t>
              </a: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em gerenciamento de projetos.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1698083" y="1029838"/>
              <a:ext cx="1334419" cy="1964153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1739122" y="1070876"/>
              <a:ext cx="1252344" cy="1882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Desempenho</a:t>
              </a: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ser capaz de realizar por meio do conhecimento que detém.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108111" y="1029838"/>
              <a:ext cx="1334419" cy="1964153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3149150" y="1070876"/>
              <a:ext cx="1252344" cy="1882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Pessoais</a:t>
              </a: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 atitudes, personalidade e liderança para guiar a equipe do projeto, atingir objetivos e equilibrar restrições.</a:t>
              </a:r>
            </a:p>
          </p:txBody>
        </p:sp>
      </p:grp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Shape 1926"/>
          <p:cNvSpPr txBox="1"/>
          <p:nvPr/>
        </p:nvSpPr>
        <p:spPr>
          <a:xfrm>
            <a:off x="0" y="20128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planejamento</a:t>
            </a:r>
          </a:p>
        </p:txBody>
      </p:sp>
      <p:pic>
        <p:nvPicPr>
          <p:cNvPr descr="https://www.caelum.com.br/apostila-html-css-javascript/anuncios/alura_2x.png" id="1927" name="Shape 19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Shape 1928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Shape 1929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1930" name="Shape 1930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 – Processos de Gestão de Projetos</a:t>
            </a:r>
          </a:p>
        </p:txBody>
      </p:sp>
      <p:grpSp>
        <p:nvGrpSpPr>
          <p:cNvPr id="1931" name="Shape 1931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932" name="Shape 1932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3" name="Shape 1933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Shape 1938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Lembre-se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um projeto pode ter sua elaboração progressiva, o que significa que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pode ter de planejar e replanejar diversas vezes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longo de seu andamento. O grupo de processos 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planejamento inicia-se logo após a assinatura do termo de abertura do projeto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da identificação das partes interessadas.</a:t>
            </a:r>
          </a:p>
        </p:txBody>
      </p:sp>
      <p:sp>
        <p:nvSpPr>
          <p:cNvPr id="1939" name="Shape 193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planejamento</a:t>
            </a:r>
          </a:p>
        </p:txBody>
      </p:sp>
      <p:pic>
        <p:nvPicPr>
          <p:cNvPr id="1940" name="Shape 19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9" y="2577555"/>
            <a:ext cx="1920651" cy="143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hape 1945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grupo de processos iremos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toda a execução do projeto, seu monitoramento e controle e o encerramento do mesmo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Também iremos planejar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atividades dentro da própria área de planejamento.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Shape 194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planejamento</a:t>
            </a:r>
          </a:p>
        </p:txBody>
      </p:sp>
      <p:pic>
        <p:nvPicPr>
          <p:cNvPr id="1947" name="Shape 19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68" y="2217514"/>
            <a:ext cx="2676098" cy="178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iremos gerir o projeto? Como iremos identificar os riscos? Como iremos construir nosso planejamento? Começamos pelo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desenvolvimento do plano de gerenciamento do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onde apontaremos os processos que farão parte da nossa gestão, para então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acrescentarmos os planos auxiliares e desenvolvermos os documentos de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ao longo das atividades de planejamento.</a:t>
            </a:r>
          </a:p>
        </p:txBody>
      </p:sp>
      <p:sp>
        <p:nvSpPr>
          <p:cNvPr id="1953" name="Shape 195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planejamento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Shape 195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planejamento</a:t>
            </a:r>
          </a:p>
        </p:txBody>
      </p:sp>
      <p:grpSp>
        <p:nvGrpSpPr>
          <p:cNvPr id="1959" name="Shape 1959"/>
          <p:cNvGrpSpPr/>
          <p:nvPr/>
        </p:nvGrpSpPr>
        <p:grpSpPr>
          <a:xfrm>
            <a:off x="1941968" y="886208"/>
            <a:ext cx="4029748" cy="2518592"/>
            <a:chOff x="145125" y="703"/>
            <a:chExt cx="4029748" cy="2518592"/>
          </a:xfrm>
        </p:grpSpPr>
        <p:sp>
          <p:nvSpPr>
            <p:cNvPr id="1960" name="Shape 1960"/>
            <p:cNvSpPr/>
            <p:nvPr/>
          </p:nvSpPr>
          <p:spPr>
            <a:xfrm>
              <a:off x="145125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145125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Estipular processos de planejamento do projeto</a:t>
              </a: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1530350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2A5388"/>
                </a:gs>
                <a:gs pos="80000">
                  <a:srgbClr val="366EB4"/>
                </a:gs>
                <a:gs pos="100000">
                  <a:srgbClr val="356DB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 txBox="1"/>
            <p:nvPr/>
          </p:nvSpPr>
          <p:spPr>
            <a:xfrm>
              <a:off x="1530350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Como serão coletados os requisitos</a:t>
              </a: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915577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476593"/>
                </a:gs>
                <a:gs pos="80000">
                  <a:srgbClr val="5D85C2"/>
                </a:gs>
                <a:gs pos="100000">
                  <a:srgbClr val="5B86C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5" name="Shape 1965"/>
            <p:cNvSpPr txBox="1"/>
            <p:nvPr/>
          </p:nvSpPr>
          <p:spPr>
            <a:xfrm>
              <a:off x="2915577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Como será definido o escopo do projeto</a:t>
              </a: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145125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657A9C"/>
                </a:gs>
                <a:gs pos="80000">
                  <a:srgbClr val="85A0CE"/>
                </a:gs>
                <a:gs pos="100000">
                  <a:srgbClr val="84A1D0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7" name="Shape 1967"/>
            <p:cNvSpPr txBox="1"/>
            <p:nvPr/>
          </p:nvSpPr>
          <p:spPr>
            <a:xfrm>
              <a:off x="145125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Documentos e ferramentas de planejamento</a:t>
              </a: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1530350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848FA5"/>
                </a:gs>
                <a:gs pos="80000">
                  <a:srgbClr val="ACBDDA"/>
                </a:gs>
                <a:gs pos="100000">
                  <a:srgbClr val="ACBED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 txBox="1"/>
            <p:nvPr/>
          </p:nvSpPr>
          <p:spPr>
            <a:xfrm>
              <a:off x="1530350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Definir atividades</a:t>
              </a: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15577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657A9C"/>
                </a:gs>
                <a:gs pos="80000">
                  <a:srgbClr val="85A0CE"/>
                </a:gs>
                <a:gs pos="100000">
                  <a:srgbClr val="84A1D0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2915577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Estimar recursos</a:t>
              </a: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837737" y="1763717"/>
              <a:ext cx="1259295" cy="755578"/>
            </a:xfrm>
            <a:prstGeom prst="rect">
              <a:avLst/>
            </a:prstGeom>
            <a:gradFill>
              <a:gsLst>
                <a:gs pos="0">
                  <a:srgbClr val="476593"/>
                </a:gs>
                <a:gs pos="80000">
                  <a:srgbClr val="5D85C2"/>
                </a:gs>
                <a:gs pos="100000">
                  <a:srgbClr val="5B86C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 txBox="1"/>
            <p:nvPr/>
          </p:nvSpPr>
          <p:spPr>
            <a:xfrm>
              <a:off x="837737" y="1763717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Criar o cronograma do projeto</a:t>
              </a: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222964" y="1763717"/>
              <a:ext cx="1259295" cy="755578"/>
            </a:xfrm>
            <a:prstGeom prst="rect">
              <a:avLst/>
            </a:prstGeom>
            <a:gradFill>
              <a:gsLst>
                <a:gs pos="0">
                  <a:srgbClr val="2A5388"/>
                </a:gs>
                <a:gs pos="80000">
                  <a:srgbClr val="366EB4"/>
                </a:gs>
                <a:gs pos="100000">
                  <a:srgbClr val="356DB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 txBox="1"/>
            <p:nvPr/>
          </p:nvSpPr>
          <p:spPr>
            <a:xfrm>
              <a:off x="2222964" y="1763717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Criar o orçamento do projeto</a:t>
              </a:r>
            </a:p>
          </p:txBody>
        </p:sp>
      </p:grpSp>
      <p:sp>
        <p:nvSpPr>
          <p:cNvPr id="1976" name="Shape 1976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Shape 198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planejamento</a:t>
            </a:r>
          </a:p>
        </p:txBody>
      </p:sp>
      <p:grpSp>
        <p:nvGrpSpPr>
          <p:cNvPr id="1982" name="Shape 1982"/>
          <p:cNvGrpSpPr/>
          <p:nvPr/>
        </p:nvGrpSpPr>
        <p:grpSpPr>
          <a:xfrm>
            <a:off x="1941968" y="886208"/>
            <a:ext cx="4029748" cy="2518592"/>
            <a:chOff x="145125" y="703"/>
            <a:chExt cx="4029748" cy="2518592"/>
          </a:xfrm>
        </p:grpSpPr>
        <p:sp>
          <p:nvSpPr>
            <p:cNvPr id="1983" name="Shape 1983"/>
            <p:cNvSpPr/>
            <p:nvPr/>
          </p:nvSpPr>
          <p:spPr>
            <a:xfrm>
              <a:off x="145125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 txBox="1"/>
            <p:nvPr/>
          </p:nvSpPr>
          <p:spPr>
            <a:xfrm>
              <a:off x="145125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as comunicações</a:t>
              </a: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1530350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2B568C"/>
                </a:gs>
                <a:gs pos="80000">
                  <a:srgbClr val="3A72B8"/>
                </a:gs>
                <a:gs pos="100000">
                  <a:srgbClr val="3771B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6" name="Shape 1986"/>
            <p:cNvSpPr txBox="1"/>
            <p:nvPr/>
          </p:nvSpPr>
          <p:spPr>
            <a:xfrm>
              <a:off x="1530350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os recursos humanos</a:t>
              </a: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2915577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4F6C96"/>
                </a:gs>
                <a:gs pos="80000">
                  <a:srgbClr val="698FC4"/>
                </a:gs>
                <a:gs pos="100000">
                  <a:srgbClr val="678EC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2915577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e planejar respostas aos riscos identificados</a:t>
              </a: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145125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7284A0"/>
                </a:gs>
                <a:gs pos="80000">
                  <a:srgbClr val="97AED2"/>
                </a:gs>
                <a:gs pos="100000">
                  <a:srgbClr val="96AD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 txBox="1"/>
            <p:nvPr/>
          </p:nvSpPr>
          <p:spPr>
            <a:xfrm>
              <a:off x="145125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 que comprar</a:t>
              </a: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1530350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7284A0"/>
                </a:gs>
                <a:gs pos="80000">
                  <a:srgbClr val="97AED2"/>
                </a:gs>
                <a:gs pos="100000">
                  <a:srgbClr val="96AD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2" name="Shape 1992"/>
            <p:cNvSpPr txBox="1"/>
            <p:nvPr/>
          </p:nvSpPr>
          <p:spPr>
            <a:xfrm>
              <a:off x="1530350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Quem contratar</a:t>
              </a: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2915577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4F6C96"/>
                </a:gs>
                <a:gs pos="80000">
                  <a:srgbClr val="698FC4"/>
                </a:gs>
                <a:gs pos="100000">
                  <a:srgbClr val="678EC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2915577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Aprovação formal do planejamento do projeto</a:t>
              </a: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1530350" y="1763717"/>
              <a:ext cx="1259295" cy="755578"/>
            </a:xfrm>
            <a:prstGeom prst="rect">
              <a:avLst/>
            </a:prstGeom>
            <a:gradFill>
              <a:gsLst>
                <a:gs pos="0">
                  <a:srgbClr val="2B568C"/>
                </a:gs>
                <a:gs pos="80000">
                  <a:srgbClr val="3A72B8"/>
                </a:gs>
                <a:gs pos="100000">
                  <a:srgbClr val="3771B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 txBox="1"/>
            <p:nvPr/>
          </p:nvSpPr>
          <p:spPr>
            <a:xfrm>
              <a:off x="1530350" y="1763717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Dar início a execução do projeto a partir da reunião de </a:t>
              </a:r>
              <a:r>
                <a:rPr b="0" i="1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kick-off</a:t>
              </a:r>
            </a:p>
          </p:txBody>
        </p:sp>
      </p:grp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Shape 200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grupo de processos</a:t>
            </a:r>
          </a:p>
        </p:txBody>
      </p:sp>
      <p:grpSp>
        <p:nvGrpSpPr>
          <p:cNvPr id="2002" name="Shape 2002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003" name="Shape 2003"/>
            <p:cNvSpPr/>
            <p:nvPr/>
          </p:nvSpPr>
          <p:spPr>
            <a:xfrm rot="5400000">
              <a:off x="2612665" y="-975113"/>
              <a:ext cx="649868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 txBox="1"/>
            <p:nvPr/>
          </p:nvSpPr>
          <p:spPr>
            <a:xfrm>
              <a:off x="1555200" y="114075"/>
              <a:ext cx="2733076" cy="58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Elaborar o plano que define, prepara e coordena todos os planos auxiliares.</a:t>
              </a: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o plano de gerenciamento do projeto</a:t>
              </a:r>
            </a:p>
          </p:txBody>
        </p:sp>
        <p:sp>
          <p:nvSpPr>
            <p:cNvPr id="2007" name="Shape 2007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 um documento com as diretrizes para a definição, validação e controle do escopo.</a:t>
              </a: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0" name="Shape 2010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 escopo</a:t>
              </a:r>
            </a:p>
          </p:txBody>
        </p:sp>
        <p:sp>
          <p:nvSpPr>
            <p:cNvPr id="2011" name="Shape 2011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Determina, documenta e gerencia as necessidades e requisitos das partes interessadas, de modo a atender aos objetivos do projeto.</a:t>
              </a: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Coletar os requisitos</a:t>
              </a:r>
            </a:p>
          </p:txBody>
        </p:sp>
      </p:grpSp>
      <p:sp>
        <p:nvSpPr>
          <p:cNvPr id="2015" name="Shape 2015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Shape 202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grupo de processos</a:t>
            </a:r>
          </a:p>
        </p:txBody>
      </p:sp>
      <p:grpSp>
        <p:nvGrpSpPr>
          <p:cNvPr id="2021" name="Shape 2021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022" name="Shape 2022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Elaborar uma descrição detalhada do escopo do projeto e do escopo do produto, bem como o não-escopo de ambos.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Definir o escopo</a:t>
              </a:r>
            </a:p>
          </p:txBody>
        </p:sp>
        <p:sp>
          <p:nvSpPr>
            <p:cNvPr id="2026" name="Shape 2026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Decomposição das entregas e do trabalho em partes menores, mais facilmente gerenciáveis.</a:t>
              </a: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Criar a EAP</a:t>
              </a:r>
            </a:p>
          </p:txBody>
        </p:sp>
        <p:sp>
          <p:nvSpPr>
            <p:cNvPr id="2030" name="Shape 2030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documento com as diretrizes para planejamento, controle, desenvolvimento, execução e gerenciamento do cronograma.</a:t>
              </a: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 tempo</a:t>
              </a:r>
            </a:p>
          </p:txBody>
        </p:sp>
      </p:grpSp>
      <p:sp>
        <p:nvSpPr>
          <p:cNvPr id="2034" name="Shape 2034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Shape 203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grupo de processos</a:t>
            </a:r>
          </a:p>
        </p:txBody>
      </p:sp>
      <p:grpSp>
        <p:nvGrpSpPr>
          <p:cNvPr id="2040" name="Shape 2040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041" name="Shape 2041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2" name="Shape 2042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5454"/>
                <a:buFont typeface="Calibri"/>
                <a:buChar char="•"/>
              </a:pPr>
              <a:r>
                <a:rPr b="0" i="0" lang="pt-BR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e registrar as atividades necessárias para produzir as entregas do projeto.</a:t>
              </a: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Definir as atividades</a:t>
              </a:r>
            </a:p>
          </p:txBody>
        </p:sp>
        <p:sp>
          <p:nvSpPr>
            <p:cNvPr id="2045" name="Shape 2045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5454"/>
                <a:buFont typeface="Calibri"/>
                <a:buChar char="•"/>
              </a:pPr>
              <a:r>
                <a:rPr b="0" i="0" lang="pt-BR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e registrar as relações de dependência entre as atividades do projeto.</a:t>
              </a: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Sequenciar as atividades</a:t>
              </a:r>
            </a:p>
          </p:txBody>
        </p:sp>
        <p:sp>
          <p:nvSpPr>
            <p:cNvPr id="2049" name="Shape 2049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95454"/>
                <a:buFont typeface="Calibri"/>
                <a:buChar char="•"/>
              </a:pPr>
              <a:r>
                <a:rPr b="0" i="0" lang="pt-BR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Determinar, por meio de estimativas, os tipos e quantidades de recursos – materiais, humanos e financeiros – necessários para cada atividade.</a:t>
              </a: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2" name="Shape 2052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Estimar os recursos para as atividades</a:t>
              </a:r>
            </a:p>
          </p:txBody>
        </p:sp>
      </p:grpSp>
      <p:sp>
        <p:nvSpPr>
          <p:cNvPr id="2053" name="Shape 2053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Shape 205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grupo de processos</a:t>
            </a:r>
          </a:p>
        </p:txBody>
      </p:sp>
      <p:grpSp>
        <p:nvGrpSpPr>
          <p:cNvPr id="2059" name="Shape 2059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060" name="Shape 2060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Determinar, por meio de estimativas, quanto tempo levará para concluir cada atividade.</a:t>
              </a: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Estimar a duração das atividades</a:t>
              </a:r>
            </a:p>
          </p:txBody>
        </p:sp>
        <p:sp>
          <p:nvSpPr>
            <p:cNvPr id="2064" name="Shape 2064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5" name="Shape 2065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Criar o cronograma, a partir da análise da sequência, durações, requisitos e restrições.</a:t>
              </a: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7" name="Shape 2067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o cronograma do projeto</a:t>
              </a:r>
            </a:p>
          </p:txBody>
        </p:sp>
        <p:sp>
          <p:nvSpPr>
            <p:cNvPr id="2068" name="Shape 2068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9" name="Shape 2069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um documento com as diretrizes para o planejamento, controle, consumo e gerenciamento  dos custos.</a:t>
              </a: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dos custos</a:t>
              </a:r>
            </a:p>
          </p:txBody>
        </p:sp>
      </p:grpSp>
      <p:sp>
        <p:nvSpPr>
          <p:cNvPr id="2072" name="Shape 2072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24750" y="273297"/>
            <a:ext cx="7913688" cy="3948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Habilidades Interpessoais do Gerente do Projetos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397280" y="777810"/>
            <a:ext cx="7191131" cy="2663381"/>
            <a:chOff x="40838" y="455"/>
            <a:chExt cx="7191131" cy="2663381"/>
          </a:xfrm>
        </p:grpSpPr>
        <p:sp>
          <p:nvSpPr>
            <p:cNvPr id="361" name="Shape 361"/>
            <p:cNvSpPr/>
            <p:nvPr/>
          </p:nvSpPr>
          <p:spPr>
            <a:xfrm>
              <a:off x="40838" y="455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0838" y="455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Liderança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1505698" y="455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1505698" y="455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Construção de equipes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2970558" y="455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2970558" y="455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Motivação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4435419" y="455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4435419" y="455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Comunicação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5900278" y="455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5900278" y="455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Influência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40838" y="932640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40838" y="932640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Tomada de decisão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1505698" y="932640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1505698" y="932640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Consciência política e cultural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2970558" y="932640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2970558" y="932640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Negociação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4435419" y="932640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4435419" y="932640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Estabelecimento de confiança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5900278" y="932640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5900278" y="932640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Gerenciamento de conflitos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70558" y="1864824"/>
              <a:ext cx="1331691" cy="79901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2970558" y="1864824"/>
              <a:ext cx="1331691" cy="799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Coaching</a:t>
              </a:r>
            </a:p>
          </p:txBody>
        </p:sp>
      </p:grp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grupo de processos</a:t>
            </a:r>
          </a:p>
        </p:txBody>
      </p:sp>
      <p:grpSp>
        <p:nvGrpSpPr>
          <p:cNvPr id="2078" name="Shape 2078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079" name="Shape 2079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0" name="Shape 2080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Determinar, por meio de estimativas, quanto custará financeiramente a execução de cada atividade.</a:t>
              </a: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2" name="Shape 2082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Estimar os custos</a:t>
              </a:r>
            </a:p>
          </p:txBody>
        </p:sp>
        <p:sp>
          <p:nvSpPr>
            <p:cNvPr id="2083" name="Shape 2083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Estabelecer o montante necessário para concluir o projeto, a partir da soma do custo individual de cada atividade ou pacote de trabalho.</a:t>
              </a: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Determinar o orçamento do projeto</a:t>
              </a:r>
            </a:p>
          </p:txBody>
        </p:sp>
        <p:sp>
          <p:nvSpPr>
            <p:cNvPr id="2087" name="Shape 2087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8" name="Shape 2088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um documento com os requisitos e/ou padrões de qualidade que devem ser observados durante toda a execução do projeto.</a:t>
              </a: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 qualidade</a:t>
              </a:r>
            </a:p>
          </p:txBody>
        </p:sp>
      </p:grpSp>
      <p:sp>
        <p:nvSpPr>
          <p:cNvPr id="2091" name="Shape 2091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Shape 209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grupo de processos</a:t>
            </a:r>
          </a:p>
        </p:txBody>
      </p:sp>
      <p:grpSp>
        <p:nvGrpSpPr>
          <p:cNvPr id="2097" name="Shape 2097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098" name="Shape 2098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9" name="Shape 2099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documento com as diretrizes para planejamento, controle e gestão das comunicações, com base nas necessidades de informação das partes interessadas.</a:t>
              </a: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comunicações</a:t>
              </a:r>
            </a:p>
          </p:txBody>
        </p:sp>
        <p:sp>
          <p:nvSpPr>
            <p:cNvPr id="2102" name="Shape 2102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documento com diretrizes para planejamento, controle e gestão de pessoal, de acordo com papéis, responsabilidades, habilidades e relações hierárquicas.</a:t>
              </a: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dos recursos humanos</a:t>
              </a:r>
            </a:p>
          </p:txBody>
        </p:sp>
        <p:sp>
          <p:nvSpPr>
            <p:cNvPr id="2106" name="Shape 2106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um documento com as diretrizes para o planejamento, controle e gerenciamento de riscos no projeto.</a:t>
              </a: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9" name="Shape 2109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dos riscos</a:t>
              </a:r>
            </a:p>
          </p:txBody>
        </p:sp>
      </p:grpSp>
      <p:sp>
        <p:nvSpPr>
          <p:cNvPr id="2110" name="Shape 2110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grupo de processos</a:t>
            </a:r>
          </a:p>
        </p:txBody>
      </p:sp>
      <p:grpSp>
        <p:nvGrpSpPr>
          <p:cNvPr id="2116" name="Shape 2116"/>
          <p:cNvGrpSpPr/>
          <p:nvPr/>
        </p:nvGrpSpPr>
        <p:grpSpPr>
          <a:xfrm>
            <a:off x="1796843" y="1066616"/>
            <a:ext cx="4319999" cy="2517538"/>
            <a:chOff x="0" y="1230"/>
            <a:chExt cx="4319999" cy="2517538"/>
          </a:xfrm>
        </p:grpSpPr>
        <p:sp>
          <p:nvSpPr>
            <p:cNvPr id="2117" name="Shape 2117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8" name="Shape 2118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possíveis ameaças e/ou oportunidades para o projeto.</a:t>
              </a:r>
            </a:p>
          </p:txBody>
        </p:sp>
        <p:sp>
          <p:nvSpPr>
            <p:cNvPr id="2119" name="Shape 2119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0" name="Shape 2120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os riscos</a:t>
              </a:r>
            </a:p>
          </p:txBody>
        </p:sp>
        <p:sp>
          <p:nvSpPr>
            <p:cNvPr id="2121" name="Shape 2121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2" name="Shape 2122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Através da análise da probabilidade de ocorrência em relação ao impacto, priorizar os riscos para os quais deverá ser tomada uma ação adicional.</a:t>
              </a: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4" name="Shape 2124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Realizar a análise qualitativa dos riscos</a:t>
              </a:r>
            </a:p>
          </p:txBody>
        </p:sp>
        <p:sp>
          <p:nvSpPr>
            <p:cNvPr id="2125" name="Shape 2125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6" name="Shape 2126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Analisar numericamente o efeito dos riscos no projeto.</a:t>
              </a: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Realizar a análise quantitativa dos riscos</a:t>
              </a:r>
            </a:p>
          </p:txBody>
        </p:sp>
      </p:grpSp>
      <p:sp>
        <p:nvSpPr>
          <p:cNvPr id="2129" name="Shape 2129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Shape 213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grupo de processos</a:t>
            </a:r>
          </a:p>
        </p:txBody>
      </p:sp>
      <p:grpSp>
        <p:nvGrpSpPr>
          <p:cNvPr id="2135" name="Shape 2135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136" name="Shape 2136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Elaborar estratégias para lidar com os riscos e seus impactos no projeto.</a:t>
              </a: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9" name="Shape 2139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resposta aos riscos</a:t>
              </a:r>
            </a:p>
          </p:txBody>
        </p:sp>
        <p:sp>
          <p:nvSpPr>
            <p:cNvPr id="2140" name="Shape 2140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documento com as diretrizes para o planejamento, controle e gerenciamento das aquisições, de acordo com determinada abordagem e com os potenciais fornecedores.</a:t>
              </a: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3" name="Shape 2143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aquisições</a:t>
              </a:r>
            </a:p>
          </p:txBody>
        </p:sp>
        <p:sp>
          <p:nvSpPr>
            <p:cNvPr id="2144" name="Shape 2144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documento com as diretrizes para o planejamento, engajamento e gerenciamento das partes interessadas por todo o ciclo de vida do projeto.</a:t>
              </a: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partes interessadas</a:t>
              </a:r>
            </a:p>
          </p:txBody>
        </p:sp>
      </p:grp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Shape 215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área de conhecimento</a:t>
            </a:r>
          </a:p>
        </p:txBody>
      </p:sp>
      <p:grpSp>
        <p:nvGrpSpPr>
          <p:cNvPr id="2153" name="Shape 2153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154" name="Shape 2154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Integração</a:t>
              </a: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o plano de gerenciamento do projeto</a:t>
              </a: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9" name="Shape 2159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Escopo</a:t>
              </a: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2570315" y="813674"/>
              <a:ext cx="1748454" cy="39508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 txBox="1"/>
            <p:nvPr/>
          </p:nvSpPr>
          <p:spPr>
            <a:xfrm>
              <a:off x="2581886" y="825245"/>
              <a:ext cx="1725310" cy="371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 escopo</a:t>
              </a: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2570315" y="1269541"/>
              <a:ext cx="1748454" cy="39508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3" name="Shape 2163"/>
            <p:cNvSpPr txBox="1"/>
            <p:nvPr/>
          </p:nvSpPr>
          <p:spPr>
            <a:xfrm>
              <a:off x="2581886" y="1281112"/>
              <a:ext cx="1725310" cy="371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Coletar os requisitos</a:t>
              </a: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2570315" y="1725407"/>
              <a:ext cx="1748454" cy="39508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5" name="Shape 2165"/>
            <p:cNvSpPr txBox="1"/>
            <p:nvPr/>
          </p:nvSpPr>
          <p:spPr>
            <a:xfrm>
              <a:off x="2581886" y="1736978"/>
              <a:ext cx="1725310" cy="371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Definir o escopo</a:t>
              </a: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2570315" y="2181274"/>
              <a:ext cx="1748454" cy="39508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7" name="Shape 2167"/>
            <p:cNvSpPr txBox="1"/>
            <p:nvPr/>
          </p:nvSpPr>
          <p:spPr>
            <a:xfrm>
              <a:off x="2581886" y="2192846"/>
              <a:ext cx="1725310" cy="371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Criar a EAP</a:t>
              </a:r>
            </a:p>
          </p:txBody>
        </p:sp>
      </p:grpSp>
      <p:sp>
        <p:nvSpPr>
          <p:cNvPr id="2168" name="Shape 2168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Shape 217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área de conhecimento</a:t>
            </a:r>
          </a:p>
        </p:txBody>
      </p:sp>
      <p:grpSp>
        <p:nvGrpSpPr>
          <p:cNvPr id="2174" name="Shape 2174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175" name="Shape 2175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6" name="Shape 2176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Tempo</a:t>
              </a: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220828" y="813739"/>
              <a:ext cx="1748454" cy="26037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8" name="Shape 2178"/>
            <p:cNvSpPr txBox="1"/>
            <p:nvPr/>
          </p:nvSpPr>
          <p:spPr>
            <a:xfrm>
              <a:off x="228454" y="821366"/>
              <a:ext cx="1733203" cy="24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5400" rIns="2540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 tempo</a:t>
              </a: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220828" y="1114175"/>
              <a:ext cx="1748454" cy="26037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0" name="Shape 2180"/>
            <p:cNvSpPr txBox="1"/>
            <p:nvPr/>
          </p:nvSpPr>
          <p:spPr>
            <a:xfrm>
              <a:off x="228454" y="1121800"/>
              <a:ext cx="1733203" cy="24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5400" rIns="2540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Definir as atividades</a:t>
              </a: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220828" y="1414609"/>
              <a:ext cx="1748454" cy="26037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2" name="Shape 2182"/>
            <p:cNvSpPr txBox="1"/>
            <p:nvPr/>
          </p:nvSpPr>
          <p:spPr>
            <a:xfrm>
              <a:off x="228454" y="1422236"/>
              <a:ext cx="1733203" cy="24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5400" rIns="2540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Sequenciar as atividades</a:t>
              </a: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220828" y="1715044"/>
              <a:ext cx="1748454" cy="26037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4" name="Shape 2184"/>
            <p:cNvSpPr txBox="1"/>
            <p:nvPr/>
          </p:nvSpPr>
          <p:spPr>
            <a:xfrm>
              <a:off x="228454" y="1722671"/>
              <a:ext cx="1733203" cy="24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5400" rIns="2540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Estimar recursos para as atividades</a:t>
              </a: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220828" y="2015481"/>
              <a:ext cx="1748454" cy="26037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 txBox="1"/>
            <p:nvPr/>
          </p:nvSpPr>
          <p:spPr>
            <a:xfrm>
              <a:off x="228454" y="2023107"/>
              <a:ext cx="1733203" cy="24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5400" rIns="2540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Estimar a duração das atividades</a:t>
              </a: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220828" y="2315916"/>
              <a:ext cx="1748454" cy="26037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 txBox="1"/>
            <p:nvPr/>
          </p:nvSpPr>
          <p:spPr>
            <a:xfrm>
              <a:off x="228454" y="2323541"/>
              <a:ext cx="1733203" cy="24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5400" rIns="2540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Determinar o cronograma</a:t>
              </a: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Custos</a:t>
              </a: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2570315" y="813839"/>
              <a:ext cx="1748454" cy="5328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2" name="Shape 2192"/>
            <p:cNvSpPr txBox="1"/>
            <p:nvPr/>
          </p:nvSpPr>
          <p:spPr>
            <a:xfrm>
              <a:off x="2585919" y="829444"/>
              <a:ext cx="1717244" cy="50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dos custos</a:t>
              </a: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2570315" y="1428613"/>
              <a:ext cx="1748454" cy="5328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4" name="Shape 2194"/>
            <p:cNvSpPr txBox="1"/>
            <p:nvPr/>
          </p:nvSpPr>
          <p:spPr>
            <a:xfrm>
              <a:off x="2585919" y="1444219"/>
              <a:ext cx="1717244" cy="50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Estimar os custos</a:t>
              </a: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2570315" y="2043389"/>
              <a:ext cx="1748454" cy="5328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 txBox="1"/>
            <p:nvPr/>
          </p:nvSpPr>
          <p:spPr>
            <a:xfrm>
              <a:off x="2585919" y="2058993"/>
              <a:ext cx="1717244" cy="50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Determinar o orçamento do projeto</a:t>
              </a:r>
            </a:p>
          </p:txBody>
        </p:sp>
      </p:grpSp>
      <p:sp>
        <p:nvSpPr>
          <p:cNvPr id="2197" name="Shape 2197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Shape 220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área de conhecimento</a:t>
            </a:r>
          </a:p>
        </p:txBody>
      </p:sp>
      <p:grpSp>
        <p:nvGrpSpPr>
          <p:cNvPr id="2203" name="Shape 2203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204" name="Shape 2204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5" name="Shape 2205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Qualidade</a:t>
              </a: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 qualidade</a:t>
              </a: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Comunicações</a:t>
              </a: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comunicações</a:t>
              </a:r>
            </a:p>
          </p:txBody>
        </p:sp>
      </p:grpSp>
      <p:sp>
        <p:nvSpPr>
          <p:cNvPr id="2212" name="Shape 2212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Shape 221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área de conhecimento</a:t>
            </a:r>
          </a:p>
        </p:txBody>
      </p:sp>
      <p:grpSp>
        <p:nvGrpSpPr>
          <p:cNvPr id="2218" name="Shape 2218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219" name="Shape 2219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0" name="Shape 2220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Recursos Humanos</a:t>
              </a: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dos recursos humanos</a:t>
              </a: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4" name="Shape 2224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</a:t>
              </a: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2570315" y="814120"/>
              <a:ext cx="1748454" cy="3137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6" name="Shape 2226"/>
            <p:cNvSpPr txBox="1"/>
            <p:nvPr/>
          </p:nvSpPr>
          <p:spPr>
            <a:xfrm>
              <a:off x="2579503" y="823309"/>
              <a:ext cx="1730077" cy="295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dos riscos</a:t>
              </a: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2570315" y="1176133"/>
              <a:ext cx="1748454" cy="3137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 txBox="1"/>
            <p:nvPr/>
          </p:nvSpPr>
          <p:spPr>
            <a:xfrm>
              <a:off x="2579503" y="1185321"/>
              <a:ext cx="1730077" cy="295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os riscos</a:t>
              </a: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2570315" y="1538145"/>
              <a:ext cx="1748454" cy="3137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0" name="Shape 2230"/>
            <p:cNvSpPr txBox="1"/>
            <p:nvPr/>
          </p:nvSpPr>
          <p:spPr>
            <a:xfrm>
              <a:off x="2579503" y="1547333"/>
              <a:ext cx="1730077" cy="295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qualitativa dos riscos</a:t>
              </a: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2570315" y="1900156"/>
              <a:ext cx="1748454" cy="3137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2" name="Shape 2232"/>
            <p:cNvSpPr txBox="1"/>
            <p:nvPr/>
          </p:nvSpPr>
          <p:spPr>
            <a:xfrm>
              <a:off x="2579503" y="1909344"/>
              <a:ext cx="1730077" cy="295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quantitativa dos riscos</a:t>
              </a: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2570315" y="2262167"/>
              <a:ext cx="1748454" cy="3137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4" name="Shape 2234"/>
            <p:cNvSpPr txBox="1"/>
            <p:nvPr/>
          </p:nvSpPr>
          <p:spPr>
            <a:xfrm>
              <a:off x="2579503" y="2271357"/>
              <a:ext cx="1730077" cy="295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resposta aos riscos</a:t>
              </a:r>
            </a:p>
          </p:txBody>
        </p:sp>
      </p:grpSp>
      <p:sp>
        <p:nvSpPr>
          <p:cNvPr id="2235" name="Shape 2235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Shape 224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planejamento por área de conhecimento</a:t>
            </a:r>
          </a:p>
        </p:txBody>
      </p:sp>
      <p:grpSp>
        <p:nvGrpSpPr>
          <p:cNvPr id="2241" name="Shape 2241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242" name="Shape 2242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3" name="Shape 2243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Aquisições</a:t>
              </a: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5" name="Shape 2245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aquisições</a:t>
              </a: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7" name="Shape 2247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Partes interessadas</a:t>
              </a: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9" name="Shape 2249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partes interessadas</a:t>
              </a:r>
            </a:p>
          </p:txBody>
        </p:sp>
      </p:grp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Shape 2254"/>
          <p:cNvSpPr txBox="1"/>
          <p:nvPr/>
        </p:nvSpPr>
        <p:spPr>
          <a:xfrm>
            <a:off x="0" y="201284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execução</a:t>
            </a:r>
          </a:p>
        </p:txBody>
      </p:sp>
      <p:pic>
        <p:nvPicPr>
          <p:cNvPr descr="https://www.caelum.com.br/apostila-html-css-javascript/anuncios/alura_2x.png" id="2255" name="Shape 2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256" name="Shape 2256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Shape 2257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258" name="Shape 2258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 – Processos de Gestão de Projetos</a:t>
            </a:r>
          </a:p>
        </p:txBody>
      </p:sp>
      <p:grpSp>
        <p:nvGrpSpPr>
          <p:cNvPr id="2259" name="Shape 2259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260" name="Shape 2260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1" name="Shape 2261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faz o gerente de projetos?</a:t>
            </a:r>
          </a:p>
        </p:txBody>
      </p:sp>
      <p:pic>
        <p:nvPicPr>
          <p:cNvPr descr="https://www.caelum.com.br/apostila-html-css-javascript/anuncios/alura_2x.png"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391" name="Shape 391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92" name="Shape 392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Shape 393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Shape 394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Shape 2266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trabalho que se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inicia a partir do planejamento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Neste grupo de processos iremos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construir as entregas que o projeto se propõe a fazer.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o escopo do projeto e como ele será transformado em um produto tangível ou em um serviço? </a:t>
            </a:r>
          </a:p>
        </p:txBody>
      </p:sp>
      <p:sp>
        <p:nvSpPr>
          <p:cNvPr id="2267" name="Shape 226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execução</a:t>
            </a:r>
          </a:p>
        </p:txBody>
      </p:sp>
      <p:pic>
        <p:nvPicPr>
          <p:cNvPr id="2268" name="Shape 2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02" y="2451471"/>
            <a:ext cx="1641781" cy="13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Shape 2273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neste grupo de processos que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maior parte do tempo será investida, assim como maior parte do orçamento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não ocorrem neste grupo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mas no grupo de monitoramento e controle. Aqui iremos, apenas, solicitar e implementar mudanças.</a:t>
            </a:r>
          </a:p>
        </p:txBody>
      </p:sp>
      <p:sp>
        <p:nvSpPr>
          <p:cNvPr id="2274" name="Shape 227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execução</a:t>
            </a:r>
          </a:p>
        </p:txBody>
      </p:sp>
      <p:pic>
        <p:nvPicPr>
          <p:cNvPr id="2275" name="Shape 2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02" y="2451471"/>
            <a:ext cx="1641781" cy="13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Shape 228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execução</a:t>
            </a:r>
          </a:p>
        </p:txBody>
      </p:sp>
      <p:grpSp>
        <p:nvGrpSpPr>
          <p:cNvPr id="2281" name="Shape 2281"/>
          <p:cNvGrpSpPr/>
          <p:nvPr/>
        </p:nvGrpSpPr>
        <p:grpSpPr>
          <a:xfrm>
            <a:off x="1796843" y="1160133"/>
            <a:ext cx="4319998" cy="1755000"/>
            <a:chOff x="0" y="382500"/>
            <a:chExt cx="4319998" cy="1755000"/>
          </a:xfrm>
        </p:grpSpPr>
        <p:sp>
          <p:nvSpPr>
            <p:cNvPr id="2282" name="Shape 2282"/>
            <p:cNvSpPr/>
            <p:nvPr/>
          </p:nvSpPr>
          <p:spPr>
            <a:xfrm>
              <a:off x="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3" name="Shape 2283"/>
            <p:cNvSpPr txBox="1"/>
            <p:nvPr/>
          </p:nvSpPr>
          <p:spPr>
            <a:xfrm>
              <a:off x="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Executar o planejamento do projeto</a:t>
              </a: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148500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315A8E"/>
                </a:gs>
                <a:gs pos="80000">
                  <a:srgbClr val="4076BC"/>
                </a:gs>
                <a:gs pos="100000">
                  <a:srgbClr val="3E76B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5" name="Shape 2285"/>
            <p:cNvSpPr txBox="1"/>
            <p:nvPr/>
          </p:nvSpPr>
          <p:spPr>
            <a:xfrm>
              <a:off x="148500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Trabalhar para entregar o planejado</a:t>
              </a: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297000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5A749A"/>
                </a:gs>
                <a:gs pos="80000">
                  <a:srgbClr val="7799CA"/>
                </a:gs>
                <a:gs pos="100000">
                  <a:srgbClr val="7699CD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7" name="Shape 2287"/>
            <p:cNvSpPr txBox="1"/>
            <p:nvPr/>
          </p:nvSpPr>
          <p:spPr>
            <a:xfrm>
              <a:off x="297000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Solicitar mudanças</a:t>
              </a: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848FA5"/>
                </a:gs>
                <a:gs pos="80000">
                  <a:srgbClr val="ACBDDA"/>
                </a:gs>
                <a:gs pos="100000">
                  <a:srgbClr val="ACBED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9" name="Shape 2289"/>
            <p:cNvSpPr txBox="1"/>
            <p:nvPr/>
          </p:nvSpPr>
          <p:spPr>
            <a:xfrm>
              <a:off x="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mudanças aprovadas pelo CIM</a:t>
              </a: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148500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5A749A"/>
                </a:gs>
                <a:gs pos="80000">
                  <a:srgbClr val="7799CA"/>
                </a:gs>
                <a:gs pos="100000">
                  <a:srgbClr val="7699CD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1" name="Shape 2291"/>
            <p:cNvSpPr txBox="1"/>
            <p:nvPr/>
          </p:nvSpPr>
          <p:spPr>
            <a:xfrm>
              <a:off x="148500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Mobilizar a equipe do projeto</a:t>
              </a: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297000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315A8E"/>
                </a:gs>
                <a:gs pos="80000">
                  <a:srgbClr val="4076BC"/>
                </a:gs>
                <a:gs pos="100000">
                  <a:srgbClr val="3E76B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3" name="Shape 2293"/>
            <p:cNvSpPr txBox="1"/>
            <p:nvPr/>
          </p:nvSpPr>
          <p:spPr>
            <a:xfrm>
              <a:off x="297000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Construir a equipe do projeto</a:t>
              </a:r>
            </a:p>
          </p:txBody>
        </p:sp>
      </p:grpSp>
      <p:sp>
        <p:nvSpPr>
          <p:cNvPr id="2294" name="Shape 2294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Shape 229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execução</a:t>
            </a:r>
          </a:p>
        </p:txBody>
      </p:sp>
      <p:grpSp>
        <p:nvGrpSpPr>
          <p:cNvPr id="2300" name="Shape 2300"/>
          <p:cNvGrpSpPr/>
          <p:nvPr/>
        </p:nvGrpSpPr>
        <p:grpSpPr>
          <a:xfrm>
            <a:off x="1796843" y="1268005"/>
            <a:ext cx="4319998" cy="1755000"/>
            <a:chOff x="0" y="382500"/>
            <a:chExt cx="4319998" cy="1755000"/>
          </a:xfrm>
        </p:grpSpPr>
        <p:sp>
          <p:nvSpPr>
            <p:cNvPr id="2301" name="Shape 2301"/>
            <p:cNvSpPr/>
            <p:nvPr/>
          </p:nvSpPr>
          <p:spPr>
            <a:xfrm>
              <a:off x="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 txBox="1"/>
            <p:nvPr/>
          </p:nvSpPr>
          <p:spPr>
            <a:xfrm>
              <a:off x="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Avaliar o desempenho do projeto e da equipe</a:t>
              </a: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148500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385E91"/>
                </a:gs>
                <a:gs pos="80000">
                  <a:srgbClr val="4B7BBF"/>
                </a:gs>
                <a:gs pos="100000">
                  <a:srgbClr val="497C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4" name="Shape 2304"/>
            <p:cNvSpPr txBox="1"/>
            <p:nvPr/>
          </p:nvSpPr>
          <p:spPr>
            <a:xfrm>
              <a:off x="148500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Garantir que as partes interessadas estão engajadas com o projeto</a:t>
              </a: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297000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6C7E9E"/>
                </a:gs>
                <a:gs pos="80000">
                  <a:srgbClr val="8DA7D0"/>
                </a:gs>
                <a:gs pos="100000">
                  <a:srgbClr val="8CA7D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6" name="Shape 2306"/>
            <p:cNvSpPr txBox="1"/>
            <p:nvPr/>
          </p:nvSpPr>
          <p:spPr>
            <a:xfrm>
              <a:off x="297000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Garantir que os processos estão dentro da qualidade planejada</a:t>
              </a: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74250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6C7E9E"/>
                </a:gs>
                <a:gs pos="80000">
                  <a:srgbClr val="8DA7D0"/>
                </a:gs>
                <a:gs pos="100000">
                  <a:srgbClr val="8CA7D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8" name="Shape 2308"/>
            <p:cNvSpPr txBox="1"/>
            <p:nvPr/>
          </p:nvSpPr>
          <p:spPr>
            <a:xfrm>
              <a:off x="74250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Fazer reuniões para apresentar informações às partes interessadas</a:t>
              </a: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222750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385E91"/>
                </a:gs>
                <a:gs pos="80000">
                  <a:srgbClr val="4B7BBF"/>
                </a:gs>
                <a:gs pos="100000">
                  <a:srgbClr val="497C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0" name="Shape 2310"/>
            <p:cNvSpPr txBox="1"/>
            <p:nvPr/>
          </p:nvSpPr>
          <p:spPr>
            <a:xfrm>
              <a:off x="222750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Conduzir aquisições</a:t>
              </a:r>
            </a:p>
          </p:txBody>
        </p:sp>
      </p:grp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Shape 231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execução por grupo de processos</a:t>
            </a:r>
          </a:p>
        </p:txBody>
      </p:sp>
      <p:grpSp>
        <p:nvGrpSpPr>
          <p:cNvPr id="2316" name="Shape 2316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317" name="Shape 2317"/>
            <p:cNvSpPr/>
            <p:nvPr/>
          </p:nvSpPr>
          <p:spPr>
            <a:xfrm rot="5400000">
              <a:off x="2612665" y="-975113"/>
              <a:ext cx="649868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8" name="Shape 2318"/>
            <p:cNvSpPr txBox="1"/>
            <p:nvPr/>
          </p:nvSpPr>
          <p:spPr>
            <a:xfrm>
              <a:off x="1555200" y="114075"/>
              <a:ext cx="2733076" cy="58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diretrizes e executar o que foi definido no plano do projeto, bem como mudanças aprovadas, de modo a alcançar os objetivos do projeto.</a:t>
              </a: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0" name="Shape 2320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Orientar e gerenciar o trabalho do projeto</a:t>
              </a:r>
            </a:p>
          </p:txBody>
        </p:sp>
        <p:sp>
          <p:nvSpPr>
            <p:cNvPr id="2321" name="Shape 2321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2" name="Shape 2322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Auditar os requisitos da qualidade e analisar os resultados das medições de controle de qualidade, para garantir que os padrões de qualidade estão sendo seguidos.</a:t>
              </a: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4" name="Shape 2324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Realizar a garantia da qualidade</a:t>
              </a:r>
            </a:p>
          </p:txBody>
        </p:sp>
        <p:sp>
          <p:nvSpPr>
            <p:cNvPr id="2325" name="Shape 2325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o plano das comunicações, através da criação, coleta, distribuição, armazenagem, recuperação e organização das informações.</a:t>
              </a: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Gerenciar as comunicações</a:t>
              </a:r>
            </a:p>
          </p:txBody>
        </p:sp>
      </p:grpSp>
      <p:sp>
        <p:nvSpPr>
          <p:cNvPr id="2329" name="Shape 2329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Shape 233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execução por grupo de processos</a:t>
            </a:r>
          </a:p>
        </p:txBody>
      </p:sp>
      <p:grpSp>
        <p:nvGrpSpPr>
          <p:cNvPr id="2335" name="Shape 2335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336" name="Shape 2336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7" name="Shape 2337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Obter a equipe necessária para a realização das atividades do projeto.</a:t>
              </a: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Mobilizar a equipe do projeto</a:t>
              </a:r>
            </a:p>
          </p:txBody>
        </p:sp>
        <p:sp>
          <p:nvSpPr>
            <p:cNvPr id="2340" name="Shape 2340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Aprimorar as competências e o entrosamento entre os membros da equipe, de modo que melhore o desempenho do projeto.</a:t>
              </a: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3" name="Shape 2343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a equipe do projeto</a:t>
              </a:r>
            </a:p>
          </p:txBody>
        </p:sp>
        <p:sp>
          <p:nvSpPr>
            <p:cNvPr id="2344" name="Shape 2344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5" name="Shape 2345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Otimizar o desempenho do projeto, por meio do acompanhamento do desempenho da equipe, </a:t>
              </a:r>
              <a:r>
                <a:rPr b="0" i="1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feedbacks</a:t>
              </a: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constantes, resolução de conflitos e gestão de mudanças na equipe.</a:t>
              </a: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7" name="Shape 2347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Gerenciar a equipe do projeto</a:t>
              </a:r>
            </a:p>
          </p:txBody>
        </p:sp>
      </p:grpSp>
      <p:sp>
        <p:nvSpPr>
          <p:cNvPr id="2348" name="Shape 2348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Shape 235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execução por grupo de processos</a:t>
            </a:r>
          </a:p>
        </p:txBody>
      </p:sp>
      <p:grpSp>
        <p:nvGrpSpPr>
          <p:cNvPr id="2354" name="Shape 2354"/>
          <p:cNvGrpSpPr/>
          <p:nvPr/>
        </p:nvGrpSpPr>
        <p:grpSpPr>
          <a:xfrm>
            <a:off x="1796843" y="1065406"/>
            <a:ext cx="4319999" cy="1656002"/>
            <a:chOff x="0" y="20"/>
            <a:chExt cx="4319999" cy="1656002"/>
          </a:xfrm>
        </p:grpSpPr>
        <p:sp>
          <p:nvSpPr>
            <p:cNvPr id="2355" name="Shape 2355"/>
            <p:cNvSpPr/>
            <p:nvPr/>
          </p:nvSpPr>
          <p:spPr>
            <a:xfrm rot="5400000">
              <a:off x="2614477" y="-978475"/>
              <a:ext cx="646245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6" name="Shape 2356"/>
            <p:cNvSpPr txBox="1"/>
            <p:nvPr/>
          </p:nvSpPr>
          <p:spPr>
            <a:xfrm>
              <a:off x="1555200" y="112347"/>
              <a:ext cx="2733253" cy="5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Realização do processo de compra – desde a solicitação e recebimento das propostas até a contratação do fornecedor.</a:t>
              </a: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0" y="20"/>
              <a:ext cx="1555200" cy="80780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8" name="Shape 2358"/>
            <p:cNvSpPr txBox="1"/>
            <p:nvPr/>
          </p:nvSpPr>
          <p:spPr>
            <a:xfrm>
              <a:off x="39433" y="39454"/>
              <a:ext cx="1476332" cy="72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Conduzir as aquisições</a:t>
              </a:r>
            </a:p>
          </p:txBody>
        </p:sp>
        <p:sp>
          <p:nvSpPr>
            <p:cNvPr id="2359" name="Shape 2359"/>
            <p:cNvSpPr/>
            <p:nvPr/>
          </p:nvSpPr>
          <p:spPr>
            <a:xfrm rot="5400000">
              <a:off x="2614477" y="-130278"/>
              <a:ext cx="646245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0" name="Shape 2360"/>
            <p:cNvSpPr txBox="1"/>
            <p:nvPr/>
          </p:nvSpPr>
          <p:spPr>
            <a:xfrm>
              <a:off x="1555200" y="960545"/>
              <a:ext cx="2733253" cy="5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Comunicação e interação com as partes interessadas, de modo a atender suas necessidades e resolver conflitos, envolvendo-as no projeto.</a:t>
              </a: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0" y="848216"/>
              <a:ext cx="1555200" cy="80780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2" name="Shape 2362"/>
            <p:cNvSpPr txBox="1"/>
            <p:nvPr/>
          </p:nvSpPr>
          <p:spPr>
            <a:xfrm>
              <a:off x="39433" y="887650"/>
              <a:ext cx="1476332" cy="72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Gerenciar o engajamento das partes interessadas</a:t>
              </a:r>
            </a:p>
          </p:txBody>
        </p:sp>
      </p:grp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Shape 236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execução por área de conhecimento</a:t>
            </a:r>
          </a:p>
        </p:txBody>
      </p:sp>
      <p:grpSp>
        <p:nvGrpSpPr>
          <p:cNvPr id="2368" name="Shape 2368"/>
          <p:cNvGrpSpPr/>
          <p:nvPr/>
        </p:nvGrpSpPr>
        <p:grpSpPr>
          <a:xfrm>
            <a:off x="1689315" y="1065386"/>
            <a:ext cx="4537327" cy="2712026"/>
            <a:chOff x="2271" y="0"/>
            <a:chExt cx="4537327" cy="2712026"/>
          </a:xfrm>
        </p:grpSpPr>
        <p:sp>
          <p:nvSpPr>
            <p:cNvPr id="2369" name="Shape 2369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0" name="Shape 2370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Integração</a:t>
              </a: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2" name="Shape 2372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Orientar e gerenciar o trabalho do projeto</a:t>
              </a: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2354030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4" name="Shape 2374"/>
            <p:cNvSpPr txBox="1"/>
            <p:nvPr/>
          </p:nvSpPr>
          <p:spPr>
            <a:xfrm>
              <a:off x="2354030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Qualidade</a:t>
              </a: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6" name="Shape 2376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Realizar a garantia da qualidade</a:t>
              </a:r>
            </a:p>
          </p:txBody>
        </p:sp>
      </p:grpSp>
      <p:sp>
        <p:nvSpPr>
          <p:cNvPr id="2377" name="Shape 2377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Shape 23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execução por área de conhecimento</a:t>
            </a:r>
          </a:p>
        </p:txBody>
      </p:sp>
      <p:grpSp>
        <p:nvGrpSpPr>
          <p:cNvPr id="2383" name="Shape 2383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384" name="Shape 2384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5" name="Shape 2385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Comunicações</a:t>
              </a: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7" name="Shape 2387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Gerenciar as comunicações</a:t>
              </a: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9" name="Shape 2389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Recursos Humanos</a:t>
              </a: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2570315" y="813839"/>
              <a:ext cx="1748454" cy="5328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1" name="Shape 2391"/>
            <p:cNvSpPr txBox="1"/>
            <p:nvPr/>
          </p:nvSpPr>
          <p:spPr>
            <a:xfrm>
              <a:off x="2585919" y="829444"/>
              <a:ext cx="1717244" cy="50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Mobilizar a equipe do projeto</a:t>
              </a: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2570315" y="1428613"/>
              <a:ext cx="1748454" cy="5328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3" name="Shape 2393"/>
            <p:cNvSpPr txBox="1"/>
            <p:nvPr/>
          </p:nvSpPr>
          <p:spPr>
            <a:xfrm>
              <a:off x="2585919" y="1444219"/>
              <a:ext cx="1717244" cy="50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Construir a equipe do projeto</a:t>
              </a: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2570315" y="2043389"/>
              <a:ext cx="1748454" cy="5328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5" name="Shape 2395"/>
            <p:cNvSpPr txBox="1"/>
            <p:nvPr/>
          </p:nvSpPr>
          <p:spPr>
            <a:xfrm>
              <a:off x="2585919" y="2058993"/>
              <a:ext cx="1717244" cy="50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Gerenciar a equipe do projeto</a:t>
              </a:r>
            </a:p>
          </p:txBody>
        </p:sp>
      </p:grpSp>
      <p:sp>
        <p:nvSpPr>
          <p:cNvPr id="2396" name="Shape 2396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execução por área de conhecimento</a:t>
            </a:r>
          </a:p>
        </p:txBody>
      </p:sp>
      <p:grpSp>
        <p:nvGrpSpPr>
          <p:cNvPr id="2402" name="Shape 2402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403" name="Shape 2403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4" name="Shape 2404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Aquisições</a:t>
              </a: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6" name="Shape 2406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Conduzir as aquisições</a:t>
              </a: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8" name="Shape 2408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Partes Interessadas</a:t>
              </a: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0" name="Shape 2410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Gerenciar o engajamento das partes interessadas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808311" y="417314"/>
            <a:ext cx="5109000" cy="584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0" y="1952999"/>
            <a:ext cx="4817400" cy="11079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 Expert</a:t>
            </a:r>
          </a:p>
        </p:txBody>
      </p:sp>
      <p:pic>
        <p:nvPicPr>
          <p:cNvPr descr="https://www.caelum.com.br/apostila-html-css-javascript/anuncios/alura_2x.png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Shape 174"/>
          <p:cNvGrpSpPr/>
          <p:nvPr/>
        </p:nvGrpSpPr>
        <p:grpSpPr>
          <a:xfrm>
            <a:off x="76775" y="421717"/>
            <a:ext cx="2732645" cy="576125"/>
            <a:chOff x="-150191" y="1834342"/>
            <a:chExt cx="7482598" cy="1702500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57" y="582141"/>
            <a:ext cx="4168973" cy="312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Shape 2415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monitoramento e controle</a:t>
            </a:r>
          </a:p>
        </p:txBody>
      </p:sp>
      <p:pic>
        <p:nvPicPr>
          <p:cNvPr descr="https://www.caelum.com.br/apostila-html-css-javascript/anuncios/alura_2x.png" id="2416" name="Shape 2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417" name="Shape 241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8" name="Shape 241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419" name="Shape 241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 – Processos de Gestão de Projetos</a:t>
            </a:r>
          </a:p>
        </p:txBody>
      </p:sp>
      <p:grpSp>
        <p:nvGrpSpPr>
          <p:cNvPr id="2420" name="Shape 242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421" name="Shape 242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2" name="Shape 242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Shape 2427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Monitorar é acompanhar o andamento do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É como levar uma criança ao parque e ficar observando sua diversão. Enquanto observamos, monitoramos. Mas, e se a criança fizer algo perigoso? Algo que coloque sua segurança em risco? Você então irá controlar a situação tomando atitudes. </a:t>
            </a:r>
          </a:p>
        </p:txBody>
      </p:sp>
      <p:sp>
        <p:nvSpPr>
          <p:cNvPr id="2428" name="Shape 242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monitoramento e controle</a:t>
            </a:r>
          </a:p>
        </p:txBody>
      </p:sp>
      <p:pic>
        <p:nvPicPr>
          <p:cNvPr id="2429" name="Shape 2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819327"/>
            <a:ext cx="1656183" cy="117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Shape 2434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Assim também acontece com um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 ele não está andando de forma a entregar os resultados propostos ou se os resultados tem 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mudar para acompanhar demandas externas ao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é preciso entrar em ação por meio de processos do grupo de monitoramento e controle. </a:t>
            </a:r>
          </a:p>
        </p:txBody>
      </p:sp>
      <p:sp>
        <p:nvSpPr>
          <p:cNvPr id="2435" name="Shape 24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monitoramento e controle</a:t>
            </a:r>
          </a:p>
        </p:txBody>
      </p:sp>
      <p:pic>
        <p:nvPicPr>
          <p:cNvPr id="2436" name="Shape 2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819327"/>
            <a:ext cx="1656183" cy="117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neste grupo de processos que serão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recebidas as solicitações de mudança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e, por meio do processo Realizar o controle integrado de mudanças,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 serão aprovadas ou rejeitadas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Mudanças no projeto afetam, primariamente, esforços de planejamento, que precisam ser refeitos. Sem o devido replanejamento corremos o risco de prejudicar nossos projetos.</a:t>
            </a:r>
          </a:p>
        </p:txBody>
      </p:sp>
      <p:sp>
        <p:nvSpPr>
          <p:cNvPr id="2442" name="Shape 244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monitoramento e controle</a:t>
            </a:r>
          </a:p>
        </p:txBody>
      </p:sp>
      <p:pic>
        <p:nvPicPr>
          <p:cNvPr id="2443" name="Shape 2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819327"/>
            <a:ext cx="1656183" cy="117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Shape 244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monitoramento e controle</a:t>
            </a:r>
          </a:p>
        </p:txBody>
      </p:sp>
      <p:grpSp>
        <p:nvGrpSpPr>
          <p:cNvPr id="2449" name="Shape 2449"/>
          <p:cNvGrpSpPr/>
          <p:nvPr/>
        </p:nvGrpSpPr>
        <p:grpSpPr>
          <a:xfrm>
            <a:off x="1941968" y="886208"/>
            <a:ext cx="4029748" cy="2518592"/>
            <a:chOff x="145125" y="703"/>
            <a:chExt cx="4029748" cy="2518592"/>
          </a:xfrm>
        </p:grpSpPr>
        <p:sp>
          <p:nvSpPr>
            <p:cNvPr id="2450" name="Shape 2450"/>
            <p:cNvSpPr/>
            <p:nvPr/>
          </p:nvSpPr>
          <p:spPr>
            <a:xfrm>
              <a:off x="145125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1" name="Shape 2451"/>
            <p:cNvSpPr txBox="1"/>
            <p:nvPr/>
          </p:nvSpPr>
          <p:spPr>
            <a:xfrm>
              <a:off x="145125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Comparar o que está sendo feito com o que foi planejado</a:t>
              </a: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1530350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2B568C"/>
                </a:gs>
                <a:gs pos="80000">
                  <a:srgbClr val="3A72B8"/>
                </a:gs>
                <a:gs pos="100000">
                  <a:srgbClr val="3771B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 txBox="1"/>
            <p:nvPr/>
          </p:nvSpPr>
          <p:spPr>
            <a:xfrm>
              <a:off x="1530350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Acompanhar o desempenho frente as linhas de base</a:t>
              </a: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2915577" y="703"/>
              <a:ext cx="1259295" cy="755578"/>
            </a:xfrm>
            <a:prstGeom prst="rect">
              <a:avLst/>
            </a:prstGeom>
            <a:gradFill>
              <a:gsLst>
                <a:gs pos="0">
                  <a:srgbClr val="4F6C96"/>
                </a:gs>
                <a:gs pos="80000">
                  <a:srgbClr val="698FC4"/>
                </a:gs>
                <a:gs pos="100000">
                  <a:srgbClr val="678EC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5" name="Shape 2455"/>
            <p:cNvSpPr txBox="1"/>
            <p:nvPr/>
          </p:nvSpPr>
          <p:spPr>
            <a:xfrm>
              <a:off x="2915577" y="703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Determinar a necessidade de mudanças no projeto</a:t>
              </a:r>
            </a:p>
          </p:txBody>
        </p:sp>
        <p:sp>
          <p:nvSpPr>
            <p:cNvPr id="2456" name="Shape 2456"/>
            <p:cNvSpPr/>
            <p:nvPr/>
          </p:nvSpPr>
          <p:spPr>
            <a:xfrm>
              <a:off x="145125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7284A0"/>
                </a:gs>
                <a:gs pos="80000">
                  <a:srgbClr val="97AED2"/>
                </a:gs>
                <a:gs pos="100000">
                  <a:srgbClr val="96AD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7" name="Shape 2457"/>
            <p:cNvSpPr txBox="1"/>
            <p:nvPr/>
          </p:nvSpPr>
          <p:spPr>
            <a:xfrm>
              <a:off x="145125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Fazer análises de variação no desempenho</a:t>
              </a: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1530350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7284A0"/>
                </a:gs>
                <a:gs pos="80000">
                  <a:srgbClr val="97AED2"/>
                </a:gs>
                <a:gs pos="100000">
                  <a:srgbClr val="96AD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9" name="Shape 2459"/>
            <p:cNvSpPr txBox="1"/>
            <p:nvPr/>
          </p:nvSpPr>
          <p:spPr>
            <a:xfrm>
              <a:off x="1530350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Solicitar mudanças </a:t>
              </a: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2915577" y="882209"/>
              <a:ext cx="1259295" cy="755578"/>
            </a:xfrm>
            <a:prstGeom prst="rect">
              <a:avLst/>
            </a:prstGeom>
            <a:gradFill>
              <a:gsLst>
                <a:gs pos="0">
                  <a:srgbClr val="4F6C96"/>
                </a:gs>
                <a:gs pos="80000">
                  <a:srgbClr val="698FC4"/>
                </a:gs>
                <a:gs pos="100000">
                  <a:srgbClr val="678EC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1" name="Shape 2461"/>
            <p:cNvSpPr txBox="1"/>
            <p:nvPr/>
          </p:nvSpPr>
          <p:spPr>
            <a:xfrm>
              <a:off x="2915577" y="882209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Rejeitar mudanças</a:t>
              </a: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1530350" y="1763717"/>
              <a:ext cx="1259295" cy="755578"/>
            </a:xfrm>
            <a:prstGeom prst="rect">
              <a:avLst/>
            </a:prstGeom>
            <a:gradFill>
              <a:gsLst>
                <a:gs pos="0">
                  <a:srgbClr val="2B568C"/>
                </a:gs>
                <a:gs pos="80000">
                  <a:srgbClr val="3A72B8"/>
                </a:gs>
                <a:gs pos="100000">
                  <a:srgbClr val="3771B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3" name="Shape 2463"/>
            <p:cNvSpPr txBox="1"/>
            <p:nvPr/>
          </p:nvSpPr>
          <p:spPr>
            <a:xfrm>
              <a:off x="1530350" y="1763717"/>
              <a:ext cx="1259295" cy="755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Aprovar mudanças</a:t>
              </a:r>
            </a:p>
          </p:txBody>
        </p:sp>
      </p:grpSp>
      <p:sp>
        <p:nvSpPr>
          <p:cNvPr id="2464" name="Shape 2464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Shape 246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monitoramento e controle</a:t>
            </a:r>
          </a:p>
        </p:txBody>
      </p:sp>
      <p:grpSp>
        <p:nvGrpSpPr>
          <p:cNvPr id="2470" name="Shape 2470"/>
          <p:cNvGrpSpPr/>
          <p:nvPr/>
        </p:nvGrpSpPr>
        <p:grpSpPr>
          <a:xfrm>
            <a:off x="1796843" y="1268005"/>
            <a:ext cx="4319998" cy="1755000"/>
            <a:chOff x="0" y="382500"/>
            <a:chExt cx="4319998" cy="1755000"/>
          </a:xfrm>
        </p:grpSpPr>
        <p:sp>
          <p:nvSpPr>
            <p:cNvPr id="2471" name="Shape 2471"/>
            <p:cNvSpPr/>
            <p:nvPr/>
          </p:nvSpPr>
          <p:spPr>
            <a:xfrm>
              <a:off x="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2" name="Shape 2472"/>
            <p:cNvSpPr txBox="1"/>
            <p:nvPr/>
          </p:nvSpPr>
          <p:spPr>
            <a:xfrm>
              <a:off x="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Comunicar as partes interessadas sobre as atividades de controle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148500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315A8E"/>
                </a:gs>
                <a:gs pos="80000">
                  <a:srgbClr val="4076BC"/>
                </a:gs>
                <a:gs pos="100000">
                  <a:srgbClr val="3E76B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4" name="Shape 2474"/>
            <p:cNvSpPr txBox="1"/>
            <p:nvPr/>
          </p:nvSpPr>
          <p:spPr>
            <a:xfrm>
              <a:off x="148500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a qualidade do projeto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297000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5A749A"/>
                </a:gs>
                <a:gs pos="80000">
                  <a:srgbClr val="7799CA"/>
                </a:gs>
                <a:gs pos="100000">
                  <a:srgbClr val="7699CD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6" name="Shape 2476"/>
            <p:cNvSpPr txBox="1"/>
            <p:nvPr/>
          </p:nvSpPr>
          <p:spPr>
            <a:xfrm>
              <a:off x="297000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trabalho do projeto de forma geral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848FA5"/>
                </a:gs>
                <a:gs pos="80000">
                  <a:srgbClr val="ACBDDA"/>
                </a:gs>
                <a:gs pos="100000">
                  <a:srgbClr val="ACBED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8" name="Shape 2478"/>
            <p:cNvSpPr txBox="1"/>
            <p:nvPr/>
          </p:nvSpPr>
          <p:spPr>
            <a:xfrm>
              <a:off x="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Gerar relatórios de desempenho</a:t>
              </a: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148500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5A749A"/>
                </a:gs>
                <a:gs pos="80000">
                  <a:srgbClr val="7799CA"/>
                </a:gs>
                <a:gs pos="100000">
                  <a:srgbClr val="7699CD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0" name="Shape 2480"/>
            <p:cNvSpPr txBox="1"/>
            <p:nvPr/>
          </p:nvSpPr>
          <p:spPr>
            <a:xfrm>
              <a:off x="148500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os riscos</a:t>
              </a: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297000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315A8E"/>
                </a:gs>
                <a:gs pos="80000">
                  <a:srgbClr val="4076BC"/>
                </a:gs>
                <a:gs pos="100000">
                  <a:srgbClr val="3E76B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2" name="Shape 2482"/>
            <p:cNvSpPr txBox="1"/>
            <p:nvPr/>
          </p:nvSpPr>
          <p:spPr>
            <a:xfrm>
              <a:off x="297000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Gerir contratos e reservas financeiras</a:t>
              </a:r>
            </a:p>
          </p:txBody>
        </p:sp>
      </p:grp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Shape 24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grupo de processos</a:t>
            </a:r>
          </a:p>
        </p:txBody>
      </p:sp>
      <p:grpSp>
        <p:nvGrpSpPr>
          <p:cNvPr id="2488" name="Shape 2488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489" name="Shape 2489"/>
            <p:cNvSpPr/>
            <p:nvPr/>
          </p:nvSpPr>
          <p:spPr>
            <a:xfrm rot="5400000">
              <a:off x="2612665" y="-975113"/>
              <a:ext cx="649868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0" name="Shape 2490"/>
            <p:cNvSpPr txBox="1"/>
            <p:nvPr/>
          </p:nvSpPr>
          <p:spPr>
            <a:xfrm>
              <a:off x="1555200" y="114075"/>
              <a:ext cx="2733076" cy="58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Acompanhar, revisar e reportar o progresso do trabalho do projeto.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2" name="Shape 2492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Monitorar e controlar o trabalho do projeto</a:t>
              </a:r>
            </a:p>
          </p:txBody>
        </p:sp>
        <p:sp>
          <p:nvSpPr>
            <p:cNvPr id="2493" name="Shape 2493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Revisar todas as solicitações de mudança, aprovar mudanças e gerenciar mudanças nas entregas.</a:t>
              </a: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6" name="Shape 2496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Realizar o controle integrado de mudanças</a:t>
              </a:r>
            </a:p>
          </p:txBody>
        </p:sp>
        <p:sp>
          <p:nvSpPr>
            <p:cNvPr id="2497" name="Shape 2497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8" name="Shape 2498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Formalizar o aceite das entregas pelo cliente.</a:t>
              </a: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0" name="Shape 2500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Validar o escopo</a:t>
              </a:r>
            </a:p>
          </p:txBody>
        </p:sp>
      </p:grpSp>
      <p:sp>
        <p:nvSpPr>
          <p:cNvPr id="2501" name="Shape 2501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Shape 25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grupo de processos</a:t>
            </a:r>
          </a:p>
        </p:txBody>
      </p:sp>
      <p:grpSp>
        <p:nvGrpSpPr>
          <p:cNvPr id="2507" name="Shape 2507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508" name="Shape 2508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9" name="Shape 2509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Monitorar o andamento do projeto e do produto, bem como gerenciar mudanças na linha de base do escopo.</a:t>
              </a: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1" name="Shape 2511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escopo</a:t>
              </a:r>
            </a:p>
          </p:txBody>
        </p:sp>
        <p:sp>
          <p:nvSpPr>
            <p:cNvPr id="2512" name="Shape 2512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3" name="Shape 2513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Monitorar o andamento das atividades, atualizar o progresso do projeto e gerenciar mudanças na linha de base do tempo.</a:t>
              </a: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5" name="Shape 2515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cronograma</a:t>
              </a:r>
            </a:p>
          </p:txBody>
        </p:sp>
        <p:sp>
          <p:nvSpPr>
            <p:cNvPr id="2516" name="Shape 2516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7" name="Shape 2517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Monitorar o andamento do projeto, atualizar os custos e gerenciar mudanças na linha de base dos custos.</a:t>
              </a:r>
            </a:p>
          </p:txBody>
        </p:sp>
        <p:sp>
          <p:nvSpPr>
            <p:cNvPr id="2518" name="Shape 2518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9" name="Shape 2519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os custos</a:t>
              </a:r>
            </a:p>
          </p:txBody>
        </p:sp>
      </p:grpSp>
      <p:sp>
        <p:nvSpPr>
          <p:cNvPr id="2520" name="Shape 2520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grupo de processos</a:t>
            </a:r>
          </a:p>
        </p:txBody>
      </p:sp>
      <p:grpSp>
        <p:nvGrpSpPr>
          <p:cNvPr id="2526" name="Shape 2526"/>
          <p:cNvGrpSpPr/>
          <p:nvPr/>
        </p:nvGrpSpPr>
        <p:grpSpPr>
          <a:xfrm>
            <a:off x="1796843" y="1066896"/>
            <a:ext cx="4319999" cy="2517538"/>
            <a:chOff x="0" y="1230"/>
            <a:chExt cx="4319999" cy="2517538"/>
          </a:xfrm>
        </p:grpSpPr>
        <p:sp>
          <p:nvSpPr>
            <p:cNvPr id="2527" name="Shape 2527"/>
            <p:cNvSpPr/>
            <p:nvPr/>
          </p:nvSpPr>
          <p:spPr>
            <a:xfrm rot="5400000">
              <a:off x="2612756" y="-975113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8" name="Shape 2528"/>
            <p:cNvSpPr txBox="1"/>
            <p:nvPr/>
          </p:nvSpPr>
          <p:spPr>
            <a:xfrm>
              <a:off x="1555200" y="114156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Monitorar e registrar os resultados da execução das atividades de qualidade, de modo a  avaliar o desempenho e propor mudanças.</a:t>
              </a: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0" y="1230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0" name="Shape 2530"/>
            <p:cNvSpPr txBox="1"/>
            <p:nvPr/>
          </p:nvSpPr>
          <p:spPr>
            <a:xfrm>
              <a:off x="39644" y="4087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a qualidade</a:t>
              </a:r>
            </a:p>
          </p:txBody>
        </p:sp>
        <p:sp>
          <p:nvSpPr>
            <p:cNvPr id="2531" name="Shape 2531"/>
            <p:cNvSpPr/>
            <p:nvPr/>
          </p:nvSpPr>
          <p:spPr>
            <a:xfrm rot="5400000">
              <a:off x="2612756" y="-122399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2" name="Shape 2532"/>
            <p:cNvSpPr txBox="1"/>
            <p:nvPr/>
          </p:nvSpPr>
          <p:spPr>
            <a:xfrm>
              <a:off x="1555200" y="966870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Acompanhar as comunicações durante todo o projeto, bem como intervir, quando necessário, para que as necessidades de informação das partes interessadas sejam supridas.</a:t>
              </a: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0" y="853945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4" name="Shape 2534"/>
            <p:cNvSpPr txBox="1"/>
            <p:nvPr/>
          </p:nvSpPr>
          <p:spPr>
            <a:xfrm>
              <a:off x="39644" y="893588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as comunicações</a:t>
              </a:r>
            </a:p>
          </p:txBody>
        </p:sp>
        <p:sp>
          <p:nvSpPr>
            <p:cNvPr id="2535" name="Shape 2535"/>
            <p:cNvSpPr/>
            <p:nvPr/>
          </p:nvSpPr>
          <p:spPr>
            <a:xfrm rot="5400000">
              <a:off x="2612756" y="730314"/>
              <a:ext cx="649686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6" name="Shape 2536"/>
            <p:cNvSpPr txBox="1"/>
            <p:nvPr/>
          </p:nvSpPr>
          <p:spPr>
            <a:xfrm>
              <a:off x="1555200" y="1819585"/>
              <a:ext cx="2733084" cy="58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Monitorar os riscos identificados, identificar novos riscos, executar o plano de resposta aos riscos, bem como avaliar a efetividade de sua aplicação.</a:t>
              </a: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0" y="1706659"/>
              <a:ext cx="1555200" cy="8121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8" name="Shape 2538"/>
            <p:cNvSpPr txBox="1"/>
            <p:nvPr/>
          </p:nvSpPr>
          <p:spPr>
            <a:xfrm>
              <a:off x="39644" y="1746303"/>
              <a:ext cx="1475911" cy="7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os riscos</a:t>
              </a:r>
            </a:p>
          </p:txBody>
        </p:sp>
      </p:grpSp>
      <p:sp>
        <p:nvSpPr>
          <p:cNvPr id="2539" name="Shape 2539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Shape 254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grupo de processos</a:t>
            </a:r>
          </a:p>
        </p:txBody>
      </p:sp>
      <p:grpSp>
        <p:nvGrpSpPr>
          <p:cNvPr id="2545" name="Shape 2545"/>
          <p:cNvGrpSpPr/>
          <p:nvPr/>
        </p:nvGrpSpPr>
        <p:grpSpPr>
          <a:xfrm>
            <a:off x="1796843" y="1065683"/>
            <a:ext cx="4319998" cy="1439845"/>
            <a:chOff x="0" y="17"/>
            <a:chExt cx="4319998" cy="1439845"/>
          </a:xfrm>
        </p:grpSpPr>
        <p:sp>
          <p:nvSpPr>
            <p:cNvPr id="2546" name="Shape 2546"/>
            <p:cNvSpPr/>
            <p:nvPr/>
          </p:nvSpPr>
          <p:spPr>
            <a:xfrm rot="5400000">
              <a:off x="2656653" y="-1031199"/>
              <a:ext cx="561890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7" name="Shape 2547"/>
            <p:cNvSpPr txBox="1"/>
            <p:nvPr/>
          </p:nvSpPr>
          <p:spPr>
            <a:xfrm>
              <a:off x="1555200" y="97683"/>
              <a:ext cx="2737370" cy="50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Gerenciar as relações de aquisição, monitorar o desempenho do contrato e fazer mudanças e correções nos contratos, conforme apropriado.</a:t>
              </a: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0" y="17"/>
              <a:ext cx="1555200" cy="70236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9" name="Shape 2549"/>
            <p:cNvSpPr txBox="1"/>
            <p:nvPr/>
          </p:nvSpPr>
          <p:spPr>
            <a:xfrm>
              <a:off x="34286" y="34304"/>
              <a:ext cx="1486625" cy="633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as aquisições</a:t>
              </a:r>
            </a:p>
          </p:txBody>
        </p:sp>
        <p:sp>
          <p:nvSpPr>
            <p:cNvPr id="2550" name="Shape 2550"/>
            <p:cNvSpPr/>
            <p:nvPr/>
          </p:nvSpPr>
          <p:spPr>
            <a:xfrm rot="5400000">
              <a:off x="2656653" y="-293718"/>
              <a:ext cx="561890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1" name="Shape 2551"/>
            <p:cNvSpPr txBox="1"/>
            <p:nvPr/>
          </p:nvSpPr>
          <p:spPr>
            <a:xfrm>
              <a:off x="1555200" y="835163"/>
              <a:ext cx="2737370" cy="50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Monitorar as relações com as partes interessadas e adequar estratégias para engajá-las.</a:t>
              </a: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0" y="737499"/>
              <a:ext cx="1555200" cy="70236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 txBox="1"/>
            <p:nvPr/>
          </p:nvSpPr>
          <p:spPr>
            <a:xfrm>
              <a:off x="34286" y="771785"/>
              <a:ext cx="1486625" cy="633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engajamento das partes interessadas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Shape 404"/>
          <p:cNvGrpSpPr/>
          <p:nvPr/>
        </p:nvGrpSpPr>
        <p:grpSpPr>
          <a:xfrm>
            <a:off x="1328551" y="455935"/>
            <a:ext cx="5251381" cy="3344797"/>
            <a:chOff x="0" y="0"/>
            <a:chExt cx="5251381" cy="3344797"/>
          </a:xfrm>
        </p:grpSpPr>
        <p:sp>
          <p:nvSpPr>
            <p:cNvPr id="405" name="Shape 405"/>
            <p:cNvSpPr/>
            <p:nvPr/>
          </p:nvSpPr>
          <p:spPr>
            <a:xfrm>
              <a:off x="0" y="0"/>
              <a:ext cx="5251381" cy="41462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12144" y="12144"/>
              <a:ext cx="5227093" cy="390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6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Papel do gerente de projetos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10304" y="530570"/>
              <a:ext cx="3342578" cy="10833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42032" y="562299"/>
              <a:ext cx="3279119" cy="1019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Lidera e gerencia o projeto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(e todos os recursos e processos envolvidos)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16822" y="1728863"/>
              <a:ext cx="1630528" cy="16159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64151" y="1776191"/>
              <a:ext cx="1535870" cy="1521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Está sempre alerta, mas não avesso, à mudanças.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715833" y="1728863"/>
              <a:ext cx="1630528" cy="16159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1763163" y="1776191"/>
              <a:ext cx="1535870" cy="1521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 sensível a aspectos políticos e sabe que os interesses das partes interessadas nem sempre convergem.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490864" y="530570"/>
              <a:ext cx="1754796" cy="10833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3522594" y="562299"/>
              <a:ext cx="1691338" cy="1019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 o acompanhamento das tarefas desempenhadas pela equipe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3490248" y="1728863"/>
              <a:ext cx="1756030" cy="16159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3537576" y="1776191"/>
              <a:ext cx="1661372" cy="1521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Avalia o desempenho de sua equipe e a mantém motivada, resolvendo conflitos.</a:t>
              </a:r>
            </a:p>
          </p:txBody>
        </p:sp>
      </p:grp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Shape 255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área de conhecimento</a:t>
            </a:r>
          </a:p>
        </p:txBody>
      </p:sp>
      <p:grpSp>
        <p:nvGrpSpPr>
          <p:cNvPr id="2559" name="Shape 2559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560" name="Shape 2560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1" name="Shape 2561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Integração</a:t>
              </a: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220828" y="814402"/>
              <a:ext cx="1748454" cy="8177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3" name="Shape 2563"/>
            <p:cNvSpPr txBox="1"/>
            <p:nvPr/>
          </p:nvSpPr>
          <p:spPr>
            <a:xfrm>
              <a:off x="244778" y="838351"/>
              <a:ext cx="1700555" cy="769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Monitorar e controlar o trabalho do projeto</a:t>
              </a: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220828" y="1757916"/>
              <a:ext cx="1748454" cy="8177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5" name="Shape 2565"/>
            <p:cNvSpPr txBox="1"/>
            <p:nvPr/>
          </p:nvSpPr>
          <p:spPr>
            <a:xfrm>
              <a:off x="244778" y="1781866"/>
              <a:ext cx="1700555" cy="769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Realizar o controle integrado de mudanças</a:t>
              </a: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Escopo</a:t>
              </a: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2570315" y="814402"/>
              <a:ext cx="1748454" cy="8177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 txBox="1"/>
            <p:nvPr/>
          </p:nvSpPr>
          <p:spPr>
            <a:xfrm>
              <a:off x="2594265" y="838351"/>
              <a:ext cx="1700555" cy="769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Validar o escopo</a:t>
              </a: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2570315" y="1757916"/>
              <a:ext cx="1748454" cy="8177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1" name="Shape 2571"/>
            <p:cNvSpPr txBox="1"/>
            <p:nvPr/>
          </p:nvSpPr>
          <p:spPr>
            <a:xfrm>
              <a:off x="2594265" y="1781866"/>
              <a:ext cx="1700555" cy="769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escopo</a:t>
              </a:r>
            </a:p>
          </p:txBody>
        </p:sp>
      </p:grpSp>
      <p:sp>
        <p:nvSpPr>
          <p:cNvPr id="2572" name="Shape 2572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Shape 257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área de conhecimento</a:t>
            </a:r>
          </a:p>
        </p:txBody>
      </p:sp>
      <p:grpSp>
        <p:nvGrpSpPr>
          <p:cNvPr id="2578" name="Shape 2578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579" name="Shape 2579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Tempo</a:t>
              </a: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cronograma</a:t>
              </a: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4" name="Shape 2584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Custos</a:t>
              </a: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6" name="Shape 2586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os custos</a:t>
              </a:r>
            </a:p>
          </p:txBody>
        </p:sp>
      </p:grpSp>
      <p:sp>
        <p:nvSpPr>
          <p:cNvPr id="2587" name="Shape 2587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Shape 259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área de conhecimento</a:t>
            </a:r>
          </a:p>
        </p:txBody>
      </p:sp>
      <p:grpSp>
        <p:nvGrpSpPr>
          <p:cNvPr id="2593" name="Shape 2593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594" name="Shape 2594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Qualidade</a:t>
              </a: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7" name="Shape 2597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a qualidade</a:t>
              </a: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9" name="Shape 2599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Comunicações</a:t>
              </a: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1" name="Shape 2601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as comunicações</a:t>
              </a:r>
            </a:p>
          </p:txBody>
        </p:sp>
      </p:grpSp>
      <p:sp>
        <p:nvSpPr>
          <p:cNvPr id="2602" name="Shape 2602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Shape 260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área de conhecimento</a:t>
            </a:r>
          </a:p>
        </p:txBody>
      </p:sp>
      <p:grpSp>
        <p:nvGrpSpPr>
          <p:cNvPr id="2608" name="Shape 2608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609" name="Shape 2609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0" name="Shape 2610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</a:t>
              </a: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2" name="Shape 2612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os riscos</a:t>
              </a: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4" name="Shape 2614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Aquisições</a:t>
              </a: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6" name="Shape 2616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as aquisições</a:t>
              </a:r>
            </a:p>
          </p:txBody>
        </p:sp>
      </p:grpSp>
      <p:sp>
        <p:nvSpPr>
          <p:cNvPr id="2617" name="Shape 2617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Shape 262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monitoramento e controle por área de conhecimento</a:t>
            </a:r>
          </a:p>
        </p:txBody>
      </p:sp>
      <p:grpSp>
        <p:nvGrpSpPr>
          <p:cNvPr id="2623" name="Shape 2623"/>
          <p:cNvGrpSpPr/>
          <p:nvPr/>
        </p:nvGrpSpPr>
        <p:grpSpPr>
          <a:xfrm>
            <a:off x="2864243" y="1065386"/>
            <a:ext cx="2185199" cy="2712026"/>
            <a:chOff x="0" y="0"/>
            <a:chExt cx="2185199" cy="2712026"/>
          </a:xfrm>
        </p:grpSpPr>
        <p:sp>
          <p:nvSpPr>
            <p:cNvPr id="2624" name="Shape 2624"/>
            <p:cNvSpPr/>
            <p:nvPr/>
          </p:nvSpPr>
          <p:spPr>
            <a:xfrm>
              <a:off x="0" y="0"/>
              <a:ext cx="218519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5" name="Shape 2625"/>
            <p:cNvSpPr txBox="1"/>
            <p:nvPr/>
          </p:nvSpPr>
          <p:spPr>
            <a:xfrm>
              <a:off x="0" y="0"/>
              <a:ext cx="218519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Partes Interessadas</a:t>
              </a: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218519" y="813608"/>
              <a:ext cx="1748159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7" name="Shape 2627"/>
            <p:cNvSpPr txBox="1"/>
            <p:nvPr/>
          </p:nvSpPr>
          <p:spPr>
            <a:xfrm>
              <a:off x="269721" y="864809"/>
              <a:ext cx="1645756" cy="1660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engajamento das partes interessadas</a:t>
              </a:r>
            </a:p>
          </p:txBody>
        </p:sp>
      </p:grp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Shape 2632"/>
          <p:cNvSpPr txBox="1"/>
          <p:nvPr/>
        </p:nvSpPr>
        <p:spPr>
          <a:xfrm>
            <a:off x="0" y="201283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encerramento</a:t>
            </a:r>
          </a:p>
        </p:txBody>
      </p:sp>
      <p:pic>
        <p:nvPicPr>
          <p:cNvPr descr="https://www.caelum.com.br/apostila-html-css-javascript/anuncios/alura_2x.png" id="2633" name="Shape 2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634" name="Shape 263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Shape 263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636" name="Shape 263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 – Processos de Gestão de Projetos</a:t>
            </a:r>
          </a:p>
        </p:txBody>
      </p:sp>
      <p:grpSp>
        <p:nvGrpSpPr>
          <p:cNvPr id="2637" name="Shape 263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638" name="Shape 263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9" name="Shape 263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 decidir pelo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encerramento do projeto, seja por uma ordem natural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estabelecida no planejamento, ou porque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patrocinador ou cliente já não quer mais os resultados contratados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demandados, chega a hora de colocar em movimento os processos do grupo de encerramento. Estes processos devem ocorrer sempre que evocados e jamais fortuitamente. </a:t>
            </a:r>
          </a:p>
        </p:txBody>
      </p:sp>
      <p:sp>
        <p:nvSpPr>
          <p:cNvPr id="2645" name="Shape 264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encerramento</a:t>
            </a:r>
          </a:p>
        </p:txBody>
      </p:sp>
      <p:pic>
        <p:nvPicPr>
          <p:cNvPr id="2646" name="Shape 2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506" y="2494413"/>
            <a:ext cx="1080425" cy="168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Shape 2651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cliente ou patrocinador deve concordar com as entregas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projeto, mesmo que não estejam completas. Contratos oriundos de aquisições devem ser encerrados antes de encerrarmos o projeto. </a:t>
            </a:r>
          </a:p>
        </p:txBody>
      </p:sp>
      <p:sp>
        <p:nvSpPr>
          <p:cNvPr id="2652" name="Shape 265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encerramento</a:t>
            </a:r>
          </a:p>
        </p:txBody>
      </p:sp>
      <p:pic>
        <p:nvPicPr>
          <p:cNvPr id="2653" name="Shape 26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506" y="2494413"/>
            <a:ext cx="1080425" cy="168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Shape 2658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coletadas ao longo de todo o projeto,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armazenadas durante este processo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pois cada projeto nos ensina um pouco mais a respeito de nós mesmos, da nossa organização e nos leva mais adiante no caminho da maturidade organizacional em gerenciamento de projetos.</a:t>
            </a:r>
          </a:p>
        </p:txBody>
      </p:sp>
      <p:sp>
        <p:nvSpPr>
          <p:cNvPr id="2659" name="Shape 265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 grupo de processos de encerramento</a:t>
            </a:r>
          </a:p>
        </p:txBody>
      </p:sp>
      <p:pic>
        <p:nvPicPr>
          <p:cNvPr id="2660" name="Shape 26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506" y="2494413"/>
            <a:ext cx="1080425" cy="168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Shape 266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Principais atividades de encerramento</a:t>
            </a:r>
          </a:p>
        </p:txBody>
      </p:sp>
      <p:grpSp>
        <p:nvGrpSpPr>
          <p:cNvPr id="2666" name="Shape 2666"/>
          <p:cNvGrpSpPr/>
          <p:nvPr/>
        </p:nvGrpSpPr>
        <p:grpSpPr>
          <a:xfrm>
            <a:off x="1796843" y="1160133"/>
            <a:ext cx="4319998" cy="1755000"/>
            <a:chOff x="0" y="382500"/>
            <a:chExt cx="4319998" cy="1755000"/>
          </a:xfrm>
        </p:grpSpPr>
        <p:sp>
          <p:nvSpPr>
            <p:cNvPr id="2667" name="Shape 2667"/>
            <p:cNvSpPr/>
            <p:nvPr/>
          </p:nvSpPr>
          <p:spPr>
            <a:xfrm>
              <a:off x="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8" name="Shape 2668"/>
            <p:cNvSpPr txBox="1"/>
            <p:nvPr/>
          </p:nvSpPr>
          <p:spPr>
            <a:xfrm>
              <a:off x="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Encerrar contratos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48500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315A8E"/>
                </a:gs>
                <a:gs pos="80000">
                  <a:srgbClr val="4076BC"/>
                </a:gs>
                <a:gs pos="100000">
                  <a:srgbClr val="3E76B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0" name="Shape 2670"/>
            <p:cNvSpPr txBox="1"/>
            <p:nvPr/>
          </p:nvSpPr>
          <p:spPr>
            <a:xfrm>
              <a:off x="148500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Armazenar lições aprendidas</a:t>
              </a:r>
            </a:p>
          </p:txBody>
        </p:sp>
        <p:sp>
          <p:nvSpPr>
            <p:cNvPr id="2671" name="Shape 2671"/>
            <p:cNvSpPr/>
            <p:nvPr/>
          </p:nvSpPr>
          <p:spPr>
            <a:xfrm>
              <a:off x="2970000" y="382500"/>
              <a:ext cx="1349998" cy="810000"/>
            </a:xfrm>
            <a:prstGeom prst="rect">
              <a:avLst/>
            </a:prstGeom>
            <a:gradFill>
              <a:gsLst>
                <a:gs pos="0">
                  <a:srgbClr val="5A749A"/>
                </a:gs>
                <a:gs pos="80000">
                  <a:srgbClr val="7799CA"/>
                </a:gs>
                <a:gs pos="100000">
                  <a:srgbClr val="7699CD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2" name="Shape 2672"/>
            <p:cNvSpPr txBox="1"/>
            <p:nvPr/>
          </p:nvSpPr>
          <p:spPr>
            <a:xfrm>
              <a:off x="2970000" y="382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Atualizar ativos de processos organizacionais</a:t>
              </a: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848FA5"/>
                </a:gs>
                <a:gs pos="80000">
                  <a:srgbClr val="ACBDDA"/>
                </a:gs>
                <a:gs pos="100000">
                  <a:srgbClr val="ACBEDC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4" name="Shape 2674"/>
            <p:cNvSpPr txBox="1"/>
            <p:nvPr/>
          </p:nvSpPr>
          <p:spPr>
            <a:xfrm>
              <a:off x="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Receber aceite formal das entregas do projeto com cliente ou patrocinador</a:t>
              </a: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148500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5A749A"/>
                </a:gs>
                <a:gs pos="80000">
                  <a:srgbClr val="7799CA"/>
                </a:gs>
                <a:gs pos="100000">
                  <a:srgbClr val="7699CD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6" name="Shape 2676"/>
            <p:cNvSpPr txBox="1"/>
            <p:nvPr/>
          </p:nvSpPr>
          <p:spPr>
            <a:xfrm>
              <a:off x="148500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Encerrar o projeto ou fase</a:t>
              </a:r>
            </a:p>
          </p:txBody>
        </p:sp>
        <p:sp>
          <p:nvSpPr>
            <p:cNvPr id="2677" name="Shape 2677"/>
            <p:cNvSpPr/>
            <p:nvPr/>
          </p:nvSpPr>
          <p:spPr>
            <a:xfrm>
              <a:off x="2970000" y="1327500"/>
              <a:ext cx="1349998" cy="810000"/>
            </a:xfrm>
            <a:prstGeom prst="rect">
              <a:avLst/>
            </a:prstGeom>
            <a:gradFill>
              <a:gsLst>
                <a:gs pos="0">
                  <a:srgbClr val="315A8E"/>
                </a:gs>
                <a:gs pos="80000">
                  <a:srgbClr val="4076BC"/>
                </a:gs>
                <a:gs pos="100000">
                  <a:srgbClr val="3E76B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8" name="Shape 2678"/>
            <p:cNvSpPr txBox="1"/>
            <p:nvPr/>
          </p:nvSpPr>
          <p:spPr>
            <a:xfrm>
              <a:off x="2970000" y="1327500"/>
              <a:ext cx="1349998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Liberar recursos do projeto – equipes, máquinas e etc.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PMI® - Project Management Institute</a:t>
            </a:r>
          </a:p>
        </p:txBody>
      </p:sp>
      <p:pic>
        <p:nvPicPr>
          <p:cNvPr descr="https://www.caelum.com.br/apostila-html-css-javascript/anuncios/alura_2x.png" id="422" name="Shape 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425" name="Shape 425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426" name="Shape 426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Shape 427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8" name="Shape 428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encerramento por grupo de processos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1796843" y="1065686"/>
            <a:ext cx="4319998" cy="1655863"/>
            <a:chOff x="0" y="20"/>
            <a:chExt cx="4319998" cy="1655863"/>
          </a:xfrm>
        </p:grpSpPr>
        <p:sp>
          <p:nvSpPr>
            <p:cNvPr id="2685" name="Shape 2685"/>
            <p:cNvSpPr/>
            <p:nvPr/>
          </p:nvSpPr>
          <p:spPr>
            <a:xfrm rot="5400000">
              <a:off x="2614503" y="-978509"/>
              <a:ext cx="646190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6" name="Shape 2686"/>
            <p:cNvSpPr txBox="1"/>
            <p:nvPr/>
          </p:nvSpPr>
          <p:spPr>
            <a:xfrm>
              <a:off x="1555199" y="112339"/>
              <a:ext cx="2733255" cy="5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Finalizar os contratos e os processos de contratação referentes ao projeto.</a:t>
              </a: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0" y="20"/>
              <a:ext cx="1555200" cy="80773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8" name="Shape 2688"/>
            <p:cNvSpPr txBox="1"/>
            <p:nvPr/>
          </p:nvSpPr>
          <p:spPr>
            <a:xfrm>
              <a:off x="39430" y="39451"/>
              <a:ext cx="1476337" cy="728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Encerrar as aquisições</a:t>
              </a:r>
            </a:p>
          </p:txBody>
        </p:sp>
        <p:sp>
          <p:nvSpPr>
            <p:cNvPr id="2689" name="Shape 2689"/>
            <p:cNvSpPr/>
            <p:nvPr/>
          </p:nvSpPr>
          <p:spPr>
            <a:xfrm rot="5400000">
              <a:off x="2614503" y="-130384"/>
              <a:ext cx="646190" cy="276479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0" name="Shape 2690"/>
            <p:cNvSpPr txBox="1"/>
            <p:nvPr/>
          </p:nvSpPr>
          <p:spPr>
            <a:xfrm>
              <a:off x="1555199" y="960463"/>
              <a:ext cx="2733255" cy="5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tIns="123825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Concluir todas as atividades dos grupos de processos, bem como encerrar administrativamente o projeto.</a:t>
              </a: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0" y="848145"/>
              <a:ext cx="1555200" cy="80773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 txBox="1"/>
            <p:nvPr/>
          </p:nvSpPr>
          <p:spPr>
            <a:xfrm>
              <a:off x="39430" y="887575"/>
              <a:ext cx="1476337" cy="728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00" rIns="4570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Encerrar o projeto ou fase</a:t>
              </a:r>
            </a:p>
          </p:txBody>
        </p:sp>
      </p:grp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Shape 269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encerramento por área de conhecimento</a:t>
            </a:r>
          </a:p>
        </p:txBody>
      </p:sp>
      <p:grpSp>
        <p:nvGrpSpPr>
          <p:cNvPr id="2698" name="Shape 2698"/>
          <p:cNvGrpSpPr/>
          <p:nvPr/>
        </p:nvGrpSpPr>
        <p:grpSpPr>
          <a:xfrm>
            <a:off x="1689315" y="1065386"/>
            <a:ext cx="4535055" cy="2712026"/>
            <a:chOff x="2271" y="0"/>
            <a:chExt cx="4535055" cy="2712026"/>
          </a:xfrm>
        </p:grpSpPr>
        <p:sp>
          <p:nvSpPr>
            <p:cNvPr id="2699" name="Shape 2699"/>
            <p:cNvSpPr/>
            <p:nvPr/>
          </p:nvSpPr>
          <p:spPr>
            <a:xfrm>
              <a:off x="2271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0" name="Shape 2700"/>
            <p:cNvSpPr txBox="1"/>
            <p:nvPr/>
          </p:nvSpPr>
          <p:spPr>
            <a:xfrm>
              <a:off x="2271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Integração</a:t>
              </a: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220828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272037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Encerrar o projeto ou fase</a:t>
              </a: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2351758" y="0"/>
              <a:ext cx="2185569" cy="271202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4" name="Shape 2704"/>
            <p:cNvSpPr txBox="1"/>
            <p:nvPr/>
          </p:nvSpPr>
          <p:spPr>
            <a:xfrm>
              <a:off x="2351758" y="0"/>
              <a:ext cx="2185569" cy="813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Aquisições</a:t>
              </a: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2570315" y="813608"/>
              <a:ext cx="1748454" cy="17628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 txBox="1"/>
            <p:nvPr/>
          </p:nvSpPr>
          <p:spPr>
            <a:xfrm>
              <a:off x="2621525" y="864817"/>
              <a:ext cx="1646035" cy="166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Encerrar as aquisições</a:t>
              </a:r>
            </a:p>
          </p:txBody>
        </p:sp>
      </p:grp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Shape 2711"/>
          <p:cNvSpPr txBox="1"/>
          <p:nvPr/>
        </p:nvSpPr>
        <p:spPr>
          <a:xfrm>
            <a:off x="0" y="20128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Áreas de conhecimento</a:t>
            </a:r>
          </a:p>
        </p:txBody>
      </p:sp>
      <p:pic>
        <p:nvPicPr>
          <p:cNvPr descr="https://www.caelum.com.br/apostila-html-css-javascript/anuncios/alura_2x.png" id="2712" name="Shape 27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713" name="Shape 271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4" name="Shape 271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715" name="Shape 2715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3 – Processos de Gestão de Projetos</a:t>
            </a:r>
          </a:p>
        </p:txBody>
      </p:sp>
      <p:grpSp>
        <p:nvGrpSpPr>
          <p:cNvPr id="2716" name="Shape 271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717" name="Shape 271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8" name="Shape 271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Shape 2723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Segundo o PMBOK® áreas de conhecimento são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conjuntos completo de conceitos, termos e atividades que compõem um campo profissional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campo de gerenciamento de projetos, ou uma área de especialização. O PMBOK® é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composto por 10 áreas de conhecimento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724" name="Shape 272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Áreas de conhecimento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Shape 272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Áreas de conhecimento</a:t>
            </a:r>
          </a:p>
        </p:txBody>
      </p:sp>
      <p:grpSp>
        <p:nvGrpSpPr>
          <p:cNvPr id="2730" name="Shape 2730"/>
          <p:cNvGrpSpPr/>
          <p:nvPr/>
        </p:nvGrpSpPr>
        <p:grpSpPr>
          <a:xfrm>
            <a:off x="212428" y="993378"/>
            <a:ext cx="7560839" cy="1411637"/>
            <a:chOff x="0" y="0"/>
            <a:chExt cx="7560839" cy="1411637"/>
          </a:xfrm>
        </p:grpSpPr>
        <p:sp>
          <p:nvSpPr>
            <p:cNvPr id="2731" name="Shape 2731"/>
            <p:cNvSpPr/>
            <p:nvPr/>
          </p:nvSpPr>
          <p:spPr>
            <a:xfrm>
              <a:off x="0" y="423491"/>
              <a:ext cx="7560839" cy="564655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3268" y="0"/>
              <a:ext cx="752971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3" name="Shape 2733"/>
            <p:cNvSpPr txBox="1"/>
            <p:nvPr/>
          </p:nvSpPr>
          <p:spPr>
            <a:xfrm>
              <a:off x="3268" y="0"/>
              <a:ext cx="752971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Integração</a:t>
              </a: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309173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781950" y="846982"/>
              <a:ext cx="514177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6" name="Shape 2736"/>
            <p:cNvSpPr txBox="1"/>
            <p:nvPr/>
          </p:nvSpPr>
          <p:spPr>
            <a:xfrm>
              <a:off x="781950" y="846982"/>
              <a:ext cx="514177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Escopo</a:t>
              </a: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968457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8" name="Shape 2738"/>
            <p:cNvSpPr/>
            <p:nvPr/>
          </p:nvSpPr>
          <p:spPr>
            <a:xfrm>
              <a:off x="1321837" y="0"/>
              <a:ext cx="514177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9" name="Shape 2739"/>
            <p:cNvSpPr txBox="1"/>
            <p:nvPr/>
          </p:nvSpPr>
          <p:spPr>
            <a:xfrm>
              <a:off x="1321837" y="0"/>
              <a:ext cx="514177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Tempo</a:t>
              </a: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1508344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1861724" y="846982"/>
              <a:ext cx="514177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2" name="Shape 2742"/>
            <p:cNvSpPr txBox="1"/>
            <p:nvPr/>
          </p:nvSpPr>
          <p:spPr>
            <a:xfrm>
              <a:off x="1861724" y="846982"/>
              <a:ext cx="514177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</a:t>
              </a: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2048231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2401609" y="0"/>
              <a:ext cx="878385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5" name="Shape 2745"/>
            <p:cNvSpPr txBox="1"/>
            <p:nvPr/>
          </p:nvSpPr>
          <p:spPr>
            <a:xfrm>
              <a:off x="2401609" y="0"/>
              <a:ext cx="878385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Qualidade</a:t>
              </a: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2770221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3305703" y="846982"/>
              <a:ext cx="896853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8" name="Shape 2748"/>
            <p:cNvSpPr txBox="1"/>
            <p:nvPr/>
          </p:nvSpPr>
          <p:spPr>
            <a:xfrm>
              <a:off x="3305703" y="846982"/>
              <a:ext cx="896853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Comunicações</a:t>
              </a: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3683550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4228267" y="0"/>
              <a:ext cx="616539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1" name="Shape 2751"/>
            <p:cNvSpPr txBox="1"/>
            <p:nvPr/>
          </p:nvSpPr>
          <p:spPr>
            <a:xfrm>
              <a:off x="4228267" y="0"/>
              <a:ext cx="616539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RH</a:t>
              </a: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4465955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4870517" y="846982"/>
              <a:ext cx="514177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4" name="Shape 2754"/>
            <p:cNvSpPr txBox="1"/>
            <p:nvPr/>
          </p:nvSpPr>
          <p:spPr>
            <a:xfrm>
              <a:off x="4870517" y="846982"/>
              <a:ext cx="514177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057023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410403" y="0"/>
              <a:ext cx="851195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7" name="Shape 2757"/>
            <p:cNvSpPr txBox="1"/>
            <p:nvPr/>
          </p:nvSpPr>
          <p:spPr>
            <a:xfrm>
              <a:off x="5410403" y="0"/>
              <a:ext cx="851195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Aquisições 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765419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6294207" y="846982"/>
              <a:ext cx="500376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0" name="Shape 2760"/>
            <p:cNvSpPr txBox="1"/>
            <p:nvPr/>
          </p:nvSpPr>
          <p:spPr>
            <a:xfrm>
              <a:off x="6294207" y="846982"/>
              <a:ext cx="500376" cy="56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100" lIns="71100" rIns="71100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PIs</a:t>
              </a: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6473814" y="635237"/>
              <a:ext cx="141162" cy="141162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Integramos ou não entregamos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O gerenciamento da integração é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onde tudo começa e onde tudo termina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sem esta área as atividades de gerenciamento de projeto estariam soltas, sem conexão. Aqui dizemos como vamos planejar, que processos vamos utilizar na gestão do nosso projeto e como vamos encerrar nosso projeto.</a:t>
            </a:r>
          </a:p>
        </p:txBody>
      </p:sp>
      <p:sp>
        <p:nvSpPr>
          <p:cNvPr id="2767" name="Shape 276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 integração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Shape 277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 integração</a:t>
            </a:r>
          </a:p>
        </p:txBody>
      </p:sp>
      <p:grpSp>
        <p:nvGrpSpPr>
          <p:cNvPr id="2773" name="Shape 2773"/>
          <p:cNvGrpSpPr/>
          <p:nvPr/>
        </p:nvGrpSpPr>
        <p:grpSpPr>
          <a:xfrm>
            <a:off x="718636" y="885505"/>
            <a:ext cx="6476413" cy="1825009"/>
            <a:chOff x="1793" y="0"/>
            <a:chExt cx="6476413" cy="1825009"/>
          </a:xfrm>
        </p:grpSpPr>
        <p:sp>
          <p:nvSpPr>
            <p:cNvPr id="2774" name="Shape 2774"/>
            <p:cNvSpPr/>
            <p:nvPr/>
          </p:nvSpPr>
          <p:spPr>
            <a:xfrm>
              <a:off x="1793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1793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7" name="Shape 2777"/>
            <p:cNvSpPr txBox="1"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1793" y="665512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88975" y="470635"/>
              <a:ext cx="1158281" cy="48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0" name="Shape 2780"/>
            <p:cNvSpPr txBox="1"/>
            <p:nvPr/>
          </p:nvSpPr>
          <p:spPr>
            <a:xfrm>
              <a:off x="88975" y="470635"/>
              <a:ext cx="1158281" cy="48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o termo de abertura</a:t>
              </a: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1309529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1309529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4" name="Shape 2784"/>
            <p:cNvSpPr txBox="1"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1309529" y="737520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1396712" y="470635"/>
              <a:ext cx="1158281" cy="625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7" name="Shape 2787"/>
            <p:cNvSpPr txBox="1"/>
            <p:nvPr/>
          </p:nvSpPr>
          <p:spPr>
            <a:xfrm>
              <a:off x="1396712" y="470635"/>
              <a:ext cx="1158281" cy="625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Elaborar o plano de gerenciamento do projeto</a:t>
              </a: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2617266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2617266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1" name="Shape 2791"/>
            <p:cNvSpPr txBox="1"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2617266" y="757604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2704450" y="470635"/>
              <a:ext cx="1158281" cy="665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4" name="Shape 2794"/>
            <p:cNvSpPr txBox="1"/>
            <p:nvPr/>
          </p:nvSpPr>
          <p:spPr>
            <a:xfrm>
              <a:off x="2704450" y="470635"/>
              <a:ext cx="1158281" cy="665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Orientar e gerenciar o trabalho do projeto</a:t>
              </a: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3925005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3925005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8" name="Shape 2798"/>
            <p:cNvSpPr txBox="1"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3925005" y="757604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>
              <a:off x="4012187" y="470635"/>
              <a:ext cx="1158281" cy="665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1" name="Shape 2801"/>
            <p:cNvSpPr txBox="1"/>
            <p:nvPr/>
          </p:nvSpPr>
          <p:spPr>
            <a:xfrm>
              <a:off x="4012187" y="470635"/>
              <a:ext cx="1158281" cy="665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Monitorar e controlar o trabalho do projeto</a:t>
              </a: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3925005" y="1434791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4012187" y="1136070"/>
              <a:ext cx="1158281" cy="688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4" name="Shape 2804"/>
            <p:cNvSpPr txBox="1"/>
            <p:nvPr/>
          </p:nvSpPr>
          <p:spPr>
            <a:xfrm>
              <a:off x="4012187" y="1136070"/>
              <a:ext cx="1158281" cy="688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Realizar o controle integrado de mudanças</a:t>
              </a: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232742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232742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 txBox="1"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232742" y="593504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319925" y="470635"/>
              <a:ext cx="1158281" cy="337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1" name="Shape 2811"/>
            <p:cNvSpPr txBox="1"/>
            <p:nvPr/>
          </p:nvSpPr>
          <p:spPr>
            <a:xfrm>
              <a:off x="5319925" y="470635"/>
              <a:ext cx="1158281" cy="337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Encerrar o projeto ou fase</a:t>
              </a:r>
            </a:p>
          </p:txBody>
        </p:sp>
      </p:grp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Shape 2816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o projeto se propõe a entregar?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gerenciamento do escopo é onde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coletamos os requisitos das partes interessadas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do projeto, das entregas. Determinamos aqui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escopo do produto e também do projeto.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Validamos o que estamos fazendo e garantimos que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estamos fazendo o que precisa ser feito (e somente o que precisa ser feito). </a:t>
            </a:r>
          </a:p>
        </p:txBody>
      </p:sp>
      <p:sp>
        <p:nvSpPr>
          <p:cNvPr id="2817" name="Shape 281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 escopo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Shape 282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 escopo</a:t>
            </a:r>
          </a:p>
        </p:txBody>
      </p:sp>
      <p:grpSp>
        <p:nvGrpSpPr>
          <p:cNvPr id="2823" name="Shape 2823"/>
          <p:cNvGrpSpPr/>
          <p:nvPr/>
        </p:nvGrpSpPr>
        <p:grpSpPr>
          <a:xfrm>
            <a:off x="718636" y="885505"/>
            <a:ext cx="6476413" cy="2060195"/>
            <a:chOff x="1793" y="0"/>
            <a:chExt cx="6476413" cy="2060195"/>
          </a:xfrm>
        </p:grpSpPr>
        <p:sp>
          <p:nvSpPr>
            <p:cNvPr id="2824" name="Shape 2824"/>
            <p:cNvSpPr/>
            <p:nvPr/>
          </p:nvSpPr>
          <p:spPr>
            <a:xfrm>
              <a:off x="1793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1793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7" name="Shape 2827"/>
            <p:cNvSpPr txBox="1"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1309529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1309529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1" name="Shape 2831"/>
            <p:cNvSpPr txBox="1"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1309529" y="675539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1396712" y="470635"/>
              <a:ext cx="1158281" cy="501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 txBox="1"/>
            <p:nvPr/>
          </p:nvSpPr>
          <p:spPr>
            <a:xfrm>
              <a:off x="1396712" y="470635"/>
              <a:ext cx="1158281" cy="501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 escopo</a:t>
              </a: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1309529" y="1179566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1396712" y="971938"/>
              <a:ext cx="1158281" cy="506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7" name="Shape 2837"/>
            <p:cNvSpPr txBox="1"/>
            <p:nvPr/>
          </p:nvSpPr>
          <p:spPr>
            <a:xfrm>
              <a:off x="1396712" y="971938"/>
              <a:ext cx="1158281" cy="506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Coletar os requisitos</a:t>
              </a: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1309529" y="1617058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1396712" y="1478687"/>
              <a:ext cx="1158281" cy="368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0" name="Shape 2840"/>
            <p:cNvSpPr txBox="1"/>
            <p:nvPr/>
          </p:nvSpPr>
          <p:spPr>
            <a:xfrm>
              <a:off x="1396712" y="1478687"/>
              <a:ext cx="1158281" cy="368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Definir o escopo</a:t>
              </a: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1309529" y="1907811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1396712" y="1846923"/>
              <a:ext cx="1158281" cy="213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3" name="Shape 2843"/>
            <p:cNvSpPr txBox="1"/>
            <p:nvPr/>
          </p:nvSpPr>
          <p:spPr>
            <a:xfrm>
              <a:off x="1396712" y="1846923"/>
              <a:ext cx="1158281" cy="213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Criar a EAP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2617266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2617266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 txBox="1"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3925005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3925005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1" name="Shape 2851"/>
            <p:cNvSpPr txBox="1"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3925005" y="603531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4012187" y="470635"/>
              <a:ext cx="1158281" cy="357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4" name="Shape 2854"/>
            <p:cNvSpPr txBox="1"/>
            <p:nvPr/>
          </p:nvSpPr>
          <p:spPr>
            <a:xfrm>
              <a:off x="4012187" y="470635"/>
              <a:ext cx="1158281" cy="357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Validar o escopo</a:t>
              </a: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3925005" y="1035550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4012187" y="827921"/>
              <a:ext cx="1158281" cy="506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7" name="Shape 2857"/>
            <p:cNvSpPr txBox="1"/>
            <p:nvPr/>
          </p:nvSpPr>
          <p:spPr>
            <a:xfrm>
              <a:off x="4012187" y="827921"/>
              <a:ext cx="1158281" cy="506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escopo</a:t>
              </a: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5232742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5232742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Shape 2866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Quais recursos precisamos para quais atividades?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Quanto tempo isso vai levar e qual será o cronograma do projeto? Como vamos montar o cronograma e controlar a linha de base do que foi programado?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 é dinheiro!</a:t>
            </a:r>
          </a:p>
        </p:txBody>
      </p:sp>
      <p:sp>
        <p:nvSpPr>
          <p:cNvPr id="2867" name="Shape 286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 tempo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333704"/>
            <a:ext cx="4320000" cy="1874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Shape 287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 tempo</a:t>
            </a:r>
          </a:p>
        </p:txBody>
      </p:sp>
      <p:grpSp>
        <p:nvGrpSpPr>
          <p:cNvPr id="2873" name="Shape 2873"/>
          <p:cNvGrpSpPr/>
          <p:nvPr/>
        </p:nvGrpSpPr>
        <p:grpSpPr>
          <a:xfrm>
            <a:off x="1411243" y="885505"/>
            <a:ext cx="5091199" cy="3059253"/>
            <a:chOff x="694399" y="0"/>
            <a:chExt cx="5091199" cy="3059253"/>
          </a:xfrm>
        </p:grpSpPr>
        <p:sp>
          <p:nvSpPr>
            <p:cNvPr id="2874" name="Shape 2874"/>
            <p:cNvSpPr/>
            <p:nvPr/>
          </p:nvSpPr>
          <p:spPr>
            <a:xfrm>
              <a:off x="694399" y="203978"/>
              <a:ext cx="965149" cy="113547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94399" y="246621"/>
              <a:ext cx="70902" cy="7090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94399" y="0"/>
              <a:ext cx="965149" cy="20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7" name="Shape 2877"/>
            <p:cNvSpPr txBox="1"/>
            <p:nvPr/>
          </p:nvSpPr>
          <p:spPr>
            <a:xfrm>
              <a:off x="694399" y="0"/>
              <a:ext cx="965149" cy="20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1707808" y="203978"/>
              <a:ext cx="965149" cy="113547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1707808" y="246621"/>
              <a:ext cx="70902" cy="7090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1707808" y="0"/>
              <a:ext cx="965149" cy="20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1" name="Shape 2881"/>
            <p:cNvSpPr txBox="1"/>
            <p:nvPr/>
          </p:nvSpPr>
          <p:spPr>
            <a:xfrm>
              <a:off x="1707808" y="0"/>
              <a:ext cx="965149" cy="20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1713324" y="547068"/>
              <a:ext cx="70900" cy="7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1780883" y="364710"/>
              <a:ext cx="897589" cy="435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4" name="Shape 2884"/>
            <p:cNvSpPr txBox="1"/>
            <p:nvPr/>
          </p:nvSpPr>
          <p:spPr>
            <a:xfrm>
              <a:off x="1780883" y="364710"/>
              <a:ext cx="897589" cy="435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a gestão do tempo</a:t>
              </a: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1713324" y="976800"/>
              <a:ext cx="70900" cy="7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1780883" y="800329"/>
              <a:ext cx="897589" cy="423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7" name="Shape 2887"/>
            <p:cNvSpPr txBox="1"/>
            <p:nvPr/>
          </p:nvSpPr>
          <p:spPr>
            <a:xfrm>
              <a:off x="1780883" y="800329"/>
              <a:ext cx="897589" cy="423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Definir as atividades</a:t>
              </a: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1713324" y="1353445"/>
              <a:ext cx="70900" cy="7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1780883" y="1224170"/>
              <a:ext cx="897589" cy="32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0" name="Shape 2890"/>
            <p:cNvSpPr txBox="1"/>
            <p:nvPr/>
          </p:nvSpPr>
          <p:spPr>
            <a:xfrm>
              <a:off x="1780883" y="1224170"/>
              <a:ext cx="897589" cy="32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Sequenciar as atividades</a:t>
              </a: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1713324" y="1757359"/>
              <a:ext cx="70900" cy="7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1780883" y="1553623"/>
              <a:ext cx="897589" cy="478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3" name="Shape 2893"/>
            <p:cNvSpPr txBox="1"/>
            <p:nvPr/>
          </p:nvSpPr>
          <p:spPr>
            <a:xfrm>
              <a:off x="1780883" y="1553623"/>
              <a:ext cx="897589" cy="478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Estimar os recursos das atividades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713324" y="2280430"/>
              <a:ext cx="70900" cy="7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1780883" y="2031998"/>
              <a:ext cx="897589" cy="5677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6" name="Shape 2896"/>
            <p:cNvSpPr txBox="1"/>
            <p:nvPr/>
          </p:nvSpPr>
          <p:spPr>
            <a:xfrm>
              <a:off x="1780883" y="2031998"/>
              <a:ext cx="897589" cy="5677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Estimar a duração das atividades</a:t>
              </a: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1707808" y="2794058"/>
              <a:ext cx="70900" cy="7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1769852" y="2599764"/>
              <a:ext cx="908621" cy="459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9" name="Shape 2899"/>
            <p:cNvSpPr txBox="1"/>
            <p:nvPr/>
          </p:nvSpPr>
          <p:spPr>
            <a:xfrm>
              <a:off x="1769852" y="2599764"/>
              <a:ext cx="908621" cy="459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Determinar  cronograma do projeto</a:t>
              </a:r>
            </a:p>
          </p:txBody>
        </p:sp>
        <p:sp>
          <p:nvSpPr>
            <p:cNvPr id="2900" name="Shape 2900"/>
            <p:cNvSpPr/>
            <p:nvPr/>
          </p:nvSpPr>
          <p:spPr>
            <a:xfrm>
              <a:off x="2721216" y="203978"/>
              <a:ext cx="965149" cy="113547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2721216" y="246621"/>
              <a:ext cx="70902" cy="7090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2" name="Shape 2902"/>
            <p:cNvSpPr/>
            <p:nvPr/>
          </p:nvSpPr>
          <p:spPr>
            <a:xfrm>
              <a:off x="2721216" y="0"/>
              <a:ext cx="965149" cy="20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3" name="Shape 2903"/>
            <p:cNvSpPr txBox="1"/>
            <p:nvPr/>
          </p:nvSpPr>
          <p:spPr>
            <a:xfrm>
              <a:off x="2721216" y="0"/>
              <a:ext cx="965149" cy="20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3770832" y="185545"/>
              <a:ext cx="965149" cy="113547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3770832" y="228189"/>
              <a:ext cx="70902" cy="7090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3816064" y="0"/>
              <a:ext cx="1037565" cy="167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7" name="Shape 2907"/>
            <p:cNvSpPr txBox="1"/>
            <p:nvPr/>
          </p:nvSpPr>
          <p:spPr>
            <a:xfrm>
              <a:off x="3816064" y="0"/>
              <a:ext cx="1037565" cy="167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3824544" y="460545"/>
              <a:ext cx="70900" cy="7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3871101" y="346279"/>
              <a:ext cx="897589" cy="299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0" name="Shape 2910"/>
            <p:cNvSpPr txBox="1"/>
            <p:nvPr/>
          </p:nvSpPr>
          <p:spPr>
            <a:xfrm>
              <a:off x="3871101" y="346279"/>
              <a:ext cx="897589" cy="299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cronograma</a:t>
              </a: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4820448" y="203978"/>
              <a:ext cx="965149" cy="113547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4820448" y="246621"/>
              <a:ext cx="70902" cy="7090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4820448" y="0"/>
              <a:ext cx="965149" cy="20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4" name="Shape 2914"/>
            <p:cNvSpPr txBox="1"/>
            <p:nvPr/>
          </p:nvSpPr>
          <p:spPr>
            <a:xfrm>
              <a:off x="4820448" y="0"/>
              <a:ext cx="965149" cy="20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8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Shape 2919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projeto tem um custo e este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precisa ser estimado, orçado e controlado.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por meio do controle de custos que fazemos o controle do escopo, tempo e dos próprios custos. Veremos neste curso a técnica de gerenciamento do valor agregado, a mais importante técnica de controle do PMBOK®.</a:t>
            </a:r>
          </a:p>
        </p:txBody>
      </p:sp>
      <p:sp>
        <p:nvSpPr>
          <p:cNvPr id="2920" name="Shape 292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dos custos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Shape 292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dos custos</a:t>
            </a:r>
          </a:p>
        </p:txBody>
      </p:sp>
      <p:grpSp>
        <p:nvGrpSpPr>
          <p:cNvPr id="2926" name="Shape 2926"/>
          <p:cNvGrpSpPr/>
          <p:nvPr/>
        </p:nvGrpSpPr>
        <p:grpSpPr>
          <a:xfrm>
            <a:off x="718636" y="885505"/>
            <a:ext cx="6476413" cy="1703081"/>
            <a:chOff x="1793" y="0"/>
            <a:chExt cx="6476413" cy="1703081"/>
          </a:xfrm>
        </p:grpSpPr>
        <p:sp>
          <p:nvSpPr>
            <p:cNvPr id="2927" name="Shape 2927"/>
            <p:cNvSpPr/>
            <p:nvPr/>
          </p:nvSpPr>
          <p:spPr>
            <a:xfrm>
              <a:off x="1793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1793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0" name="Shape 2930"/>
            <p:cNvSpPr txBox="1"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1309529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1309529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 txBox="1"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309529" y="675570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1396712" y="470635"/>
              <a:ext cx="1158281" cy="50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7" name="Shape 2937"/>
            <p:cNvSpPr txBox="1"/>
            <p:nvPr/>
          </p:nvSpPr>
          <p:spPr>
            <a:xfrm>
              <a:off x="1396712" y="470635"/>
              <a:ext cx="1158281" cy="50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dos custos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1309529" y="1107616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396712" y="971999"/>
              <a:ext cx="1158281" cy="362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0" name="Shape 2940"/>
            <p:cNvSpPr txBox="1"/>
            <p:nvPr/>
          </p:nvSpPr>
          <p:spPr>
            <a:xfrm>
              <a:off x="1396712" y="971999"/>
              <a:ext cx="1158281" cy="362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Estimar os custos</a:t>
              </a: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1309529" y="1473158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1396712" y="1334729"/>
              <a:ext cx="1158281" cy="368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3" name="Shape 2943"/>
            <p:cNvSpPr txBox="1"/>
            <p:nvPr/>
          </p:nvSpPr>
          <p:spPr>
            <a:xfrm>
              <a:off x="1396712" y="1334729"/>
              <a:ext cx="1158281" cy="368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Determinar o orçamento</a:t>
              </a: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2617266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2617266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7" name="Shape 2947"/>
            <p:cNvSpPr txBox="1"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3925005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3925005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1" name="Shape 2951"/>
            <p:cNvSpPr txBox="1"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3925005" y="603562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3" name="Shape 2953"/>
            <p:cNvSpPr/>
            <p:nvPr/>
          </p:nvSpPr>
          <p:spPr>
            <a:xfrm>
              <a:off x="4012187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4012187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Controlar os custos</a:t>
              </a:r>
            </a:p>
          </p:txBody>
        </p:sp>
        <p:sp>
          <p:nvSpPr>
            <p:cNvPr id="2955" name="Shape 2955"/>
            <p:cNvSpPr/>
            <p:nvPr/>
          </p:nvSpPr>
          <p:spPr>
            <a:xfrm>
              <a:off x="5232742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6" name="Shape 2956"/>
            <p:cNvSpPr/>
            <p:nvPr/>
          </p:nvSpPr>
          <p:spPr>
            <a:xfrm>
              <a:off x="5232742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8" name="Shape 2958"/>
            <p:cNvSpPr txBox="1"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2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Shape 2963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qualidade?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grau de qualidade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o produto resultante de nosso projeto deve possuir? Como vamos garantir que 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que estamos empregando são capazes de entregar a qualidade que planejamos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Todas estas perguntas podem ser respondidas por meio da área de gerenciamento da qualidade.</a:t>
            </a:r>
          </a:p>
        </p:txBody>
      </p:sp>
      <p:sp>
        <p:nvSpPr>
          <p:cNvPr id="2964" name="Shape 296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 qualidade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 qualidade</a:t>
            </a:r>
          </a:p>
        </p:txBody>
      </p:sp>
      <p:grpSp>
        <p:nvGrpSpPr>
          <p:cNvPr id="2970" name="Shape 2970"/>
          <p:cNvGrpSpPr/>
          <p:nvPr/>
        </p:nvGrpSpPr>
        <p:grpSpPr>
          <a:xfrm>
            <a:off x="718636" y="885505"/>
            <a:ext cx="6476413" cy="971997"/>
            <a:chOff x="1793" y="0"/>
            <a:chExt cx="6476413" cy="971997"/>
          </a:xfrm>
        </p:grpSpPr>
        <p:sp>
          <p:nvSpPr>
            <p:cNvPr id="2971" name="Shape 2971"/>
            <p:cNvSpPr/>
            <p:nvPr/>
          </p:nvSpPr>
          <p:spPr>
            <a:xfrm>
              <a:off x="1793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1793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 txBox="1"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2975" name="Shape 2975"/>
            <p:cNvSpPr/>
            <p:nvPr/>
          </p:nvSpPr>
          <p:spPr>
            <a:xfrm>
              <a:off x="1309529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1309529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8" name="Shape 2978"/>
            <p:cNvSpPr txBox="1"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1309529" y="675570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396712" y="470635"/>
              <a:ext cx="1158281" cy="50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1" name="Shape 2981"/>
            <p:cNvSpPr txBox="1"/>
            <p:nvPr/>
          </p:nvSpPr>
          <p:spPr>
            <a:xfrm>
              <a:off x="1396712" y="470635"/>
              <a:ext cx="1158281" cy="50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 qualidade</a:t>
              </a:r>
            </a:p>
          </p:txBody>
        </p:sp>
        <p:sp>
          <p:nvSpPr>
            <p:cNvPr id="2982" name="Shape 2982"/>
            <p:cNvSpPr/>
            <p:nvPr/>
          </p:nvSpPr>
          <p:spPr>
            <a:xfrm>
              <a:off x="2617266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2617266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5" name="Shape 2985"/>
            <p:cNvSpPr txBox="1"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2986" name="Shape 2986"/>
            <p:cNvSpPr/>
            <p:nvPr/>
          </p:nvSpPr>
          <p:spPr>
            <a:xfrm>
              <a:off x="2617266" y="675570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2704450" y="470635"/>
              <a:ext cx="1158281" cy="50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8" name="Shape 2988"/>
            <p:cNvSpPr txBox="1"/>
            <p:nvPr/>
          </p:nvSpPr>
          <p:spPr>
            <a:xfrm>
              <a:off x="2704450" y="470635"/>
              <a:ext cx="1158281" cy="50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Realizar a garantia da qualidade</a:t>
              </a:r>
            </a:p>
          </p:txBody>
        </p:sp>
        <p:sp>
          <p:nvSpPr>
            <p:cNvPr id="2989" name="Shape 2989"/>
            <p:cNvSpPr/>
            <p:nvPr/>
          </p:nvSpPr>
          <p:spPr>
            <a:xfrm>
              <a:off x="3925005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3925005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2" name="Shape 2992"/>
            <p:cNvSpPr txBox="1"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2993" name="Shape 2993"/>
            <p:cNvSpPr/>
            <p:nvPr/>
          </p:nvSpPr>
          <p:spPr>
            <a:xfrm>
              <a:off x="3925005" y="603562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4012187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5" name="Shape 2995"/>
            <p:cNvSpPr txBox="1"/>
            <p:nvPr/>
          </p:nvSpPr>
          <p:spPr>
            <a:xfrm>
              <a:off x="4012187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Controlar a qualidade</a:t>
              </a:r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232742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232742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9" name="Shape 2999"/>
            <p:cNvSpPr txBox="1"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Shape 3004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por meio do gerenciamento dos recursos humanos que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designamos nossa equipe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negociamos com gerentes funcionais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quem fará parte da equipe do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estipulamos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 e recompensas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Construímos nossa equipe durante a execução do projeto para que consigamos entregar aquilo que nos propusemos a entregar. </a:t>
            </a:r>
          </a:p>
        </p:txBody>
      </p:sp>
      <p:sp>
        <p:nvSpPr>
          <p:cNvPr id="3005" name="Shape 300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dos recursos humanos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Shape 301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dos recursos humanos</a:t>
            </a:r>
          </a:p>
        </p:txBody>
      </p:sp>
      <p:grpSp>
        <p:nvGrpSpPr>
          <p:cNvPr id="3011" name="Shape 3011"/>
          <p:cNvGrpSpPr/>
          <p:nvPr/>
        </p:nvGrpSpPr>
        <p:grpSpPr>
          <a:xfrm>
            <a:off x="718636" y="885505"/>
            <a:ext cx="6476413" cy="1847216"/>
            <a:chOff x="1793" y="0"/>
            <a:chExt cx="6476413" cy="1847216"/>
          </a:xfrm>
        </p:grpSpPr>
        <p:sp>
          <p:nvSpPr>
            <p:cNvPr id="3012" name="Shape 3012"/>
            <p:cNvSpPr/>
            <p:nvPr/>
          </p:nvSpPr>
          <p:spPr>
            <a:xfrm>
              <a:off x="1793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793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4" name="Shape 3014"/>
            <p:cNvSpPr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5" name="Shape 3015"/>
            <p:cNvSpPr txBox="1"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3016" name="Shape 3016"/>
            <p:cNvSpPr/>
            <p:nvPr/>
          </p:nvSpPr>
          <p:spPr>
            <a:xfrm>
              <a:off x="1309529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1309529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9" name="Shape 3019"/>
            <p:cNvSpPr txBox="1"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3020" name="Shape 3020"/>
            <p:cNvSpPr/>
            <p:nvPr/>
          </p:nvSpPr>
          <p:spPr>
            <a:xfrm>
              <a:off x="1309529" y="747547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1396712" y="470635"/>
              <a:ext cx="1158281" cy="645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2" name="Shape 3022"/>
            <p:cNvSpPr txBox="1"/>
            <p:nvPr/>
          </p:nvSpPr>
          <p:spPr>
            <a:xfrm>
              <a:off x="1396712" y="470635"/>
              <a:ext cx="1158281" cy="645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ros recursos humanos</a:t>
              </a:r>
            </a:p>
          </p:txBody>
        </p:sp>
        <p:sp>
          <p:nvSpPr>
            <p:cNvPr id="3023" name="Shape 3023"/>
            <p:cNvSpPr/>
            <p:nvPr/>
          </p:nvSpPr>
          <p:spPr>
            <a:xfrm>
              <a:off x="2617266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2617266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6" name="Shape 3026"/>
            <p:cNvSpPr txBox="1"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2617266" y="603562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2704450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9" name="Shape 3029"/>
            <p:cNvSpPr txBox="1"/>
            <p:nvPr/>
          </p:nvSpPr>
          <p:spPr>
            <a:xfrm>
              <a:off x="2704450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Mobilizar a equipe</a:t>
              </a: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2617266" y="1035666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2704450" y="827982"/>
              <a:ext cx="1158281" cy="506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2" name="Shape 3032"/>
            <p:cNvSpPr txBox="1"/>
            <p:nvPr/>
          </p:nvSpPr>
          <p:spPr>
            <a:xfrm>
              <a:off x="2704450" y="827982"/>
              <a:ext cx="1158281" cy="506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Desenvolver a equipe do projeto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2617266" y="1545284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2704450" y="1334845"/>
              <a:ext cx="1158281" cy="512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5" name="Shape 3035"/>
            <p:cNvSpPr txBox="1"/>
            <p:nvPr/>
          </p:nvSpPr>
          <p:spPr>
            <a:xfrm>
              <a:off x="2704450" y="1334845"/>
              <a:ext cx="1158281" cy="512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Gerenciar a equipe do projeto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3925005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3925005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9" name="Shape 3039"/>
            <p:cNvSpPr txBox="1"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232742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232742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3" name="Shape 3043"/>
            <p:cNvSpPr txBox="1"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Shape 3048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meio do plano de gerenciamento das comunicações fazemos a entrega das informações, dados e até mesmo do conhecimento que construímos ao longo do projeto para as partes interessadas.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Gastamos até 90% do nosso tempo durante a execução de um projeto em comunicações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É preciso criar um canal, calcular os canais e estruturar as conversas.</a:t>
            </a:r>
          </a:p>
        </p:txBody>
      </p:sp>
      <p:sp>
        <p:nvSpPr>
          <p:cNvPr id="3049" name="Shape 304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das comunicações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3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Shape 305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das comunicações</a:t>
            </a:r>
          </a:p>
        </p:txBody>
      </p:sp>
      <p:grpSp>
        <p:nvGrpSpPr>
          <p:cNvPr id="3055" name="Shape 3055"/>
          <p:cNvGrpSpPr/>
          <p:nvPr/>
        </p:nvGrpSpPr>
        <p:grpSpPr>
          <a:xfrm>
            <a:off x="718636" y="885505"/>
            <a:ext cx="6476413" cy="1115952"/>
            <a:chOff x="1793" y="0"/>
            <a:chExt cx="6476413" cy="1115952"/>
          </a:xfrm>
        </p:grpSpPr>
        <p:sp>
          <p:nvSpPr>
            <p:cNvPr id="3056" name="Shape 3056"/>
            <p:cNvSpPr/>
            <p:nvPr/>
          </p:nvSpPr>
          <p:spPr>
            <a:xfrm>
              <a:off x="1793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1793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9" name="Shape 3059"/>
            <p:cNvSpPr txBox="1"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3060" name="Shape 3060"/>
            <p:cNvSpPr/>
            <p:nvPr/>
          </p:nvSpPr>
          <p:spPr>
            <a:xfrm>
              <a:off x="1309529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1309529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 txBox="1"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3064" name="Shape 3064"/>
            <p:cNvSpPr/>
            <p:nvPr/>
          </p:nvSpPr>
          <p:spPr>
            <a:xfrm>
              <a:off x="1309529" y="747547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1396712" y="470635"/>
              <a:ext cx="1158281" cy="645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6" name="Shape 3066"/>
            <p:cNvSpPr txBox="1"/>
            <p:nvPr/>
          </p:nvSpPr>
          <p:spPr>
            <a:xfrm>
              <a:off x="1396712" y="470635"/>
              <a:ext cx="1158281" cy="645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comunicações</a:t>
              </a:r>
            </a:p>
          </p:txBody>
        </p:sp>
        <p:sp>
          <p:nvSpPr>
            <p:cNvPr id="3067" name="Shape 3067"/>
            <p:cNvSpPr/>
            <p:nvPr/>
          </p:nvSpPr>
          <p:spPr>
            <a:xfrm>
              <a:off x="2617266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2617266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0" name="Shape 3070"/>
            <p:cNvSpPr txBox="1"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2617266" y="603562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2704450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3" name="Shape 3073"/>
            <p:cNvSpPr txBox="1"/>
            <p:nvPr/>
          </p:nvSpPr>
          <p:spPr>
            <a:xfrm>
              <a:off x="2704450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Gerenciar as comunicações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925005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3925005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7" name="Shape 3077"/>
            <p:cNvSpPr txBox="1"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3925005" y="603531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4012187" y="470635"/>
              <a:ext cx="1158281" cy="357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0" name="Shape 3080"/>
            <p:cNvSpPr txBox="1"/>
            <p:nvPr/>
          </p:nvSpPr>
          <p:spPr>
            <a:xfrm>
              <a:off x="4012187" y="470635"/>
              <a:ext cx="1158281" cy="357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Controlar as comunicações</a:t>
              </a:r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232742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232742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4" name="Shape 3084"/>
            <p:cNvSpPr txBox="1"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8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Shape 3089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das áreas mais populosas em termos de processos, é por meio do gerenciamento dos riscos que podemos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ameaças e oportunidades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respostas por meio de estratégias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bem definidas para endereçá-las, bem como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garantir o sucesso dos projetos que gerenciamos.</a:t>
            </a:r>
          </a:p>
        </p:txBody>
      </p:sp>
      <p:sp>
        <p:nvSpPr>
          <p:cNvPr id="3090" name="Shape 30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Voltado para o 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de projetos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Project Management Institute (PMI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é uma 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 de classe mundial 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fins lucrativos e com capítulos espalhados por todo o mundo. </a:t>
            </a:r>
          </a:p>
        </p:txBody>
      </p:sp>
      <p:sp>
        <p:nvSpPr>
          <p:cNvPr id="439" name="Shape 439"/>
          <p:cNvSpPr/>
          <p:nvPr/>
        </p:nvSpPr>
        <p:spPr>
          <a:xfrm>
            <a:off x="0" y="253373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Institute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Shape 30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</a:p>
        </p:txBody>
      </p:sp>
      <p:grpSp>
        <p:nvGrpSpPr>
          <p:cNvPr id="3096" name="Shape 3096"/>
          <p:cNvGrpSpPr/>
          <p:nvPr/>
        </p:nvGrpSpPr>
        <p:grpSpPr>
          <a:xfrm>
            <a:off x="1107609" y="885505"/>
            <a:ext cx="5698465" cy="2516930"/>
            <a:chOff x="390765" y="0"/>
            <a:chExt cx="5698465" cy="2516930"/>
          </a:xfrm>
        </p:grpSpPr>
        <p:sp>
          <p:nvSpPr>
            <p:cNvPr id="3097" name="Shape 3097"/>
            <p:cNvSpPr/>
            <p:nvPr/>
          </p:nvSpPr>
          <p:spPr>
            <a:xfrm>
              <a:off x="390765" y="231602"/>
              <a:ext cx="1095857" cy="12892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390765" y="280020"/>
              <a:ext cx="80505" cy="8050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390765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 txBox="1"/>
            <p:nvPr/>
          </p:nvSpPr>
          <p:spPr>
            <a:xfrm>
              <a:off x="390765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3101" name="Shape 3101"/>
            <p:cNvSpPr/>
            <p:nvPr/>
          </p:nvSpPr>
          <p:spPr>
            <a:xfrm>
              <a:off x="1541417" y="231602"/>
              <a:ext cx="1095857" cy="12892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1541417" y="280020"/>
              <a:ext cx="80505" cy="8050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1541417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4" name="Shape 3104"/>
            <p:cNvSpPr txBox="1"/>
            <p:nvPr/>
          </p:nvSpPr>
          <p:spPr>
            <a:xfrm>
              <a:off x="1541417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3105" name="Shape 3105"/>
            <p:cNvSpPr/>
            <p:nvPr/>
          </p:nvSpPr>
          <p:spPr>
            <a:xfrm>
              <a:off x="1541417" y="594393"/>
              <a:ext cx="80502" cy="805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1618128" y="414102"/>
              <a:ext cx="1019147" cy="441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7" name="Shape 3107"/>
            <p:cNvSpPr txBox="1"/>
            <p:nvPr/>
          </p:nvSpPr>
          <p:spPr>
            <a:xfrm>
              <a:off x="1618128" y="414102"/>
              <a:ext cx="1019147" cy="441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dos riscos</a:t>
              </a:r>
            </a:p>
          </p:txBody>
        </p:sp>
        <p:sp>
          <p:nvSpPr>
            <p:cNvPr id="3108" name="Shape 3108"/>
            <p:cNvSpPr/>
            <p:nvPr/>
          </p:nvSpPr>
          <p:spPr>
            <a:xfrm>
              <a:off x="1541417" y="974570"/>
              <a:ext cx="80502" cy="805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1618128" y="855190"/>
              <a:ext cx="1019147" cy="319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0" name="Shape 3110"/>
            <p:cNvSpPr txBox="1"/>
            <p:nvPr/>
          </p:nvSpPr>
          <p:spPr>
            <a:xfrm>
              <a:off x="1618128" y="855190"/>
              <a:ext cx="1019147" cy="319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os riscos</a:t>
              </a:r>
            </a:p>
          </p:txBody>
        </p:sp>
        <p:sp>
          <p:nvSpPr>
            <p:cNvPr id="3111" name="Shape 3111"/>
            <p:cNvSpPr/>
            <p:nvPr/>
          </p:nvSpPr>
          <p:spPr>
            <a:xfrm>
              <a:off x="1541417" y="1374249"/>
              <a:ext cx="80502" cy="805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1618128" y="1174455"/>
              <a:ext cx="1019147" cy="480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3" name="Shape 3113"/>
            <p:cNvSpPr txBox="1"/>
            <p:nvPr/>
          </p:nvSpPr>
          <p:spPr>
            <a:xfrm>
              <a:off x="1618128" y="1174455"/>
              <a:ext cx="1019147" cy="480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Análise qualitativa dos riscos</a:t>
              </a:r>
            </a:p>
          </p:txBody>
        </p:sp>
        <p:sp>
          <p:nvSpPr>
            <p:cNvPr id="3114" name="Shape 3114"/>
            <p:cNvSpPr/>
            <p:nvPr/>
          </p:nvSpPr>
          <p:spPr>
            <a:xfrm>
              <a:off x="1541417" y="1824916"/>
              <a:ext cx="80502" cy="805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1618128" y="1654544"/>
              <a:ext cx="1019147" cy="42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6" name="Shape 3116"/>
            <p:cNvSpPr txBox="1"/>
            <p:nvPr/>
          </p:nvSpPr>
          <p:spPr>
            <a:xfrm>
              <a:off x="1618128" y="1654544"/>
              <a:ext cx="1019147" cy="42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Análise quantitativa dos riscos</a:t>
              </a:r>
            </a:p>
          </p:txBody>
        </p:sp>
        <p:sp>
          <p:nvSpPr>
            <p:cNvPr id="3117" name="Shape 3117"/>
            <p:cNvSpPr/>
            <p:nvPr/>
          </p:nvSpPr>
          <p:spPr>
            <a:xfrm>
              <a:off x="1541417" y="2256108"/>
              <a:ext cx="80502" cy="805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1618128" y="2075790"/>
              <a:ext cx="1019147" cy="441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9" name="Shape 3119"/>
            <p:cNvSpPr txBox="1"/>
            <p:nvPr/>
          </p:nvSpPr>
          <p:spPr>
            <a:xfrm>
              <a:off x="1618128" y="2075790"/>
              <a:ext cx="1019147" cy="441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resposta aos riscos</a:t>
              </a:r>
            </a:p>
          </p:txBody>
        </p:sp>
        <p:sp>
          <p:nvSpPr>
            <p:cNvPr id="3120" name="Shape 3120"/>
            <p:cNvSpPr/>
            <p:nvPr/>
          </p:nvSpPr>
          <p:spPr>
            <a:xfrm>
              <a:off x="2692069" y="231602"/>
              <a:ext cx="1095857" cy="12892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2692069" y="280020"/>
              <a:ext cx="80505" cy="8050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2692069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3" name="Shape 3123"/>
            <p:cNvSpPr txBox="1"/>
            <p:nvPr/>
          </p:nvSpPr>
          <p:spPr>
            <a:xfrm>
              <a:off x="2692069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3124" name="Shape 3124"/>
            <p:cNvSpPr/>
            <p:nvPr/>
          </p:nvSpPr>
          <p:spPr>
            <a:xfrm>
              <a:off x="3842721" y="231602"/>
              <a:ext cx="1095857" cy="12892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3842721" y="280020"/>
              <a:ext cx="80505" cy="8050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3842721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7" name="Shape 3127"/>
            <p:cNvSpPr txBox="1"/>
            <p:nvPr/>
          </p:nvSpPr>
          <p:spPr>
            <a:xfrm>
              <a:off x="3842721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3128" name="Shape 3128"/>
            <p:cNvSpPr/>
            <p:nvPr/>
          </p:nvSpPr>
          <p:spPr>
            <a:xfrm>
              <a:off x="3842721" y="467677"/>
              <a:ext cx="80502" cy="805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3919432" y="414102"/>
              <a:ext cx="1019147" cy="18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0" name="Shape 3130"/>
            <p:cNvSpPr txBox="1"/>
            <p:nvPr/>
          </p:nvSpPr>
          <p:spPr>
            <a:xfrm>
              <a:off x="3919432" y="414102"/>
              <a:ext cx="1019147" cy="18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rIns="71100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Controlar os riscos</a:t>
              </a:r>
            </a:p>
          </p:txBody>
        </p:sp>
        <p:sp>
          <p:nvSpPr>
            <p:cNvPr id="3131" name="Shape 3131"/>
            <p:cNvSpPr/>
            <p:nvPr/>
          </p:nvSpPr>
          <p:spPr>
            <a:xfrm>
              <a:off x="4993373" y="231602"/>
              <a:ext cx="1095857" cy="128923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4993373" y="280020"/>
              <a:ext cx="80505" cy="8050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4993373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4" name="Shape 3134"/>
            <p:cNvSpPr txBox="1"/>
            <p:nvPr/>
          </p:nvSpPr>
          <p:spPr>
            <a:xfrm>
              <a:off x="4993373" y="0"/>
              <a:ext cx="1095857" cy="231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9050" rIns="19050" tIns="12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Shape 3139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comprar ou vamos fazer?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Vale a pena construir dentro da nossa organização ou temos de terceirizar? Qual a melhor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 de contratação de serviços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Quais contratos vamos utilizar? Como vamos encerrar os contratos? </a:t>
            </a:r>
          </a:p>
        </p:txBody>
      </p:sp>
      <p:sp>
        <p:nvSpPr>
          <p:cNvPr id="3140" name="Shape 314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Shape 3145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gerenciamento das aquisições é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fundamental na área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uma vez que, em um mundo cada vez mais interconectado,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impossível fazer tudo sozinho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Uma organização não existe sem as outras, é a natureza da evolução e da especialização.</a:t>
            </a:r>
          </a:p>
        </p:txBody>
      </p:sp>
      <p:sp>
        <p:nvSpPr>
          <p:cNvPr id="3146" name="Shape 314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 (cont.)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Shape 315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</a:p>
        </p:txBody>
      </p:sp>
      <p:grpSp>
        <p:nvGrpSpPr>
          <p:cNvPr id="3152" name="Shape 3152"/>
          <p:cNvGrpSpPr/>
          <p:nvPr/>
        </p:nvGrpSpPr>
        <p:grpSpPr>
          <a:xfrm>
            <a:off x="718636" y="885505"/>
            <a:ext cx="6476413" cy="971939"/>
            <a:chOff x="1793" y="0"/>
            <a:chExt cx="6476413" cy="971939"/>
          </a:xfrm>
        </p:grpSpPr>
        <p:sp>
          <p:nvSpPr>
            <p:cNvPr id="3153" name="Shape 3153"/>
            <p:cNvSpPr/>
            <p:nvPr/>
          </p:nvSpPr>
          <p:spPr>
            <a:xfrm>
              <a:off x="1793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1793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6" name="Shape 3156"/>
            <p:cNvSpPr txBox="1"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3157" name="Shape 3157"/>
            <p:cNvSpPr/>
            <p:nvPr/>
          </p:nvSpPr>
          <p:spPr>
            <a:xfrm>
              <a:off x="1309529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1309529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0" name="Shape 3160"/>
            <p:cNvSpPr txBox="1"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3161" name="Shape 3161"/>
            <p:cNvSpPr/>
            <p:nvPr/>
          </p:nvSpPr>
          <p:spPr>
            <a:xfrm>
              <a:off x="1309529" y="675539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1396712" y="470635"/>
              <a:ext cx="1158281" cy="501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3" name="Shape 3163"/>
            <p:cNvSpPr txBox="1"/>
            <p:nvPr/>
          </p:nvSpPr>
          <p:spPr>
            <a:xfrm>
              <a:off x="1396712" y="470635"/>
              <a:ext cx="1158281" cy="501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aquisições</a:t>
              </a:r>
            </a:p>
          </p:txBody>
        </p:sp>
        <p:sp>
          <p:nvSpPr>
            <p:cNvPr id="3164" name="Shape 3164"/>
            <p:cNvSpPr/>
            <p:nvPr/>
          </p:nvSpPr>
          <p:spPr>
            <a:xfrm>
              <a:off x="2617266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2617266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7" name="Shape 3167"/>
            <p:cNvSpPr txBox="1"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3168" name="Shape 3168"/>
            <p:cNvSpPr/>
            <p:nvPr/>
          </p:nvSpPr>
          <p:spPr>
            <a:xfrm>
              <a:off x="2617266" y="603562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2704450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0" name="Shape 3170"/>
            <p:cNvSpPr txBox="1"/>
            <p:nvPr/>
          </p:nvSpPr>
          <p:spPr>
            <a:xfrm>
              <a:off x="2704450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Conduzir as aquisições</a:t>
              </a:r>
            </a:p>
          </p:txBody>
        </p:sp>
        <p:sp>
          <p:nvSpPr>
            <p:cNvPr id="3171" name="Shape 3171"/>
            <p:cNvSpPr/>
            <p:nvPr/>
          </p:nvSpPr>
          <p:spPr>
            <a:xfrm>
              <a:off x="3925005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3925005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4" name="Shape 3174"/>
            <p:cNvSpPr txBox="1"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3175" name="Shape 3175"/>
            <p:cNvSpPr/>
            <p:nvPr/>
          </p:nvSpPr>
          <p:spPr>
            <a:xfrm>
              <a:off x="3925005" y="603562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4012187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7" name="Shape 3177"/>
            <p:cNvSpPr txBox="1"/>
            <p:nvPr/>
          </p:nvSpPr>
          <p:spPr>
            <a:xfrm>
              <a:off x="4012187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Controlar as aquisições</a:t>
              </a:r>
            </a:p>
          </p:txBody>
        </p:sp>
        <p:sp>
          <p:nvSpPr>
            <p:cNvPr id="3178" name="Shape 3178"/>
            <p:cNvSpPr/>
            <p:nvPr/>
          </p:nvSpPr>
          <p:spPr>
            <a:xfrm>
              <a:off x="5232742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9" name="Shape 3179"/>
            <p:cNvSpPr/>
            <p:nvPr/>
          </p:nvSpPr>
          <p:spPr>
            <a:xfrm>
              <a:off x="5232742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1" name="Shape 3181"/>
            <p:cNvSpPr txBox="1"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232742" y="603562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319925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4" name="Shape 3184"/>
            <p:cNvSpPr txBox="1"/>
            <p:nvPr/>
          </p:nvSpPr>
          <p:spPr>
            <a:xfrm>
              <a:off x="5319925" y="470635"/>
              <a:ext cx="1158281" cy="35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Encerrar as aquisições</a:t>
              </a:r>
            </a:p>
          </p:txBody>
        </p:sp>
      </p:grp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Shape 3189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partes interessadas são o coração de um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Elas decidem o que é bom, elas realizam o trabalho, elas podem acabar com um projeto ou fazer dele um sucesso. É preciso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conhecê-las, planejar e controlar seu engajamento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que o projeto satisfaça a todas.</a:t>
            </a:r>
          </a:p>
        </p:txBody>
      </p:sp>
      <p:sp>
        <p:nvSpPr>
          <p:cNvPr id="3190" name="Shape 31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das partes interessadas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4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Shape 31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das partes interessadas</a:t>
            </a:r>
          </a:p>
        </p:txBody>
      </p:sp>
      <p:grpSp>
        <p:nvGrpSpPr>
          <p:cNvPr id="3196" name="Shape 3196"/>
          <p:cNvGrpSpPr/>
          <p:nvPr/>
        </p:nvGrpSpPr>
        <p:grpSpPr>
          <a:xfrm>
            <a:off x="718636" y="885505"/>
            <a:ext cx="6476413" cy="1116015"/>
            <a:chOff x="1793" y="0"/>
            <a:chExt cx="6476413" cy="1116015"/>
          </a:xfrm>
        </p:grpSpPr>
        <p:sp>
          <p:nvSpPr>
            <p:cNvPr id="3197" name="Shape 3197"/>
            <p:cNvSpPr/>
            <p:nvPr/>
          </p:nvSpPr>
          <p:spPr>
            <a:xfrm>
              <a:off x="1793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1793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0" name="Shape 3200"/>
            <p:cNvSpPr txBox="1"/>
            <p:nvPr/>
          </p:nvSpPr>
          <p:spPr>
            <a:xfrm>
              <a:off x="1793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Iniciação</a:t>
              </a:r>
            </a:p>
          </p:txBody>
        </p:sp>
        <p:sp>
          <p:nvSpPr>
            <p:cNvPr id="3201" name="Shape 3201"/>
            <p:cNvSpPr/>
            <p:nvPr/>
          </p:nvSpPr>
          <p:spPr>
            <a:xfrm>
              <a:off x="1793" y="675570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88975" y="470635"/>
              <a:ext cx="1158281" cy="50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 txBox="1"/>
            <p:nvPr/>
          </p:nvSpPr>
          <p:spPr>
            <a:xfrm>
              <a:off x="88975" y="470635"/>
              <a:ext cx="1158281" cy="50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as partes interessadas</a:t>
              </a:r>
            </a:p>
          </p:txBody>
        </p:sp>
        <p:sp>
          <p:nvSpPr>
            <p:cNvPr id="3204" name="Shape 3204"/>
            <p:cNvSpPr/>
            <p:nvPr/>
          </p:nvSpPr>
          <p:spPr>
            <a:xfrm>
              <a:off x="1309529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1309529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7" name="Shape 3207"/>
            <p:cNvSpPr txBox="1"/>
            <p:nvPr/>
          </p:nvSpPr>
          <p:spPr>
            <a:xfrm>
              <a:off x="1309529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Planejamento</a:t>
              </a:r>
            </a:p>
          </p:txBody>
        </p:sp>
        <p:sp>
          <p:nvSpPr>
            <p:cNvPr id="3208" name="Shape 3208"/>
            <p:cNvSpPr/>
            <p:nvPr/>
          </p:nvSpPr>
          <p:spPr>
            <a:xfrm>
              <a:off x="1309529" y="747577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1396712" y="470635"/>
              <a:ext cx="1158281" cy="645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0" name="Shape 3210"/>
            <p:cNvSpPr txBox="1"/>
            <p:nvPr/>
          </p:nvSpPr>
          <p:spPr>
            <a:xfrm>
              <a:off x="1396712" y="470635"/>
              <a:ext cx="1158281" cy="645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Planejar o gerenciamento das partes interessadas</a:t>
              </a:r>
            </a:p>
          </p:txBody>
        </p:sp>
        <p:sp>
          <p:nvSpPr>
            <p:cNvPr id="3211" name="Shape 3211"/>
            <p:cNvSpPr/>
            <p:nvPr/>
          </p:nvSpPr>
          <p:spPr>
            <a:xfrm>
              <a:off x="2617266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2617266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4" name="Shape 3214"/>
            <p:cNvSpPr txBox="1"/>
            <p:nvPr/>
          </p:nvSpPr>
          <p:spPr>
            <a:xfrm>
              <a:off x="2617266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Execução</a:t>
              </a:r>
            </a:p>
          </p:txBody>
        </p:sp>
        <p:sp>
          <p:nvSpPr>
            <p:cNvPr id="3215" name="Shape 3215"/>
            <p:cNvSpPr/>
            <p:nvPr/>
          </p:nvSpPr>
          <p:spPr>
            <a:xfrm>
              <a:off x="2617266" y="747547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2704450" y="470635"/>
              <a:ext cx="1158281" cy="645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 txBox="1"/>
            <p:nvPr/>
          </p:nvSpPr>
          <p:spPr>
            <a:xfrm>
              <a:off x="2704450" y="470635"/>
              <a:ext cx="1158281" cy="645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Gerenciar o engajamento das partes interessadas</a:t>
              </a:r>
            </a:p>
          </p:txBody>
        </p:sp>
        <p:sp>
          <p:nvSpPr>
            <p:cNvPr id="3218" name="Shape 3218"/>
            <p:cNvSpPr/>
            <p:nvPr/>
          </p:nvSpPr>
          <p:spPr>
            <a:xfrm>
              <a:off x="3925005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3925005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1" name="Shape 3221"/>
            <p:cNvSpPr txBox="1"/>
            <p:nvPr/>
          </p:nvSpPr>
          <p:spPr>
            <a:xfrm>
              <a:off x="3925005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Monitoramento</a:t>
              </a:r>
            </a:p>
          </p:txBody>
        </p:sp>
        <p:sp>
          <p:nvSpPr>
            <p:cNvPr id="3222" name="Shape 3222"/>
            <p:cNvSpPr/>
            <p:nvPr/>
          </p:nvSpPr>
          <p:spPr>
            <a:xfrm>
              <a:off x="3925005" y="747547"/>
              <a:ext cx="91493" cy="914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4012187" y="470635"/>
              <a:ext cx="1158281" cy="645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4" name="Shape 3224"/>
            <p:cNvSpPr txBox="1"/>
            <p:nvPr/>
          </p:nvSpPr>
          <p:spPr>
            <a:xfrm>
              <a:off x="4012187" y="470635"/>
              <a:ext cx="1158281" cy="645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Controlar o engajamento das partes interessadas</a:t>
              </a:r>
            </a:p>
          </p:txBody>
        </p:sp>
        <p:sp>
          <p:nvSpPr>
            <p:cNvPr id="3225" name="Shape 3225"/>
            <p:cNvSpPr/>
            <p:nvPr/>
          </p:nvSpPr>
          <p:spPr>
            <a:xfrm>
              <a:off x="5232742" y="263219"/>
              <a:ext cx="1245463" cy="14652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5232742" y="318248"/>
              <a:ext cx="91496" cy="91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 txBox="1"/>
            <p:nvPr/>
          </p:nvSpPr>
          <p:spPr>
            <a:xfrm>
              <a:off x="5232742" y="0"/>
              <a:ext cx="1245463" cy="26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rIns="22850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Encerramento</a:t>
              </a:r>
            </a:p>
          </p:txBody>
        </p:sp>
      </p:grp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3" name="Shape 3233"/>
          <p:cNvGrpSpPr/>
          <p:nvPr/>
        </p:nvGrpSpPr>
        <p:grpSpPr>
          <a:xfrm>
            <a:off x="1186978" y="1197768"/>
            <a:ext cx="6178867" cy="1895474"/>
            <a:chOff x="1802134" y="1833335"/>
            <a:chExt cx="6178867" cy="1895474"/>
          </a:xfrm>
        </p:grpSpPr>
        <p:sp>
          <p:nvSpPr>
            <p:cNvPr id="3234" name="Shape 3234"/>
            <p:cNvSpPr txBox="1"/>
            <p:nvPr/>
          </p:nvSpPr>
          <p:spPr>
            <a:xfrm>
              <a:off x="4775094" y="2273242"/>
              <a:ext cx="32059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b="1" i="0" lang="pt-BR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Vamos conhecer cada área conhecimento em detalhes?</a:t>
              </a:r>
            </a:p>
          </p:txBody>
        </p:sp>
        <p:pic>
          <p:nvPicPr>
            <p:cNvPr id="3235" name="Shape 32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02134" y="1833335"/>
              <a:ext cx="2409824" cy="1895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0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Shape 3241"/>
          <p:cNvSpPr txBox="1"/>
          <p:nvPr/>
        </p:nvSpPr>
        <p:spPr>
          <a:xfrm>
            <a:off x="0" y="345303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3</a:t>
            </a:r>
          </a:p>
        </p:txBody>
      </p:sp>
      <p:sp>
        <p:nvSpPr>
          <p:cNvPr id="3242" name="Shape 324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3" name="Shape 324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3244" name="Shape 3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5" name="Shape 3245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246" name="Shape 3246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7" name="Shape 3247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Fundado em 1969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 Filadélfia, Pensilvânia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(EUA)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PMI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foi 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iniciado com apenas 5 voluntários. 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Atlanta, estado da Geórgia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(EUA)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aconteceu o 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seminário da organização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contou com um público de cerca de 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pessoas. </a:t>
            </a:r>
          </a:p>
        </p:txBody>
      </p:sp>
      <p:sp>
        <p:nvSpPr>
          <p:cNvPr id="445" name="Shape 445"/>
          <p:cNvSpPr/>
          <p:nvPr/>
        </p:nvSpPr>
        <p:spPr>
          <a:xfrm>
            <a:off x="0" y="253373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Institute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Atualmente,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PMI® conta com, aproximadamente, 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700.000 associados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</a:t>
            </a:r>
            <a:r>
              <a:rPr b="1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instituição de profissionais de gerenciamento de projetos</a:t>
            </a:r>
            <a:r>
              <a:rPr b="0" i="0" lang="pt-BR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mundo. </a:t>
            </a:r>
          </a:p>
        </p:txBody>
      </p:sp>
      <p:grpSp>
        <p:nvGrpSpPr>
          <p:cNvPr id="451" name="Shape 451"/>
          <p:cNvGrpSpPr/>
          <p:nvPr/>
        </p:nvGrpSpPr>
        <p:grpSpPr>
          <a:xfrm>
            <a:off x="1788082" y="2970908"/>
            <a:ext cx="4337524" cy="869476"/>
            <a:chOff x="2403238" y="3740210"/>
            <a:chExt cx="4337524" cy="869476"/>
          </a:xfrm>
        </p:grpSpPr>
        <p:sp>
          <p:nvSpPr>
            <p:cNvPr id="452" name="Shape 452"/>
            <p:cNvSpPr/>
            <p:nvPr/>
          </p:nvSpPr>
          <p:spPr>
            <a:xfrm>
              <a:off x="4373482" y="3740210"/>
              <a:ext cx="2367279" cy="855122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Frederico de Azevedo Aranha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Membro do PMI®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Registro: 1057498 </a:t>
              </a:r>
            </a:p>
          </p:txBody>
        </p:sp>
        <p:pic>
          <p:nvPicPr>
            <p:cNvPr id="453" name="Shape 4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3238" y="3754841"/>
              <a:ext cx="1970245" cy="854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" name="Shape 454"/>
          <p:cNvSpPr/>
          <p:nvPr/>
        </p:nvSpPr>
        <p:spPr>
          <a:xfrm>
            <a:off x="0" y="253373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Institute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 em mais de 170 países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 profissionais afiliados são de diversas áreas de trabalho, desde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engenharia civil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passando pela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indústria automotiva, infraestrutura de informática e telecomunicações até serviços financeiros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ainda outras. </a:t>
            </a:r>
          </a:p>
        </p:txBody>
      </p:sp>
      <p:grpSp>
        <p:nvGrpSpPr>
          <p:cNvPr id="460" name="Shape 460"/>
          <p:cNvGrpSpPr/>
          <p:nvPr/>
        </p:nvGrpSpPr>
        <p:grpSpPr>
          <a:xfrm>
            <a:off x="1788082" y="2970908"/>
            <a:ext cx="4337524" cy="869476"/>
            <a:chOff x="2403238" y="3740210"/>
            <a:chExt cx="4337524" cy="869476"/>
          </a:xfrm>
        </p:grpSpPr>
        <p:sp>
          <p:nvSpPr>
            <p:cNvPr id="461" name="Shape 461"/>
            <p:cNvSpPr/>
            <p:nvPr/>
          </p:nvSpPr>
          <p:spPr>
            <a:xfrm>
              <a:off x="4373482" y="3740210"/>
              <a:ext cx="2367279" cy="855122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Frederico de Azevedo Aranha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Membro do PMI®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Registro: 1057498 </a:t>
              </a:r>
            </a:p>
          </p:txBody>
        </p:sp>
        <p:pic>
          <p:nvPicPr>
            <p:cNvPr id="462" name="Shape 4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3238" y="3754841"/>
              <a:ext cx="1970245" cy="854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3" name="Shape 463"/>
          <p:cNvSpPr/>
          <p:nvPr/>
        </p:nvSpPr>
        <p:spPr>
          <a:xfrm>
            <a:off x="0" y="253373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Institute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principal instrumento de comunicação do PMI® para com seus membros e com a comunidade em geral são os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padrões de gerenciamento de projetos, programas e portfólios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estabelece. Também é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responsável por uma série de certificações relacionadas com os livros e guias que edita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 mais conhecido destes é o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PMBOK®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469" name="Shape 469"/>
          <p:cNvGrpSpPr/>
          <p:nvPr/>
        </p:nvGrpSpPr>
        <p:grpSpPr>
          <a:xfrm>
            <a:off x="1788082" y="2970908"/>
            <a:ext cx="4337524" cy="869476"/>
            <a:chOff x="2403238" y="3740210"/>
            <a:chExt cx="4337524" cy="869476"/>
          </a:xfrm>
        </p:grpSpPr>
        <p:sp>
          <p:nvSpPr>
            <p:cNvPr id="470" name="Shape 470"/>
            <p:cNvSpPr/>
            <p:nvPr/>
          </p:nvSpPr>
          <p:spPr>
            <a:xfrm>
              <a:off x="4373482" y="3740210"/>
              <a:ext cx="2367279" cy="855122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Frederico de Azevedo Aranha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Membro do PMI®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Registro: 1057498 </a:t>
              </a:r>
            </a:p>
          </p:txBody>
        </p:sp>
        <p:pic>
          <p:nvPicPr>
            <p:cNvPr id="471" name="Shape 4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3238" y="3754841"/>
              <a:ext cx="1970245" cy="854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2" name="Shape 472"/>
          <p:cNvSpPr/>
          <p:nvPr/>
        </p:nvSpPr>
        <p:spPr>
          <a:xfrm>
            <a:off x="0" y="253373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Institute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0" y="25545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Vale a pena se filiar ao PMI®?</a:t>
            </a:r>
          </a:p>
        </p:txBody>
      </p:sp>
      <p:pic>
        <p:nvPicPr>
          <p:cNvPr descr="https://www.caelum.com.br/apostila-html-css-javascript/anuncios/alura_2x.png" id="478" name="Shape 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481" name="Shape 481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482" name="Shape 482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Shape 483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4" name="Shape 484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2808311" y="417314"/>
            <a:ext cx="5109000" cy="584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0" y="1713458"/>
            <a:ext cx="4817400" cy="1631099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Revisores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Daniela Gomes dos Santos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CAPM®, SSYB™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Guilherme Calabria Etcheverry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PMP®, PRINCE2 Practitioner</a:t>
            </a:r>
          </a:p>
        </p:txBody>
      </p:sp>
      <p:pic>
        <p:nvPicPr>
          <p:cNvPr descr="https://www.caelum.com.br/apostila-html-css-javascript/anuncios/alura_2x.png"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Shape 185"/>
          <p:cNvGrpSpPr/>
          <p:nvPr/>
        </p:nvGrpSpPr>
        <p:grpSpPr>
          <a:xfrm>
            <a:off x="76775" y="421717"/>
            <a:ext cx="2732645" cy="576125"/>
            <a:chOff x="-150191" y="1834342"/>
            <a:chExt cx="7482598" cy="1702500"/>
          </a:xfrm>
        </p:grpSpPr>
        <p:pic>
          <p:nvPicPr>
            <p:cNvPr id="186" name="Shape 186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Shape 489"/>
          <p:cNvGrpSpPr/>
          <p:nvPr/>
        </p:nvGrpSpPr>
        <p:grpSpPr>
          <a:xfrm>
            <a:off x="1883834" y="1065385"/>
            <a:ext cx="4146020" cy="1368152"/>
            <a:chOff x="1479232" y="1578942"/>
            <a:chExt cx="5010116" cy="1800000"/>
          </a:xfrm>
        </p:grpSpPr>
        <p:pic>
          <p:nvPicPr>
            <p:cNvPr id="490" name="Shape 4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79232" y="1578942"/>
              <a:ext cx="2403092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Shape 4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89348" y="157894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Shape 492"/>
            <p:cNvSpPr/>
            <p:nvPr/>
          </p:nvSpPr>
          <p:spPr>
            <a:xfrm>
              <a:off x="3496117" y="1986183"/>
              <a:ext cx="1584960" cy="985520"/>
            </a:xfrm>
            <a:prstGeom prst="mathNotEqual">
              <a:avLst>
                <a:gd fmla="val 20427" name="adj1"/>
                <a:gd fmla="val 6395248" name="adj2"/>
                <a:gd fmla="val 11760" name="adj3"/>
              </a:avLst>
            </a:prstGeom>
            <a:gradFill>
              <a:gsLst>
                <a:gs pos="0">
                  <a:schemeClr val="dk1"/>
                </a:gs>
                <a:gs pos="80000">
                  <a:schemeClr val="dk1"/>
                </a:gs>
                <a:gs pos="100000">
                  <a:schemeClr val="dk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PMBOK® - Project Management Body of Knowledge</a:t>
            </a:r>
          </a:p>
        </p:txBody>
      </p:sp>
      <p:pic>
        <p:nvPicPr>
          <p:cNvPr descr="https://www.caelum.com.br/apostila-html-css-javascript/anuncios/alura_2x.png" id="498" name="Shape 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Shape 49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02" name="Shape 502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Shape 503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4" name="Shape 504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próprio nome esclarece, 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Body of Knowledge (PMBOK®)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a reunião do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conhecimento em gerenciamento de projetos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Project Management Institute (PMI®). </a:t>
            </a: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147" y="3019782"/>
            <a:ext cx="1611263" cy="1072221"/>
          </a:xfrm>
          <a:prstGeom prst="rect">
            <a:avLst/>
          </a:prstGeom>
          <a:noFill/>
          <a:ln>
            <a:noFill/>
          </a:ln>
          <a:effectLst>
            <a:outerShdw blurRad="76200" rotWithShape="0" algn="ctr" dir="5400000" dist="50800">
              <a:srgbClr val="000000">
                <a:alpha val="42745"/>
              </a:srgbClr>
            </a:outerShdw>
          </a:effectLst>
        </p:spPr>
      </p:pic>
      <p:sp>
        <p:nvSpPr>
          <p:cNvPr id="511" name="Shape 511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PMBOK®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práticas em gerenciamento de projetos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amplamente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reconhecidas como bem sucedidas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descritas no guia, juntamente com definições e explicações sobre outras questões envolvendo o gerenciamento de projetos. 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037" y="3009601"/>
            <a:ext cx="1611263" cy="1072221"/>
          </a:xfrm>
          <a:prstGeom prst="rect">
            <a:avLst/>
          </a:prstGeom>
          <a:noFill/>
          <a:ln>
            <a:noFill/>
          </a:ln>
          <a:effectLst>
            <a:outerShdw blurRad="76200" rotWithShape="0" algn="ctr" dir="5400000" dist="50800">
              <a:srgbClr val="000000">
                <a:alpha val="42745"/>
              </a:srgbClr>
            </a:outerShdw>
          </a:effectLst>
        </p:spPr>
      </p:pic>
      <p:sp>
        <p:nvSpPr>
          <p:cNvPr id="518" name="Shape 518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PMBOK®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264694" y="945573"/>
            <a:ext cx="7292550" cy="3722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4" name="Shape 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193225"/>
            <a:ext cx="1152128" cy="16263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25" name="Shape 525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Guia PMBOK® é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atualizado a cada 4 ou 5 anos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sendo que 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atualização mais recente foi em 2013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quando foi lançada a 5ª edição.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PMBOK®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PMBOK®</a:t>
            </a:r>
          </a:p>
        </p:txBody>
      </p:sp>
      <p:grpSp>
        <p:nvGrpSpPr>
          <p:cNvPr id="532" name="Shape 532"/>
          <p:cNvGrpSpPr/>
          <p:nvPr/>
        </p:nvGrpSpPr>
        <p:grpSpPr>
          <a:xfrm>
            <a:off x="1796843" y="794246"/>
            <a:ext cx="4320000" cy="2965883"/>
            <a:chOff x="0" y="33120"/>
            <a:chExt cx="4320000" cy="2965883"/>
          </a:xfrm>
        </p:grpSpPr>
        <p:sp>
          <p:nvSpPr>
            <p:cNvPr id="533" name="Shape 533"/>
            <p:cNvSpPr/>
            <p:nvPr/>
          </p:nvSpPr>
          <p:spPr>
            <a:xfrm>
              <a:off x="0" y="201805"/>
              <a:ext cx="4320000" cy="279719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 txBox="1"/>
            <p:nvPr/>
          </p:nvSpPr>
          <p:spPr>
            <a:xfrm>
              <a:off x="0" y="201805"/>
              <a:ext cx="4320000" cy="2797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335275" rIns="335275" tIns="249925">
              <a:noAutofit/>
            </a:bodyPr>
            <a:lstStyle/>
            <a:p>
              <a:pPr indent="-114300" lvl="1" marL="1143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Mais processos: </a:t>
              </a: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agora são 47, devido, especialmente, à inclusão de processos de planejamento em todas as áreas de conhecimento;</a:t>
              </a:r>
            </a:p>
            <a:p>
              <a:pPr indent="-114300" lvl="1" marL="114300" marR="0" rtl="0" algn="just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Mais uma área de conhecimento:</a:t>
              </a: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agora as Partes Interessadas são uma área de conhecimento;</a:t>
              </a:r>
            </a:p>
            <a:p>
              <a:pPr indent="-114300" lvl="1" marL="114300" marR="0" rtl="0" algn="just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Mais páginas</a:t>
              </a: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agora são 616;</a:t>
              </a:r>
            </a:p>
            <a:p>
              <a:pPr indent="-114300" lvl="1" marL="114300" marR="0" rtl="0" algn="just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Algumas mudanças pontuais</a:t>
              </a: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renomeação de alguns processos e revisão de entradas, ferramentas e técnicas e saídas de todos os processos.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216000" y="33120"/>
              <a:ext cx="3024000" cy="35423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233292" y="50414"/>
              <a:ext cx="2989414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4300" rIns="11430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 que mudou na 5ª edição?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guia PMBOK® é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dividido entre as 10 áreas de conhecimento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gerenciamento. Também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fazem parte do volume uma introdução ao gerenciamento de projetos e o ciclo de vida de projetos.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guia é construído de maneira lógica, explorando os termos colocados e trazendo luz aos principais conceitos apresentados.</a:t>
            </a:r>
          </a:p>
        </p:txBody>
      </p:sp>
      <p:sp>
        <p:nvSpPr>
          <p:cNvPr id="542" name="Shape 542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PMBOK®</a:t>
            </a: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037" y="3009601"/>
            <a:ext cx="1611263" cy="1072221"/>
          </a:xfrm>
          <a:prstGeom prst="rect">
            <a:avLst/>
          </a:prstGeom>
          <a:noFill/>
          <a:ln>
            <a:noFill/>
          </a:ln>
          <a:effectLst>
            <a:outerShdw blurRad="76200" rotWithShape="0" algn="ctr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 ressaltar que os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conhecimentos e práticas apresentados não devem ser considerados como uma fórmula pronta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Cada gerente de projeto deve tomar a decisão de utilizar ou não determinadas práticas, inclusive como utilizar e que parte utilizar. </a:t>
            </a:r>
          </a:p>
        </p:txBody>
      </p:sp>
      <p:sp>
        <p:nvSpPr>
          <p:cNvPr id="549" name="Shape 549"/>
          <p:cNvSpPr/>
          <p:nvPr/>
        </p:nvSpPr>
        <p:spPr>
          <a:xfrm>
            <a:off x="0" y="264006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PMBOK®</a:t>
            </a: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037" y="3009601"/>
            <a:ext cx="1611263" cy="1072221"/>
          </a:xfrm>
          <a:prstGeom prst="rect">
            <a:avLst/>
          </a:prstGeom>
          <a:noFill/>
          <a:ln>
            <a:noFill/>
          </a:ln>
          <a:effectLst>
            <a:outerShdw blurRad="76200" rotWithShape="0" algn="ctr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tem que ler o PMBOK®?</a:t>
            </a:r>
          </a:p>
        </p:txBody>
      </p:sp>
      <p:pic>
        <p:nvPicPr>
          <p:cNvPr descr="https://www.caelum.com.br/apostila-html-css-javascript/anuncios/alura_2x.png" id="556" name="Shape 5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559" name="Shape 559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60" name="Shape 560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Shape 561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2" name="Shape 562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Shape 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894" y="655245"/>
            <a:ext cx="2635897" cy="298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97" name="Shape 19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9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Shape 19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certificações do PMI®</a:t>
            </a:r>
          </a:p>
        </p:txBody>
      </p:sp>
      <p:pic>
        <p:nvPicPr>
          <p:cNvPr descr="https://www.caelum.com.br/apostila-html-css-javascript/anuncios/alura_2x.png" id="573" name="Shape 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576" name="Shape 57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77" name="Shape 57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Shape 57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9" name="Shape 57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Shape 584"/>
          <p:cNvGrpSpPr/>
          <p:nvPr/>
        </p:nvGrpSpPr>
        <p:grpSpPr>
          <a:xfrm>
            <a:off x="1797007" y="525506"/>
            <a:ext cx="4319834" cy="3240000"/>
            <a:chOff x="163" y="0"/>
            <a:chExt cx="4319834" cy="3240000"/>
          </a:xfrm>
        </p:grpSpPr>
        <p:sp>
          <p:nvSpPr>
            <p:cNvPr id="585" name="Shape 585"/>
            <p:cNvSpPr/>
            <p:nvPr/>
          </p:nvSpPr>
          <p:spPr>
            <a:xfrm>
              <a:off x="163" y="0"/>
              <a:ext cx="2138905" cy="3240000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163" y="0"/>
              <a:ext cx="2138905" cy="9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CAPM</a:t>
              </a: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®</a:t>
              </a:r>
            </a:p>
          </p:txBody>
        </p:sp>
        <p:sp>
          <p:nvSpPr>
            <p:cNvPr id="587" name="Shape 587"/>
            <p:cNvSpPr/>
            <p:nvPr/>
          </p:nvSpPr>
          <p:spPr>
            <a:xfrm>
              <a:off x="214055" y="972795"/>
              <a:ext cx="1711125" cy="10153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243793" y="1002534"/>
              <a:ext cx="1651646" cy="955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 profissionais que trabalham em equipes de gerenciamento de projetos.</a:t>
              </a:r>
            </a:p>
          </p:txBody>
        </p:sp>
        <p:sp>
          <p:nvSpPr>
            <p:cNvPr id="589" name="Shape 589"/>
            <p:cNvSpPr/>
            <p:nvPr/>
          </p:nvSpPr>
          <p:spPr>
            <a:xfrm>
              <a:off x="214055" y="2083241"/>
              <a:ext cx="1711125" cy="99396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243166" y="2112352"/>
              <a:ext cx="1652900" cy="935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passado não era procurada, hoje é</a:t>
              </a:r>
              <a:r>
                <a:rPr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requisitada no mercado.</a:t>
              </a:r>
            </a:p>
          </p:txBody>
        </p:sp>
        <p:sp>
          <p:nvSpPr>
            <p:cNvPr id="591" name="Shape 591"/>
            <p:cNvSpPr/>
            <p:nvPr/>
          </p:nvSpPr>
          <p:spPr>
            <a:xfrm>
              <a:off x="2299652" y="0"/>
              <a:ext cx="2020346" cy="3240000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 txBox="1"/>
            <p:nvPr/>
          </p:nvSpPr>
          <p:spPr>
            <a:xfrm>
              <a:off x="2299652" y="0"/>
              <a:ext cx="2020346" cy="9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PMP®</a:t>
              </a:r>
            </a:p>
          </p:txBody>
        </p:sp>
        <p:sp>
          <p:nvSpPr>
            <p:cNvPr id="593" name="Shape 593"/>
            <p:cNvSpPr/>
            <p:nvPr/>
          </p:nvSpPr>
          <p:spPr>
            <a:xfrm>
              <a:off x="2454099" y="972412"/>
              <a:ext cx="1711125" cy="9599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2482216" y="1000529"/>
              <a:ext cx="1654890" cy="903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 Gerentes de Projetos com experiência comprovada.</a:t>
              </a:r>
            </a:p>
          </p:txBody>
        </p:sp>
        <p:sp>
          <p:nvSpPr>
            <p:cNvPr id="595" name="Shape 595"/>
            <p:cNvSpPr/>
            <p:nvPr/>
          </p:nvSpPr>
          <p:spPr>
            <a:xfrm>
              <a:off x="2454099" y="2040619"/>
              <a:ext cx="1711125" cy="103696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2484471" y="2070991"/>
              <a:ext cx="1650381" cy="97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Certificação de gerenciamento de projetos mais popular nas Américas e Ásia.</a:t>
              </a:r>
            </a:p>
          </p:txBody>
        </p:sp>
      </p:grpSp>
      <p:sp>
        <p:nvSpPr>
          <p:cNvPr id="597" name="Shape 597"/>
          <p:cNvSpPr/>
          <p:nvPr/>
        </p:nvSpPr>
        <p:spPr>
          <a:xfrm>
            <a:off x="6333107" y="1713458"/>
            <a:ext cx="1296143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Acesse e saiba mais: </a:t>
            </a:r>
            <a:r>
              <a:rPr i="0" lang="pt-BR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http://www.pmi.org/en/Certification/What-are-PMI-Certifications.aspx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Shape 602"/>
          <p:cNvGrpSpPr/>
          <p:nvPr/>
        </p:nvGrpSpPr>
        <p:grpSpPr>
          <a:xfrm>
            <a:off x="1796843" y="525506"/>
            <a:ext cx="4317836" cy="3240000"/>
            <a:chOff x="0" y="0"/>
            <a:chExt cx="4317836" cy="3240000"/>
          </a:xfrm>
        </p:grpSpPr>
        <p:sp>
          <p:nvSpPr>
            <p:cNvPr id="603" name="Shape 603"/>
            <p:cNvSpPr/>
            <p:nvPr/>
          </p:nvSpPr>
          <p:spPr>
            <a:xfrm>
              <a:off x="0" y="0"/>
              <a:ext cx="2079842" cy="3240000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 txBox="1"/>
            <p:nvPr/>
          </p:nvSpPr>
          <p:spPr>
            <a:xfrm>
              <a:off x="0" y="0"/>
              <a:ext cx="2079842" cy="9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PgMP®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210145" y="972401"/>
              <a:ext cx="1663874" cy="98666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 txBox="1"/>
            <p:nvPr/>
          </p:nvSpPr>
          <p:spPr>
            <a:xfrm>
              <a:off x="239043" y="1001300"/>
              <a:ext cx="1606079" cy="928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 Gerentes de Programas com experiência comprovada.</a:t>
              </a:r>
            </a:p>
          </p:txBody>
        </p:sp>
        <p:sp>
          <p:nvSpPr>
            <p:cNvPr id="607" name="Shape 607"/>
            <p:cNvSpPr/>
            <p:nvPr/>
          </p:nvSpPr>
          <p:spPr>
            <a:xfrm>
              <a:off x="210145" y="2070281"/>
              <a:ext cx="1663874" cy="100731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 txBox="1"/>
            <p:nvPr/>
          </p:nvSpPr>
          <p:spPr>
            <a:xfrm>
              <a:off x="239648" y="2099783"/>
              <a:ext cx="1604869" cy="948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Programas são conjuntos de  projetos com objetivos em comum.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2237993" y="0"/>
              <a:ext cx="2079842" cy="3240000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 txBox="1"/>
            <p:nvPr/>
          </p:nvSpPr>
          <p:spPr>
            <a:xfrm>
              <a:off x="2237993" y="0"/>
              <a:ext cx="2079842" cy="9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PMI-ACP®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2445977" y="972708"/>
              <a:ext cx="1663874" cy="10369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 txBox="1"/>
            <p:nvPr/>
          </p:nvSpPr>
          <p:spPr>
            <a:xfrm>
              <a:off x="2476350" y="1003079"/>
              <a:ext cx="1603130" cy="97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 Gerentes de Projetos com experiência comprovada em práticas ágeis.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2445977" y="2115826"/>
              <a:ext cx="1663874" cy="9614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 txBox="1"/>
            <p:nvPr/>
          </p:nvSpPr>
          <p:spPr>
            <a:xfrm>
              <a:off x="2474138" y="2143986"/>
              <a:ext cx="1607554" cy="905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Métodos ágeis tornaram-se tendência no mercado.</a:t>
              </a:r>
            </a:p>
          </p:txBody>
        </p:sp>
      </p:grpSp>
      <p:sp>
        <p:nvSpPr>
          <p:cNvPr id="615" name="Shape 615"/>
          <p:cNvSpPr/>
          <p:nvPr/>
        </p:nvSpPr>
        <p:spPr>
          <a:xfrm>
            <a:off x="6333107" y="1713458"/>
            <a:ext cx="1296143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Acesse e saiba mais: </a:t>
            </a:r>
            <a:r>
              <a:rPr i="0" lang="pt-BR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http://www.pmi.org/en/Certification/What-are-PMI-Certifications.aspx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Shape 620"/>
          <p:cNvGrpSpPr/>
          <p:nvPr/>
        </p:nvGrpSpPr>
        <p:grpSpPr>
          <a:xfrm>
            <a:off x="2696843" y="633337"/>
            <a:ext cx="2519999" cy="3240000"/>
            <a:chOff x="0" y="0"/>
            <a:chExt cx="2519999" cy="3240000"/>
          </a:xfrm>
        </p:grpSpPr>
        <p:sp>
          <p:nvSpPr>
            <p:cNvPr id="621" name="Shape 621"/>
            <p:cNvSpPr/>
            <p:nvPr/>
          </p:nvSpPr>
          <p:spPr>
            <a:xfrm>
              <a:off x="0" y="0"/>
              <a:ext cx="2519999" cy="3240000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 txBox="1"/>
            <p:nvPr/>
          </p:nvSpPr>
          <p:spPr>
            <a:xfrm>
              <a:off x="0" y="0"/>
              <a:ext cx="2519999" cy="9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Outras Certificações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128076" y="972229"/>
              <a:ext cx="2263846" cy="39697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 txBox="1"/>
            <p:nvPr/>
          </p:nvSpPr>
          <p:spPr>
            <a:xfrm>
              <a:off x="139703" y="983855"/>
              <a:ext cx="2240592" cy="37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Portfolio  Management Professional (PfMP</a:t>
              </a:r>
              <a:r>
                <a:rPr b="0" baseline="3000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®</a:t>
              </a: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139789" y="1432880"/>
              <a:ext cx="2240420" cy="50295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154519" y="1447612"/>
              <a:ext cx="2210959" cy="473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Professional in Business Analysis (PMI-PBA</a:t>
              </a:r>
              <a:r>
                <a:rPr b="0" baseline="3000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SM</a:t>
              </a: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139789" y="1999515"/>
              <a:ext cx="2240420" cy="5705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 txBox="1"/>
            <p:nvPr/>
          </p:nvSpPr>
          <p:spPr>
            <a:xfrm>
              <a:off x="156498" y="2016225"/>
              <a:ext cx="2207000" cy="537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PMI Risk Management Professional (PMI-RMP</a:t>
              </a:r>
              <a:r>
                <a:rPr b="0" baseline="3000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®</a:t>
              </a: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128076" y="2633726"/>
              <a:ext cx="2263846" cy="44404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 txBox="1"/>
            <p:nvPr/>
          </p:nvSpPr>
          <p:spPr>
            <a:xfrm>
              <a:off x="141081" y="2646733"/>
              <a:ext cx="2237834" cy="418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PMI Scheduling Professional (PMI-SP</a:t>
              </a:r>
              <a:r>
                <a:rPr b="0" baseline="3000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®</a:t>
              </a: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</p:grpSp>
      <p:sp>
        <p:nvSpPr>
          <p:cNvPr id="631" name="Shape 631"/>
          <p:cNvSpPr/>
          <p:nvPr/>
        </p:nvSpPr>
        <p:spPr>
          <a:xfrm>
            <a:off x="6189092" y="1713458"/>
            <a:ext cx="144016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Acesse e saiba mais: </a:t>
            </a:r>
            <a:r>
              <a:rPr i="0" lang="pt-BR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http://www.pmi.org/en/Certification/What-are-PMI-Certifications.aspx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certificação CAPM® é para você?</a:t>
            </a:r>
          </a:p>
        </p:txBody>
      </p:sp>
      <p:pic>
        <p:nvPicPr>
          <p:cNvPr descr="https://www.caelum.com.br/apostila-html-css-javascript/anuncios/alura_2x.png" id="637" name="Shape 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641" name="Shape 64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Shape 64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3" name="Shape 643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“Indivíduos que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contribuem com seus conhecimentos especializados em uma equipe de projetos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podem se beneficiar desta certificação através da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possibilidade de alinhar o seu trabalho com o dos gerentes de projetos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 conhecimento que um profissional adquire ao obter a certificação CAPM® pode ser aplicado na prática diariamente, o que o ajuda no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competências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práticas de gerenciamento 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projetos.”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716843" y="3783125"/>
            <a:ext cx="6480000" cy="3065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M® Oficial do PMI®.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“Aqueles que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possuem a designação CAPM®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seu nome gozam de um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nível de credibilidade por parte de profissionais certificados PMP®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gerentes de projetos, empregadores e pares."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716843" y="3783125"/>
            <a:ext cx="6480000" cy="3065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M® Oficial do PMI®.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Shape 660"/>
          <p:cNvGrpSpPr/>
          <p:nvPr/>
        </p:nvGrpSpPr>
        <p:grpSpPr>
          <a:xfrm>
            <a:off x="1652407" y="1137393"/>
            <a:ext cx="4536504" cy="2160240"/>
            <a:chOff x="815741" y="777353"/>
            <a:chExt cx="4224775" cy="2736304"/>
          </a:xfrm>
        </p:grpSpPr>
        <p:grpSp>
          <p:nvGrpSpPr>
            <p:cNvPr id="661" name="Shape 661"/>
            <p:cNvGrpSpPr/>
            <p:nvPr/>
          </p:nvGrpSpPr>
          <p:grpSpPr>
            <a:xfrm>
              <a:off x="815741" y="777353"/>
              <a:ext cx="4224775" cy="1181888"/>
              <a:chOff x="2755130" y="1706485"/>
              <a:chExt cx="3971900" cy="823354"/>
            </a:xfrm>
          </p:grpSpPr>
          <p:sp>
            <p:nvSpPr>
              <p:cNvPr id="662" name="Shape 662"/>
              <p:cNvSpPr/>
              <p:nvPr/>
            </p:nvSpPr>
            <p:spPr>
              <a:xfrm>
                <a:off x="2755130" y="1706485"/>
                <a:ext cx="1501909" cy="823354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Diploma do ensino médio</a:t>
                </a:r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4928710" y="1706485"/>
                <a:ext cx="1798319" cy="823354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1.500 horas (1 ano) de experiência em equipes de projetos</a:t>
                </a: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4289567" y="1833566"/>
                <a:ext cx="609128" cy="601842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5" name="Shape 665"/>
            <p:cNvGrpSpPr/>
            <p:nvPr/>
          </p:nvGrpSpPr>
          <p:grpSpPr>
            <a:xfrm>
              <a:off x="815741" y="2331769"/>
              <a:ext cx="4224775" cy="1181888"/>
              <a:chOff x="2756921" y="3096581"/>
              <a:chExt cx="3971900" cy="823354"/>
            </a:xfrm>
          </p:grpSpPr>
          <p:sp>
            <p:nvSpPr>
              <p:cNvPr id="666" name="Shape 666"/>
              <p:cNvSpPr/>
              <p:nvPr/>
            </p:nvSpPr>
            <p:spPr>
              <a:xfrm>
                <a:off x="2756921" y="3096581"/>
                <a:ext cx="1501909" cy="823354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Diploma do ensino médio</a:t>
                </a:r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4930501" y="3096581"/>
                <a:ext cx="1798319" cy="823354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horas de curso formal em gerenciamento de projetos</a:t>
                </a: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4291357" y="3223661"/>
                <a:ext cx="609128" cy="601842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9" name="Shape 669"/>
            <p:cNvSpPr txBox="1"/>
            <p:nvPr/>
          </p:nvSpPr>
          <p:spPr>
            <a:xfrm>
              <a:off x="2560517" y="1961850"/>
              <a:ext cx="452966" cy="389850"/>
            </a:xfrm>
            <a:prstGeom prst="rect">
              <a:avLst/>
            </a:prstGeom>
            <a:noFill/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</a:t>
              </a:r>
            </a:p>
          </p:txBody>
        </p:sp>
      </p:grpSp>
      <p:sp>
        <p:nvSpPr>
          <p:cNvPr id="670" name="Shape 670"/>
          <p:cNvSpPr txBox="1"/>
          <p:nvPr/>
        </p:nvSpPr>
        <p:spPr>
          <a:xfrm>
            <a:off x="0" y="275662"/>
            <a:ext cx="7913688" cy="331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necessário para ser elegível à certificação?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680658" y="3783125"/>
            <a:ext cx="6480000" cy="3065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M® Oficial do PMI®.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135436" y="805729"/>
            <a:ext cx="6762911" cy="2516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5114383" y="984480"/>
            <a:ext cx="2370851" cy="1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Acesse o manual da certificação: </a:t>
            </a:r>
            <a:r>
              <a:rPr lang="pt-BR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http://www.pmi.org/~/media/PDF/Certifications/CAPM_Handbook_Full_Portuguese.ashx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6777352" y="1056094"/>
            <a:ext cx="448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</a:p>
        </p:txBody>
      </p:sp>
      <p:grpSp>
        <p:nvGrpSpPr>
          <p:cNvPr id="679" name="Shape 679"/>
          <p:cNvGrpSpPr/>
          <p:nvPr/>
        </p:nvGrpSpPr>
        <p:grpSpPr>
          <a:xfrm>
            <a:off x="725557" y="539345"/>
            <a:ext cx="3820371" cy="3357280"/>
            <a:chOff x="873170" y="-21983"/>
            <a:chExt cx="3820371" cy="3357280"/>
          </a:xfrm>
        </p:grpSpPr>
        <p:sp>
          <p:nvSpPr>
            <p:cNvPr id="680" name="Shape 680"/>
            <p:cNvSpPr/>
            <p:nvPr/>
          </p:nvSpPr>
          <p:spPr>
            <a:xfrm>
              <a:off x="1104715" y="-21983"/>
              <a:ext cx="3357280" cy="3357280"/>
            </a:xfrm>
            <a:custGeom>
              <a:pathLst>
                <a:path extrusionOk="0" h="120000" w="120000">
                  <a:moveTo>
                    <a:pt x="72012" y="4875"/>
                  </a:moveTo>
                  <a:lnTo>
                    <a:pt x="72012" y="4875"/>
                  </a:lnTo>
                  <a:cubicBezTo>
                    <a:pt x="98793" y="10711"/>
                    <a:pt x="117505" y="34952"/>
                    <a:pt x="116369" y="62338"/>
                  </a:cubicBezTo>
                  <a:cubicBezTo>
                    <a:pt x="115233" y="89725"/>
                    <a:pt x="94577" y="112332"/>
                    <a:pt x="67404" y="115929"/>
                  </a:cubicBezTo>
                  <a:cubicBezTo>
                    <a:pt x="40231" y="119527"/>
                    <a:pt x="14404" y="103073"/>
                    <a:pt x="6181" y="76926"/>
                  </a:cubicBezTo>
                  <a:cubicBezTo>
                    <a:pt x="-2042" y="50779"/>
                    <a:pt x="9716" y="22504"/>
                    <a:pt x="34057" y="9900"/>
                  </a:cubicBezTo>
                  <a:lnTo>
                    <a:pt x="32709" y="6597"/>
                  </a:lnTo>
                  <a:lnTo>
                    <a:pt x="39947" y="10840"/>
                  </a:lnTo>
                  <a:lnTo>
                    <a:pt x="37928" y="19390"/>
                  </a:lnTo>
                  <a:lnTo>
                    <a:pt x="36581" y="16089"/>
                  </a:lnTo>
                  <a:lnTo>
                    <a:pt x="36581" y="16089"/>
                  </a:lnTo>
                  <a:cubicBezTo>
                    <a:pt x="15298" y="27439"/>
                    <a:pt x="5219" y="52419"/>
                    <a:pt x="12665" y="75362"/>
                  </a:cubicBezTo>
                  <a:cubicBezTo>
                    <a:pt x="20111" y="98304"/>
                    <a:pt x="42938" y="112604"/>
                    <a:pt x="66830" y="109294"/>
                  </a:cubicBezTo>
                  <a:cubicBezTo>
                    <a:pt x="90723" y="105983"/>
                    <a:pt x="108801" y="86015"/>
                    <a:pt x="109728" y="61912"/>
                  </a:cubicBezTo>
                  <a:cubicBezTo>
                    <a:pt x="110655" y="37809"/>
                    <a:pt x="94163" y="16511"/>
                    <a:pt x="70595" y="11375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268950" y="2190"/>
              <a:ext cx="1028809" cy="51440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2294061" y="27301"/>
              <a:ext cx="978586" cy="464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Ciclo da certificação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3388280" y="541231"/>
              <a:ext cx="1028809" cy="51440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3413392" y="566343"/>
              <a:ext cx="978586" cy="464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Envio da inscrição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3664732" y="1752444"/>
              <a:ext cx="1028809" cy="51440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3689844" y="1777556"/>
              <a:ext cx="978586" cy="464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Revisão da inscrição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2890133" y="2723763"/>
              <a:ext cx="1028809" cy="51440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 txBox="1"/>
            <p:nvPr/>
          </p:nvSpPr>
          <p:spPr>
            <a:xfrm>
              <a:off x="2915243" y="2748874"/>
              <a:ext cx="978586" cy="464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Pagamento da inscrição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1647769" y="2723763"/>
              <a:ext cx="1028809" cy="51440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1672881" y="2748874"/>
              <a:ext cx="978586" cy="464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Auditoria</a:t>
              </a:r>
            </a:p>
          </p:txBody>
        </p:sp>
        <p:sp>
          <p:nvSpPr>
            <p:cNvPr id="691" name="Shape 691"/>
            <p:cNvSpPr/>
            <p:nvPr/>
          </p:nvSpPr>
          <p:spPr>
            <a:xfrm>
              <a:off x="873170" y="1752444"/>
              <a:ext cx="1028809" cy="51440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 txBox="1"/>
            <p:nvPr/>
          </p:nvSpPr>
          <p:spPr>
            <a:xfrm>
              <a:off x="898280" y="1777556"/>
              <a:ext cx="978586" cy="464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Elegibilidade de 12 meses</a:t>
              </a:r>
            </a:p>
          </p:txBody>
        </p:sp>
        <p:sp>
          <p:nvSpPr>
            <p:cNvPr id="693" name="Shape 693"/>
            <p:cNvSpPr/>
            <p:nvPr/>
          </p:nvSpPr>
          <p:spPr>
            <a:xfrm>
              <a:off x="1149621" y="541231"/>
              <a:ext cx="1028809" cy="51440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 txBox="1"/>
            <p:nvPr/>
          </p:nvSpPr>
          <p:spPr>
            <a:xfrm>
              <a:off x="1174733" y="566343"/>
              <a:ext cx="978586" cy="464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Aprovação</a:t>
              </a:r>
            </a:p>
          </p:txBody>
        </p:sp>
      </p:grpSp>
      <p:sp>
        <p:nvSpPr>
          <p:cNvPr id="695" name="Shape 695"/>
          <p:cNvSpPr/>
          <p:nvPr/>
        </p:nvSpPr>
        <p:spPr>
          <a:xfrm>
            <a:off x="3020740" y="424972"/>
            <a:ext cx="304799" cy="272715"/>
          </a:xfrm>
          <a:prstGeom prst="heptagon">
            <a:avLst>
              <a:gd fmla="val 102572" name="hf"/>
              <a:gd fmla="val 105210" name="vf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5541019" y="345306"/>
            <a:ext cx="2088232" cy="12241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CAPM® Oficial do PMI®.</a:t>
            </a:r>
          </a:p>
        </p:txBody>
      </p:sp>
      <p:graphicFrame>
        <p:nvGraphicFramePr>
          <p:cNvPr id="701" name="Shape 701"/>
          <p:cNvGraphicFramePr/>
          <p:nvPr/>
        </p:nvGraphicFramePr>
        <p:xfrm>
          <a:off x="212428" y="268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{D272C455-F063-476F-8623-8545BBAA3A79}</a:tableStyleId>
              </a:tblPr>
              <a:tblGrid>
                <a:gridCol w="3096350"/>
                <a:gridCol w="1271800"/>
                <a:gridCol w="888425"/>
              </a:tblGrid>
              <a:tr h="53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Tipo de aplicação do exame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Status do membro no PMI®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Dólares</a:t>
                      </a:r>
                    </a:p>
                  </a:txBody>
                  <a:tcPr marT="45725" marB="45725" marR="91450" marL="91450" anchor="ctr"/>
                </a:tc>
              </a:tr>
              <a:tr h="2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Teste digital (CBT)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US$ 225</a:t>
                      </a:r>
                    </a:p>
                  </a:txBody>
                  <a:tcPr marT="45725" marB="45725" marR="91450" marL="91450" anchor="ctr"/>
                </a:tc>
              </a:tr>
              <a:tr h="2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Teste digital (CBT)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US$ 300</a:t>
                      </a:r>
                    </a:p>
                  </a:txBody>
                  <a:tcPr marT="45725" marB="45725" marR="91450" marL="91450" anchor="ctr"/>
                </a:tc>
              </a:tr>
              <a:tr h="2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Teste impresso (PBT)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US$ 225</a:t>
                      </a:r>
                    </a:p>
                  </a:txBody>
                  <a:tcPr marT="45725" marB="45725" marR="91450" marL="91450" anchor="ctr"/>
                </a:tc>
              </a:tr>
              <a:tr h="2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Teste impresso (PBT)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US$ 300</a:t>
                      </a:r>
                    </a:p>
                  </a:txBody>
                  <a:tcPr marT="45725" marB="45725" marR="91450" marL="91450" anchor="ctr"/>
                </a:tc>
              </a:tr>
              <a:tr h="2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Reexame CBT ou PBT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US$ 150</a:t>
                      </a:r>
                    </a:p>
                  </a:txBody>
                  <a:tcPr marT="45725" marB="45725" marR="91450" marL="91450" anchor="ctr"/>
                </a:tc>
              </a:tr>
              <a:tr h="2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Reexame CBT ou PBT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US$ 200</a:t>
                      </a:r>
                    </a:p>
                  </a:txBody>
                  <a:tcPr marT="45725" marB="45725" marR="91450" marL="91450" anchor="ctr"/>
                </a:tc>
              </a:tr>
              <a:tr h="27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Renovação da certificaçao CBT ou PBT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US$ 225</a:t>
                      </a:r>
                    </a:p>
                  </a:txBody>
                  <a:tcPr marT="45725" marB="45725" marR="91450" marL="91450" anchor="ctr"/>
                </a:tc>
              </a:tr>
              <a:tr h="27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Renovação da certificaçao CBT ou PBT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US$ 300</a:t>
                      </a:r>
                    </a:p>
                  </a:txBody>
                  <a:tcPr marT="45725" marB="45725" marR="91450" marL="91450" anchor="ctr"/>
                </a:tc>
              </a:tr>
              <a:tr h="38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Reexame de renovação da certificação CBT ou PBT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US$ 150</a:t>
                      </a:r>
                    </a:p>
                  </a:txBody>
                  <a:tcPr marT="45725" marB="45725" marR="91450" marL="91450" anchor="ctr"/>
                </a:tc>
              </a:tr>
              <a:tr h="38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Reexame de renovação da certificação CBT ou PBT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US$ 200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05" name="Shape 20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PMI® não divulga o </a:t>
            </a:r>
            <a:r>
              <a:rPr b="1"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exame desde 2006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quando este era 65%.  O exame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ser realizado em até 3 horas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contém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 questões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285750" lvl="0" marL="2857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questões são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baseadas na última edição do PMBOK® 5ª edição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Grande parte das questões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envolvem entradas, ferramentas e técnicas e saídas dos 47 processos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contidos no 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guia. </a:t>
            </a:r>
          </a:p>
          <a:p>
            <a:pPr indent="-285750" lvl="0" marL="2857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poucas as questões de cálculo.</a:t>
            </a:r>
          </a:p>
        </p:txBody>
      </p:sp>
      <p:sp>
        <p:nvSpPr>
          <p:cNvPr id="707" name="Shape 707"/>
          <p:cNvSpPr/>
          <p:nvPr/>
        </p:nvSpPr>
        <p:spPr>
          <a:xfrm>
            <a:off x="-140419" y="284295"/>
            <a:ext cx="7913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é a prova?</a:t>
            </a: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81164"/>
            <a:ext cx="1289003" cy="91244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-32377" y="273297"/>
            <a:ext cx="7913688" cy="2880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é a prova?</a:t>
            </a:r>
          </a:p>
        </p:txBody>
      </p:sp>
      <p:graphicFrame>
        <p:nvGraphicFramePr>
          <p:cNvPr id="714" name="Shape 714"/>
          <p:cNvGraphicFramePr/>
          <p:nvPr/>
        </p:nvGraphicFramePr>
        <p:xfrm>
          <a:off x="2696843" y="687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{D272C455-F063-476F-8623-8545BBAA3A79}</a:tableStyleId>
              </a:tblPr>
              <a:tblGrid>
                <a:gridCol w="1584175"/>
                <a:gridCol w="935825"/>
              </a:tblGrid>
              <a:tr h="44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Capítulos – PMBOK® 5ª edição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% Questões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15%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4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12%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11%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6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12%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7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7%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8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6%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8%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10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6%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11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9%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12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7%</a:t>
                      </a:r>
                    </a:p>
                  </a:txBody>
                  <a:tcPr marT="45725" marB="45725" marR="91450" marL="91450" anchor="ctr"/>
                </a:tc>
              </a:tr>
              <a:tr h="18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13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7%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715" name="Shape 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81164"/>
            <a:ext cx="1289003" cy="91244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qual grupo de processos do Gerenciamento de Projetos se gasta a maior parte do orçamento?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 </a:t>
            </a:r>
            <a:b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e Controle </a:t>
            </a:r>
            <a:b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</a:t>
            </a: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 </a:t>
            </a:r>
            <a:b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</a:t>
            </a: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0" y="273297"/>
            <a:ext cx="7913688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questão da prova CAPM®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certificação PMP® é para você?</a:t>
            </a:r>
          </a:p>
        </p:txBody>
      </p:sp>
      <p:pic>
        <p:nvPicPr>
          <p:cNvPr descr="https://www.caelum.com.br/apostila-html-css-javascript/anuncios/alura_2x.png" id="727" name="Shape 7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Shape 728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730" name="Shape 73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731" name="Shape 73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Shape 73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3" name="Shape 733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Reconhecida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solicitada mundialmente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credencial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PMP® atesta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aos empregadores, clientes e colegas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um gerente de projetos possui conhecimento, experiência e habilidades em gerenciamento de projetos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os projetos sejam realizados com êxito.”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716843" y="3783125"/>
            <a:ext cx="6480000" cy="3065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PMP® Oficial do PMI®.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“Uma vez que a demanda por gerentes de projetos qualificados está em um momento crítico,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profissionais que possuem uma credencial do PMI® estão bem posicionados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fornecer os serviços necessários para liderar equipes de projetos e atingir prósperos resultados.”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716843" y="3783125"/>
            <a:ext cx="6480000" cy="3065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PMP® Oficial do PMI®.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certificação PMP®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reconhece a competência de uma pessoa para desempenhar a função de gerente de projetos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especificamente a experiência de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liderar e conduzir projetos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Ano após ano, a credencial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PMP® tem ganhado reconhecimento mundial e proporcionado um salário mais alto para esses profissionais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relação ao daqueles que não possuem a credencial.”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716843" y="3783125"/>
            <a:ext cx="6480000" cy="3065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PMP® Oficial do PMI®.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Shape 756"/>
          <p:cNvGrpSpPr/>
          <p:nvPr/>
        </p:nvGrpSpPr>
        <p:grpSpPr>
          <a:xfrm>
            <a:off x="1544576" y="921370"/>
            <a:ext cx="4968552" cy="2736304"/>
            <a:chOff x="428452" y="309302"/>
            <a:chExt cx="6817766" cy="1992886"/>
          </a:xfrm>
        </p:grpSpPr>
        <p:sp>
          <p:nvSpPr>
            <p:cNvPr id="757" name="Shape 757"/>
            <p:cNvSpPr/>
            <p:nvPr/>
          </p:nvSpPr>
          <p:spPr>
            <a:xfrm>
              <a:off x="428452" y="309302"/>
              <a:ext cx="1835157" cy="8540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Diploma do ensino médio</a:t>
              </a:r>
            </a:p>
          </p:txBody>
        </p:sp>
        <p:sp>
          <p:nvSpPr>
            <p:cNvPr id="758" name="Shape 758"/>
            <p:cNvSpPr/>
            <p:nvPr/>
          </p:nvSpPr>
          <p:spPr>
            <a:xfrm>
              <a:off x="2798698" y="309302"/>
              <a:ext cx="1942963" cy="8540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7.500 horas (5 anos) de experiência em liderança de projetos</a:t>
              </a:r>
            </a:p>
          </p:txBody>
        </p:sp>
        <p:sp>
          <p:nvSpPr>
            <p:cNvPr id="759" name="Shape 759"/>
            <p:cNvSpPr/>
            <p:nvPr/>
          </p:nvSpPr>
          <p:spPr>
            <a:xfrm>
              <a:off x="2315584" y="628887"/>
              <a:ext cx="431136" cy="214917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28452" y="1448098"/>
              <a:ext cx="1835157" cy="8540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Formação superior de 4 anos (bacharelado ou similar)</a:t>
              </a:r>
            </a:p>
          </p:txBody>
        </p:sp>
        <p:sp>
          <p:nvSpPr>
            <p:cNvPr id="761" name="Shape 761"/>
            <p:cNvSpPr/>
            <p:nvPr/>
          </p:nvSpPr>
          <p:spPr>
            <a:xfrm>
              <a:off x="2798698" y="1448098"/>
              <a:ext cx="1942965" cy="8540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4.500 horas (3 anos) de experiência em liderança de projetos</a:t>
              </a:r>
            </a:p>
          </p:txBody>
        </p:sp>
        <p:sp>
          <p:nvSpPr>
            <p:cNvPr id="762" name="Shape 762"/>
            <p:cNvSpPr/>
            <p:nvPr/>
          </p:nvSpPr>
          <p:spPr>
            <a:xfrm>
              <a:off x="2315584" y="1767683"/>
              <a:ext cx="431136" cy="214917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 txBox="1"/>
            <p:nvPr/>
          </p:nvSpPr>
          <p:spPr>
            <a:xfrm>
              <a:off x="3337044" y="1209401"/>
              <a:ext cx="866275" cy="199788"/>
            </a:xfrm>
            <a:prstGeom prst="rect">
              <a:avLst/>
            </a:prstGeom>
            <a:noFill/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pt-B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</a:t>
              </a:r>
            </a:p>
          </p:txBody>
        </p:sp>
        <p:sp>
          <p:nvSpPr>
            <p:cNvPr id="764" name="Shape 764"/>
            <p:cNvSpPr/>
            <p:nvPr/>
          </p:nvSpPr>
          <p:spPr>
            <a:xfrm>
              <a:off x="5252987" y="309302"/>
              <a:ext cx="1980000" cy="8540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35 horas de educação formal em gerenciamento de projetos</a:t>
              </a:r>
            </a:p>
          </p:txBody>
        </p:sp>
        <p:sp>
          <p:nvSpPr>
            <p:cNvPr id="765" name="Shape 765"/>
            <p:cNvSpPr/>
            <p:nvPr/>
          </p:nvSpPr>
          <p:spPr>
            <a:xfrm>
              <a:off x="4772835" y="628887"/>
              <a:ext cx="431136" cy="214917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266217" y="1448098"/>
              <a:ext cx="1980000" cy="8540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35 horas de educação formal em gerenciamento de projetos</a:t>
              </a:r>
            </a:p>
          </p:txBody>
        </p:sp>
        <p:sp>
          <p:nvSpPr>
            <p:cNvPr id="767" name="Shape 767"/>
            <p:cNvSpPr/>
            <p:nvPr/>
          </p:nvSpPr>
          <p:spPr>
            <a:xfrm>
              <a:off x="4772837" y="1767683"/>
              <a:ext cx="431136" cy="214917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8" name="Shape 768"/>
          <p:cNvSpPr txBox="1"/>
          <p:nvPr/>
        </p:nvSpPr>
        <p:spPr>
          <a:xfrm>
            <a:off x="0" y="275662"/>
            <a:ext cx="7913688" cy="331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necessário para ser elegível à certificação?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1364555" y="3729682"/>
            <a:ext cx="5328591" cy="2454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PMP® Oficial do PMI®.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" name="Shape 774"/>
          <p:cNvGraphicFramePr/>
          <p:nvPr/>
        </p:nvGraphicFramePr>
        <p:xfrm>
          <a:off x="284437" y="545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{ACBB93E9-B885-45A4-A0F1-20A0A8AAD135}</a:tableStyleId>
              </a:tblPr>
              <a:tblGrid>
                <a:gridCol w="2109275"/>
                <a:gridCol w="1431300"/>
                <a:gridCol w="1355975"/>
              </a:tblGrid>
              <a:tr h="26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Tipo de aplicação do exame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Status do membro no PMI®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Dólares 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Teste digital (CBT)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US$ 405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Teste digital (CBT)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US$ 555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Teste impresso (PBT)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US$ 250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Teste impresso (PBT)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US$ 400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Reexame CBT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US$ 275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Reexame CBT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US$ 375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Reexame PBT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US$ 150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Reexame PBT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US$ 300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Renovação da credencial CCR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US$ 60</a:t>
                      </a:r>
                    </a:p>
                  </a:txBody>
                  <a:tcPr marT="45725" marB="45725" marR="91450" marL="91450" anchor="ctr"/>
                </a:tc>
              </a:tr>
              <a:tr h="2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Renovação da credencial CCR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Não-membro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US$ 150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75" name="Shape 775"/>
          <p:cNvSpPr txBox="1"/>
          <p:nvPr/>
        </p:nvSpPr>
        <p:spPr>
          <a:xfrm>
            <a:off x="5541019" y="777354"/>
            <a:ext cx="201622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PMP® Oficial do PMI®.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/>
        </p:nvSpPr>
        <p:spPr>
          <a:xfrm>
            <a:off x="5324996" y="788568"/>
            <a:ext cx="2304256" cy="14411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Acesse o manual da certificação: </a:t>
            </a:r>
            <a:r>
              <a:rPr lang="pt-BR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http://www.pmi.org/~/media/PDF/Certifications/PT_PMP_Handbook_Full_Portuguese.ashx</a:t>
            </a:r>
          </a:p>
        </p:txBody>
      </p:sp>
      <p:grpSp>
        <p:nvGrpSpPr>
          <p:cNvPr id="781" name="Shape 781"/>
          <p:cNvGrpSpPr/>
          <p:nvPr/>
        </p:nvGrpSpPr>
        <p:grpSpPr>
          <a:xfrm>
            <a:off x="1015873" y="300930"/>
            <a:ext cx="3997985" cy="3602409"/>
            <a:chOff x="875453" y="-64305"/>
            <a:chExt cx="3997985" cy="3602409"/>
          </a:xfrm>
        </p:grpSpPr>
        <p:sp>
          <p:nvSpPr>
            <p:cNvPr id="782" name="Shape 782"/>
            <p:cNvSpPr/>
            <p:nvPr/>
          </p:nvSpPr>
          <p:spPr>
            <a:xfrm>
              <a:off x="1073241" y="-64305"/>
              <a:ext cx="3602409" cy="3602409"/>
            </a:xfrm>
            <a:custGeom>
              <a:pathLst>
                <a:path extrusionOk="0" h="120000" w="120000">
                  <a:moveTo>
                    <a:pt x="72432" y="4968"/>
                  </a:moveTo>
                  <a:lnTo>
                    <a:pt x="72432" y="4968"/>
                  </a:lnTo>
                  <a:cubicBezTo>
                    <a:pt x="99059" y="10984"/>
                    <a:pt x="117560" y="35201"/>
                    <a:pt x="116363" y="62473"/>
                  </a:cubicBezTo>
                  <a:cubicBezTo>
                    <a:pt x="115167" y="89745"/>
                    <a:pt x="94615" y="112248"/>
                    <a:pt x="67563" y="115908"/>
                  </a:cubicBezTo>
                  <a:cubicBezTo>
                    <a:pt x="40511" y="119568"/>
                    <a:pt x="14720" y="103335"/>
                    <a:pt x="6319" y="77361"/>
                  </a:cubicBezTo>
                  <a:cubicBezTo>
                    <a:pt x="-2080" y="51387"/>
                    <a:pt x="9320" y="23125"/>
                    <a:pt x="33392" y="10250"/>
                  </a:cubicBezTo>
                  <a:lnTo>
                    <a:pt x="32000" y="6965"/>
                  </a:lnTo>
                  <a:lnTo>
                    <a:pt x="39294" y="11112"/>
                  </a:lnTo>
                  <a:lnTo>
                    <a:pt x="37389" y="19688"/>
                  </a:lnTo>
                  <a:lnTo>
                    <a:pt x="35998" y="16405"/>
                  </a:lnTo>
                  <a:cubicBezTo>
                    <a:pt x="14954" y="27990"/>
                    <a:pt x="5190" y="52955"/>
                    <a:pt x="12791" y="75744"/>
                  </a:cubicBezTo>
                  <a:cubicBezTo>
                    <a:pt x="20391" y="98533"/>
                    <a:pt x="43185" y="112639"/>
                    <a:pt x="66971" y="109274"/>
                  </a:cubicBezTo>
                  <a:cubicBezTo>
                    <a:pt x="90756" y="105909"/>
                    <a:pt x="108743" y="86033"/>
                    <a:pt x="109723" y="62030"/>
                  </a:cubicBezTo>
                  <a:cubicBezTo>
                    <a:pt x="110704" y="38028"/>
                    <a:pt x="94398" y="16751"/>
                    <a:pt x="70966" y="11458"/>
                  </a:cubicBezTo>
                  <a:close/>
                </a:path>
              </a:pathLst>
            </a:custGeom>
            <a:solidFill>
              <a:srgbClr val="CDE1E8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304258" y="17780"/>
              <a:ext cx="1140373" cy="45334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 txBox="1"/>
            <p:nvPr/>
          </p:nvSpPr>
          <p:spPr>
            <a:xfrm>
              <a:off x="2326389" y="39910"/>
              <a:ext cx="1096114" cy="409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Ciclo da certificação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3443994" y="618279"/>
              <a:ext cx="1050022" cy="3888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 txBox="1"/>
            <p:nvPr/>
          </p:nvSpPr>
          <p:spPr>
            <a:xfrm>
              <a:off x="3462978" y="637264"/>
              <a:ext cx="1012055" cy="350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Envio da inscrição</a:t>
              </a:r>
            </a:p>
          </p:txBody>
        </p:sp>
        <p:sp>
          <p:nvSpPr>
            <p:cNvPr id="787" name="Shape 787"/>
            <p:cNvSpPr/>
            <p:nvPr/>
          </p:nvSpPr>
          <p:spPr>
            <a:xfrm>
              <a:off x="3901200" y="1371375"/>
              <a:ext cx="972238" cy="3888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3920183" y="1390359"/>
              <a:ext cx="934270" cy="350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Revisão da inscrição</a:t>
              </a:r>
            </a:p>
          </p:txBody>
        </p:sp>
        <p:sp>
          <p:nvSpPr>
            <p:cNvPr id="789" name="Shape 789"/>
            <p:cNvSpPr/>
            <p:nvPr/>
          </p:nvSpPr>
          <p:spPr>
            <a:xfrm>
              <a:off x="3799744" y="2310539"/>
              <a:ext cx="972238" cy="3888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 txBox="1"/>
            <p:nvPr/>
          </p:nvSpPr>
          <p:spPr>
            <a:xfrm>
              <a:off x="3818728" y="2329523"/>
              <a:ext cx="934270" cy="350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Pagamento da inscrição</a:t>
              </a:r>
            </a:p>
          </p:txBody>
        </p:sp>
        <p:sp>
          <p:nvSpPr>
            <p:cNvPr id="791" name="Shape 791"/>
            <p:cNvSpPr/>
            <p:nvPr/>
          </p:nvSpPr>
          <p:spPr>
            <a:xfrm>
              <a:off x="3081543" y="3030891"/>
              <a:ext cx="972238" cy="3888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 txBox="1"/>
            <p:nvPr/>
          </p:nvSpPr>
          <p:spPr>
            <a:xfrm>
              <a:off x="3100527" y="3049875"/>
              <a:ext cx="934270" cy="350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Auditoria</a:t>
              </a:r>
            </a:p>
          </p:txBody>
        </p:sp>
        <p:sp>
          <p:nvSpPr>
            <p:cNvPr id="793" name="Shape 793"/>
            <p:cNvSpPr/>
            <p:nvPr/>
          </p:nvSpPr>
          <p:spPr>
            <a:xfrm>
              <a:off x="1729198" y="3029784"/>
              <a:ext cx="1101214" cy="3888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1748182" y="3048768"/>
              <a:ext cx="1063246" cy="350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Elegibilidade de 12 meses</a:t>
              </a:r>
            </a:p>
          </p:txBody>
        </p:sp>
        <p:sp>
          <p:nvSpPr>
            <p:cNvPr id="795" name="Shape 795"/>
            <p:cNvSpPr/>
            <p:nvPr/>
          </p:nvSpPr>
          <p:spPr>
            <a:xfrm>
              <a:off x="1081074" y="2360599"/>
              <a:ext cx="972238" cy="3888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 txBox="1"/>
            <p:nvPr/>
          </p:nvSpPr>
          <p:spPr>
            <a:xfrm>
              <a:off x="1100058" y="2379583"/>
              <a:ext cx="934270" cy="350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Aprovação</a:t>
              </a:r>
            </a:p>
          </p:txBody>
        </p:sp>
        <p:sp>
          <p:nvSpPr>
            <p:cNvPr id="797" name="Shape 797"/>
            <p:cNvSpPr/>
            <p:nvPr/>
          </p:nvSpPr>
          <p:spPr>
            <a:xfrm>
              <a:off x="875453" y="1371375"/>
              <a:ext cx="972238" cy="3888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 txBox="1"/>
            <p:nvPr/>
          </p:nvSpPr>
          <p:spPr>
            <a:xfrm>
              <a:off x="894437" y="1390359"/>
              <a:ext cx="934270" cy="350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60 PDUs</a:t>
              </a:r>
            </a:p>
          </p:txBody>
        </p:sp>
        <p:sp>
          <p:nvSpPr>
            <p:cNvPr id="799" name="Shape 799"/>
            <p:cNvSpPr/>
            <p:nvPr/>
          </p:nvSpPr>
          <p:spPr>
            <a:xfrm>
              <a:off x="1147041" y="599756"/>
              <a:ext cx="1237562" cy="3888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 txBox="1"/>
            <p:nvPr/>
          </p:nvSpPr>
          <p:spPr>
            <a:xfrm>
              <a:off x="1166025" y="618741"/>
              <a:ext cx="1199594" cy="350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ano de congelamento</a:t>
              </a:r>
            </a:p>
          </p:txBody>
        </p:sp>
      </p:grpSp>
      <p:sp>
        <p:nvSpPr>
          <p:cNvPr id="801" name="Shape 801"/>
          <p:cNvSpPr/>
          <p:nvPr/>
        </p:nvSpPr>
        <p:spPr>
          <a:xfrm>
            <a:off x="3452787" y="241150"/>
            <a:ext cx="288032" cy="248171"/>
          </a:xfrm>
          <a:prstGeom prst="heptagon">
            <a:avLst>
              <a:gd fmla="val 102572" name="hf"/>
              <a:gd fmla="val 105210" name="vf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6981178" y="849362"/>
            <a:ext cx="432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1" name="Shape 211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lang="pt-BR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prova possui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duração máxima de 4 horas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é composta por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questões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sendo que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delas não são pontuáveis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08" name="Shape 808"/>
          <p:cNvSpPr/>
          <p:nvPr/>
        </p:nvSpPr>
        <p:spPr>
          <a:xfrm>
            <a:off x="0" y="273297"/>
            <a:ext cx="7913688" cy="309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é a prova?</a:t>
            </a:r>
          </a:p>
        </p:txBody>
      </p:sp>
      <p:graphicFrame>
        <p:nvGraphicFramePr>
          <p:cNvPr id="809" name="Shape 809"/>
          <p:cNvGraphicFramePr/>
          <p:nvPr/>
        </p:nvGraphicFramePr>
        <p:xfrm>
          <a:off x="2300659" y="1713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{ACBB93E9-B885-45A4-A0F1-20A0A8AAD135}</a:tableStyleId>
              </a:tblPr>
              <a:tblGrid>
                <a:gridCol w="2029750"/>
                <a:gridCol w="1083150"/>
              </a:tblGrid>
              <a:tr h="6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Grupo de processos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(conforme o Guia PMBOK® 5ª edição)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% Questões</a:t>
                      </a:r>
                    </a:p>
                  </a:txBody>
                  <a:tcPr marT="45725" marB="45725" marR="91450" marL="91450" anchor="ctr"/>
                </a:tc>
              </a:tr>
              <a:tr h="29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Iniciação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13%</a:t>
                      </a:r>
                    </a:p>
                  </a:txBody>
                  <a:tcPr marT="45725" marB="45725" marR="91450" marL="91450" anchor="ctr"/>
                </a:tc>
              </a:tr>
              <a:tr h="29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Planejamento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24%</a:t>
                      </a:r>
                    </a:p>
                  </a:txBody>
                  <a:tcPr marT="45725" marB="45725" marR="91450" marL="91450" anchor="ctr"/>
                </a:tc>
              </a:tr>
              <a:tr h="29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Execução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30%</a:t>
                      </a:r>
                    </a:p>
                  </a:txBody>
                  <a:tcPr marT="45725" marB="45725" marR="91450" marL="91450" anchor="ctr"/>
                </a:tc>
              </a:tr>
              <a:tr h="29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Monitoramento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25%</a:t>
                      </a:r>
                    </a:p>
                  </a:txBody>
                  <a:tcPr marT="45725" marB="45725" marR="91450" marL="91450" anchor="ctr"/>
                </a:tc>
              </a:tr>
              <a:tr h="29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Encerramento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u="none" cap="none" strike="noStrike"/>
                        <a:t>8%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810" name="Shape 8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81164"/>
            <a:ext cx="1289003" cy="91244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0" y="248237"/>
            <a:ext cx="7913688" cy="2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questão da prova PMP®</a:t>
            </a:r>
          </a:p>
        </p:txBody>
      </p:sp>
      <p:sp>
        <p:nvSpPr>
          <p:cNvPr id="816" name="Shape 816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cliente está requerendo uma pequena mudança no escopo e espera que você faça isso sem atraso e custos adicionais. Você acredita ter o nível de autonomia necessário para tomar a decisão sozinho, mas você não tem certeza.</a:t>
            </a:r>
          </a:p>
        </p:txBody>
      </p:sp>
      <p:sp>
        <p:nvSpPr>
          <p:cNvPr id="817" name="Shape 817">
            <a:hlinkClick r:id="rId3"/>
          </p:cNvPr>
          <p:cNvSpPr/>
          <p:nvPr/>
        </p:nvSpPr>
        <p:spPr>
          <a:xfrm>
            <a:off x="428452" y="3729682"/>
            <a:ext cx="648071" cy="43204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mudança requisitada é uma maneira de obter mais dinheiro do cliente e consertar secretamente problemas de qualidade e cronograma. Você deve fazer uma estimativa razoável de tempo, custo, riscos e etc., e então adicionar uma boa margem em cima disso tudo para calcular o novo preço.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satisfação do cliente é sua prioridade. O cliente te deu uma oportunidade para aumentar sua satisfação, você deve aproveitar essa oportunidade. A maior parte dos gerentes de projetos têm contingências para cobrir riscos; isso pode ser usado para pagar os custos adicionais.</a:t>
            </a:r>
          </a:p>
        </p:txBody>
      </p:sp>
      <p:sp>
        <p:nvSpPr>
          <p:cNvPr id="823" name="Shape 823"/>
          <p:cNvSpPr/>
          <p:nvPr/>
        </p:nvSpPr>
        <p:spPr>
          <a:xfrm>
            <a:off x="0" y="248237"/>
            <a:ext cx="7913688" cy="2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questão da prova PMP®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</a:p>
        </p:txBody>
      </p:sp>
      <p:sp>
        <p:nvSpPr>
          <p:cNvPr id="824" name="Shape 824">
            <a:hlinkClick r:id="rId3"/>
          </p:cNvPr>
          <p:cNvSpPr/>
          <p:nvPr/>
        </p:nvSpPr>
        <p:spPr>
          <a:xfrm>
            <a:off x="428452" y="3729682"/>
            <a:ext cx="648071" cy="43204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Antes de tomar uma decisão, você deve olhar para o estacionamento do seu cliente, se você achar modelos caros e novos, é provável que você possa usar a mudança requisitada para aumentar o lucro do contrato. Caso não haja lucro, você deve rejeitar o pedido. 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</a:t>
            </a:r>
            <a:r>
              <a:rPr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Lidar com o pedido de acordo com os processos de controle de mudanças, descritos no seu plano de gestão. Então, tomar uma decisão em conjunto com  o comitê apropriado de mudanças, para analisar se a satisfação do cliente valerá os custos, trabalho e riscos extra, etc.</a:t>
            </a:r>
          </a:p>
        </p:txBody>
      </p:sp>
      <p:sp>
        <p:nvSpPr>
          <p:cNvPr id="830" name="Shape 830"/>
          <p:cNvSpPr/>
          <p:nvPr/>
        </p:nvSpPr>
        <p:spPr>
          <a:xfrm>
            <a:off x="0" y="248237"/>
            <a:ext cx="7913688" cy="2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questão da prova PMP®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0" y="273297"/>
            <a:ext cx="7913688" cy="374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curso é válido como educação formal?</a:t>
            </a:r>
          </a:p>
        </p:txBody>
      </p:sp>
      <p:pic>
        <p:nvPicPr>
          <p:cNvPr id="836" name="Shape 8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719822"/>
            <a:ext cx="6480000" cy="1791916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837" name="Shape 837"/>
          <p:cNvSpPr txBox="1"/>
          <p:nvPr/>
        </p:nvSpPr>
        <p:spPr>
          <a:xfrm>
            <a:off x="716843" y="3783125"/>
            <a:ext cx="6480000" cy="3065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 Certificação PMP® Oficial do PMI®.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/>
        </p:nvSpPr>
        <p:spPr>
          <a:xfrm>
            <a:off x="500460" y="813060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Como funciona o processo de auditoria?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Tecnólogo pode usar o diploma como de graduação de 4 anos?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Minha experiência como assistente de projetos conta como experiência para PMP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Onde faço a prova?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Posso repetir a prova quantas vezes? Tem desconto para quem não é aprovado?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prova é traduzida?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Vale a pena fazer a prova de certificação?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0" y="275906"/>
            <a:ext cx="7913688" cy="3211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 frequentes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2628275" y="3334610"/>
            <a:ext cx="2657138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Envie sua pergunta!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Vale a pena se certificar?</a:t>
            </a:r>
          </a:p>
        </p:txBody>
      </p:sp>
      <p:pic>
        <p:nvPicPr>
          <p:cNvPr descr="https://www.caelum.com.br/apostila-html-css-javascript/anuncios/alura_2x.png" id="850" name="Shape 8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Shape 851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853" name="Shape 85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854" name="Shape 85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5" name="Shape 85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6" name="Shape 85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Shape 8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68141">
            <a:off x="2307598" y="496261"/>
            <a:ext cx="3298490" cy="329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/>
        </p:nvSpPr>
        <p:spPr>
          <a:xfrm>
            <a:off x="0" y="345305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Fim do Módulo 1</a:t>
            </a:r>
          </a:p>
        </p:txBody>
      </p:sp>
      <p:sp>
        <p:nvSpPr>
          <p:cNvPr id="868" name="Shape 868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870" name="Shape 8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Shape 871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872" name="Shape 872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" name="Shape 873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2808311" y="417314"/>
            <a:ext cx="5108971" cy="58477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0" y="1952999"/>
            <a:ext cx="4817343" cy="1107995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 Expert</a:t>
            </a:r>
          </a:p>
        </p:txBody>
      </p:sp>
      <p:pic>
        <p:nvPicPr>
          <p:cNvPr descr="https://www.caelum.com.br/apostila-html-css-javascript/anuncios/alura_2x.png" id="881" name="Shape 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2" name="Shape 882"/>
          <p:cNvGrpSpPr/>
          <p:nvPr/>
        </p:nvGrpSpPr>
        <p:grpSpPr>
          <a:xfrm>
            <a:off x="76772" y="421670"/>
            <a:ext cx="2732806" cy="576064"/>
            <a:chOff x="-150191" y="1834342"/>
            <a:chExt cx="7482529" cy="1702447"/>
          </a:xfrm>
        </p:grpSpPr>
        <p:pic>
          <p:nvPicPr>
            <p:cNvPr id="883" name="Shape 883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Shape 884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7" name="Shape 217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/>
        </p:nvSpPr>
        <p:spPr>
          <a:xfrm>
            <a:off x="2808311" y="417314"/>
            <a:ext cx="5108971" cy="58477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891" name="Shape 891"/>
          <p:cNvSpPr txBox="1"/>
          <p:nvPr/>
        </p:nvSpPr>
        <p:spPr>
          <a:xfrm>
            <a:off x="0" y="1713458"/>
            <a:ext cx="4817343" cy="1631215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Revisores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Daniela Gomes dos Santos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CAPM®, SSYB™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Guilherme Calabria Etcheverry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PMP®, PRINCE2 Practitioner</a:t>
            </a:r>
          </a:p>
        </p:txBody>
      </p:sp>
      <p:pic>
        <p:nvPicPr>
          <p:cNvPr descr="https://www.caelum.com.br/apostila-html-css-javascript/anuncios/alura_2x.png" id="892" name="Shape 8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3" name="Shape 893"/>
          <p:cNvGrpSpPr/>
          <p:nvPr/>
        </p:nvGrpSpPr>
        <p:grpSpPr>
          <a:xfrm>
            <a:off x="76772" y="421670"/>
            <a:ext cx="2732806" cy="576064"/>
            <a:chOff x="-150191" y="1834342"/>
            <a:chExt cx="7482529" cy="1702447"/>
          </a:xfrm>
        </p:grpSpPr>
        <p:pic>
          <p:nvPicPr>
            <p:cNvPr id="894" name="Shape 89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5" name="Shape 89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/>
        </p:nvSpPr>
        <p:spPr>
          <a:xfrm>
            <a:off x="0" y="345306"/>
            <a:ext cx="6477124" cy="132343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</a:t>
            </a: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Influências Organizacionais</a:t>
            </a:r>
          </a:p>
        </p:txBody>
      </p:sp>
      <p:sp>
        <p:nvSpPr>
          <p:cNvPr id="902" name="Shape 90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904" name="Shape 9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Shape 905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906" name="Shape 906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7" name="Shape 907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913" name="Shape 9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916" name="Shape 91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917" name="Shape 91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8" name="Shape 91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9" name="Shape 91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925" name="Shape 92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931" name="Shape 931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937" name="Shape 937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/>
        </p:nvSpPr>
        <p:spPr>
          <a:xfrm>
            <a:off x="0" y="201288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Definição de projeto</a:t>
            </a:r>
          </a:p>
        </p:txBody>
      </p:sp>
      <p:pic>
        <p:nvPicPr>
          <p:cNvPr descr="https://www.caelum.com.br/apostila-html-css-javascript/anuncios/alura_2x.png" id="943" name="Shape 9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946" name="Shape 94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947" name="Shape 94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8" name="Shape 94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9" name="Shape 94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955" name="Shape 955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já trabalhou em algum projeto?</a:t>
            </a:r>
          </a:p>
        </p:txBody>
      </p:sp>
      <p:sp>
        <p:nvSpPr>
          <p:cNvPr id="956" name="Shape 956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uma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atividade finita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cujo objetivo é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entregar um produto único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Ou seja, um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 não dura para sempre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deve ter um fim previamente definido, e deve entregar um produto singular. </a:t>
            </a:r>
          </a:p>
        </p:txBody>
      </p:sp>
      <p:pic>
        <p:nvPicPr>
          <p:cNvPr id="957" name="Shape 9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68" y="2433538"/>
            <a:ext cx="2337720" cy="165101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963" name="Shape 96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tem natureza temporária!</a:t>
            </a:r>
          </a:p>
        </p:txBody>
      </p:sp>
      <p:sp>
        <p:nvSpPr>
          <p:cNvPr id="964" name="Shape 964"/>
          <p:cNvSpPr/>
          <p:nvPr/>
        </p:nvSpPr>
        <p:spPr>
          <a:xfrm>
            <a:off x="716843" y="885505"/>
            <a:ext cx="6480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acordo com o PMBOK®,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tem natureza temporária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por isso tem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início, meio e fim bem definidos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O término de um projeto é alcançado quando os objetivos deste são atingidos ou quando o projeto é encerrado porque seus objetivos não serão ou não poderão ser alcançados.</a:t>
            </a:r>
          </a:p>
        </p:txBody>
      </p:sp>
      <p:pic>
        <p:nvPicPr>
          <p:cNvPr id="965" name="Shape 9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91" y="2561203"/>
            <a:ext cx="866499" cy="145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971" name="Shape 971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curso é um exemplo de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O esforço para realizar o trabalho foi temporário e o resultado é único. Podem existir diversos cursos preparatórios, mas apenas um como este. Você consegue pensar em outros exemplos?</a:t>
            </a:r>
          </a:p>
        </p:txBody>
      </p:sp>
      <p:sp>
        <p:nvSpPr>
          <p:cNvPr id="972" name="Shape 972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 de projetos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do curso</a:t>
            </a:r>
          </a:p>
        </p:txBody>
      </p:sp>
      <p:pic>
        <p:nvPicPr>
          <p:cNvPr descr="https://www.caelum.com.br/apostila-html-css-javascript/anuncios/alura_2x.png"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27" name="Shape 22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Shape 22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1 – Introdução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978" name="Shape 97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 de projetos</a:t>
            </a:r>
          </a:p>
        </p:txBody>
      </p:sp>
      <p:grpSp>
        <p:nvGrpSpPr>
          <p:cNvPr id="979" name="Shape 979"/>
          <p:cNvGrpSpPr/>
          <p:nvPr/>
        </p:nvGrpSpPr>
        <p:grpSpPr>
          <a:xfrm>
            <a:off x="719690" y="1337302"/>
            <a:ext cx="6474303" cy="957137"/>
            <a:chOff x="2846" y="1280028"/>
            <a:chExt cx="6474303" cy="957137"/>
          </a:xfrm>
        </p:grpSpPr>
        <p:sp>
          <p:nvSpPr>
            <p:cNvPr id="980" name="Shape 980"/>
            <p:cNvSpPr/>
            <p:nvPr/>
          </p:nvSpPr>
          <p:spPr>
            <a:xfrm>
              <a:off x="2846" y="1280028"/>
              <a:ext cx="1245058" cy="9571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 txBox="1"/>
            <p:nvPr/>
          </p:nvSpPr>
          <p:spPr>
            <a:xfrm>
              <a:off x="30880" y="1308062"/>
              <a:ext cx="1188989" cy="90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Criar os textos</a:t>
              </a:r>
            </a:p>
          </p:txBody>
        </p:sp>
        <p:sp>
          <p:nvSpPr>
            <p:cNvPr id="982" name="Shape 982"/>
            <p:cNvSpPr/>
            <p:nvPr/>
          </p:nvSpPr>
          <p:spPr>
            <a:xfrm>
              <a:off x="1372412" y="1604209"/>
              <a:ext cx="263952" cy="30877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CDEFB"/>
                </a:gs>
                <a:gs pos="35000">
                  <a:srgbClr val="DAE7FC"/>
                </a:gs>
                <a:gs pos="100000">
                  <a:srgbClr val="F0F7F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 txBox="1"/>
            <p:nvPr/>
          </p:nvSpPr>
          <p:spPr>
            <a:xfrm>
              <a:off x="1372412" y="1665965"/>
              <a:ext cx="184766" cy="1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745928" y="1280028"/>
              <a:ext cx="1245058" cy="9571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 txBox="1"/>
            <p:nvPr/>
          </p:nvSpPr>
          <p:spPr>
            <a:xfrm>
              <a:off x="1773963" y="1308062"/>
              <a:ext cx="1188989" cy="90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Preparar os gráficos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3115493" y="1604209"/>
              <a:ext cx="263952" cy="30877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CDEFB"/>
                </a:gs>
                <a:gs pos="35000">
                  <a:srgbClr val="DAE7FC"/>
                </a:gs>
                <a:gs pos="100000">
                  <a:srgbClr val="F0F7F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 txBox="1"/>
            <p:nvPr/>
          </p:nvSpPr>
          <p:spPr>
            <a:xfrm>
              <a:off x="3115493" y="1665965"/>
              <a:ext cx="184766" cy="1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3489010" y="1280028"/>
              <a:ext cx="1245058" cy="9571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 txBox="1"/>
            <p:nvPr/>
          </p:nvSpPr>
          <p:spPr>
            <a:xfrm>
              <a:off x="3517044" y="1308062"/>
              <a:ext cx="1188989" cy="90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Criar as apresentações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4858576" y="1604209"/>
              <a:ext cx="263952" cy="30877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CDEFB"/>
                </a:gs>
                <a:gs pos="35000">
                  <a:srgbClr val="DAE7FC"/>
                </a:gs>
                <a:gs pos="100000">
                  <a:srgbClr val="F0F7FE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 txBox="1"/>
            <p:nvPr/>
          </p:nvSpPr>
          <p:spPr>
            <a:xfrm>
              <a:off x="4858576" y="1665965"/>
              <a:ext cx="184766" cy="185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5232092" y="1280028"/>
              <a:ext cx="1245058" cy="9571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 txBox="1"/>
            <p:nvPr/>
          </p:nvSpPr>
          <p:spPr>
            <a:xfrm>
              <a:off x="5260126" y="1308062"/>
              <a:ext cx="1188989" cy="90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Curso preparatório para PMP® e CAPM®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999" name="Shape 999"/>
          <p:cNvSpPr/>
          <p:nvPr/>
        </p:nvSpPr>
        <p:spPr>
          <a:xfrm>
            <a:off x="716843" y="885505"/>
            <a:ext cx="6480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Construir um prédio é um esforço temporário que gera um resultado único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Existem milhares de prédios na cidade, mas cada um teve seu período de planejamento, execução e encerramento. </a:t>
            </a:r>
          </a:p>
        </p:txBody>
      </p:sp>
      <p:sp>
        <p:nvSpPr>
          <p:cNvPr id="1000" name="Shape 1000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 de projetos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006" name="Shape 1006"/>
          <p:cNvSpPr/>
          <p:nvPr/>
        </p:nvSpPr>
        <p:spPr>
          <a:xfrm>
            <a:off x="716843" y="885505"/>
            <a:ext cx="6480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prédio é único, cada um tem seu próprio número e fica em um lugar diferente da cidade.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empresa pode oferecer, por meio da gestão de projetos, seus serviços ao mercado. </a:t>
            </a:r>
          </a:p>
        </p:txBody>
      </p:sp>
      <p:sp>
        <p:nvSpPr>
          <p:cNvPr id="1007" name="Shape 1007"/>
          <p:cNvSpPr/>
          <p:nvPr/>
        </p:nvSpPr>
        <p:spPr>
          <a:xfrm>
            <a:off x="1563474" y="2505546"/>
            <a:ext cx="1379440" cy="1422909"/>
          </a:xfrm>
          <a:prstGeom prst="flowChartMultidocumen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prédio é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 de um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projeto!</a:t>
            </a:r>
          </a:p>
        </p:txBody>
      </p:sp>
      <p:sp>
        <p:nvSpPr>
          <p:cNvPr id="1008" name="Shape 100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 de projetos</a:t>
            </a:r>
          </a:p>
        </p:txBody>
      </p:sp>
      <p:sp>
        <p:nvSpPr>
          <p:cNvPr id="1009" name="Shape 1009"/>
          <p:cNvSpPr/>
          <p:nvPr/>
        </p:nvSpPr>
        <p:spPr>
          <a:xfrm>
            <a:off x="3147290" y="3041253"/>
            <a:ext cx="720080" cy="47240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0" name="Shape 10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5012" y="2603733"/>
            <a:ext cx="879943" cy="126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016" name="Shape 1016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pensarmos que 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serviços de manutenção do prédio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tais como limpeza, remoção do lixo, manutenção de elevadores e etc.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tem um prazo definido para acabar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podemos facilmente distinguir projetos de serviços. </a:t>
            </a:r>
          </a:p>
        </p:txBody>
      </p:sp>
      <p:sp>
        <p:nvSpPr>
          <p:cNvPr id="1017" name="Shape 101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versus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023" name="Shape 1023"/>
          <p:cNvSpPr/>
          <p:nvPr/>
        </p:nvSpPr>
        <p:spPr>
          <a:xfrm>
            <a:off x="716843" y="885505"/>
            <a:ext cx="6480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manutenção será necessária enquanto o prédio existir – o que inclui enquanto o projeto existiu, e até o prédio estar pronto!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Enquanto 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empresa de manutenção tem um gerente de serviços que cuida da manutenção oferecida em vários prédios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empresa que construiu o prédio tem um engenheiro que é o gerente de projetos, que cuida dos projetos de construção!</a:t>
            </a:r>
          </a:p>
        </p:txBody>
      </p:sp>
      <p:sp>
        <p:nvSpPr>
          <p:cNvPr id="1024" name="Shape 102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versus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grpSp>
        <p:nvGrpSpPr>
          <p:cNvPr id="1030" name="Shape 1030"/>
          <p:cNvGrpSpPr/>
          <p:nvPr/>
        </p:nvGrpSpPr>
        <p:grpSpPr>
          <a:xfrm>
            <a:off x="2365638" y="809433"/>
            <a:ext cx="3182409" cy="3176313"/>
            <a:chOff x="1001083" y="32079"/>
            <a:chExt cx="3182409" cy="3176313"/>
          </a:xfrm>
        </p:grpSpPr>
        <p:sp>
          <p:nvSpPr>
            <p:cNvPr id="1031" name="Shape 1031"/>
            <p:cNvSpPr/>
            <p:nvPr/>
          </p:nvSpPr>
          <p:spPr>
            <a:xfrm>
              <a:off x="1269573" y="200578"/>
              <a:ext cx="2721901" cy="2721901"/>
            </a:xfrm>
            <a:prstGeom prst="pie">
              <a:avLst>
                <a:gd fmla="val 16200000" name="adj1"/>
                <a:gd fmla="val 20520000" name="adj2"/>
              </a:avLst>
            </a:prstGeom>
            <a:gradFill>
              <a:gsLst>
                <a:gs pos="0">
                  <a:srgbClr val="1D446D"/>
                </a:gs>
                <a:gs pos="80000">
                  <a:srgbClr val="275990"/>
                </a:gs>
                <a:gs pos="100000">
                  <a:srgbClr val="255A9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 txBox="1"/>
            <p:nvPr/>
          </p:nvSpPr>
          <p:spPr>
            <a:xfrm>
              <a:off x="2689498" y="658116"/>
              <a:ext cx="874896" cy="583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Serviços...</a:t>
              </a: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292903" y="273162"/>
              <a:ext cx="2721901" cy="2721901"/>
            </a:xfrm>
            <a:prstGeom prst="pie">
              <a:avLst>
                <a:gd fmla="val 20520000" name="adj1"/>
                <a:gd fmla="val 3240000" name="adj2"/>
              </a:avLst>
            </a:prstGeom>
            <a:gradFill>
              <a:gsLst>
                <a:gs pos="0">
                  <a:srgbClr val="385E91"/>
                </a:gs>
                <a:gs pos="80000">
                  <a:srgbClr val="4B7BBF"/>
                </a:gs>
                <a:gs pos="100000">
                  <a:srgbClr val="497C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 txBox="1"/>
            <p:nvPr/>
          </p:nvSpPr>
          <p:spPr>
            <a:xfrm>
              <a:off x="3045938" y="1516812"/>
              <a:ext cx="810089" cy="648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 são contínuos...</a:t>
              </a: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231336" y="317879"/>
              <a:ext cx="2721901" cy="2721901"/>
            </a:xfrm>
            <a:prstGeom prst="pie">
              <a:avLst>
                <a:gd fmla="val 3240000" name="adj1"/>
                <a:gd fmla="val 7560000" name="adj2"/>
              </a:avLst>
            </a:prstGeom>
            <a:gradFill>
              <a:gsLst>
                <a:gs pos="0">
                  <a:srgbClr val="6C7E9E"/>
                </a:gs>
                <a:gs pos="80000">
                  <a:srgbClr val="8DA7D0"/>
                </a:gs>
                <a:gs pos="100000">
                  <a:srgbClr val="8CA7D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 txBox="1"/>
            <p:nvPr/>
          </p:nvSpPr>
          <p:spPr>
            <a:xfrm>
              <a:off x="2203443" y="2229691"/>
              <a:ext cx="777686" cy="712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 eles começam  ...</a:t>
              </a: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169769" y="273162"/>
              <a:ext cx="2721901" cy="2721901"/>
            </a:xfrm>
            <a:prstGeom prst="pie">
              <a:avLst>
                <a:gd fmla="val 7560000" name="adj1"/>
                <a:gd fmla="val 11880000" name="adj2"/>
              </a:avLst>
            </a:prstGeom>
            <a:gradFill>
              <a:gsLst>
                <a:gs pos="0">
                  <a:srgbClr val="6C7E9E"/>
                </a:gs>
                <a:gs pos="80000">
                  <a:srgbClr val="8DA7D0"/>
                </a:gs>
                <a:gs pos="100000">
                  <a:srgbClr val="8CA7D3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 txBox="1"/>
            <p:nvPr/>
          </p:nvSpPr>
          <p:spPr>
            <a:xfrm>
              <a:off x="1328546" y="1516812"/>
              <a:ext cx="810089" cy="648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 mas não tem...</a:t>
              </a: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1193100" y="200578"/>
              <a:ext cx="2721901" cy="2721901"/>
            </a:xfrm>
            <a:prstGeom prst="pie">
              <a:avLst>
                <a:gd fmla="val 11880000" name="adj1"/>
                <a:gd fmla="val 16200000" name="adj2"/>
              </a:avLst>
            </a:prstGeom>
            <a:gradFill>
              <a:gsLst>
                <a:gs pos="0">
                  <a:srgbClr val="385E91"/>
                </a:gs>
                <a:gs pos="80000">
                  <a:srgbClr val="4B7BBF"/>
                </a:gs>
                <a:gs pos="100000">
                  <a:srgbClr val="497C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 txBox="1"/>
            <p:nvPr/>
          </p:nvSpPr>
          <p:spPr>
            <a:xfrm>
              <a:off x="1620179" y="658116"/>
              <a:ext cx="874896" cy="583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 prazo definido para acabar!</a:t>
              </a: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1100945" y="32079"/>
              <a:ext cx="3058899" cy="3058899"/>
            </a:xfrm>
            <a:custGeom>
              <a:pathLst>
                <a:path extrusionOk="0" h="120000" w="120000">
                  <a:moveTo>
                    <a:pt x="60005" y="4067"/>
                  </a:moveTo>
                  <a:lnTo>
                    <a:pt x="60005" y="4067"/>
                  </a:lnTo>
                  <a:cubicBezTo>
                    <a:pt x="82390" y="4069"/>
                    <a:pt x="102619" y="17418"/>
                    <a:pt x="111424" y="37999"/>
                  </a:cubicBezTo>
                  <a:lnTo>
                    <a:pt x="115280" y="36746"/>
                  </a:lnTo>
                  <a:lnTo>
                    <a:pt x="110292" y="43657"/>
                  </a:lnTo>
                  <a:lnTo>
                    <a:pt x="101740" y="41146"/>
                  </a:lnTo>
                  <a:lnTo>
                    <a:pt x="105594" y="39894"/>
                  </a:lnTo>
                  <a:lnTo>
                    <a:pt x="105594" y="39894"/>
                  </a:lnTo>
                  <a:cubicBezTo>
                    <a:pt x="97628" y="21829"/>
                    <a:pt x="79748" y="10171"/>
                    <a:pt x="60004" y="10169"/>
                  </a:cubicBezTo>
                  <a:close/>
                </a:path>
              </a:pathLst>
            </a:custGeom>
            <a:gradFill>
              <a:gsLst>
                <a:gs pos="0">
                  <a:srgbClr val="29578F"/>
                </a:gs>
                <a:gs pos="80000">
                  <a:srgbClr val="3574BD"/>
                </a:gs>
                <a:gs pos="100000">
                  <a:srgbClr val="3374C1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124592" y="104639"/>
              <a:ext cx="3058899" cy="3058899"/>
            </a:xfrm>
            <a:custGeom>
              <a:pathLst>
                <a:path extrusionOk="0" h="120000" w="120000">
                  <a:moveTo>
                    <a:pt x="113194" y="42715"/>
                  </a:moveTo>
                  <a:cubicBezTo>
                    <a:pt x="120114" y="64009"/>
                    <a:pt x="113667" y="87378"/>
                    <a:pt x="96809" y="102113"/>
                  </a:cubicBezTo>
                  <a:lnTo>
                    <a:pt x="99192" y="105393"/>
                  </a:lnTo>
                  <a:lnTo>
                    <a:pt x="91079" y="102784"/>
                  </a:lnTo>
                  <a:lnTo>
                    <a:pt x="90825" y="93874"/>
                  </a:lnTo>
                  <a:lnTo>
                    <a:pt x="93206" y="97153"/>
                  </a:lnTo>
                  <a:lnTo>
                    <a:pt x="93206" y="97153"/>
                  </a:lnTo>
                  <a:cubicBezTo>
                    <a:pt x="107930" y="83994"/>
                    <a:pt x="113494" y="63381"/>
                    <a:pt x="107391" y="44600"/>
                  </a:cubicBezTo>
                  <a:close/>
                </a:path>
              </a:pathLst>
            </a:custGeom>
            <a:gradFill>
              <a:gsLst>
                <a:gs pos="0">
                  <a:srgbClr val="506D98"/>
                </a:gs>
                <a:gs pos="80000">
                  <a:srgbClr val="6A91C7"/>
                </a:gs>
                <a:gs pos="100000">
                  <a:srgbClr val="6890CA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062837" y="149493"/>
              <a:ext cx="3058899" cy="3058899"/>
            </a:xfrm>
            <a:custGeom>
              <a:pathLst>
                <a:path extrusionOk="0" h="120000" w="120000">
                  <a:moveTo>
                    <a:pt x="92880" y="105247"/>
                  </a:moveTo>
                  <a:cubicBezTo>
                    <a:pt x="74766" y="118410"/>
                    <a:pt x="50547" y="119502"/>
                    <a:pt x="31322" y="108021"/>
                  </a:cubicBezTo>
                  <a:lnTo>
                    <a:pt x="28939" y="111301"/>
                  </a:lnTo>
                  <a:lnTo>
                    <a:pt x="28913" y="102779"/>
                  </a:lnTo>
                  <a:lnTo>
                    <a:pt x="37308" y="99784"/>
                  </a:lnTo>
                  <a:lnTo>
                    <a:pt x="34925" y="103062"/>
                  </a:lnTo>
                  <a:lnTo>
                    <a:pt x="34925" y="103062"/>
                  </a:lnTo>
                  <a:cubicBezTo>
                    <a:pt x="51992" y="112999"/>
                    <a:pt x="73317" y="111920"/>
                    <a:pt x="89293" y="100311"/>
                  </a:cubicBezTo>
                  <a:close/>
                </a:path>
              </a:pathLst>
            </a:custGeom>
            <a:gradFill>
              <a:gsLst>
                <a:gs pos="0">
                  <a:srgbClr val="7786A1"/>
                </a:gs>
                <a:gs pos="80000">
                  <a:srgbClr val="9CAFD5"/>
                </a:gs>
                <a:gs pos="100000">
                  <a:srgbClr val="9CB0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001083" y="104639"/>
              <a:ext cx="3058899" cy="3058899"/>
            </a:xfrm>
            <a:custGeom>
              <a:pathLst>
                <a:path extrusionOk="0" h="120000" w="120000">
                  <a:moveTo>
                    <a:pt x="27127" y="105253"/>
                  </a:moveTo>
                  <a:cubicBezTo>
                    <a:pt x="9012" y="92093"/>
                    <a:pt x="490" y="69399"/>
                    <a:pt x="5466" y="47569"/>
                  </a:cubicBezTo>
                  <a:lnTo>
                    <a:pt x="1610" y="46316"/>
                  </a:lnTo>
                  <a:lnTo>
                    <a:pt x="9706" y="43657"/>
                  </a:lnTo>
                  <a:lnTo>
                    <a:pt x="15150" y="50716"/>
                  </a:lnTo>
                  <a:lnTo>
                    <a:pt x="11296" y="49463"/>
                  </a:lnTo>
                  <a:lnTo>
                    <a:pt x="11296" y="49463"/>
                  </a:lnTo>
                  <a:cubicBezTo>
                    <a:pt x="7120" y="68764"/>
                    <a:pt x="14736" y="88710"/>
                    <a:pt x="30713" y="100316"/>
                  </a:cubicBezTo>
                  <a:close/>
                </a:path>
              </a:pathLst>
            </a:custGeom>
            <a:gradFill>
              <a:gsLst>
                <a:gs pos="0">
                  <a:srgbClr val="7786A1"/>
                </a:gs>
                <a:gs pos="80000">
                  <a:srgbClr val="9CAFD5"/>
                </a:gs>
                <a:gs pos="100000">
                  <a:srgbClr val="9CB0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024729" y="32079"/>
              <a:ext cx="3058899" cy="3058899"/>
            </a:xfrm>
            <a:custGeom>
              <a:pathLst>
                <a:path extrusionOk="0" h="120000" w="120000">
                  <a:moveTo>
                    <a:pt x="6805" y="42714"/>
                  </a:moveTo>
                  <a:cubicBezTo>
                    <a:pt x="13723" y="21424"/>
                    <a:pt x="32669" y="6310"/>
                    <a:pt x="54964" y="4294"/>
                  </a:cubicBezTo>
                  <a:lnTo>
                    <a:pt x="54963" y="240"/>
                  </a:lnTo>
                  <a:lnTo>
                    <a:pt x="59995" y="7118"/>
                  </a:lnTo>
                  <a:lnTo>
                    <a:pt x="54965" y="14477"/>
                  </a:lnTo>
                  <a:lnTo>
                    <a:pt x="54964" y="10424"/>
                  </a:lnTo>
                  <a:lnTo>
                    <a:pt x="54964" y="10424"/>
                  </a:lnTo>
                  <a:cubicBezTo>
                    <a:pt x="35322" y="12419"/>
                    <a:pt x="18710" y="25823"/>
                    <a:pt x="12608" y="44599"/>
                  </a:cubicBezTo>
                  <a:close/>
                </a:path>
              </a:pathLst>
            </a:custGeom>
            <a:gradFill>
              <a:gsLst>
                <a:gs pos="0">
                  <a:srgbClr val="506D98"/>
                </a:gs>
                <a:gs pos="80000">
                  <a:srgbClr val="6A91C7"/>
                </a:gs>
                <a:gs pos="100000">
                  <a:srgbClr val="6890CA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Shape 104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versus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/>
          <p:nvPr/>
        </p:nvSpPr>
        <p:spPr>
          <a:xfrm>
            <a:off x="0" y="201288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que é gerenciamento de projetos?</a:t>
            </a:r>
          </a:p>
        </p:txBody>
      </p:sp>
      <p:pic>
        <p:nvPicPr>
          <p:cNvPr descr="https://www.caelum.com.br/apostila-html-css-javascript/anuncios/alura_2x.png" id="1052" name="Shape 10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Shape 105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Shape 105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1055" name="Shape 1055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  <p:grpSp>
        <p:nvGrpSpPr>
          <p:cNvPr id="1056" name="Shape 105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057" name="Shape 105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8" name="Shape 105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segundo o PMBOK®, é 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aplicação do conhecimento, habilidades, ferramentas e técnicas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às atividades do projeto a fim 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atender aos seus requisitos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064" name="Shape 106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gerenciamento de projetos?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Realizamos o gerenciamento de projetos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seguindo o guia PMBOK®, a partir da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aplicação dos 47 processos de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Estes processos estão divididos em 5 grupos: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Iniciação;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Planejamento;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Execução;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Monitoramento e controle; e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Encerramento.</a:t>
            </a:r>
          </a:p>
        </p:txBody>
      </p:sp>
      <p:pic>
        <p:nvPicPr>
          <p:cNvPr id="1070" name="Shape 10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2867" y="1700616"/>
            <a:ext cx="1229930" cy="8897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Shape 10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gerenciamento de projetos?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restrições apresentadas na imagem abaixo entram em conflito durante a gestão do projeto. Mas por quê?</a:t>
            </a:r>
          </a:p>
        </p:txBody>
      </p:sp>
      <p:grpSp>
        <p:nvGrpSpPr>
          <p:cNvPr id="1077" name="Shape 1077"/>
          <p:cNvGrpSpPr/>
          <p:nvPr/>
        </p:nvGrpSpPr>
        <p:grpSpPr>
          <a:xfrm>
            <a:off x="2660700" y="1570068"/>
            <a:ext cx="2610729" cy="2519024"/>
            <a:chOff x="1440159" y="72634"/>
            <a:chExt cx="2610729" cy="2519024"/>
          </a:xfrm>
        </p:grpSpPr>
        <p:sp>
          <p:nvSpPr>
            <p:cNvPr id="1078" name="Shape 1078"/>
            <p:cNvSpPr/>
            <p:nvPr/>
          </p:nvSpPr>
          <p:spPr>
            <a:xfrm>
              <a:off x="1714452" y="301083"/>
              <a:ext cx="2062132" cy="2062132"/>
            </a:xfrm>
            <a:prstGeom prst="blockArc">
              <a:avLst>
                <a:gd fmla="val 12600013" name="adj1"/>
                <a:gd fmla="val 16200015" name="adj2"/>
                <a:gd fmla="val 4513" name="adj3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1714455" y="301081"/>
              <a:ext cx="2062132" cy="2062132"/>
            </a:xfrm>
            <a:prstGeom prst="blockArc">
              <a:avLst>
                <a:gd fmla="val 8999994" name="adj1"/>
                <a:gd fmla="val 12600006" name="adj2"/>
                <a:gd fmla="val 4513" name="adj3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1714452" y="301079"/>
              <a:ext cx="2062132" cy="2062132"/>
            </a:xfrm>
            <a:prstGeom prst="blockArc">
              <a:avLst>
                <a:gd fmla="val 5399985" name="adj1"/>
                <a:gd fmla="val 8999987" name="adj2"/>
                <a:gd fmla="val 4513" name="adj3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1714466" y="301079"/>
              <a:ext cx="2062132" cy="2062132"/>
            </a:xfrm>
            <a:prstGeom prst="blockArc">
              <a:avLst>
                <a:gd fmla="val 1800022" name="adj1"/>
                <a:gd fmla="val 5400028" name="adj2"/>
                <a:gd fmla="val 4513" name="adj3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714465" y="301081"/>
              <a:ext cx="2062132" cy="2062132"/>
            </a:xfrm>
            <a:prstGeom prst="blockArc">
              <a:avLst>
                <a:gd fmla="val 19799985" name="adj1"/>
                <a:gd fmla="val 1800015" name="adj2"/>
                <a:gd fmla="val 4513" name="adj3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1714466" y="301083"/>
              <a:ext cx="2062132" cy="2062132"/>
            </a:xfrm>
            <a:prstGeom prst="blockArc">
              <a:avLst>
                <a:gd fmla="val 16199972" name="adj1"/>
                <a:gd fmla="val 19799978" name="adj2"/>
                <a:gd fmla="val 4513" name="adj3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202650" y="798493"/>
              <a:ext cx="1067306" cy="1067306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 txBox="1"/>
            <p:nvPr/>
          </p:nvSpPr>
          <p:spPr>
            <a:xfrm>
              <a:off x="2358952" y="954796"/>
              <a:ext cx="754700" cy="7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Restrições conflitantes</a:t>
              </a: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312943" y="72634"/>
              <a:ext cx="865161" cy="503426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 txBox="1"/>
            <p:nvPr/>
          </p:nvSpPr>
          <p:spPr>
            <a:xfrm>
              <a:off x="2439643" y="146359"/>
              <a:ext cx="611761" cy="35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Escopo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3185728" y="576529"/>
              <a:ext cx="865161" cy="503426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 txBox="1"/>
            <p:nvPr/>
          </p:nvSpPr>
          <p:spPr>
            <a:xfrm>
              <a:off x="3312428" y="650254"/>
              <a:ext cx="611761" cy="35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</a:t>
              </a: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3185728" y="1584337"/>
              <a:ext cx="865161" cy="503426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 txBox="1"/>
            <p:nvPr/>
          </p:nvSpPr>
          <p:spPr>
            <a:xfrm>
              <a:off x="3312428" y="1658063"/>
              <a:ext cx="611761" cy="35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</a:t>
              </a: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2312943" y="2088233"/>
              <a:ext cx="865161" cy="503426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 txBox="1"/>
            <p:nvPr/>
          </p:nvSpPr>
          <p:spPr>
            <a:xfrm>
              <a:off x="2439643" y="2161958"/>
              <a:ext cx="611761" cy="35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Qualidade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440159" y="1584336"/>
              <a:ext cx="865161" cy="503426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 txBox="1"/>
            <p:nvPr/>
          </p:nvSpPr>
          <p:spPr>
            <a:xfrm>
              <a:off x="1566859" y="1658060"/>
              <a:ext cx="611761" cy="35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Recursos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440159" y="576531"/>
              <a:ext cx="865161" cy="503426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 txBox="1"/>
            <p:nvPr/>
          </p:nvSpPr>
          <p:spPr>
            <a:xfrm>
              <a:off x="1566859" y="650256"/>
              <a:ext cx="611761" cy="35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Riscos</a:t>
              </a:r>
            </a:p>
          </p:txBody>
        </p:sp>
      </p:grpSp>
      <p:sp>
        <p:nvSpPr>
          <p:cNvPr id="1098" name="Shape 10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Restrições conflitantes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754776" y="752199"/>
            <a:ext cx="4404124" cy="2973977"/>
            <a:chOff x="583312" y="-97163"/>
            <a:chExt cx="4404124" cy="2973977"/>
          </a:xfrm>
        </p:grpSpPr>
        <p:sp>
          <p:nvSpPr>
            <p:cNvPr id="236" name="Shape 236"/>
            <p:cNvSpPr/>
            <p:nvPr/>
          </p:nvSpPr>
          <p:spPr>
            <a:xfrm>
              <a:off x="1298391" y="-97163"/>
              <a:ext cx="2973977" cy="2973977"/>
            </a:xfrm>
            <a:custGeom>
              <a:pathLst>
                <a:path extrusionOk="0" h="120000" w="120000">
                  <a:moveTo>
                    <a:pt x="90998" y="12973"/>
                  </a:moveTo>
                  <a:lnTo>
                    <a:pt x="90998" y="12973"/>
                  </a:lnTo>
                  <a:cubicBezTo>
                    <a:pt x="116494" y="29780"/>
                    <a:pt x="123954" y="63843"/>
                    <a:pt x="107815" y="89767"/>
                  </a:cubicBezTo>
                  <a:cubicBezTo>
                    <a:pt x="91676" y="115691"/>
                    <a:pt x="57818" y="124032"/>
                    <a:pt x="31483" y="108571"/>
                  </a:cubicBezTo>
                  <a:cubicBezTo>
                    <a:pt x="5149" y="93110"/>
                    <a:pt x="-4067" y="59480"/>
                    <a:pt x="10704" y="32753"/>
                  </a:cubicBezTo>
                  <a:lnTo>
                    <a:pt x="7679" y="30693"/>
                  </a:lnTo>
                  <a:lnTo>
                    <a:pt x="16270" y="30214"/>
                  </a:lnTo>
                  <a:lnTo>
                    <a:pt x="19398" y="38675"/>
                  </a:lnTo>
                  <a:lnTo>
                    <a:pt x="16374" y="36616"/>
                  </a:lnTo>
                  <a:lnTo>
                    <a:pt x="16374" y="36616"/>
                  </a:lnTo>
                  <a:cubicBezTo>
                    <a:pt x="3735" y="60195"/>
                    <a:pt x="12120" y="89551"/>
                    <a:pt x="35307" y="102897"/>
                  </a:cubicBezTo>
                  <a:cubicBezTo>
                    <a:pt x="58494" y="116244"/>
                    <a:pt x="88089" y="108751"/>
                    <a:pt x="102131" y="85978"/>
                  </a:cubicBezTo>
                  <a:cubicBezTo>
                    <a:pt x="116173" y="63206"/>
                    <a:pt x="109578" y="33397"/>
                    <a:pt x="87241" y="18673"/>
                  </a:cubicBezTo>
                  <a:close/>
                </a:path>
              </a:pathLst>
            </a:cu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759902" y="54647"/>
              <a:ext cx="2050952" cy="102547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809963" y="104707"/>
              <a:ext cx="1950833" cy="925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Contribuir para o desenvolvimento do mercado brasileiro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2936484" y="1566990"/>
              <a:ext cx="2050952" cy="102547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2986544" y="1617050"/>
              <a:ext cx="1950833" cy="925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Preparar os alunos para as provas de certificação CAPM® &amp; PMP® do PMI®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583312" y="1547194"/>
              <a:ext cx="2050952" cy="102547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633372" y="1597254"/>
              <a:ext cx="1950833" cy="925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rIns="41900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Preparar os alunos para trabalhar com as melhores práticas de gerenciamento de projetos</a:t>
              </a:r>
            </a:p>
          </p:txBody>
        </p:sp>
      </p:grpSp>
      <p:sp>
        <p:nvSpPr>
          <p:cNvPr id="243" name="Shape 24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nós queremos alcançar com este curso?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Imagine-se construindo uma casa...</a:t>
            </a:r>
          </a:p>
        </p:txBody>
      </p:sp>
      <p:pic>
        <p:nvPicPr>
          <p:cNvPr id="1104" name="Shape 1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683" y="1676497"/>
            <a:ext cx="2133599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Shape 110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Restrições conflitantes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/>
          <p:nvPr/>
        </p:nvSpPr>
        <p:spPr>
          <a:xfrm>
            <a:off x="716843" y="885505"/>
            <a:ext cx="64800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quer mais um quarto na sua casa, terá de gastar mais e levará mais tempo para realizar a obra. </a:t>
            </a:r>
          </a:p>
        </p:txBody>
      </p:sp>
      <p:sp>
        <p:nvSpPr>
          <p:cNvPr id="1112" name="Shape 1112"/>
          <p:cNvSpPr/>
          <p:nvPr/>
        </p:nvSpPr>
        <p:spPr>
          <a:xfrm>
            <a:off x="1320045" y="1497434"/>
            <a:ext cx="1944216" cy="1080120"/>
          </a:xfrm>
          <a:prstGeom prst="cloud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material de construção</a:t>
            </a:r>
          </a:p>
        </p:txBody>
      </p:sp>
      <p:sp>
        <p:nvSpPr>
          <p:cNvPr id="1113" name="Shape 1113"/>
          <p:cNvSpPr/>
          <p:nvPr/>
        </p:nvSpPr>
        <p:spPr>
          <a:xfrm>
            <a:off x="3421851" y="1641308"/>
            <a:ext cx="1944216" cy="1080120"/>
          </a:xfrm>
          <a:prstGeom prst="cloudCallout">
            <a:avLst>
              <a:gd fmla="val 28933" name="adj1"/>
              <a:gd fmla="val 62500" name="adj2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Mais mão-de-obra</a:t>
            </a:r>
          </a:p>
        </p:txBody>
      </p:sp>
      <p:sp>
        <p:nvSpPr>
          <p:cNvPr id="1114" name="Shape 1114"/>
          <p:cNvSpPr/>
          <p:nvPr/>
        </p:nvSpPr>
        <p:spPr>
          <a:xfrm>
            <a:off x="695718" y="2865446"/>
            <a:ext cx="2397029" cy="1080120"/>
          </a:xfrm>
          <a:prstGeom prst="cloudCallout">
            <a:avLst>
              <a:gd fmla="val -45717" name="adj1"/>
              <a:gd fmla="val 47734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Posso investir mais? Vou recuperar o investimento?</a:t>
            </a:r>
          </a:p>
        </p:txBody>
      </p:sp>
      <p:sp>
        <p:nvSpPr>
          <p:cNvPr id="1115" name="Shape 1115"/>
          <p:cNvSpPr/>
          <p:nvPr/>
        </p:nvSpPr>
        <p:spPr>
          <a:xfrm>
            <a:off x="3308771" y="3009601"/>
            <a:ext cx="2170375" cy="1115844"/>
          </a:xfrm>
          <a:prstGeom prst="cloudCallout">
            <a:avLst>
              <a:gd fmla="val 42650" name="adj1"/>
              <a:gd fmla="val 49160" name="adj2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Compro materiais mais baratos? E a qualidade?</a:t>
            </a:r>
          </a:p>
        </p:txBody>
      </p:sp>
      <p:sp>
        <p:nvSpPr>
          <p:cNvPr id="1116" name="Shape 111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Restrições conflitantes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 txBox="1"/>
          <p:nvPr/>
        </p:nvSpPr>
        <p:spPr>
          <a:xfrm>
            <a:off x="0" y="201290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que são partes interessadas?</a:t>
            </a:r>
          </a:p>
        </p:txBody>
      </p:sp>
      <p:pic>
        <p:nvPicPr>
          <p:cNvPr descr="https://www.caelum.com.br/apostila-html-css-javascript/anuncios/alura_2x.png" id="1122" name="Shape 1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Shape 112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Shape 112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125" name="Shape 1125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126" name="Shape 1126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Shape 1127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8" name="Shape 1128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134" name="Shape 1134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 são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indivíduos e/ou entidades que podem afetar ou ser afetados pelo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pode ser quem paga pelo projeto, quem trabalha no projeto, quem recebe o resultado do projeto ou quem, de alguma forma, percebe seu impacto. </a:t>
            </a:r>
          </a:p>
        </p:txBody>
      </p:sp>
      <p:pic>
        <p:nvPicPr>
          <p:cNvPr id="1135" name="Shape 1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807125"/>
            <a:ext cx="2446654" cy="1197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Shape 113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 em projetos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142" name="Shape 1142"/>
          <p:cNvSpPr/>
          <p:nvPr/>
        </p:nvSpPr>
        <p:spPr>
          <a:xfrm>
            <a:off x="716843" y="885505"/>
            <a:ext cx="6480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foi contratado para construir uma casa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uma família,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casal que está lhe contratando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parte interessada na obra. 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pedreiros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também, mesmo que não paguem pela obra, tem interesse no trabalho. Se você está tendo de retirar do terreno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pessoas que ocuparam ilegalmente a área,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elas serão partes interessadas negativas no seu projeto.</a:t>
            </a:r>
          </a:p>
        </p:txBody>
      </p:sp>
      <p:pic>
        <p:nvPicPr>
          <p:cNvPr id="1143" name="Shape 1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807125"/>
            <a:ext cx="2446654" cy="1197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Shape 114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 em projetos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150" name="Shape 1150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das mudanças é menor no começo do projeto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assim como 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interação com as partes interessadas é maior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Logo, é justamente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início do projeto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projetos deve reforçar a interação das partes interessadas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levá-las para junto da gestão. </a:t>
            </a:r>
          </a:p>
        </p:txBody>
      </p:sp>
      <p:pic>
        <p:nvPicPr>
          <p:cNvPr id="1151" name="Shape 1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03301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Shape 115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 em projetos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158" name="Shape 1158"/>
          <p:cNvSpPr/>
          <p:nvPr/>
        </p:nvSpPr>
        <p:spPr>
          <a:xfrm>
            <a:off x="716843" y="885505"/>
            <a:ext cx="648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Isto vai ajudar o gerente de projetos 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entender melhor o que precisa ser feito e se será necessário mudar algo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esta abordagem,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implementação da mudança será muito mais “barata”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que se for implementada no final do projeto.</a:t>
            </a:r>
          </a:p>
        </p:txBody>
      </p:sp>
      <p:pic>
        <p:nvPicPr>
          <p:cNvPr id="1159" name="Shape 1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03301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Shape 116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 em projetos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/>
          <p:nvPr/>
        </p:nvSpPr>
        <p:spPr>
          <a:xfrm>
            <a:off x="0" y="183442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Ciclo de vida dos projetos</a:t>
            </a:r>
          </a:p>
        </p:txBody>
      </p:sp>
      <p:pic>
        <p:nvPicPr>
          <p:cNvPr descr="https://www.caelum.com.br/apostila-html-css-javascript/anuncios/alura_2x.png" id="1166" name="Shape 1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Shape 116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Shape 116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169" name="Shape 1169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170" name="Shape 1170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1" name="Shape 1171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2" name="Shape 1172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2 – Influências Organizacionais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Shape 1177"/>
          <p:cNvGrpSpPr/>
          <p:nvPr/>
        </p:nvGrpSpPr>
        <p:grpSpPr>
          <a:xfrm>
            <a:off x="1399458" y="770081"/>
            <a:ext cx="5114769" cy="3137076"/>
            <a:chOff x="0" y="554058"/>
            <a:chExt cx="5114769" cy="3137076"/>
          </a:xfrm>
        </p:grpSpPr>
        <p:sp>
          <p:nvSpPr>
            <p:cNvPr id="1178" name="Shape 1178"/>
            <p:cNvSpPr/>
            <p:nvPr/>
          </p:nvSpPr>
          <p:spPr>
            <a:xfrm>
              <a:off x="639345" y="1008105"/>
              <a:ext cx="3836077" cy="2217525"/>
            </a:xfrm>
            <a:prstGeom prst="round2DiagRect">
              <a:avLst>
                <a:gd fmla="val 0" name="adj1"/>
                <a:gd fmla="val 1667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79" name="Shape 1179"/>
            <p:cNvCxnSpPr/>
            <p:nvPr/>
          </p:nvCxnSpPr>
          <p:spPr>
            <a:xfrm>
              <a:off x="2557383" y="1304207"/>
              <a:ext cx="511" cy="1625324"/>
            </a:xfrm>
            <a:prstGeom prst="straightConnector1">
              <a:avLst/>
            </a:prstGeom>
            <a:noFill/>
            <a:ln cap="flat" cmpd="sng" w="9525">
              <a:solidFill>
                <a:srgbClr val="C0CCE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180" name="Shape 1180"/>
            <p:cNvSpPr/>
            <p:nvPr/>
          </p:nvSpPr>
          <p:spPr>
            <a:xfrm>
              <a:off x="639343" y="1209408"/>
              <a:ext cx="1918044" cy="167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 txBox="1"/>
            <p:nvPr/>
          </p:nvSpPr>
          <p:spPr>
            <a:xfrm>
              <a:off x="639343" y="1209408"/>
              <a:ext cx="1918044" cy="167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 ciclo de vida dos projetos </a:t>
              </a:r>
              <a:r>
                <a:rPr b="1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pode ser dividido conforme as necessidades </a:t>
              </a: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cada projeto. Ao término do projeto </a:t>
              </a:r>
              <a:r>
                <a:rPr b="1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 possível que o trabalho entregue resulte em um serviço</a:t>
              </a: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por exemplo. Podemos criar um projeto para transferir o serviço de um fornecedor para outro.</a:t>
              </a: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2586014" y="1211701"/>
              <a:ext cx="1860778" cy="1715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 txBox="1"/>
            <p:nvPr/>
          </p:nvSpPr>
          <p:spPr>
            <a:xfrm>
              <a:off x="2586014" y="1211701"/>
              <a:ext cx="1860778" cy="1715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 </a:t>
              </a:r>
              <a:r>
                <a:rPr b="1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ciclo de vida de um serviço não é igual ao ciclo de vida de um projeto</a:t>
              </a: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isso porque entende-se o serviço como uma </a:t>
              </a:r>
              <a:r>
                <a:rPr b="1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atividade contínua</a:t>
              </a: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enquanto projetos possuem natureza temporária. Lembra-se dos slides anteriores? </a:t>
              </a:r>
              <a:r>
                <a:rPr b="1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Projetos tem começo e devem ter um fim!</a:t>
              </a:r>
            </a:p>
          </p:txBody>
        </p:sp>
        <p:sp>
          <p:nvSpPr>
            <p:cNvPr id="1184" name="Shape 1184"/>
            <p:cNvSpPr/>
            <p:nvPr/>
          </p:nvSpPr>
          <p:spPr>
            <a:xfrm rot="-5400000">
              <a:off x="-805550" y="1359609"/>
              <a:ext cx="2250447" cy="639346"/>
            </a:xfrm>
            <a:prstGeom prst="rightArrow">
              <a:avLst>
                <a:gd fmla="val 49830" name="adj1"/>
                <a:gd fmla="val 60660" name="adj2"/>
              </a:avLst>
            </a:prstGeom>
            <a:solidFill>
              <a:srgbClr val="C0CCE1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 txBox="1"/>
            <p:nvPr/>
          </p:nvSpPr>
          <p:spPr>
            <a:xfrm rot="-5400000">
              <a:off x="-708924" y="1616616"/>
              <a:ext cx="2057194" cy="318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Projetos</a:t>
              </a:r>
            </a:p>
          </p:txBody>
        </p:sp>
        <p:sp>
          <p:nvSpPr>
            <p:cNvPr id="1186" name="Shape 1186"/>
            <p:cNvSpPr/>
            <p:nvPr/>
          </p:nvSpPr>
          <p:spPr>
            <a:xfrm rot="5400000">
              <a:off x="3669872" y="2246237"/>
              <a:ext cx="2250447" cy="639346"/>
            </a:xfrm>
            <a:prstGeom prst="rightArrow">
              <a:avLst>
                <a:gd fmla="val 49830" name="adj1"/>
                <a:gd fmla="val 60660" name="adj2"/>
              </a:avLst>
            </a:prstGeom>
            <a:solidFill>
              <a:srgbClr val="C0CCE1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 txBox="1"/>
            <p:nvPr/>
          </p:nvSpPr>
          <p:spPr>
            <a:xfrm rot="5400000">
              <a:off x="3766499" y="2309991"/>
              <a:ext cx="2057194" cy="318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Serviços</a:t>
              </a:r>
            </a:p>
          </p:txBody>
        </p:sp>
      </p:grpSp>
      <p:sp>
        <p:nvSpPr>
          <p:cNvPr id="1188" name="Shape 118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Ciclo de vida dos projetos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versus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Ciclo de vida dos serviços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Shape 1193"/>
          <p:cNvGrpSpPr/>
          <p:nvPr/>
        </p:nvGrpSpPr>
        <p:grpSpPr>
          <a:xfrm>
            <a:off x="1530254" y="921369"/>
            <a:ext cx="5464491" cy="2239700"/>
            <a:chOff x="690845" y="-158750"/>
            <a:chExt cx="4960540" cy="3101123"/>
          </a:xfrm>
        </p:grpSpPr>
        <p:sp>
          <p:nvSpPr>
            <p:cNvPr id="1194" name="Shape 1194"/>
            <p:cNvSpPr/>
            <p:nvPr/>
          </p:nvSpPr>
          <p:spPr>
            <a:xfrm rot="-5400000">
              <a:off x="1526297" y="1474931"/>
              <a:ext cx="2313814" cy="621068"/>
            </a:xfrm>
            <a:custGeom>
              <a:pathLst>
                <a:path extrusionOk="0" h="120000" w="120000">
                  <a:moveTo>
                    <a:pt x="0" y="30102"/>
                  </a:moveTo>
                  <a:lnTo>
                    <a:pt x="99320" y="30102"/>
                  </a:lnTo>
                  <a:lnTo>
                    <a:pt x="99320" y="0"/>
                  </a:lnTo>
                  <a:lnTo>
                    <a:pt x="120000" y="60000"/>
                  </a:lnTo>
                  <a:lnTo>
                    <a:pt x="99320" y="120000"/>
                  </a:lnTo>
                  <a:lnTo>
                    <a:pt x="99320" y="89897"/>
                  </a:lnTo>
                  <a:lnTo>
                    <a:pt x="0" y="89897"/>
                  </a:lnTo>
                  <a:lnTo>
                    <a:pt x="0" y="30102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10600" lIns="45700" rIns="244400" tIns="2106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Projetos</a:t>
              </a:r>
            </a:p>
          </p:txBody>
        </p:sp>
        <p:sp>
          <p:nvSpPr>
            <p:cNvPr id="1195" name="Shape 1195"/>
            <p:cNvSpPr/>
            <p:nvPr/>
          </p:nvSpPr>
          <p:spPr>
            <a:xfrm rot="5400000">
              <a:off x="2349042" y="1474932"/>
              <a:ext cx="2313814" cy="621068"/>
            </a:xfrm>
            <a:custGeom>
              <a:pathLst>
                <a:path extrusionOk="0" h="120000" w="120000">
                  <a:moveTo>
                    <a:pt x="0" y="30102"/>
                  </a:moveTo>
                  <a:lnTo>
                    <a:pt x="99320" y="30102"/>
                  </a:lnTo>
                  <a:lnTo>
                    <a:pt x="99320" y="0"/>
                  </a:lnTo>
                  <a:lnTo>
                    <a:pt x="120000" y="60000"/>
                  </a:lnTo>
                  <a:lnTo>
                    <a:pt x="99320" y="120000"/>
                  </a:lnTo>
                  <a:lnTo>
                    <a:pt x="99320" y="89897"/>
                  </a:lnTo>
                  <a:lnTo>
                    <a:pt x="0" y="89897"/>
                  </a:lnTo>
                  <a:lnTo>
                    <a:pt x="0" y="30102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10600" lIns="45700" rIns="244400" tIns="2106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Serviços</a:t>
              </a:r>
            </a:p>
          </p:txBody>
        </p:sp>
        <p:grpSp>
          <p:nvGrpSpPr>
            <p:cNvPr id="1196" name="Shape 1196"/>
            <p:cNvGrpSpPr/>
            <p:nvPr/>
          </p:nvGrpSpPr>
          <p:grpSpPr>
            <a:xfrm>
              <a:off x="690845" y="-158750"/>
              <a:ext cx="1727148" cy="2808311"/>
              <a:chOff x="444570" y="0"/>
              <a:chExt cx="1727148" cy="2808311"/>
            </a:xfrm>
          </p:grpSpPr>
          <p:sp>
            <p:nvSpPr>
              <p:cNvPr id="1197" name="Shape 1197"/>
              <p:cNvSpPr/>
              <p:nvPr/>
            </p:nvSpPr>
            <p:spPr>
              <a:xfrm>
                <a:off x="820004" y="0"/>
                <a:ext cx="1351714" cy="1351920"/>
              </a:xfrm>
              <a:custGeom>
                <a:pathLst>
                  <a:path extrusionOk="0" h="120000" w="120000">
                    <a:moveTo>
                      <a:pt x="5515" y="60000"/>
                    </a:moveTo>
                    <a:lnTo>
                      <a:pt x="5515" y="60000"/>
                    </a:lnTo>
                    <a:cubicBezTo>
                      <a:pt x="5515" y="32432"/>
                      <a:pt x="28407" y="9735"/>
                      <a:pt x="57492" y="8466"/>
                    </a:cubicBezTo>
                    <a:cubicBezTo>
                      <a:pt x="86576" y="7197"/>
                      <a:pt x="111575" y="27804"/>
                      <a:pt x="114253" y="55255"/>
                    </a:cubicBezTo>
                    <a:cubicBezTo>
                      <a:pt x="116930" y="82707"/>
                      <a:pt x="96340" y="107300"/>
                      <a:pt x="67502" y="111096"/>
                    </a:cubicBezTo>
                    <a:lnTo>
                      <a:pt x="67117" y="119414"/>
                    </a:lnTo>
                    <a:lnTo>
                      <a:pt x="57918" y="104961"/>
                    </a:lnTo>
                    <a:lnTo>
                      <a:pt x="68502" y="89488"/>
                    </a:lnTo>
                    <a:lnTo>
                      <a:pt x="68117" y="97805"/>
                    </a:lnTo>
                    <a:lnTo>
                      <a:pt x="68117" y="97805"/>
                    </a:lnTo>
                    <a:cubicBezTo>
                      <a:pt x="91997" y="94205"/>
                      <a:pt x="108394" y="75638"/>
                      <a:pt x="105521" y="55452"/>
                    </a:cubicBezTo>
                    <a:cubicBezTo>
                      <a:pt x="102649" y="35265"/>
                      <a:pt x="81501" y="20450"/>
                      <a:pt x="57281" y="21655"/>
                    </a:cubicBezTo>
                    <a:cubicBezTo>
                      <a:pt x="33060" y="22861"/>
                      <a:pt x="14155" y="39670"/>
                      <a:pt x="14155" y="599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275488"/>
                  </a:gs>
                  <a:gs pos="80000">
                    <a:srgbClr val="346EB2"/>
                  </a:gs>
                  <a:gs pos="100000">
                    <a:srgbClr val="336EB5"/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1118778" y="488083"/>
                <a:ext cx="751121" cy="37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Shape 1199"/>
              <p:cNvSpPr txBox="1"/>
              <p:nvPr/>
            </p:nvSpPr>
            <p:spPr>
              <a:xfrm>
                <a:off x="1118778" y="488083"/>
                <a:ext cx="751121" cy="37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rIns="8875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pt-BR" sz="140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Planejar</a:t>
                </a:r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444570" y="776779"/>
                <a:ext cx="1351714" cy="1351920"/>
              </a:xfrm>
              <a:custGeom>
                <a:pathLst>
                  <a:path extrusionOk="0" h="120000" w="120000">
                    <a:moveTo>
                      <a:pt x="88738" y="16172"/>
                    </a:moveTo>
                    <a:lnTo>
                      <a:pt x="82075" y="26334"/>
                    </a:lnTo>
                    <a:lnTo>
                      <a:pt x="82075" y="26334"/>
                    </a:lnTo>
                    <a:cubicBezTo>
                      <a:pt x="66156" y="19006"/>
                      <a:pt x="46575" y="20243"/>
                      <a:pt x="32148" y="29489"/>
                    </a:cubicBezTo>
                    <a:cubicBezTo>
                      <a:pt x="17721" y="38734"/>
                      <a:pt x="11169" y="54244"/>
                      <a:pt x="15442" y="69035"/>
                    </a:cubicBezTo>
                    <a:cubicBezTo>
                      <a:pt x="19714" y="83827"/>
                      <a:pt x="34006" y="95110"/>
                      <a:pt x="51882" y="97805"/>
                    </a:cubicBezTo>
                    <a:lnTo>
                      <a:pt x="51497" y="89488"/>
                    </a:lnTo>
                    <a:lnTo>
                      <a:pt x="62081" y="104961"/>
                    </a:lnTo>
                    <a:lnTo>
                      <a:pt x="52882" y="119414"/>
                    </a:lnTo>
                    <a:lnTo>
                      <a:pt x="52497" y="111096"/>
                    </a:lnTo>
                    <a:cubicBezTo>
                      <a:pt x="30508" y="108202"/>
                      <a:pt x="12573" y="92964"/>
                      <a:pt x="7160" y="72578"/>
                    </a:cubicBezTo>
                    <a:cubicBezTo>
                      <a:pt x="1747" y="52191"/>
                      <a:pt x="9939" y="30734"/>
                      <a:pt x="27868" y="18337"/>
                    </a:cubicBezTo>
                    <a:cubicBezTo>
                      <a:pt x="45797" y="5941"/>
                      <a:pt x="69877" y="5084"/>
                      <a:pt x="88738" y="161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76897"/>
                  </a:gs>
                  <a:gs pos="80000">
                    <a:srgbClr val="5F88C5"/>
                  </a:gs>
                  <a:gs pos="100000">
                    <a:srgbClr val="5D89C9"/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744866" y="1269357"/>
                <a:ext cx="751121" cy="37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Shape 1202"/>
              <p:cNvSpPr txBox="1"/>
              <p:nvPr/>
            </p:nvSpPr>
            <p:spPr>
              <a:xfrm>
                <a:off x="744866" y="1269357"/>
                <a:ext cx="751121" cy="37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rIns="8875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pt-BR" sz="140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Executar</a:t>
                </a:r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916211" y="1646513"/>
                <a:ext cx="1161333" cy="1161798"/>
              </a:xfrm>
              <a:prstGeom prst="blockArc">
                <a:avLst>
                  <a:gd fmla="val 13500000" name="adj1"/>
                  <a:gd fmla="val 10800000" name="adj2"/>
                  <a:gd fmla="val 12740" name="adj3"/>
                </a:avLst>
              </a:prstGeom>
              <a:gradFill>
                <a:gsLst>
                  <a:gs pos="0">
                    <a:srgbClr val="6E819F"/>
                  </a:gs>
                  <a:gs pos="80000">
                    <a:srgbClr val="90AAD2"/>
                  </a:gs>
                  <a:gs pos="100000">
                    <a:srgbClr val="90ABD4"/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Shape 1204"/>
              <p:cNvSpPr/>
              <p:nvPr/>
            </p:nvSpPr>
            <p:spPr>
              <a:xfrm>
                <a:off x="1120554" y="2051751"/>
                <a:ext cx="751121" cy="37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Shape 1205"/>
              <p:cNvSpPr txBox="1"/>
              <p:nvPr/>
            </p:nvSpPr>
            <p:spPr>
              <a:xfrm>
                <a:off x="1120554" y="2051751"/>
                <a:ext cx="751121" cy="375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rIns="8875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pt-BR" sz="140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Encerrar</a:t>
                </a:r>
              </a:p>
            </p:txBody>
          </p:sp>
        </p:grpSp>
        <p:grpSp>
          <p:nvGrpSpPr>
            <p:cNvPr id="1206" name="Shape 1206"/>
            <p:cNvGrpSpPr/>
            <p:nvPr/>
          </p:nvGrpSpPr>
          <p:grpSpPr>
            <a:xfrm>
              <a:off x="3804677" y="930069"/>
              <a:ext cx="1846707" cy="1235663"/>
              <a:chOff x="73496" y="-160"/>
              <a:chExt cx="1846707" cy="1235663"/>
            </a:xfrm>
          </p:grpSpPr>
          <p:sp>
            <p:nvSpPr>
              <p:cNvPr id="1207" name="Shape 1207"/>
              <p:cNvSpPr/>
              <p:nvPr/>
            </p:nvSpPr>
            <p:spPr>
              <a:xfrm>
                <a:off x="1161966" y="317348"/>
                <a:ext cx="758237" cy="600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Shape 1208"/>
              <p:cNvSpPr txBox="1"/>
              <p:nvPr/>
            </p:nvSpPr>
            <p:spPr>
              <a:xfrm>
                <a:off x="1161966" y="317348"/>
                <a:ext cx="758237" cy="600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775" lIns="17775" rIns="17775" tIns="177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pt-BR" sz="140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Contínuas</a:t>
                </a:r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432308" y="-160"/>
                <a:ext cx="1235663" cy="1235663"/>
              </a:xfrm>
              <a:custGeom>
                <a:pathLst>
                  <a:path extrusionOk="0" h="120000" w="120000">
                    <a:moveTo>
                      <a:pt x="94574" y="100778"/>
                    </a:moveTo>
                    <a:cubicBezTo>
                      <a:pt x="77019" y="114282"/>
                      <a:pt x="52590" y="116210"/>
                      <a:pt x="32942" y="105642"/>
                    </a:cubicBezTo>
                    <a:lnTo>
                      <a:pt x="29561" y="109629"/>
                    </a:lnTo>
                    <a:lnTo>
                      <a:pt x="28643" y="96983"/>
                    </a:lnTo>
                    <a:lnTo>
                      <a:pt x="43327" y="93393"/>
                    </a:lnTo>
                    <a:lnTo>
                      <a:pt x="40050" y="97258"/>
                    </a:lnTo>
                    <a:lnTo>
                      <a:pt x="40050" y="97258"/>
                    </a:lnTo>
                    <a:cubicBezTo>
                      <a:pt x="55743" y="103512"/>
                      <a:pt x="74133" y="101930"/>
                      <a:pt x="88085" y="931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2D5C97">
                      <a:alpha val="89803"/>
                    </a:srgbClr>
                  </a:gs>
                  <a:gs pos="80000">
                    <a:srgbClr val="3C7AC5">
                      <a:alpha val="89803"/>
                    </a:srgbClr>
                  </a:gs>
                  <a:gs pos="100000">
                    <a:srgbClr val="397BC9">
                      <a:alpha val="89803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73496" y="317348"/>
                <a:ext cx="971394" cy="600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Shape 1211"/>
              <p:cNvSpPr txBox="1"/>
              <p:nvPr/>
            </p:nvSpPr>
            <p:spPr>
              <a:xfrm>
                <a:off x="73496" y="317348"/>
                <a:ext cx="971394" cy="600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775" lIns="17775" rIns="17775" tIns="177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pt-BR" sz="140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Atividades</a:t>
                </a:r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432308" y="-160"/>
                <a:ext cx="1235663" cy="1235663"/>
              </a:xfrm>
              <a:custGeom>
                <a:pathLst>
                  <a:path extrusionOk="0" h="120000" w="120000">
                    <a:moveTo>
                      <a:pt x="25425" y="19221"/>
                    </a:moveTo>
                    <a:lnTo>
                      <a:pt x="25425" y="19221"/>
                    </a:lnTo>
                    <a:cubicBezTo>
                      <a:pt x="42980" y="5717"/>
                      <a:pt x="67409" y="3789"/>
                      <a:pt x="87057" y="14357"/>
                    </a:cubicBezTo>
                    <a:lnTo>
                      <a:pt x="90438" y="10370"/>
                    </a:lnTo>
                    <a:lnTo>
                      <a:pt x="91356" y="23016"/>
                    </a:lnTo>
                    <a:lnTo>
                      <a:pt x="76672" y="26606"/>
                    </a:lnTo>
                    <a:lnTo>
                      <a:pt x="79949" y="22741"/>
                    </a:lnTo>
                    <a:lnTo>
                      <a:pt x="79949" y="22741"/>
                    </a:lnTo>
                    <a:cubicBezTo>
                      <a:pt x="64256" y="16487"/>
                      <a:pt x="45866" y="18069"/>
                      <a:pt x="31914" y="26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D5C97">
                      <a:alpha val="49803"/>
                    </a:srgbClr>
                  </a:gs>
                  <a:gs pos="80000">
                    <a:srgbClr val="3C7AC5">
                      <a:alpha val="49803"/>
                    </a:srgbClr>
                  </a:gs>
                  <a:gs pos="100000">
                    <a:srgbClr val="397BC9">
                      <a:alpha val="49803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3" name="Shape 121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Ciclo de vida dos projetos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versus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Ciclo de vida dos serviços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