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7"/>
  </p:notesMasterIdLst>
  <p:sldIdLst>
    <p:sldId id="256" r:id="rId3"/>
    <p:sldId id="257" r:id="rId4"/>
    <p:sldId id="265" r:id="rId5"/>
    <p:sldId id="266" r:id="rId6"/>
  </p:sldIdLst>
  <p:sldSz cx="9144000" cy="5143500" type="screen16x9"/>
  <p:notesSz cx="6858000" cy="9144000"/>
  <p:embeddedFontLst>
    <p:embeddedFont>
      <p:font typeface="Source Sans Pro Black" panose="020B0604020202020204" charset="0"/>
      <p:bold r:id="rId8"/>
      <p:boldItalic r:id="rId9"/>
    </p:embeddedFont>
    <p:embeddedFont>
      <p:font typeface="Source Sans Pr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426"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32425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894a2ffa0_0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894a2ffa0_0_23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e894a2ffa0_0_2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6cd5507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e6cd5507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6cd5507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e6cd5507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6cd5507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e6cd5507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51"/>
        <p:cNvGrpSpPr/>
        <p:nvPr/>
      </p:nvGrpSpPr>
      <p:grpSpPr>
        <a:xfrm>
          <a:off x="0" y="0"/>
          <a:ext cx="0" cy="0"/>
          <a:chOff x="0" y="0"/>
          <a:chExt cx="0" cy="0"/>
        </a:xfrm>
      </p:grpSpPr>
      <p:pic>
        <p:nvPicPr>
          <p:cNvPr id="52" name="Google Shape;52;p14"/>
          <p:cNvPicPr preferRelativeResize="0"/>
          <p:nvPr/>
        </p:nvPicPr>
        <p:blipFill>
          <a:blip r:embed="rId2">
            <a:alphaModFix/>
          </a:blip>
          <a:stretch>
            <a:fillRect/>
          </a:stretch>
        </p:blipFill>
        <p:spPr>
          <a:xfrm>
            <a:off x="8726869" y="85381"/>
            <a:ext cx="334725" cy="3296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3"/>
        <p:cNvGrpSpPr/>
        <p:nvPr/>
      </p:nvGrpSpPr>
      <p:grpSpPr>
        <a:xfrm>
          <a:off x="0" y="0"/>
          <a:ext cx="0" cy="0"/>
          <a:chOff x="0" y="0"/>
          <a:chExt cx="0" cy="0"/>
        </a:xfrm>
      </p:grpSpPr>
      <p:pic>
        <p:nvPicPr>
          <p:cNvPr id="54" name="Google Shape;54;p15"/>
          <p:cNvPicPr preferRelativeResize="0"/>
          <p:nvPr/>
        </p:nvPicPr>
        <p:blipFill>
          <a:blip r:embed="rId2">
            <a:alphaModFix/>
          </a:blip>
          <a:stretch>
            <a:fillRect/>
          </a:stretch>
        </p:blipFill>
        <p:spPr>
          <a:xfrm>
            <a:off x="8726869" y="85381"/>
            <a:ext cx="334725" cy="329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pt-br/free/"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azure.com/#home"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azure-resource-manager/management/manage-resource-groups-porta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9"/>
        <p:cNvGrpSpPr/>
        <p:nvPr/>
      </p:nvGrpSpPr>
      <p:grpSpPr>
        <a:xfrm>
          <a:off x="0" y="0"/>
          <a:ext cx="0" cy="0"/>
          <a:chOff x="0" y="0"/>
          <a:chExt cx="0" cy="0"/>
        </a:xfrm>
      </p:grpSpPr>
      <p:pic>
        <p:nvPicPr>
          <p:cNvPr id="140" name="Google Shape;140;p34"/>
          <p:cNvPicPr preferRelativeResize="0"/>
          <p:nvPr/>
        </p:nvPicPr>
        <p:blipFill>
          <a:blip r:embed="rId3">
            <a:alphaModFix/>
          </a:blip>
          <a:stretch>
            <a:fillRect/>
          </a:stretch>
        </p:blipFill>
        <p:spPr>
          <a:xfrm rot="5400000">
            <a:off x="5027840" y="1027341"/>
            <a:ext cx="5142114" cy="3090206"/>
          </a:xfrm>
          <a:prstGeom prst="rect">
            <a:avLst/>
          </a:prstGeom>
          <a:noFill/>
          <a:ln>
            <a:noFill/>
          </a:ln>
        </p:spPr>
      </p:pic>
      <p:pic>
        <p:nvPicPr>
          <p:cNvPr id="141" name="Google Shape;141;p34"/>
          <p:cNvPicPr preferRelativeResize="0"/>
          <p:nvPr/>
        </p:nvPicPr>
        <p:blipFill>
          <a:blip r:embed="rId4">
            <a:alphaModFix/>
          </a:blip>
          <a:stretch>
            <a:fillRect/>
          </a:stretch>
        </p:blipFill>
        <p:spPr>
          <a:xfrm>
            <a:off x="269700" y="4036294"/>
            <a:ext cx="2379750" cy="875100"/>
          </a:xfrm>
          <a:prstGeom prst="rect">
            <a:avLst/>
          </a:prstGeom>
          <a:noFill/>
          <a:ln>
            <a:noFill/>
          </a:ln>
        </p:spPr>
      </p:pic>
      <p:sp>
        <p:nvSpPr>
          <p:cNvPr id="142" name="Google Shape;142;p34"/>
          <p:cNvSpPr txBox="1"/>
          <p:nvPr/>
        </p:nvSpPr>
        <p:spPr>
          <a:xfrm>
            <a:off x="384844" y="355238"/>
            <a:ext cx="4736400" cy="1523484"/>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pt-BR" sz="4500" dirty="0" smtClean="0">
                <a:solidFill>
                  <a:schemeClr val="lt1"/>
                </a:solidFill>
                <a:latin typeface="Source Sans Pro Black"/>
                <a:ea typeface="Source Sans Pro Black"/>
                <a:cs typeface="Source Sans Pro Black"/>
                <a:sym typeface="Source Sans Pro Black"/>
              </a:rPr>
              <a:t>Portal do Microsoft </a:t>
            </a:r>
            <a:r>
              <a:rPr lang="pt-BR" sz="4500" dirty="0" err="1" smtClean="0">
                <a:solidFill>
                  <a:schemeClr val="lt1"/>
                </a:solidFill>
                <a:latin typeface="Source Sans Pro Black"/>
                <a:ea typeface="Source Sans Pro Black"/>
                <a:cs typeface="Source Sans Pro Black"/>
                <a:sym typeface="Source Sans Pro Black"/>
              </a:rPr>
              <a:t>Azure</a:t>
            </a:r>
            <a:endParaRPr sz="4500" dirty="0">
              <a:solidFill>
                <a:schemeClr val="lt1"/>
              </a:solidFill>
              <a:latin typeface="Source Sans Pro Black"/>
              <a:ea typeface="Source Sans Pro Black"/>
              <a:cs typeface="Source Sans Pro Black"/>
              <a:sym typeface="Source Sans Pro Blac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5"/>
          <p:cNvSpPr/>
          <p:nvPr/>
        </p:nvSpPr>
        <p:spPr>
          <a:xfrm>
            <a:off x="0" y="0"/>
            <a:ext cx="133200" cy="5143500"/>
          </a:xfrm>
          <a:prstGeom prst="rect">
            <a:avLst/>
          </a:prstGeom>
          <a:solidFill>
            <a:srgbClr val="F9AF1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35"/>
          <p:cNvSpPr txBox="1"/>
          <p:nvPr/>
        </p:nvSpPr>
        <p:spPr>
          <a:xfrm>
            <a:off x="341745" y="360803"/>
            <a:ext cx="8432800" cy="484718"/>
          </a:xfrm>
          <a:prstGeom prst="rect">
            <a:avLst/>
          </a:prstGeom>
          <a:noFill/>
          <a:ln>
            <a:noFill/>
          </a:ln>
        </p:spPr>
        <p:txBody>
          <a:bodyPr spcFirstLastPara="1" wrap="square" lIns="68575" tIns="34275" rIns="68575" bIns="34275" anchor="t" anchorCtr="0">
            <a:spAutoFit/>
          </a:bodyPr>
          <a:lstStyle/>
          <a:p>
            <a:pPr lvl="0" algn="ctr"/>
            <a:r>
              <a:rPr lang="pt-BR" sz="2700" b="1" dirty="0" smtClean="0">
                <a:solidFill>
                  <a:schemeClr val="dk2"/>
                </a:solidFill>
                <a:latin typeface="Source Sans Pro"/>
                <a:ea typeface="Source Sans Pro"/>
                <a:cs typeface="Source Sans Pro"/>
                <a:sym typeface="Source Sans Pro"/>
              </a:rPr>
              <a:t>Acesso</a:t>
            </a:r>
            <a:r>
              <a:rPr lang="pt-BR" sz="2700" b="1" dirty="0" smtClean="0">
                <a:solidFill>
                  <a:schemeClr val="dk2"/>
                </a:solidFill>
                <a:latin typeface="Source Sans Pro"/>
                <a:ea typeface="Source Sans Pro"/>
                <a:cs typeface="Source Sans Pro"/>
                <a:sym typeface="Source Sans Pro"/>
              </a:rPr>
              <a:t> ao portal</a:t>
            </a:r>
            <a:endParaRPr sz="2700" b="1" dirty="0">
              <a:solidFill>
                <a:schemeClr val="dk2"/>
              </a:solidFill>
              <a:latin typeface="Source Sans Pro"/>
              <a:ea typeface="Source Sans Pro"/>
              <a:cs typeface="Source Sans Pro"/>
              <a:sym typeface="Source Sans Pro"/>
            </a:endParaRPr>
          </a:p>
        </p:txBody>
      </p:sp>
      <p:sp>
        <p:nvSpPr>
          <p:cNvPr id="38" name="Google Shape;328;p41"/>
          <p:cNvSpPr txBox="1"/>
          <p:nvPr/>
        </p:nvSpPr>
        <p:spPr>
          <a:xfrm>
            <a:off x="341745" y="867047"/>
            <a:ext cx="7970982" cy="400875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600" dirty="0" smtClean="0">
                <a:solidFill>
                  <a:schemeClr val="dk1"/>
                </a:solidFill>
                <a:latin typeface="Source Sans Pro"/>
                <a:ea typeface="Source Sans Pro"/>
                <a:cs typeface="Source Sans Pro"/>
                <a:sym typeface="Source Sans Pro"/>
              </a:rPr>
              <a:t>O Microsoft Azure oferece uma vasta lista de opções de componentes para desenvolvimento de software, infraestrutura, arquitetura e até para devops!</a:t>
            </a:r>
          </a:p>
          <a:p>
            <a:pPr marL="0" marR="0" lvl="0" indent="0" algn="l" rtl="0">
              <a:spcBef>
                <a:spcPts val="0"/>
              </a:spcBef>
              <a:spcAft>
                <a:spcPts val="0"/>
              </a:spcAft>
              <a:buNone/>
            </a:pPr>
            <a:endParaRPr lang="en" sz="1600" dirty="0" smtClean="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 sz="1600" dirty="0" smtClean="0">
                <a:solidFill>
                  <a:schemeClr val="dk1"/>
                </a:solidFill>
                <a:latin typeface="Source Sans Pro"/>
                <a:ea typeface="Source Sans Pro"/>
                <a:cs typeface="Source Sans Pro"/>
                <a:sym typeface="Source Sans Pro"/>
              </a:rPr>
              <a:t>É importantes explorar as opções disponíveis antes mesmo de iniciar no desenvolvimento.</a:t>
            </a:r>
          </a:p>
          <a:p>
            <a:pPr marL="0" marR="0" lvl="0" indent="0" algn="l" rtl="0">
              <a:spcBef>
                <a:spcPts val="0"/>
              </a:spcBef>
              <a:spcAft>
                <a:spcPts val="0"/>
              </a:spcAft>
              <a:buNone/>
            </a:pPr>
            <a:endParaRPr lang="en" sz="16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 sz="1600" dirty="0" smtClean="0">
                <a:solidFill>
                  <a:schemeClr val="dk1"/>
                </a:solidFill>
                <a:latin typeface="Source Sans Pro"/>
                <a:ea typeface="Source Sans Pro"/>
                <a:cs typeface="Source Sans Pro"/>
                <a:sym typeface="Source Sans Pro"/>
              </a:rPr>
              <a:t>O acesso ao portal do Microsoft Azure se dá através de uma conta da Microsoft devidamente registrada. Existem diversas opções de conta. No caso das corporações, contas de desevolvimento são disponibilizadas para seus colaboradores, que as utilizam como parte integrante da sua rotina de trabalho.</a:t>
            </a:r>
          </a:p>
          <a:p>
            <a:pPr marL="0" marR="0" lvl="0" indent="0" algn="l" rtl="0">
              <a:spcBef>
                <a:spcPts val="0"/>
              </a:spcBef>
              <a:spcAft>
                <a:spcPts val="0"/>
              </a:spcAft>
              <a:buNone/>
            </a:pPr>
            <a:endParaRPr lang="en" sz="16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 sz="1600" dirty="0" smtClean="0">
                <a:solidFill>
                  <a:schemeClr val="dk1"/>
                </a:solidFill>
                <a:latin typeface="Source Sans Pro"/>
                <a:ea typeface="Source Sans Pro"/>
                <a:cs typeface="Source Sans Pro"/>
                <a:sym typeface="Source Sans Pro"/>
              </a:rPr>
              <a:t>Para fins de aprendizado, é possível adquirir uma conta gratuita com validade de 12 meses.</a:t>
            </a:r>
          </a:p>
          <a:p>
            <a:pPr marL="0" marR="0" lvl="0" indent="0" algn="l" rtl="0">
              <a:spcBef>
                <a:spcPts val="0"/>
              </a:spcBef>
              <a:spcAft>
                <a:spcPts val="0"/>
              </a:spcAft>
              <a:buNone/>
            </a:pPr>
            <a:endParaRPr lang="en" sz="16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 sz="1600" dirty="0" smtClean="0">
                <a:solidFill>
                  <a:schemeClr val="dk1"/>
                </a:solidFill>
                <a:latin typeface="Source Sans Pro"/>
                <a:ea typeface="Source Sans Pro"/>
                <a:cs typeface="Source Sans Pro"/>
                <a:sym typeface="Source Sans Pro"/>
              </a:rPr>
              <a:t>Mais detalhes sobre a criação da conta são encontrados no link:</a:t>
            </a:r>
          </a:p>
          <a:p>
            <a:pPr marL="0" marR="0" lvl="0" indent="0" algn="l" rtl="0">
              <a:spcBef>
                <a:spcPts val="0"/>
              </a:spcBef>
              <a:spcAft>
                <a:spcPts val="0"/>
              </a:spcAft>
              <a:buNone/>
            </a:pPr>
            <a:endParaRPr lang="en" sz="1600" dirty="0">
              <a:solidFill>
                <a:schemeClr val="dk1"/>
              </a:solidFill>
              <a:latin typeface="Source Sans Pro"/>
              <a:ea typeface="Source Sans Pro"/>
              <a:cs typeface="Source Sans Pro"/>
              <a:sym typeface="Source Sans Pro"/>
            </a:endParaRPr>
          </a:p>
          <a:p>
            <a:pPr lvl="0"/>
            <a:r>
              <a:rPr lang="pt-BR" sz="1600" dirty="0">
                <a:solidFill>
                  <a:schemeClr val="dk1"/>
                </a:solidFill>
                <a:latin typeface="Source Sans Pro"/>
                <a:ea typeface="Source Sans Pro"/>
                <a:cs typeface="Source Sans Pro"/>
                <a:sym typeface="Source Sans Pro"/>
                <a:hlinkClick r:id="rId3"/>
              </a:rPr>
              <a:t>https://azure.microsoft.com/pt-br/free</a:t>
            </a:r>
            <a:r>
              <a:rPr lang="pt-BR" sz="1600" dirty="0" smtClean="0">
                <a:solidFill>
                  <a:schemeClr val="dk1"/>
                </a:solidFill>
                <a:latin typeface="Source Sans Pro"/>
                <a:ea typeface="Source Sans Pro"/>
                <a:cs typeface="Source Sans Pro"/>
                <a:sym typeface="Source Sans Pro"/>
                <a:hlinkClick r:id="rId3"/>
              </a:rPr>
              <a:t>/</a:t>
            </a:r>
            <a:endParaRPr lang="pt-BR" sz="1600" dirty="0" smtClean="0">
              <a:solidFill>
                <a:schemeClr val="dk1"/>
              </a:solidFill>
              <a:latin typeface="Source Sans Pro"/>
              <a:ea typeface="Source Sans Pro"/>
              <a:cs typeface="Source Sans Pro"/>
              <a:sym typeface="Source Sans Pro"/>
            </a:endParaRPr>
          </a:p>
          <a:p>
            <a:pPr lvl="0"/>
            <a:endParaRPr lang="en" sz="1600" dirty="0">
              <a:solidFill>
                <a:schemeClr val="dk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5"/>
          <p:cNvSpPr/>
          <p:nvPr/>
        </p:nvSpPr>
        <p:spPr>
          <a:xfrm>
            <a:off x="0" y="0"/>
            <a:ext cx="133200" cy="5143500"/>
          </a:xfrm>
          <a:prstGeom prst="rect">
            <a:avLst/>
          </a:prstGeom>
          <a:solidFill>
            <a:srgbClr val="F9AF1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35"/>
          <p:cNvSpPr txBox="1"/>
          <p:nvPr/>
        </p:nvSpPr>
        <p:spPr>
          <a:xfrm>
            <a:off x="341745" y="360803"/>
            <a:ext cx="8432800" cy="484718"/>
          </a:xfrm>
          <a:prstGeom prst="rect">
            <a:avLst/>
          </a:prstGeom>
          <a:noFill/>
          <a:ln>
            <a:noFill/>
          </a:ln>
        </p:spPr>
        <p:txBody>
          <a:bodyPr spcFirstLastPara="1" wrap="square" lIns="68575" tIns="34275" rIns="68575" bIns="34275" anchor="t" anchorCtr="0">
            <a:spAutoFit/>
          </a:bodyPr>
          <a:lstStyle/>
          <a:p>
            <a:pPr lvl="0" algn="ctr"/>
            <a:r>
              <a:rPr lang="pt-BR" sz="2700" b="1" dirty="0" smtClean="0">
                <a:solidFill>
                  <a:schemeClr val="dk2"/>
                </a:solidFill>
                <a:latin typeface="Source Sans Pro"/>
                <a:ea typeface="Source Sans Pro"/>
                <a:cs typeface="Source Sans Pro"/>
                <a:sym typeface="Source Sans Pro"/>
              </a:rPr>
              <a:t>Acesso</a:t>
            </a:r>
            <a:r>
              <a:rPr lang="pt-BR" sz="2700" b="1" dirty="0" smtClean="0">
                <a:solidFill>
                  <a:schemeClr val="dk2"/>
                </a:solidFill>
                <a:latin typeface="Source Sans Pro"/>
                <a:ea typeface="Source Sans Pro"/>
                <a:cs typeface="Source Sans Pro"/>
                <a:sym typeface="Source Sans Pro"/>
              </a:rPr>
              <a:t> ao portal</a:t>
            </a:r>
            <a:endParaRPr sz="2700" b="1" dirty="0">
              <a:solidFill>
                <a:schemeClr val="dk2"/>
              </a:solidFill>
              <a:latin typeface="Source Sans Pro"/>
              <a:ea typeface="Source Sans Pro"/>
              <a:cs typeface="Source Sans Pro"/>
              <a:sym typeface="Source Sans Pro"/>
            </a:endParaRPr>
          </a:p>
        </p:txBody>
      </p:sp>
      <p:sp>
        <p:nvSpPr>
          <p:cNvPr id="38" name="Google Shape;328;p41"/>
          <p:cNvSpPr txBox="1"/>
          <p:nvPr/>
        </p:nvSpPr>
        <p:spPr>
          <a:xfrm>
            <a:off x="341745" y="867047"/>
            <a:ext cx="7970982" cy="105410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t-BR" sz="1600" dirty="0" smtClean="0">
                <a:solidFill>
                  <a:schemeClr val="dk1"/>
                </a:solidFill>
                <a:latin typeface="Source Sans Pro"/>
                <a:ea typeface="Source Sans Pro"/>
                <a:cs typeface="Source Sans Pro"/>
                <a:sym typeface="Source Sans Pro"/>
              </a:rPr>
              <a:t>Uma vez que a conta tenha sido registrada, o acesso ao portal é realizado pelo link:</a:t>
            </a:r>
          </a:p>
          <a:p>
            <a:pPr marL="0" marR="0" lvl="0" indent="0" algn="l" rtl="0">
              <a:spcBef>
                <a:spcPts val="0"/>
              </a:spcBef>
              <a:spcAft>
                <a:spcPts val="0"/>
              </a:spcAft>
              <a:buNone/>
            </a:pPr>
            <a:endParaRPr lang="pt-BR" sz="1600" dirty="0">
              <a:solidFill>
                <a:schemeClr val="dk1"/>
              </a:solidFill>
              <a:latin typeface="Source Sans Pro"/>
              <a:ea typeface="Source Sans Pro"/>
              <a:cs typeface="Source Sans Pro"/>
              <a:sym typeface="Source Sans Pro"/>
            </a:endParaRPr>
          </a:p>
          <a:p>
            <a:pPr lvl="0"/>
            <a:r>
              <a:rPr lang="pt-BR" sz="1600" u="sng" dirty="0">
                <a:hlinkClick r:id="rId3"/>
              </a:rPr>
              <a:t>https://portal.azure.com/</a:t>
            </a:r>
            <a:endParaRPr lang="pt-BR" sz="1600" dirty="0" smtClean="0">
              <a:solidFill>
                <a:schemeClr val="dk1"/>
              </a:solidFill>
              <a:latin typeface="Source Sans Pro"/>
              <a:ea typeface="Source Sans Pro"/>
              <a:cs typeface="Source Sans Pro"/>
              <a:sym typeface="Source Sans Pro"/>
            </a:endParaRPr>
          </a:p>
          <a:p>
            <a:pPr lvl="0"/>
            <a:endParaRPr lang="en" sz="1600" dirty="0">
              <a:solidFill>
                <a:schemeClr val="dk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01683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5"/>
          <p:cNvSpPr/>
          <p:nvPr/>
        </p:nvSpPr>
        <p:spPr>
          <a:xfrm>
            <a:off x="0" y="0"/>
            <a:ext cx="133200" cy="5143500"/>
          </a:xfrm>
          <a:prstGeom prst="rect">
            <a:avLst/>
          </a:prstGeom>
          <a:solidFill>
            <a:srgbClr val="F9AF1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35"/>
          <p:cNvSpPr txBox="1"/>
          <p:nvPr/>
        </p:nvSpPr>
        <p:spPr>
          <a:xfrm>
            <a:off x="341745" y="360803"/>
            <a:ext cx="8432800" cy="484718"/>
          </a:xfrm>
          <a:prstGeom prst="rect">
            <a:avLst/>
          </a:prstGeom>
          <a:noFill/>
          <a:ln>
            <a:noFill/>
          </a:ln>
        </p:spPr>
        <p:txBody>
          <a:bodyPr spcFirstLastPara="1" wrap="square" lIns="68575" tIns="34275" rIns="68575" bIns="34275" anchor="t" anchorCtr="0">
            <a:spAutoFit/>
          </a:bodyPr>
          <a:lstStyle/>
          <a:p>
            <a:pPr lvl="0" algn="ctr"/>
            <a:r>
              <a:rPr lang="pt-BR" sz="2700" b="1" dirty="0" err="1" smtClean="0">
                <a:solidFill>
                  <a:schemeClr val="dk2"/>
                </a:solidFill>
                <a:latin typeface="Source Sans Pro"/>
                <a:ea typeface="Source Sans Pro"/>
                <a:cs typeface="Source Sans Pro"/>
                <a:sym typeface="Source Sans Pro"/>
              </a:rPr>
              <a:t>Resources</a:t>
            </a:r>
            <a:r>
              <a:rPr lang="pt-BR" sz="2700" b="1" dirty="0" smtClean="0">
                <a:solidFill>
                  <a:schemeClr val="dk2"/>
                </a:solidFill>
                <a:latin typeface="Source Sans Pro"/>
                <a:ea typeface="Source Sans Pro"/>
                <a:cs typeface="Source Sans Pro"/>
                <a:sym typeface="Source Sans Pro"/>
              </a:rPr>
              <a:t> e </a:t>
            </a:r>
            <a:r>
              <a:rPr lang="pt-BR" sz="2700" b="1" dirty="0" err="1" smtClean="0">
                <a:solidFill>
                  <a:schemeClr val="dk2"/>
                </a:solidFill>
                <a:latin typeface="Source Sans Pro"/>
                <a:ea typeface="Source Sans Pro"/>
                <a:cs typeface="Source Sans Pro"/>
                <a:sym typeface="Source Sans Pro"/>
              </a:rPr>
              <a:t>Resource</a:t>
            </a:r>
            <a:r>
              <a:rPr lang="pt-BR" sz="2700" b="1" dirty="0" smtClean="0">
                <a:solidFill>
                  <a:schemeClr val="dk2"/>
                </a:solidFill>
                <a:latin typeface="Source Sans Pro"/>
                <a:ea typeface="Source Sans Pro"/>
                <a:cs typeface="Source Sans Pro"/>
                <a:sym typeface="Source Sans Pro"/>
              </a:rPr>
              <a:t> </a:t>
            </a:r>
            <a:r>
              <a:rPr lang="pt-BR" sz="2700" b="1" dirty="0" err="1" smtClean="0">
                <a:solidFill>
                  <a:schemeClr val="dk2"/>
                </a:solidFill>
                <a:latin typeface="Source Sans Pro"/>
                <a:ea typeface="Source Sans Pro"/>
                <a:cs typeface="Source Sans Pro"/>
                <a:sym typeface="Source Sans Pro"/>
              </a:rPr>
              <a:t>Groups</a:t>
            </a:r>
            <a:endParaRPr sz="2700" b="1" dirty="0">
              <a:solidFill>
                <a:schemeClr val="dk2"/>
              </a:solidFill>
              <a:latin typeface="Source Sans Pro"/>
              <a:ea typeface="Source Sans Pro"/>
              <a:cs typeface="Source Sans Pro"/>
              <a:sym typeface="Source Sans Pro"/>
            </a:endParaRPr>
          </a:p>
        </p:txBody>
      </p:sp>
      <p:sp>
        <p:nvSpPr>
          <p:cNvPr id="38" name="Google Shape;328;p41"/>
          <p:cNvSpPr txBox="1"/>
          <p:nvPr/>
        </p:nvSpPr>
        <p:spPr>
          <a:xfrm>
            <a:off x="341745" y="867047"/>
            <a:ext cx="7970982" cy="277765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t-BR" sz="1600" dirty="0" smtClean="0">
                <a:solidFill>
                  <a:schemeClr val="dk1"/>
                </a:solidFill>
                <a:latin typeface="Source Sans Pro"/>
                <a:ea typeface="Source Sans Pro"/>
                <a:cs typeface="Source Sans Pro"/>
                <a:sym typeface="Source Sans Pro"/>
              </a:rPr>
              <a:t>Cada componente do </a:t>
            </a:r>
            <a:r>
              <a:rPr lang="pt-BR" sz="1600" dirty="0" err="1" smtClean="0">
                <a:solidFill>
                  <a:schemeClr val="dk1"/>
                </a:solidFill>
                <a:latin typeface="Source Sans Pro"/>
                <a:ea typeface="Source Sans Pro"/>
                <a:cs typeface="Source Sans Pro"/>
                <a:sym typeface="Source Sans Pro"/>
              </a:rPr>
              <a:t>Azure</a:t>
            </a:r>
            <a:r>
              <a:rPr lang="pt-BR" sz="1600" dirty="0" smtClean="0">
                <a:solidFill>
                  <a:schemeClr val="dk1"/>
                </a:solidFill>
                <a:latin typeface="Source Sans Pro"/>
                <a:ea typeface="Source Sans Pro"/>
                <a:cs typeface="Source Sans Pro"/>
                <a:sym typeface="Source Sans Pro"/>
              </a:rPr>
              <a:t> é conhecido como </a:t>
            </a:r>
            <a:r>
              <a:rPr lang="pt-BR" sz="1600" dirty="0" err="1" smtClean="0">
                <a:solidFill>
                  <a:schemeClr val="dk1"/>
                </a:solidFill>
                <a:latin typeface="Source Sans Pro"/>
                <a:ea typeface="Source Sans Pro"/>
                <a:cs typeface="Source Sans Pro"/>
                <a:sym typeface="Source Sans Pro"/>
              </a:rPr>
              <a:t>Resource</a:t>
            </a:r>
            <a:r>
              <a:rPr lang="pt-BR" sz="1600" dirty="0" smtClean="0">
                <a:solidFill>
                  <a:schemeClr val="dk1"/>
                </a:solidFill>
                <a:latin typeface="Source Sans Pro"/>
                <a:ea typeface="Source Sans Pro"/>
                <a:cs typeface="Source Sans Pro"/>
                <a:sym typeface="Source Sans Pro"/>
              </a:rPr>
              <a:t>. Por exemplo, uma </a:t>
            </a:r>
            <a:r>
              <a:rPr lang="pt-BR" sz="1600" dirty="0" err="1" smtClean="0">
                <a:solidFill>
                  <a:schemeClr val="dk1"/>
                </a:solidFill>
                <a:latin typeface="Source Sans Pro"/>
                <a:ea typeface="Source Sans Pro"/>
                <a:cs typeface="Source Sans Pro"/>
                <a:sym typeface="Source Sans Pro"/>
              </a:rPr>
              <a:t>instÂncia</a:t>
            </a:r>
            <a:r>
              <a:rPr lang="pt-BR" sz="1600" dirty="0" smtClean="0">
                <a:solidFill>
                  <a:schemeClr val="dk1"/>
                </a:solidFill>
                <a:latin typeface="Source Sans Pro"/>
                <a:ea typeface="Source Sans Pro"/>
                <a:cs typeface="Source Sans Pro"/>
                <a:sym typeface="Source Sans Pro"/>
              </a:rPr>
              <a:t> de </a:t>
            </a:r>
            <a:r>
              <a:rPr lang="pt-BR" sz="1600" dirty="0" smtClean="0">
                <a:solidFill>
                  <a:schemeClr val="dk1"/>
                </a:solidFill>
                <a:latin typeface="Source Sans Pro"/>
                <a:ea typeface="Source Sans Pro"/>
                <a:cs typeface="Source Sans Pro"/>
                <a:sym typeface="Source Sans Pro"/>
              </a:rPr>
              <a:t>um banco de dados é um </a:t>
            </a:r>
            <a:r>
              <a:rPr lang="pt-BR" sz="1600" dirty="0" err="1" smtClean="0">
                <a:solidFill>
                  <a:schemeClr val="dk1"/>
                </a:solidFill>
                <a:latin typeface="Source Sans Pro"/>
                <a:ea typeface="Source Sans Pro"/>
                <a:cs typeface="Source Sans Pro"/>
                <a:sym typeface="Source Sans Pro"/>
              </a:rPr>
              <a:t>resource</a:t>
            </a:r>
            <a:r>
              <a:rPr lang="pt-BR" sz="1600" dirty="0" smtClean="0">
                <a:solidFill>
                  <a:schemeClr val="dk1"/>
                </a:solidFill>
                <a:latin typeface="Source Sans Pro"/>
                <a:ea typeface="Source Sans Pro"/>
                <a:cs typeface="Source Sans Pro"/>
                <a:sym typeface="Source Sans Pro"/>
              </a:rPr>
              <a:t>, assim como uma aplicação web, por exemplo.</a:t>
            </a:r>
          </a:p>
          <a:p>
            <a:pPr marL="0" marR="0" lvl="0" indent="0" algn="l" rtl="0">
              <a:spcBef>
                <a:spcPts val="0"/>
              </a:spcBef>
              <a:spcAft>
                <a:spcPts val="0"/>
              </a:spcAft>
              <a:buNone/>
            </a:pPr>
            <a:endParaRPr lang="pt-BR" sz="16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pt-BR" sz="1600" dirty="0" smtClean="0">
                <a:solidFill>
                  <a:schemeClr val="dk1"/>
                </a:solidFill>
                <a:latin typeface="Source Sans Pro"/>
                <a:ea typeface="Source Sans Pro"/>
                <a:cs typeface="Source Sans Pro"/>
                <a:sym typeface="Source Sans Pro"/>
              </a:rPr>
              <a:t>Os recursos comuns pertencentes a uma aplicação são reunidos em um grupo, denominado </a:t>
            </a:r>
            <a:r>
              <a:rPr lang="pt-BR" sz="1600" dirty="0" err="1" smtClean="0">
                <a:solidFill>
                  <a:schemeClr val="dk1"/>
                </a:solidFill>
                <a:latin typeface="Source Sans Pro"/>
                <a:ea typeface="Source Sans Pro"/>
                <a:cs typeface="Source Sans Pro"/>
                <a:sym typeface="Source Sans Pro"/>
              </a:rPr>
              <a:t>Resource</a:t>
            </a:r>
            <a:r>
              <a:rPr lang="pt-BR" sz="1600" dirty="0" smtClean="0">
                <a:solidFill>
                  <a:schemeClr val="dk1"/>
                </a:solidFill>
                <a:latin typeface="Source Sans Pro"/>
                <a:ea typeface="Source Sans Pro"/>
                <a:cs typeface="Source Sans Pro"/>
                <a:sym typeface="Source Sans Pro"/>
              </a:rPr>
              <a:t> </a:t>
            </a:r>
            <a:r>
              <a:rPr lang="pt-BR" sz="1600" dirty="0" err="1" smtClean="0">
                <a:solidFill>
                  <a:schemeClr val="dk1"/>
                </a:solidFill>
                <a:latin typeface="Source Sans Pro"/>
                <a:ea typeface="Source Sans Pro"/>
                <a:cs typeface="Source Sans Pro"/>
                <a:sym typeface="Source Sans Pro"/>
              </a:rPr>
              <a:t>Group</a:t>
            </a:r>
            <a:r>
              <a:rPr lang="pt-BR" sz="1600" dirty="0" smtClean="0">
                <a:solidFill>
                  <a:schemeClr val="dk1"/>
                </a:solidFill>
                <a:latin typeface="Source Sans Pro"/>
                <a:ea typeface="Source Sans Pro"/>
                <a:cs typeface="Source Sans Pro"/>
                <a:sym typeface="Source Sans Pro"/>
              </a:rPr>
              <a:t>.</a:t>
            </a:r>
          </a:p>
          <a:p>
            <a:pPr marL="0" marR="0" lvl="0" indent="0" algn="l" rtl="0">
              <a:spcBef>
                <a:spcPts val="0"/>
              </a:spcBef>
              <a:spcAft>
                <a:spcPts val="0"/>
              </a:spcAft>
              <a:buNone/>
            </a:pPr>
            <a:endParaRPr lang="pt-BR" sz="1600" dirty="0" smtClean="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pt-BR" sz="1600" dirty="0" smtClean="0">
                <a:solidFill>
                  <a:schemeClr val="dk1"/>
                </a:solidFill>
                <a:latin typeface="Source Sans Pro"/>
                <a:ea typeface="Source Sans Pro"/>
                <a:cs typeface="Source Sans Pro"/>
                <a:sym typeface="Source Sans Pro"/>
              </a:rPr>
              <a:t>Mais detalhes a respeito dos </a:t>
            </a:r>
            <a:r>
              <a:rPr lang="pt-BR" sz="1600" dirty="0" err="1" smtClean="0">
                <a:solidFill>
                  <a:schemeClr val="dk1"/>
                </a:solidFill>
                <a:latin typeface="Source Sans Pro"/>
                <a:ea typeface="Source Sans Pro"/>
                <a:cs typeface="Source Sans Pro"/>
                <a:sym typeface="Source Sans Pro"/>
              </a:rPr>
              <a:t>Resource</a:t>
            </a:r>
            <a:r>
              <a:rPr lang="pt-BR" sz="1600" dirty="0" smtClean="0">
                <a:solidFill>
                  <a:schemeClr val="dk1"/>
                </a:solidFill>
                <a:latin typeface="Source Sans Pro"/>
                <a:ea typeface="Source Sans Pro"/>
                <a:cs typeface="Source Sans Pro"/>
                <a:sym typeface="Source Sans Pro"/>
              </a:rPr>
              <a:t> </a:t>
            </a:r>
            <a:r>
              <a:rPr lang="pt-BR" sz="1600" dirty="0" err="1" smtClean="0">
                <a:solidFill>
                  <a:schemeClr val="dk1"/>
                </a:solidFill>
                <a:latin typeface="Source Sans Pro"/>
                <a:ea typeface="Source Sans Pro"/>
                <a:cs typeface="Source Sans Pro"/>
                <a:sym typeface="Source Sans Pro"/>
              </a:rPr>
              <a:t>Groups</a:t>
            </a:r>
            <a:r>
              <a:rPr lang="pt-BR" sz="1600" dirty="0" smtClean="0">
                <a:solidFill>
                  <a:schemeClr val="dk1"/>
                </a:solidFill>
                <a:latin typeface="Source Sans Pro"/>
                <a:ea typeface="Source Sans Pro"/>
                <a:cs typeface="Source Sans Pro"/>
                <a:sym typeface="Source Sans Pro"/>
              </a:rPr>
              <a:t> são obtidos no link abaixo:</a:t>
            </a:r>
          </a:p>
          <a:p>
            <a:pPr marL="0" marR="0" lvl="0" indent="0" algn="l" rtl="0">
              <a:spcBef>
                <a:spcPts val="0"/>
              </a:spcBef>
              <a:spcAft>
                <a:spcPts val="0"/>
              </a:spcAft>
              <a:buNone/>
            </a:pPr>
            <a:endParaRPr lang="pt-BR" sz="1600" dirty="0">
              <a:solidFill>
                <a:schemeClr val="dk1"/>
              </a:solidFill>
              <a:latin typeface="Source Sans Pro"/>
              <a:ea typeface="Source Sans Pro"/>
              <a:cs typeface="Source Sans Pro"/>
              <a:sym typeface="Source Sans Pro"/>
            </a:endParaRPr>
          </a:p>
          <a:p>
            <a:pPr lvl="0"/>
            <a:r>
              <a:rPr lang="pt-BR" sz="1600" dirty="0">
                <a:solidFill>
                  <a:schemeClr val="dk1"/>
                </a:solidFill>
                <a:latin typeface="Source Sans Pro"/>
                <a:ea typeface="Source Sans Pro"/>
                <a:cs typeface="Source Sans Pro"/>
                <a:sym typeface="Source Sans Pro"/>
                <a:hlinkClick r:id="rId3"/>
              </a:rPr>
              <a:t>https://</a:t>
            </a:r>
            <a:r>
              <a:rPr lang="pt-BR" sz="1600" dirty="0" smtClean="0">
                <a:solidFill>
                  <a:schemeClr val="dk1"/>
                </a:solidFill>
                <a:latin typeface="Source Sans Pro"/>
                <a:ea typeface="Source Sans Pro"/>
                <a:cs typeface="Source Sans Pro"/>
                <a:sym typeface="Source Sans Pro"/>
                <a:hlinkClick r:id="rId3"/>
              </a:rPr>
              <a:t>docs.microsoft.com/en-us/azure/azure-resource-manager/management/manage-resource-groups-portal</a:t>
            </a:r>
            <a:endParaRPr lang="pt-BR" sz="1600" dirty="0" smtClean="0">
              <a:solidFill>
                <a:schemeClr val="dk1"/>
              </a:solidFill>
              <a:latin typeface="Source Sans Pro"/>
              <a:ea typeface="Source Sans Pro"/>
              <a:cs typeface="Source Sans Pro"/>
              <a:sym typeface="Source Sans Pro"/>
            </a:endParaRPr>
          </a:p>
          <a:p>
            <a:pPr lvl="0"/>
            <a:endParaRPr lang="en" sz="1600" dirty="0">
              <a:solidFill>
                <a:schemeClr val="dk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61602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Educato YELLOW ORANGE">
      <a:dk1>
        <a:srgbClr val="4B4A4B"/>
      </a:dk1>
      <a:lt1>
        <a:srgbClr val="FFFFFF"/>
      </a:lt1>
      <a:dk2>
        <a:srgbClr val="4B4B4B"/>
      </a:dk2>
      <a:lt2>
        <a:srgbClr val="E7E6E6"/>
      </a:lt2>
      <a:accent1>
        <a:srgbClr val="F9AF17"/>
      </a:accent1>
      <a:accent2>
        <a:srgbClr val="F4C86A"/>
      </a:accent2>
      <a:accent3>
        <a:srgbClr val="FFE5AC"/>
      </a:accent3>
      <a:accent4>
        <a:srgbClr val="F9B351"/>
      </a:accent4>
      <a:accent5>
        <a:srgbClr val="B26200"/>
      </a:accent5>
      <a:accent6>
        <a:srgbClr val="9954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222</Words>
  <Application>Microsoft Office PowerPoint</Application>
  <PresentationFormat>Apresentação na tela (16:9)</PresentationFormat>
  <Paragraphs>26</Paragraphs>
  <Slides>4</Slides>
  <Notes>4</Notes>
  <HiddenSlides>0</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4</vt:i4>
      </vt:variant>
    </vt:vector>
  </HeadingPairs>
  <TitlesOfParts>
    <vt:vector size="9" baseType="lpstr">
      <vt:lpstr>Arial</vt:lpstr>
      <vt:lpstr>Source Sans Pro Black</vt:lpstr>
      <vt:lpstr>Source Sans Pro</vt:lpstr>
      <vt:lpstr>Simple Light</vt:lpstr>
      <vt:lpstr>Office Theme</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Emilio Celso de Souza</dc:creator>
  <cp:lastModifiedBy>Emilio Celso de Souza</cp:lastModifiedBy>
  <cp:revision>12</cp:revision>
  <dcterms:modified xsi:type="dcterms:W3CDTF">2022-01-28T15:03:36Z</dcterms:modified>
</cp:coreProperties>
</file>