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898020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55360" y="4314240"/>
            <a:ext cx="898020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5724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5360" y="431424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57240" y="431424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91960" y="195408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928200" y="195408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55360" y="431424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91960" y="431424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928200" y="4314240"/>
            <a:ext cx="289152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55360" y="1954080"/>
            <a:ext cx="8980200" cy="451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8980200" cy="451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4382280" cy="451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57240" y="1954080"/>
            <a:ext cx="4382280" cy="451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55360" y="630720"/>
            <a:ext cx="8980200" cy="528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57240" y="1954080"/>
            <a:ext cx="4382280" cy="451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5360" y="431424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4382280" cy="451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5724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57240" y="431424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57240" y="1954080"/>
            <a:ext cx="438228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55360" y="4314240"/>
            <a:ext cx="8980200" cy="21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5360" y="630720"/>
            <a:ext cx="8980200" cy="1140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55360" y="1954080"/>
            <a:ext cx="8980200" cy="45180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55360" y="6702480"/>
            <a:ext cx="2328120" cy="36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5292AF-984B-40A8-B891-CC9D74688426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15/04/21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765600" y="6702480"/>
            <a:ext cx="3159360" cy="36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07800" y="6702480"/>
            <a:ext cx="2328120" cy="363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BF222D-A683-40EB-BDF7-D298871DA4C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131040" y="303480"/>
          <a:ext cx="10423800" cy="5618880"/>
        </p:xfrm>
        <a:graphic>
          <a:graphicData uri="http://schemas.openxmlformats.org/drawingml/2006/table">
            <a:tbl>
              <a:tblPr/>
              <a:tblGrid>
                <a:gridCol w="691560"/>
                <a:gridCol w="2553480"/>
                <a:gridCol w="1146600"/>
                <a:gridCol w="1217160"/>
                <a:gridCol w="1217160"/>
                <a:gridCol w="1146600"/>
                <a:gridCol w="1190880"/>
                <a:gridCol w="1260360"/>
              </a:tblGrid>
              <a:tr h="279360">
                <a:tc rowSpan="3"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Model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Parameter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6"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Posterior Median Log-Odds [90% Highest-Density Interval], Probability of Direction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93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Achromatic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Chromatic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93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1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2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3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1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2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3 JND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360"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Timing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Intercept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-1.16 [-3.87, 1.67], pd = 0.76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-8.36 [-16.28, -0.62], pd = 0.98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-7.81 [-14.83, -1.66], pd = 0.99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-0.88 [-2.98, 1.03], pd = 0.78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-7.21 [-15.29, 0.55],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-12.71 [-28.03, 0.31], pd = 0.96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Season Length</a:t>
                      </a:r>
                      <a:r>
                        <a:rPr b="0" lang="en-US" sz="1000" spc="-1" strike="noStrike" baseline="40000">
                          <a:solidFill>
                            <a:srgbClr val="111111"/>
                          </a:solidFill>
                          <a:latin typeface="Lato"/>
                        </a:rPr>
                        <a:t>1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-0.06 [-0.62, 0.56], pd = 0.57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Lato"/>
                        </a:rPr>
                        <a:t>-2.26 [-4.72, 0.05], pd = 0.97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Lato"/>
                        </a:rPr>
                        <a:t>-1.39 [-3.56, 0.4], pd = 0.91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-0.12 [-0.59, 0.34], pd = 0.66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Lato"/>
                        </a:rPr>
                        <a:t>-1.99 [-4.64, 0.35], pd = 0.94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-2.5 [-8.12, 2.21], pd = 0.83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  <a:ea typeface="Noto Sans CJK SC"/>
                        </a:rPr>
                        <a:t>Partial Migration</a:t>
                      </a:r>
                      <a:r>
                        <a:rPr b="0" lang="en-US" sz="1000" spc="-1" strike="noStrike" baseline="40000">
                          <a:solidFill>
                            <a:srgbClr val="111111"/>
                          </a:solidFill>
                          <a:latin typeface="Lato"/>
                        </a:rPr>
                        <a:t>2</a:t>
                      </a: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 vs. No Migration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-0.04 [-1.16, 1.01], pd = 0.53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1.41 [-1.2, 4.12], pd = 0.83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1.29 [-0.82, 3.57], pd = 0.85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0.79 [-0.06, 1.59], pd = 0.94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1.9 [-0.87, 4.9], pd = 0.88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4.26 [-1.13, 10.99], pd = 0.92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  <a:ea typeface="Noto Sans CJK SC"/>
                        </a:rPr>
                        <a:t>Full Migration</a:t>
                      </a:r>
                      <a:r>
                        <a:rPr b="0" lang="en-US" sz="1000" spc="-1" strike="noStrike" baseline="40000">
                          <a:solidFill>
                            <a:srgbClr val="111111"/>
                          </a:solidFill>
                          <a:latin typeface="Lato"/>
                        </a:rPr>
                        <a:t>3</a:t>
                      </a: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 vs. No Migration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1.6 [-0.05, 3.19], pd = 0.96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4.2 [1.16, 7.5], pd = 0.99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3.11 [0.46, 5.73], pd = 0.98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0.83 [-0.37, 1.99], pd = 0.88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4.39 [1.03, 8.14], pd = 0.99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5.46 [-0.68, 12.61],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Season Length x Partial Migration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0.29 [-0.73, 1.37], pd = 0.68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3.03 [-0.14, 6.38], pd = 0.96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2.11 [-0.27, 4.69], pd = 0.94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0.33 [-0.43, 1.14], pd = 0.76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2.2 [-0.82, 5.53], pd = 0.9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3.54 [-2.58, 11.13], pd = 0.85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Season Length x Full Migration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1.58 [-0.4, 3.68], pd = 0.9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4.19 [-0.53, 9.34], pd = 0.93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2.8 [-1.3, 6.72], pd = 0.89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0.52 [-1.16, 2.12], pd = 0.7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5.08 [-0.18, 11.12],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6.07 [-4.27, 17.43], pd = 0.85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Phylogenetic Signal λ, Median [90% Credible Interval]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0.29 [0.16, 0.43]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0.72 [0.56, 0.86]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0.61 [0.42, 0.8]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0.17 [0.08, 0.28]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0.74 [0.57, 0.88]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0.89 [0.77, 0.97]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Spacing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Intercept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-1.94 [-6.01, 2.01], pd = 0.8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-9.77 [-20.11, 0.89],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-10.31 [-19.2, -1.98], pd = 0.98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-0.67 [-3.63, 2.27], pd = 0.65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-8.32 [-18.86, 2.03], pd = 0.92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-12.87 [-30.57, 4.41], pd = 0.91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Island vs. Mainland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0.08 [-1.38, 1.57], pd = 0.54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-0.64 [-4.43, 2.88], pd = 0.61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-0.09 [-3.02, 2.96], pd = 0.52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ff0000"/>
                          </a:solidFill>
                          <a:latin typeface="Lato"/>
                        </a:rPr>
                        <a:t>-1.3 [-2.45, -0.12], pd = 0.97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-3.39 [-8.67, 1.38], pd = 0.89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-3.26 [-12.57, 4.21], pd = 0.77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  <a:ea typeface="Noto Sans CJK SC"/>
                        </a:rPr>
                        <a:t>Breeding Range Size</a:t>
                      </a:r>
                      <a:r>
                        <a:rPr b="0" lang="en-US" sz="1000" spc="-1" strike="noStrike" baseline="40000">
                          <a:solidFill>
                            <a:srgbClr val="111111"/>
                          </a:solidFill>
                          <a:latin typeface="Lato"/>
                        </a:rPr>
                        <a:t>4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0.08 [-0.13, 0.28], pd = 0.75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0.21 [-0.27, 0.7], pd = 0.77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0.26 [-0.14, 0.66], pd = 0.87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0.02 [-0.14, 0.18], pd = 0.58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0.21 [-0.29, 0.72], pd = 0.77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0.23 [-0.62, 1.1], pd = 0.69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Phylogenetic Signal λ, Median [90% Credible Interval]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0.27 [0.15, 0.41]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0.71 [0.56, 0.85]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0.6 [0.42, 0.77]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0.15 [0.07, 0.25]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0.72 [0.55, 0.86]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0.85 [0.71, 0.95]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Breeding Sympatry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31572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Intercept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-0.9 [-3.45, 1.76], pd = 0.72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-6.89 [-14.7, -0.02],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-6.74 [-13.39, -1.09], pd = 0.98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-1.38 [-3.25, 0.3], pd = 0.91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-6.34 [-13.61, 0.11], pd = 0.95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-11.29 [-22.79, -1.24], pd = 0.98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355320">
                <a:tc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Number of Sympatric Species </a:t>
                      </a:r>
                      <a:endParaRPr b="0" lang="en-US" sz="1000" spc="-1" strike="noStrike">
                        <a:latin typeface="Lato"/>
                      </a:endParaRPr>
                    </a:p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(≥ 30% Breeding Range Overlap)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0.03 [-0.18, 0.24], pd = 0.61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0.14 [-0.31, 0.56], pd = 0.71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0.12 [-0.27, 0.49], pd = 0.71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0.34 [0.17, 0.51], pd = 1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0.46 [0.01, 0.92], pd = 0.96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1" lang="en-US" sz="800" spc="-1" strike="noStrike">
                          <a:solidFill>
                            <a:srgbClr val="0000ff"/>
                          </a:solidFill>
                          <a:latin typeface="Lato"/>
                        </a:rPr>
                        <a:t>0.75 [0.03, 1.5], pd = 0.97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noFill/>
                  </a:tcPr>
                </a:tc>
              </a:tr>
              <a:tr h="279360">
                <a:tc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10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Phylogenetic Signal λ, Median [90% Credible Interval]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0.26 [0.14, 0.39]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0.7 [0.54, 0.83]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0.59 [0.41, 0.77]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0.13 [0.06, 0.23]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0.69 [0.52, 0.83]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63360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r>
                        <a:rPr b="0" lang="en-US" sz="800" spc="-1" strike="noStrike">
                          <a:solidFill>
                            <a:srgbClr val="111111"/>
                          </a:solidFill>
                          <a:latin typeface="Lato"/>
                        </a:rPr>
                        <a:t>0.82 [0.67, 0.94]</a:t>
                      </a:r>
                      <a:endParaRPr b="0" lang="en-US" sz="800" spc="-1" strike="noStrike">
                        <a:latin typeface="Lato"/>
                      </a:endParaRPr>
                    </a:p>
                  </a:txBody>
                  <a:tcPr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9360">
                <a:tc gridSpan="8"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 baseline="40000">
                          <a:solidFill>
                            <a:srgbClr val="000000"/>
                          </a:solidFill>
                          <a:latin typeface="Lato"/>
                        </a:rPr>
                        <a:t>1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Length of breeding season in months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9360">
                <a:tc gridSpan="8"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 baseline="40000">
                          <a:solidFill>
                            <a:srgbClr val="000000"/>
                          </a:solidFill>
                          <a:latin typeface="Lato"/>
                        </a:rPr>
                        <a:t>2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Altitudinal migration and localized movements during non-breeding season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9360">
                <a:tc gridSpan="8"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 baseline="40000">
                          <a:solidFill>
                            <a:srgbClr val="000000"/>
                          </a:solidFill>
                          <a:latin typeface="Lato"/>
                        </a:rPr>
                        <a:t>3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Consistent long-distance migration to and from breeding grounds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9000">
                <a:tc gridSpan="8"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 baseline="40000">
                          <a:solidFill>
                            <a:srgbClr val="000000"/>
                          </a:solidFill>
                          <a:latin typeface="Lato"/>
                        </a:rPr>
                        <a:t>4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Lato"/>
                        </a:rPr>
                        <a:t>Natural-log transformed square kilometers</a:t>
                      </a:r>
                      <a:endParaRPr b="0" lang="en-US" sz="1000" spc="-1" strike="noStrike">
                        <a:latin typeface="Lato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2017-02-13T16:18:36Z</dcterms:created>
  <dc:creator/>
  <dc:description/>
  <dc:language>en-US</dc:language>
  <cp:lastModifiedBy>Alec B</cp:lastModifiedBy>
  <dcterms:modified xsi:type="dcterms:W3CDTF">2021-04-15T12:14:45Z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