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4622" autoAdjust="0"/>
  </p:normalViewPr>
  <p:slideViewPr>
    <p:cSldViewPr>
      <p:cViewPr varScale="1">
        <p:scale>
          <a:sx n="70" d="100"/>
          <a:sy n="70" d="100"/>
        </p:scale>
        <p:origin x="147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561518"/>
            <a:ext cx="2819400" cy="171740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43200"/>
            <a:ext cx="9144000" cy="4114800"/>
          </a:xfrm>
          <a:prstGeom prst="rect">
            <a:avLst/>
          </a:prstGeom>
        </p:spPr>
      </p:pic>
      <p:sp>
        <p:nvSpPr>
          <p:cNvPr id="7" name="Rectangle 6"/>
          <p:cNvSpPr/>
          <p:nvPr/>
        </p:nvSpPr>
        <p:spPr>
          <a:xfrm>
            <a:off x="0" y="2743200"/>
            <a:ext cx="9144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ext Box 4"/>
          <p:cNvSpPr txBox="1">
            <a:spLocks noChangeArrowheads="1"/>
          </p:cNvSpPr>
          <p:nvPr/>
        </p:nvSpPr>
        <p:spPr bwMode="auto">
          <a:xfrm>
            <a:off x="1981200" y="28956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latin typeface="SapientSansMedium" charset="0"/>
              </a:rPr>
              <a:t>SMARTPOOLS BOOKLET </a:t>
            </a:r>
            <a:endParaRPr lang="en-GB" sz="3000" b="1" dirty="0">
              <a:latin typeface="SapientSansMedium" charset="0"/>
            </a:endParaRPr>
          </a:p>
        </p:txBody>
      </p:sp>
      <p:sp>
        <p:nvSpPr>
          <p:cNvPr id="6" name="Rectangle 5"/>
          <p:cNvSpPr/>
          <p:nvPr/>
        </p:nvSpPr>
        <p:spPr>
          <a:xfrm>
            <a:off x="5443" y="6172200"/>
            <a:ext cx="9144000" cy="685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 Box 4"/>
          <p:cNvSpPr txBox="1">
            <a:spLocks noChangeArrowheads="1"/>
          </p:cNvSpPr>
          <p:nvPr/>
        </p:nvSpPr>
        <p:spPr bwMode="auto">
          <a:xfrm>
            <a:off x="3015343" y="633222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2000" b="1" dirty="0" smtClean="0">
                <a:latin typeface="SapientSansMedium" charset="0"/>
              </a:rPr>
              <a:t>LIVE THE WATER LIFE</a:t>
            </a:r>
            <a:endParaRPr lang="en-GB" sz="2000" b="1" dirty="0">
              <a:latin typeface="SapientSansMedium" charset="0"/>
            </a:endParaRPr>
          </a:p>
        </p:txBody>
      </p:sp>
    </p:spTree>
    <p:extLst>
      <p:ext uri="{BB962C8B-B14F-4D97-AF65-F5344CB8AC3E}">
        <p14:creationId xmlns:p14="http://schemas.microsoft.com/office/powerpoint/2010/main" val="408607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23900" y="2133600"/>
            <a:ext cx="7696200" cy="3293209"/>
          </a:xfrm>
          <a:prstGeom prst="rect">
            <a:avLst/>
          </a:prstGeom>
        </p:spPr>
        <p:txBody>
          <a:bodyPr wrap="square">
            <a:spAutoFit/>
          </a:bodyPr>
          <a:lstStyle/>
          <a:p>
            <a:pPr algn="just"/>
            <a:r>
              <a:rPr lang="en-US" sz="1600" dirty="0"/>
              <a:t>SmartPools™ is the world's leading specialist in luxury swim spas, products </a:t>
            </a:r>
            <a:r>
              <a:rPr lang="en-US" sz="1600" dirty="0" smtClean="0"/>
              <a:t>and solutions</a:t>
            </a:r>
            <a:r>
              <a:rPr lang="en-US" sz="1600" dirty="0"/>
              <a:t>. Our award winning range of intelligent swimming solutions have </a:t>
            </a:r>
            <a:r>
              <a:rPr lang="en-US" sz="1600" dirty="0" smtClean="0"/>
              <a:t>been internationality </a:t>
            </a:r>
            <a:r>
              <a:rPr lang="en-US" sz="1600" dirty="0"/>
              <a:t>acclaimed for their innovative design, aesthetics and functionality</a:t>
            </a:r>
            <a:r>
              <a:rPr lang="en-US" sz="1600" dirty="0" smtClean="0"/>
              <a:t>. You </a:t>
            </a:r>
            <a:r>
              <a:rPr lang="en-US" sz="1600" dirty="0"/>
              <a:t>can now experience space savvy, affordable luxury in the comfort </a:t>
            </a:r>
            <a:r>
              <a:rPr lang="en-US" sz="1600" dirty="0" smtClean="0"/>
              <a:t>and privacy </a:t>
            </a:r>
            <a:r>
              <a:rPr lang="en-US" sz="1600" dirty="0"/>
              <a:t>of your own home</a:t>
            </a:r>
            <a:r>
              <a:rPr lang="en-US" sz="1600" dirty="0" smtClean="0"/>
              <a:t>.</a:t>
            </a:r>
          </a:p>
          <a:p>
            <a:pPr algn="just"/>
            <a:endParaRPr lang="en-US" sz="1600" dirty="0" smtClean="0"/>
          </a:p>
          <a:p>
            <a:pPr algn="just"/>
            <a:r>
              <a:rPr lang="en-US" sz="1600" dirty="0"/>
              <a:t>SmartPools™</a:t>
            </a:r>
            <a:r>
              <a:rPr lang="en-US" sz="1600" dirty="0" smtClean="0"/>
              <a:t> </a:t>
            </a:r>
            <a:r>
              <a:rPr lang="en-US" sz="1600" dirty="0"/>
              <a:t>uses the latest technology that is superior to others in the </a:t>
            </a:r>
            <a:r>
              <a:rPr lang="en-US" sz="1600" dirty="0" smtClean="0"/>
              <a:t>Western market</a:t>
            </a:r>
            <a:r>
              <a:rPr lang="en-US" sz="1600" dirty="0"/>
              <a:t>. Its proprietary Laminar </a:t>
            </a:r>
            <a:r>
              <a:rPr lang="en-US" sz="1600" dirty="0" smtClean="0"/>
              <a:t>Aqua Propulsion </a:t>
            </a:r>
            <a:r>
              <a:rPr lang="en-US" sz="1600" dirty="0"/>
              <a:t>System (</a:t>
            </a:r>
            <a:r>
              <a:rPr lang="en-US" sz="1600" dirty="0" smtClean="0"/>
              <a:t>LAPS</a:t>
            </a:r>
            <a:r>
              <a:rPr lang="en-US" sz="1600" dirty="0"/>
              <a:t>) moves massive </a:t>
            </a:r>
            <a:r>
              <a:rPr lang="en-US" sz="1600" dirty="0" smtClean="0"/>
              <a:t>quantities of </a:t>
            </a:r>
            <a:r>
              <a:rPr lang="en-US" sz="1600" dirty="0"/>
              <a:t>water </a:t>
            </a:r>
            <a:r>
              <a:rPr lang="en-US" sz="1600" dirty="0" smtClean="0"/>
              <a:t>up to </a:t>
            </a:r>
            <a:r>
              <a:rPr lang="en-US" sz="1600" dirty="0"/>
              <a:t>30,000 liters of water per minute resulting in a fully adjustable, </a:t>
            </a:r>
            <a:r>
              <a:rPr lang="en-US" sz="1600" dirty="0" smtClean="0"/>
              <a:t>smooth and </a:t>
            </a:r>
            <a:r>
              <a:rPr lang="en-US" sz="1600" dirty="0"/>
              <a:t>non turbulent swimming experience</a:t>
            </a:r>
            <a:r>
              <a:rPr lang="en-US" sz="1600" dirty="0" smtClean="0"/>
              <a:t>.</a:t>
            </a:r>
          </a:p>
          <a:p>
            <a:pPr algn="just"/>
            <a:endParaRPr lang="en-US" sz="1600" dirty="0"/>
          </a:p>
          <a:p>
            <a:pPr algn="just"/>
            <a:r>
              <a:rPr lang="en-US" sz="1600" dirty="0"/>
              <a:t>The installation can be simple or grand according to decor choices. Operation-wise</a:t>
            </a:r>
            <a:r>
              <a:rPr lang="en-US" sz="1600" dirty="0" smtClean="0"/>
              <a:t>, the </a:t>
            </a:r>
            <a:r>
              <a:rPr lang="en-US" sz="1600" dirty="0"/>
              <a:t>SmartPools costs next to nothing to maintain, offers easy maintenance </a:t>
            </a:r>
            <a:r>
              <a:rPr lang="en-US" sz="1600" dirty="0" smtClean="0"/>
              <a:t>providing durability </a:t>
            </a:r>
            <a:r>
              <a:rPr lang="en-US" sz="1600" dirty="0"/>
              <a:t>for decades of hassle-free enjoyment.</a:t>
            </a:r>
          </a:p>
        </p:txBody>
      </p:sp>
      <p:sp>
        <p:nvSpPr>
          <p:cNvPr id="3" name="Text Box 4"/>
          <p:cNvSpPr txBox="1">
            <a:spLocks noChangeArrowheads="1"/>
          </p:cNvSpPr>
          <p:nvPr/>
        </p:nvSpPr>
        <p:spPr bwMode="auto">
          <a:xfrm>
            <a:off x="631154" y="1289959"/>
            <a:ext cx="339906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Introduction</a:t>
            </a:r>
            <a:endParaRPr lang="en-GB" sz="3000" b="1" dirty="0">
              <a:solidFill>
                <a:srgbClr val="00B0F0"/>
              </a:solidFill>
              <a:latin typeface="SapientSansMedium"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236" y="160565"/>
            <a:ext cx="973836" cy="685800"/>
          </a:xfrm>
          <a:prstGeom prst="rect">
            <a:avLst/>
          </a:prstGeom>
        </p:spPr>
      </p:pic>
    </p:spTree>
    <p:extLst>
      <p:ext uri="{BB962C8B-B14F-4D97-AF65-F5344CB8AC3E}">
        <p14:creationId xmlns:p14="http://schemas.microsoft.com/office/powerpoint/2010/main" val="393588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236" y="160565"/>
            <a:ext cx="973836" cy="685800"/>
          </a:xfrm>
          <a:prstGeom prst="rect">
            <a:avLst/>
          </a:prstGeom>
        </p:spPr>
      </p:pic>
      <p:sp>
        <p:nvSpPr>
          <p:cNvPr id="4" name="Text Box 4"/>
          <p:cNvSpPr txBox="1">
            <a:spLocks noChangeArrowheads="1"/>
          </p:cNvSpPr>
          <p:nvPr/>
        </p:nvSpPr>
        <p:spPr bwMode="auto">
          <a:xfrm>
            <a:off x="170399" y="1143000"/>
            <a:ext cx="339906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Why SmartPools</a:t>
            </a:r>
            <a:endParaRPr lang="en-GB" sz="3000" b="1" dirty="0">
              <a:solidFill>
                <a:srgbClr val="00B0F0"/>
              </a:solidFill>
              <a:latin typeface="SapientSansMedium" charset="0"/>
            </a:endParaRPr>
          </a:p>
        </p:txBody>
      </p:sp>
      <p:pic>
        <p:nvPicPr>
          <p:cNvPr id="6" name="Picture 2" descr="\\Idiom92\e\FINI WORKS\latest\icons nw.jpg"/>
          <p:cNvPicPr>
            <a:picLocks noChangeAspect="1" noChangeArrowheads="1"/>
          </p:cNvPicPr>
          <p:nvPr/>
        </p:nvPicPr>
        <p:blipFill>
          <a:blip r:embed="rId4" cstate="print">
            <a:extLst>
              <a:ext uri="{28A0092B-C50C-407E-A947-70E740481C1C}">
                <a14:useLocalDpi xmlns:a14="http://schemas.microsoft.com/office/drawing/2010/main" val="0"/>
              </a:ext>
            </a:extLst>
          </a:blip>
          <a:srcRect r="74765" b="79794"/>
          <a:stretch>
            <a:fillRect/>
          </a:stretch>
        </p:blipFill>
        <p:spPr bwMode="auto">
          <a:xfrm>
            <a:off x="83962" y="1736199"/>
            <a:ext cx="963398" cy="81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Idiom92\e\FINI WORKS\latest\icons nw.jpg"/>
          <p:cNvPicPr>
            <a:picLocks noChangeAspect="1" noChangeArrowheads="1"/>
          </p:cNvPicPr>
          <p:nvPr/>
        </p:nvPicPr>
        <p:blipFill>
          <a:blip r:embed="rId5" cstate="print">
            <a:extLst>
              <a:ext uri="{28A0092B-C50C-407E-A947-70E740481C1C}">
                <a14:useLocalDpi xmlns:a14="http://schemas.microsoft.com/office/drawing/2010/main" val="0"/>
              </a:ext>
            </a:extLst>
          </a:blip>
          <a:srcRect l="36208" t="19350" r="39647" b="65855"/>
          <a:stretch>
            <a:fillRect/>
          </a:stretch>
        </p:blipFill>
        <p:spPr bwMode="auto">
          <a:xfrm>
            <a:off x="2971801" y="1874925"/>
            <a:ext cx="916183" cy="71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diom92\e\FINI WORKS\latest\icons nw.jpg"/>
          <p:cNvPicPr>
            <a:picLocks noChangeAspect="1" noChangeArrowheads="1"/>
          </p:cNvPicPr>
          <p:nvPr/>
        </p:nvPicPr>
        <p:blipFill>
          <a:blip r:embed="rId6" cstate="print">
            <a:extLst>
              <a:ext uri="{28A0092B-C50C-407E-A947-70E740481C1C}">
                <a14:useLocalDpi xmlns:a14="http://schemas.microsoft.com/office/drawing/2010/main" val="0"/>
              </a:ext>
            </a:extLst>
          </a:blip>
          <a:srcRect l="65160" b="80602"/>
          <a:stretch>
            <a:fillRect/>
          </a:stretch>
        </p:blipFill>
        <p:spPr bwMode="auto">
          <a:xfrm>
            <a:off x="6019800" y="1874925"/>
            <a:ext cx="1175466" cy="78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Idiom92\e\FINI WORKS\latest\icons nw.jpg"/>
          <p:cNvPicPr>
            <a:picLocks noChangeAspect="1" noChangeArrowheads="1"/>
          </p:cNvPicPr>
          <p:nvPr/>
        </p:nvPicPr>
        <p:blipFill>
          <a:blip r:embed="rId7" cstate="print">
            <a:extLst>
              <a:ext uri="{28A0092B-C50C-407E-A947-70E740481C1C}">
                <a14:useLocalDpi xmlns:a14="http://schemas.microsoft.com/office/drawing/2010/main" val="0"/>
              </a:ext>
            </a:extLst>
          </a:blip>
          <a:srcRect t="34145" r="71841" b="47646"/>
          <a:stretch>
            <a:fillRect/>
          </a:stretch>
        </p:blipFill>
        <p:spPr bwMode="auto">
          <a:xfrm>
            <a:off x="25401" y="3084340"/>
            <a:ext cx="957950" cy="76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diom92\e\FINI WORKS\latest\icons nw.jpg"/>
          <p:cNvPicPr>
            <a:picLocks noChangeAspect="1" noChangeArrowheads="1"/>
          </p:cNvPicPr>
          <p:nvPr/>
        </p:nvPicPr>
        <p:blipFill>
          <a:blip r:embed="rId8" cstate="print">
            <a:extLst>
              <a:ext uri="{28A0092B-C50C-407E-A947-70E740481C1C}">
                <a14:useLocalDpi xmlns:a14="http://schemas.microsoft.com/office/drawing/2010/main" val="0"/>
              </a:ext>
            </a:extLst>
          </a:blip>
          <a:srcRect l="37476" t="50343" r="40041" b="36407"/>
          <a:stretch>
            <a:fillRect/>
          </a:stretch>
        </p:blipFill>
        <p:spPr bwMode="auto">
          <a:xfrm>
            <a:off x="6126172" y="3131964"/>
            <a:ext cx="941979" cy="61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diom92\e\FINI WORKS\latest\icons nw.jpg"/>
          <p:cNvPicPr>
            <a:picLocks noChangeAspect="1" noChangeArrowheads="1"/>
          </p:cNvPicPr>
          <p:nvPr/>
        </p:nvPicPr>
        <p:blipFill>
          <a:blip r:embed="rId9" cstate="print">
            <a:extLst>
              <a:ext uri="{28A0092B-C50C-407E-A947-70E740481C1C}">
                <a14:useLocalDpi xmlns:a14="http://schemas.microsoft.com/office/drawing/2010/main" val="0"/>
              </a:ext>
            </a:extLst>
          </a:blip>
          <a:srcRect l="32988" r="38037" b="79514"/>
          <a:stretch>
            <a:fillRect/>
          </a:stretch>
        </p:blipFill>
        <p:spPr bwMode="auto">
          <a:xfrm>
            <a:off x="5738672" y="4118180"/>
            <a:ext cx="1213313" cy="8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diom92\e\FINI WORKS\latest\icons nw.jpg"/>
          <p:cNvPicPr>
            <a:picLocks noChangeAspect="1" noChangeArrowheads="1"/>
          </p:cNvPicPr>
          <p:nvPr/>
        </p:nvPicPr>
        <p:blipFill>
          <a:blip r:embed="rId10" cstate="print">
            <a:extLst>
              <a:ext uri="{28A0092B-C50C-407E-A947-70E740481C1C}">
                <a14:useLocalDpi xmlns:a14="http://schemas.microsoft.com/office/drawing/2010/main" val="0"/>
              </a:ext>
            </a:extLst>
          </a:blip>
          <a:srcRect t="18602" r="73811" b="65907"/>
          <a:stretch>
            <a:fillRect/>
          </a:stretch>
        </p:blipFill>
        <p:spPr bwMode="auto">
          <a:xfrm>
            <a:off x="3139067" y="4027269"/>
            <a:ext cx="1330189" cy="82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Idiom92\e\FINI WORKS\latest\icons nw.jpg"/>
          <p:cNvPicPr>
            <a:picLocks noChangeAspect="1" noChangeArrowheads="1"/>
          </p:cNvPicPr>
          <p:nvPr/>
        </p:nvPicPr>
        <p:blipFill>
          <a:blip r:embed="rId11" cstate="print">
            <a:extLst>
              <a:ext uri="{28A0092B-C50C-407E-A947-70E740481C1C}">
                <a14:useLocalDpi xmlns:a14="http://schemas.microsoft.com/office/drawing/2010/main" val="0"/>
              </a:ext>
            </a:extLst>
          </a:blip>
          <a:srcRect l="67882" t="33401" r="7648" b="48216"/>
          <a:stretch>
            <a:fillRect/>
          </a:stretch>
        </p:blipFill>
        <p:spPr bwMode="auto">
          <a:xfrm>
            <a:off x="80851" y="3966686"/>
            <a:ext cx="1010466" cy="8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Idiom92\e\FINI WORKS\latest\icons nw.jpg"/>
          <p:cNvPicPr>
            <a:picLocks noChangeAspect="1" noChangeArrowheads="1"/>
          </p:cNvPicPr>
          <p:nvPr/>
        </p:nvPicPr>
        <p:blipFill>
          <a:blip r:embed="rId12" cstate="print">
            <a:extLst>
              <a:ext uri="{28A0092B-C50C-407E-A947-70E740481C1C}">
                <a14:useLocalDpi xmlns:a14="http://schemas.microsoft.com/office/drawing/2010/main" val="0"/>
              </a:ext>
            </a:extLst>
          </a:blip>
          <a:srcRect l="32195" t="33711" r="37221" b="50354"/>
          <a:stretch>
            <a:fillRect/>
          </a:stretch>
        </p:blipFill>
        <p:spPr bwMode="auto">
          <a:xfrm>
            <a:off x="3733347" y="5218578"/>
            <a:ext cx="1265511" cy="74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Idiom92\e\FINI WORKS\latest\icons nw.jpg"/>
          <p:cNvPicPr>
            <a:picLocks noChangeAspect="1" noChangeArrowheads="1"/>
          </p:cNvPicPr>
          <p:nvPr/>
        </p:nvPicPr>
        <p:blipFill>
          <a:blip r:embed="rId13" cstate="print">
            <a:extLst>
              <a:ext uri="{28A0092B-C50C-407E-A947-70E740481C1C}">
                <a14:useLocalDpi xmlns:a14="http://schemas.microsoft.com/office/drawing/2010/main" val="0"/>
              </a:ext>
            </a:extLst>
          </a:blip>
          <a:srcRect t="50784" r="69415" b="36696"/>
          <a:stretch>
            <a:fillRect/>
          </a:stretch>
        </p:blipFill>
        <p:spPr bwMode="auto">
          <a:xfrm>
            <a:off x="2761191" y="3108934"/>
            <a:ext cx="1337401" cy="66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Idiom92\e\FINI WORKS\latest\icons nw.jpg"/>
          <p:cNvPicPr>
            <a:picLocks noChangeAspect="1" noChangeArrowheads="1"/>
          </p:cNvPicPr>
          <p:nvPr/>
        </p:nvPicPr>
        <p:blipFill>
          <a:blip r:embed="rId14" cstate="print">
            <a:extLst>
              <a:ext uri="{28A0092B-C50C-407E-A947-70E740481C1C}">
                <a14:useLocalDpi xmlns:a14="http://schemas.microsoft.com/office/drawing/2010/main" val="0"/>
              </a:ext>
            </a:extLst>
          </a:blip>
          <a:srcRect l="65160" t="20151" b="66515"/>
          <a:stretch>
            <a:fillRect/>
          </a:stretch>
        </p:blipFill>
        <p:spPr bwMode="auto">
          <a:xfrm>
            <a:off x="25401" y="5477392"/>
            <a:ext cx="1210192" cy="67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925135" y="2088876"/>
            <a:ext cx="2046666" cy="461665"/>
          </a:xfrm>
          <a:prstGeom prst="rect">
            <a:avLst/>
          </a:prstGeom>
        </p:spPr>
        <p:txBody>
          <a:bodyPr wrap="square">
            <a:spAutoFit/>
          </a:bodyPr>
          <a:lstStyle/>
          <a:p>
            <a:r>
              <a:rPr lang="en-GB" altLang="ja-JP" sz="1200" dirty="0" smtClean="0">
                <a:solidFill>
                  <a:srgbClr val="595959"/>
                </a:solidFill>
              </a:rPr>
              <a:t>From 15’ length x 8’ width x</a:t>
            </a:r>
          </a:p>
          <a:p>
            <a:r>
              <a:rPr lang="en-GB" altLang="ja-JP" sz="1200" dirty="0">
                <a:solidFill>
                  <a:srgbClr val="595959"/>
                </a:solidFill>
              </a:rPr>
              <a:t>3.5’ depth </a:t>
            </a:r>
            <a:r>
              <a:rPr lang="en-GB" sz="1200" dirty="0">
                <a:solidFill>
                  <a:srgbClr val="595959"/>
                </a:solidFill>
              </a:rPr>
              <a:t>to large size, </a:t>
            </a:r>
            <a:r>
              <a:rPr lang="en-GB" sz="1200" dirty="0" smtClean="0">
                <a:solidFill>
                  <a:srgbClr val="595959"/>
                </a:solidFill>
              </a:rPr>
              <a:t>the</a:t>
            </a:r>
            <a:endParaRPr lang="en-US" sz="1200" dirty="0"/>
          </a:p>
        </p:txBody>
      </p:sp>
      <p:sp>
        <p:nvSpPr>
          <p:cNvPr id="23" name="Rectangle 22"/>
          <p:cNvSpPr/>
          <p:nvPr/>
        </p:nvSpPr>
        <p:spPr>
          <a:xfrm>
            <a:off x="925134" y="1847617"/>
            <a:ext cx="1740305" cy="307777"/>
          </a:xfrm>
          <a:prstGeom prst="rect">
            <a:avLst/>
          </a:prstGeom>
        </p:spPr>
        <p:txBody>
          <a:bodyPr wrap="square">
            <a:spAutoFit/>
          </a:bodyPr>
          <a:lstStyle/>
          <a:p>
            <a:r>
              <a:rPr lang="en-GB" altLang="ja-JP" sz="1400" b="1" dirty="0" smtClean="0">
                <a:solidFill>
                  <a:srgbClr val="595959"/>
                </a:solidFill>
              </a:rPr>
              <a:t>Never before size</a:t>
            </a:r>
            <a:endParaRPr lang="en-US" sz="1400" b="1" dirty="0"/>
          </a:p>
        </p:txBody>
      </p:sp>
      <p:sp>
        <p:nvSpPr>
          <p:cNvPr id="26" name="Rectangle 25"/>
          <p:cNvSpPr/>
          <p:nvPr/>
        </p:nvSpPr>
        <p:spPr>
          <a:xfrm>
            <a:off x="121221" y="2458593"/>
            <a:ext cx="2850580" cy="461665"/>
          </a:xfrm>
          <a:prstGeom prst="rect">
            <a:avLst/>
          </a:prstGeom>
        </p:spPr>
        <p:txBody>
          <a:bodyPr wrap="square">
            <a:spAutoFit/>
          </a:bodyPr>
          <a:lstStyle/>
          <a:p>
            <a:r>
              <a:rPr lang="en-GB" sz="1200" dirty="0">
                <a:solidFill>
                  <a:srgbClr val="595959"/>
                </a:solidFill>
              </a:rPr>
              <a:t>flagship </a:t>
            </a:r>
            <a:r>
              <a:rPr lang="en-GB" sz="1200" dirty="0" smtClean="0">
                <a:solidFill>
                  <a:srgbClr val="595959"/>
                </a:solidFill>
              </a:rPr>
              <a:t>SmartPools </a:t>
            </a:r>
            <a:r>
              <a:rPr lang="en-GB" altLang="ja-JP" sz="1200" dirty="0" smtClean="0">
                <a:solidFill>
                  <a:srgbClr val="595959"/>
                </a:solidFill>
              </a:rPr>
              <a:t>Arena can be installed anywhere even in an apartment.</a:t>
            </a:r>
            <a:endParaRPr lang="en-US" sz="1200" dirty="0"/>
          </a:p>
        </p:txBody>
      </p:sp>
      <p:sp>
        <p:nvSpPr>
          <p:cNvPr id="28" name="Rectangle 27"/>
          <p:cNvSpPr/>
          <p:nvPr/>
        </p:nvSpPr>
        <p:spPr>
          <a:xfrm>
            <a:off x="3804162" y="2119939"/>
            <a:ext cx="2593011" cy="461665"/>
          </a:xfrm>
          <a:prstGeom prst="rect">
            <a:avLst/>
          </a:prstGeom>
        </p:spPr>
        <p:txBody>
          <a:bodyPr wrap="square">
            <a:spAutoFit/>
          </a:bodyPr>
          <a:lstStyle/>
          <a:p>
            <a:r>
              <a:rPr lang="en-GB" altLang="ja-JP" sz="1200" dirty="0" smtClean="0">
                <a:solidFill>
                  <a:srgbClr val="595959"/>
                </a:solidFill>
              </a:rPr>
              <a:t>Fit it once and that’s it. Unlike</a:t>
            </a:r>
          </a:p>
          <a:p>
            <a:r>
              <a:rPr lang="en-GB" altLang="ja-JP" sz="1200" dirty="0" smtClean="0">
                <a:solidFill>
                  <a:srgbClr val="595959"/>
                </a:solidFill>
              </a:rPr>
              <a:t>other pools, there’s no refilling. </a:t>
            </a:r>
            <a:endParaRPr lang="en-US" sz="1200" dirty="0"/>
          </a:p>
        </p:txBody>
      </p:sp>
      <p:sp>
        <p:nvSpPr>
          <p:cNvPr id="29" name="Rectangle 28"/>
          <p:cNvSpPr/>
          <p:nvPr/>
        </p:nvSpPr>
        <p:spPr>
          <a:xfrm>
            <a:off x="3804162" y="1898189"/>
            <a:ext cx="1740305" cy="307777"/>
          </a:xfrm>
          <a:prstGeom prst="rect">
            <a:avLst/>
          </a:prstGeom>
        </p:spPr>
        <p:txBody>
          <a:bodyPr wrap="square">
            <a:spAutoFit/>
          </a:bodyPr>
          <a:lstStyle/>
          <a:p>
            <a:r>
              <a:rPr lang="en-GB" altLang="ja-JP" sz="1400" b="1" dirty="0" smtClean="0">
                <a:solidFill>
                  <a:srgbClr val="595959"/>
                </a:solidFill>
              </a:rPr>
              <a:t>Just one-time fill</a:t>
            </a:r>
            <a:endParaRPr lang="en-US" sz="1400" b="1" dirty="0"/>
          </a:p>
        </p:txBody>
      </p:sp>
      <p:sp>
        <p:nvSpPr>
          <p:cNvPr id="31" name="Rectangle 30"/>
          <p:cNvSpPr/>
          <p:nvPr/>
        </p:nvSpPr>
        <p:spPr>
          <a:xfrm>
            <a:off x="3000249" y="2479256"/>
            <a:ext cx="3236858" cy="461665"/>
          </a:xfrm>
          <a:prstGeom prst="rect">
            <a:avLst/>
          </a:prstGeom>
        </p:spPr>
        <p:txBody>
          <a:bodyPr wrap="square">
            <a:spAutoFit/>
          </a:bodyPr>
          <a:lstStyle/>
          <a:p>
            <a:r>
              <a:rPr lang="en-GB" altLang="ja-JP" sz="1200" dirty="0">
                <a:solidFill>
                  <a:srgbClr val="595959"/>
                </a:solidFill>
              </a:rPr>
              <a:t>We have </a:t>
            </a:r>
            <a:r>
              <a:rPr lang="en-GB" altLang="ja-JP" sz="1200" dirty="0" smtClean="0">
                <a:solidFill>
                  <a:srgbClr val="595959"/>
                </a:solidFill>
              </a:rPr>
              <a:t> </a:t>
            </a:r>
            <a:r>
              <a:rPr lang="en-GB" sz="1200" dirty="0" smtClean="0">
                <a:solidFill>
                  <a:srgbClr val="595959"/>
                </a:solidFill>
              </a:rPr>
              <a:t>enough technology in it to keep the water clean.</a:t>
            </a:r>
            <a:endParaRPr lang="en-US" sz="1200" dirty="0"/>
          </a:p>
        </p:txBody>
      </p:sp>
      <p:sp>
        <p:nvSpPr>
          <p:cNvPr id="33" name="Rectangle 32"/>
          <p:cNvSpPr/>
          <p:nvPr/>
        </p:nvSpPr>
        <p:spPr>
          <a:xfrm>
            <a:off x="6853032" y="2171981"/>
            <a:ext cx="2185956" cy="461665"/>
          </a:xfrm>
          <a:prstGeom prst="rect">
            <a:avLst/>
          </a:prstGeom>
        </p:spPr>
        <p:txBody>
          <a:bodyPr wrap="square">
            <a:spAutoFit/>
          </a:bodyPr>
          <a:lstStyle/>
          <a:p>
            <a:r>
              <a:rPr lang="en-GB" altLang="ja-JP" sz="1200" dirty="0" smtClean="0">
                <a:solidFill>
                  <a:srgbClr val="595959"/>
                </a:solidFill>
              </a:rPr>
              <a:t>Unlike a conventional pool that</a:t>
            </a:r>
          </a:p>
          <a:p>
            <a:r>
              <a:rPr lang="en-GB" sz="1200" dirty="0" smtClean="0">
                <a:solidFill>
                  <a:srgbClr val="595959"/>
                </a:solidFill>
              </a:rPr>
              <a:t>typically needs about 400,00 its</a:t>
            </a:r>
            <a:endParaRPr lang="en-US" sz="1200" dirty="0"/>
          </a:p>
        </p:txBody>
      </p:sp>
      <p:sp>
        <p:nvSpPr>
          <p:cNvPr id="34" name="Rectangle 33"/>
          <p:cNvSpPr/>
          <p:nvPr/>
        </p:nvSpPr>
        <p:spPr>
          <a:xfrm>
            <a:off x="6853031" y="1930722"/>
            <a:ext cx="2109756" cy="307777"/>
          </a:xfrm>
          <a:prstGeom prst="rect">
            <a:avLst/>
          </a:prstGeom>
        </p:spPr>
        <p:txBody>
          <a:bodyPr wrap="square">
            <a:spAutoFit/>
          </a:bodyPr>
          <a:lstStyle/>
          <a:p>
            <a:r>
              <a:rPr lang="en-GB" altLang="ja-JP" sz="1400" b="1" dirty="0" smtClean="0">
                <a:solidFill>
                  <a:srgbClr val="595959"/>
                </a:solidFill>
              </a:rPr>
              <a:t>Just 9000 litters of water</a:t>
            </a:r>
            <a:endParaRPr lang="en-US" sz="1400" b="1" dirty="0"/>
          </a:p>
        </p:txBody>
      </p:sp>
      <p:sp>
        <p:nvSpPr>
          <p:cNvPr id="35" name="Rectangle 34"/>
          <p:cNvSpPr/>
          <p:nvPr/>
        </p:nvSpPr>
        <p:spPr>
          <a:xfrm>
            <a:off x="6204652" y="2562190"/>
            <a:ext cx="2859566" cy="276999"/>
          </a:xfrm>
          <a:prstGeom prst="rect">
            <a:avLst/>
          </a:prstGeom>
        </p:spPr>
        <p:txBody>
          <a:bodyPr wrap="square">
            <a:spAutoFit/>
          </a:bodyPr>
          <a:lstStyle/>
          <a:p>
            <a:r>
              <a:rPr lang="en-GB" sz="1200" dirty="0" smtClean="0">
                <a:solidFill>
                  <a:srgbClr val="595959"/>
                </a:solidFill>
              </a:rPr>
              <a:t>of water, SmartPools uses minimum water.</a:t>
            </a:r>
            <a:endParaRPr lang="en-US" sz="1200" dirty="0"/>
          </a:p>
        </p:txBody>
      </p:sp>
      <p:sp>
        <p:nvSpPr>
          <p:cNvPr id="37" name="Rectangle 36"/>
          <p:cNvSpPr/>
          <p:nvPr/>
        </p:nvSpPr>
        <p:spPr>
          <a:xfrm>
            <a:off x="749851" y="3336047"/>
            <a:ext cx="2142741" cy="461665"/>
          </a:xfrm>
          <a:prstGeom prst="rect">
            <a:avLst/>
          </a:prstGeom>
        </p:spPr>
        <p:txBody>
          <a:bodyPr wrap="square">
            <a:spAutoFit/>
          </a:bodyPr>
          <a:lstStyle/>
          <a:p>
            <a:r>
              <a:rPr lang="en-GB" altLang="ja-JP" sz="1200" dirty="0" smtClean="0">
                <a:solidFill>
                  <a:srgbClr val="595959"/>
                </a:solidFill>
              </a:rPr>
              <a:t>Unlike other pools, this is a</a:t>
            </a:r>
          </a:p>
          <a:p>
            <a:r>
              <a:rPr lang="en-GB" altLang="ja-JP" sz="1200" dirty="0">
                <a:solidFill>
                  <a:srgbClr val="595959"/>
                </a:solidFill>
              </a:rPr>
              <a:t>pool </a:t>
            </a:r>
            <a:r>
              <a:rPr lang="en-GB" sz="1200" dirty="0">
                <a:solidFill>
                  <a:srgbClr val="595959"/>
                </a:solidFill>
              </a:rPr>
              <a:t>that takes care of itself</a:t>
            </a:r>
            <a:r>
              <a:rPr lang="en-GB" sz="1200" dirty="0" smtClean="0">
                <a:solidFill>
                  <a:srgbClr val="595959"/>
                </a:solidFill>
              </a:rPr>
              <a:t>.</a:t>
            </a:r>
            <a:endParaRPr lang="en-US" sz="1200" dirty="0"/>
          </a:p>
        </p:txBody>
      </p:sp>
      <p:sp>
        <p:nvSpPr>
          <p:cNvPr id="38" name="Rectangle 37"/>
          <p:cNvSpPr/>
          <p:nvPr/>
        </p:nvSpPr>
        <p:spPr>
          <a:xfrm>
            <a:off x="749850" y="3084340"/>
            <a:ext cx="2142742" cy="307777"/>
          </a:xfrm>
          <a:prstGeom prst="rect">
            <a:avLst/>
          </a:prstGeom>
        </p:spPr>
        <p:txBody>
          <a:bodyPr wrap="square">
            <a:spAutoFit/>
          </a:bodyPr>
          <a:lstStyle/>
          <a:p>
            <a:r>
              <a:rPr lang="en-GB" altLang="ja-JP" sz="1400" b="1" dirty="0" smtClean="0">
                <a:solidFill>
                  <a:srgbClr val="595959"/>
                </a:solidFill>
              </a:rPr>
              <a:t>An Auto-filtration system</a:t>
            </a:r>
            <a:endParaRPr lang="en-US" sz="1400" b="1" dirty="0"/>
          </a:p>
        </p:txBody>
      </p:sp>
      <p:sp>
        <p:nvSpPr>
          <p:cNvPr id="42" name="Rectangle 41"/>
          <p:cNvSpPr/>
          <p:nvPr/>
        </p:nvSpPr>
        <p:spPr>
          <a:xfrm>
            <a:off x="3753411" y="3270138"/>
            <a:ext cx="2425486" cy="461665"/>
          </a:xfrm>
          <a:prstGeom prst="rect">
            <a:avLst/>
          </a:prstGeom>
        </p:spPr>
        <p:txBody>
          <a:bodyPr wrap="square">
            <a:spAutoFit/>
          </a:bodyPr>
          <a:lstStyle/>
          <a:p>
            <a:r>
              <a:rPr lang="en-GB" altLang="ja-JP" sz="1200" dirty="0" smtClean="0">
                <a:solidFill>
                  <a:srgbClr val="595959"/>
                </a:solidFill>
              </a:rPr>
              <a:t>You can vary the water flow with</a:t>
            </a:r>
          </a:p>
          <a:p>
            <a:r>
              <a:rPr lang="en-GB" sz="1200" dirty="0" smtClean="0">
                <a:solidFill>
                  <a:srgbClr val="595959"/>
                </a:solidFill>
              </a:rPr>
              <a:t>an advanced speed control system</a:t>
            </a:r>
            <a:endParaRPr lang="en-US" sz="1200" dirty="0"/>
          </a:p>
        </p:txBody>
      </p:sp>
      <p:sp>
        <p:nvSpPr>
          <p:cNvPr id="43" name="Rectangle 42"/>
          <p:cNvSpPr/>
          <p:nvPr/>
        </p:nvSpPr>
        <p:spPr>
          <a:xfrm>
            <a:off x="3745951" y="3064517"/>
            <a:ext cx="1740305" cy="307777"/>
          </a:xfrm>
          <a:prstGeom prst="rect">
            <a:avLst/>
          </a:prstGeom>
        </p:spPr>
        <p:txBody>
          <a:bodyPr wrap="square">
            <a:spAutoFit/>
          </a:bodyPr>
          <a:lstStyle/>
          <a:p>
            <a:r>
              <a:rPr lang="en-GB" altLang="ja-JP" sz="1400" b="1" dirty="0" smtClean="0">
                <a:solidFill>
                  <a:srgbClr val="595959"/>
                </a:solidFill>
              </a:rPr>
              <a:t>Water Accelerator</a:t>
            </a:r>
            <a:endParaRPr lang="en-US" sz="1400" b="1" dirty="0"/>
          </a:p>
        </p:txBody>
      </p:sp>
      <p:sp>
        <p:nvSpPr>
          <p:cNvPr id="44" name="Rectangle 43"/>
          <p:cNvSpPr/>
          <p:nvPr/>
        </p:nvSpPr>
        <p:spPr>
          <a:xfrm>
            <a:off x="2942038" y="3645584"/>
            <a:ext cx="2341290" cy="276999"/>
          </a:xfrm>
          <a:prstGeom prst="rect">
            <a:avLst/>
          </a:prstGeom>
        </p:spPr>
        <p:txBody>
          <a:bodyPr wrap="square">
            <a:spAutoFit/>
          </a:bodyPr>
          <a:lstStyle/>
          <a:p>
            <a:r>
              <a:rPr lang="en-GB" sz="1200" dirty="0" smtClean="0">
                <a:solidFill>
                  <a:srgbClr val="595959"/>
                </a:solidFill>
              </a:rPr>
              <a:t>and you can do that instantly.</a:t>
            </a:r>
            <a:endParaRPr lang="en-US" sz="1200" dirty="0"/>
          </a:p>
        </p:txBody>
      </p:sp>
      <p:sp>
        <p:nvSpPr>
          <p:cNvPr id="46" name="Rectangle 45"/>
          <p:cNvSpPr/>
          <p:nvPr/>
        </p:nvSpPr>
        <p:spPr>
          <a:xfrm>
            <a:off x="6930086" y="3346811"/>
            <a:ext cx="2164456" cy="461665"/>
          </a:xfrm>
          <a:prstGeom prst="rect">
            <a:avLst/>
          </a:prstGeom>
        </p:spPr>
        <p:txBody>
          <a:bodyPr wrap="square">
            <a:spAutoFit/>
          </a:bodyPr>
          <a:lstStyle/>
          <a:p>
            <a:r>
              <a:rPr lang="en-GB" altLang="ja-JP" sz="1200" dirty="0" smtClean="0">
                <a:solidFill>
                  <a:srgbClr val="595959"/>
                </a:solidFill>
              </a:rPr>
              <a:t>The constant flow, ensures that</a:t>
            </a:r>
          </a:p>
          <a:p>
            <a:r>
              <a:rPr lang="en-GB" sz="1200" dirty="0" smtClean="0">
                <a:solidFill>
                  <a:srgbClr val="595959"/>
                </a:solidFill>
              </a:rPr>
              <a:t>the water in the pool absorbs </a:t>
            </a:r>
            <a:endParaRPr lang="en-US" sz="1200" dirty="0"/>
          </a:p>
        </p:txBody>
      </p:sp>
      <p:sp>
        <p:nvSpPr>
          <p:cNvPr id="47" name="Rectangle 46"/>
          <p:cNvSpPr/>
          <p:nvPr/>
        </p:nvSpPr>
        <p:spPr>
          <a:xfrm>
            <a:off x="6930085" y="3105552"/>
            <a:ext cx="2009349" cy="307777"/>
          </a:xfrm>
          <a:prstGeom prst="rect">
            <a:avLst/>
          </a:prstGeom>
        </p:spPr>
        <p:txBody>
          <a:bodyPr wrap="square">
            <a:spAutoFit/>
          </a:bodyPr>
          <a:lstStyle/>
          <a:p>
            <a:r>
              <a:rPr lang="en-GB" altLang="ja-JP" sz="1400" b="1" dirty="0" smtClean="0">
                <a:solidFill>
                  <a:srgbClr val="595959"/>
                </a:solidFill>
              </a:rPr>
              <a:t>Continuous oxygenation</a:t>
            </a:r>
            <a:endParaRPr lang="en-US" sz="1400" b="1" dirty="0"/>
          </a:p>
        </p:txBody>
      </p:sp>
      <p:sp>
        <p:nvSpPr>
          <p:cNvPr id="48" name="Rectangle 47"/>
          <p:cNvSpPr/>
          <p:nvPr/>
        </p:nvSpPr>
        <p:spPr>
          <a:xfrm>
            <a:off x="6126171" y="3712800"/>
            <a:ext cx="2892169" cy="461665"/>
          </a:xfrm>
          <a:prstGeom prst="rect">
            <a:avLst/>
          </a:prstGeom>
        </p:spPr>
        <p:txBody>
          <a:bodyPr wrap="square">
            <a:spAutoFit/>
          </a:bodyPr>
          <a:lstStyle/>
          <a:p>
            <a:r>
              <a:rPr lang="en-GB" altLang="ja-JP" sz="1200" dirty="0" smtClean="0">
                <a:solidFill>
                  <a:srgbClr val="595959"/>
                </a:solidFill>
              </a:rPr>
              <a:t>atmospheric oxygen, keeping the water</a:t>
            </a:r>
          </a:p>
          <a:p>
            <a:r>
              <a:rPr lang="en-GB" sz="1200" dirty="0" smtClean="0">
                <a:solidFill>
                  <a:srgbClr val="595959"/>
                </a:solidFill>
              </a:rPr>
              <a:t>oxygenated.</a:t>
            </a:r>
            <a:endParaRPr lang="en-US" sz="1200" dirty="0"/>
          </a:p>
        </p:txBody>
      </p:sp>
      <p:sp>
        <p:nvSpPr>
          <p:cNvPr id="50" name="Rectangle 49"/>
          <p:cNvSpPr/>
          <p:nvPr/>
        </p:nvSpPr>
        <p:spPr>
          <a:xfrm>
            <a:off x="6715809" y="4386196"/>
            <a:ext cx="2378734" cy="461665"/>
          </a:xfrm>
          <a:prstGeom prst="rect">
            <a:avLst/>
          </a:prstGeom>
        </p:spPr>
        <p:txBody>
          <a:bodyPr wrap="square">
            <a:spAutoFit/>
          </a:bodyPr>
          <a:lstStyle/>
          <a:p>
            <a:r>
              <a:rPr lang="en-GB" altLang="ja-JP" sz="1200" dirty="0" smtClean="0">
                <a:solidFill>
                  <a:srgbClr val="595959"/>
                </a:solidFill>
              </a:rPr>
              <a:t>Research has proven that chlorine </a:t>
            </a:r>
          </a:p>
          <a:p>
            <a:r>
              <a:rPr lang="en-GB" sz="1200" dirty="0" smtClean="0">
                <a:solidFill>
                  <a:srgbClr val="595959"/>
                </a:solidFill>
              </a:rPr>
              <a:t>causes cancer. An auto chlorinator</a:t>
            </a:r>
            <a:endParaRPr lang="en-US" sz="1200" dirty="0"/>
          </a:p>
        </p:txBody>
      </p:sp>
      <p:sp>
        <p:nvSpPr>
          <p:cNvPr id="51" name="Rectangle 50"/>
          <p:cNvSpPr/>
          <p:nvPr/>
        </p:nvSpPr>
        <p:spPr>
          <a:xfrm>
            <a:off x="6715808" y="4193756"/>
            <a:ext cx="1740305" cy="307777"/>
          </a:xfrm>
          <a:prstGeom prst="rect">
            <a:avLst/>
          </a:prstGeom>
        </p:spPr>
        <p:txBody>
          <a:bodyPr wrap="square">
            <a:spAutoFit/>
          </a:bodyPr>
          <a:lstStyle/>
          <a:p>
            <a:r>
              <a:rPr lang="en-GB" altLang="ja-JP" sz="1400" b="1" dirty="0" smtClean="0">
                <a:solidFill>
                  <a:srgbClr val="595959"/>
                </a:solidFill>
              </a:rPr>
              <a:t>Chemical free</a:t>
            </a:r>
            <a:endParaRPr lang="en-US" sz="1400" b="1" dirty="0"/>
          </a:p>
        </p:txBody>
      </p:sp>
      <p:sp>
        <p:nvSpPr>
          <p:cNvPr id="52" name="Rectangle 51"/>
          <p:cNvSpPr/>
          <p:nvPr/>
        </p:nvSpPr>
        <p:spPr>
          <a:xfrm>
            <a:off x="5911895" y="4774823"/>
            <a:ext cx="3182647" cy="646331"/>
          </a:xfrm>
          <a:prstGeom prst="rect">
            <a:avLst/>
          </a:prstGeom>
        </p:spPr>
        <p:txBody>
          <a:bodyPr wrap="square">
            <a:spAutoFit/>
          </a:bodyPr>
          <a:lstStyle/>
          <a:p>
            <a:r>
              <a:rPr lang="en-GB" altLang="ja-JP" sz="1200" dirty="0" smtClean="0">
                <a:solidFill>
                  <a:srgbClr val="595959"/>
                </a:solidFill>
              </a:rPr>
              <a:t>reduce chemicals by 95% using chlorine only</a:t>
            </a:r>
          </a:p>
          <a:p>
            <a:r>
              <a:rPr lang="en-GB" sz="1200" dirty="0" smtClean="0">
                <a:solidFill>
                  <a:srgbClr val="595959"/>
                </a:solidFill>
              </a:rPr>
              <a:t>when needed. As a result any eye-irritation and</a:t>
            </a:r>
          </a:p>
          <a:p>
            <a:r>
              <a:rPr lang="en-GB" sz="1200" dirty="0" smtClean="0">
                <a:solidFill>
                  <a:srgbClr val="595959"/>
                </a:solidFill>
              </a:rPr>
              <a:t>odour is eliminated.</a:t>
            </a:r>
            <a:endParaRPr lang="en-US" sz="1200" dirty="0"/>
          </a:p>
        </p:txBody>
      </p:sp>
      <p:sp>
        <p:nvSpPr>
          <p:cNvPr id="54" name="Rectangle 53"/>
          <p:cNvSpPr/>
          <p:nvPr/>
        </p:nvSpPr>
        <p:spPr>
          <a:xfrm>
            <a:off x="936997" y="4268054"/>
            <a:ext cx="2593011" cy="461665"/>
          </a:xfrm>
          <a:prstGeom prst="rect">
            <a:avLst/>
          </a:prstGeom>
        </p:spPr>
        <p:txBody>
          <a:bodyPr wrap="square">
            <a:spAutoFit/>
          </a:bodyPr>
          <a:lstStyle/>
          <a:p>
            <a:r>
              <a:rPr lang="en-GB" altLang="ja-JP" sz="1200" dirty="0" smtClean="0">
                <a:solidFill>
                  <a:srgbClr val="595959"/>
                </a:solidFill>
              </a:rPr>
              <a:t>SmartPools Arena is equipped </a:t>
            </a:r>
          </a:p>
          <a:p>
            <a:r>
              <a:rPr lang="en-GB" sz="1200" dirty="0" smtClean="0">
                <a:solidFill>
                  <a:srgbClr val="595959"/>
                </a:solidFill>
              </a:rPr>
              <a:t>with a UV C ioniser which ensures</a:t>
            </a:r>
            <a:endParaRPr lang="en-US" sz="1200" dirty="0"/>
          </a:p>
        </p:txBody>
      </p:sp>
      <p:sp>
        <p:nvSpPr>
          <p:cNvPr id="55" name="Rectangle 54"/>
          <p:cNvSpPr/>
          <p:nvPr/>
        </p:nvSpPr>
        <p:spPr>
          <a:xfrm>
            <a:off x="948645" y="4061822"/>
            <a:ext cx="1740305" cy="307777"/>
          </a:xfrm>
          <a:prstGeom prst="rect">
            <a:avLst/>
          </a:prstGeom>
        </p:spPr>
        <p:txBody>
          <a:bodyPr wrap="square">
            <a:spAutoFit/>
          </a:bodyPr>
          <a:lstStyle/>
          <a:p>
            <a:r>
              <a:rPr lang="en-GB" altLang="ja-JP" sz="1400" b="1" dirty="0" smtClean="0">
                <a:solidFill>
                  <a:srgbClr val="595959"/>
                </a:solidFill>
              </a:rPr>
              <a:t>UV C ioniser </a:t>
            </a:r>
            <a:endParaRPr lang="en-US" sz="1400" b="1" dirty="0"/>
          </a:p>
        </p:txBody>
      </p:sp>
      <p:sp>
        <p:nvSpPr>
          <p:cNvPr id="56" name="Rectangle 55"/>
          <p:cNvSpPr/>
          <p:nvPr/>
        </p:nvSpPr>
        <p:spPr>
          <a:xfrm>
            <a:off x="144732" y="4642889"/>
            <a:ext cx="3236858" cy="646331"/>
          </a:xfrm>
          <a:prstGeom prst="rect">
            <a:avLst/>
          </a:prstGeom>
        </p:spPr>
        <p:txBody>
          <a:bodyPr wrap="square">
            <a:spAutoFit/>
          </a:bodyPr>
          <a:lstStyle/>
          <a:p>
            <a:r>
              <a:rPr lang="en-GB" altLang="ja-JP" sz="1200" dirty="0" smtClean="0">
                <a:solidFill>
                  <a:srgbClr val="595959"/>
                </a:solidFill>
              </a:rPr>
              <a:t>that the water in the pool is UV-Shielded. Anti-</a:t>
            </a:r>
          </a:p>
          <a:p>
            <a:r>
              <a:rPr lang="en-GB" sz="1200" dirty="0" smtClean="0">
                <a:solidFill>
                  <a:srgbClr val="595959"/>
                </a:solidFill>
              </a:rPr>
              <a:t>bacterial, ant-fungal, ant-viral and anti-algal, it</a:t>
            </a:r>
          </a:p>
          <a:p>
            <a:r>
              <a:rPr lang="en-GB" sz="1200" dirty="0" smtClean="0">
                <a:solidFill>
                  <a:srgbClr val="595959"/>
                </a:solidFill>
              </a:rPr>
              <a:t>Is as pure as potable water.</a:t>
            </a:r>
            <a:endParaRPr lang="en-US" sz="1200" dirty="0"/>
          </a:p>
        </p:txBody>
      </p:sp>
      <p:sp>
        <p:nvSpPr>
          <p:cNvPr id="58" name="Rectangle 57"/>
          <p:cNvSpPr/>
          <p:nvPr/>
        </p:nvSpPr>
        <p:spPr>
          <a:xfrm>
            <a:off x="4188026" y="4357838"/>
            <a:ext cx="2593011" cy="461665"/>
          </a:xfrm>
          <a:prstGeom prst="rect">
            <a:avLst/>
          </a:prstGeom>
        </p:spPr>
        <p:txBody>
          <a:bodyPr wrap="square">
            <a:spAutoFit/>
          </a:bodyPr>
          <a:lstStyle/>
          <a:p>
            <a:r>
              <a:rPr lang="en-GB" altLang="ja-JP" sz="1200" dirty="0" smtClean="0">
                <a:solidFill>
                  <a:srgbClr val="595959"/>
                </a:solidFill>
              </a:rPr>
              <a:t>You can adjust the water </a:t>
            </a:r>
          </a:p>
          <a:p>
            <a:r>
              <a:rPr lang="en-GB" sz="1200" dirty="0" smtClean="0">
                <a:solidFill>
                  <a:srgbClr val="595959"/>
                </a:solidFill>
              </a:rPr>
              <a:t>temperature to your </a:t>
            </a:r>
            <a:endParaRPr lang="en-US" sz="1200" dirty="0"/>
          </a:p>
        </p:txBody>
      </p:sp>
      <p:sp>
        <p:nvSpPr>
          <p:cNvPr id="59" name="Rectangle 58"/>
          <p:cNvSpPr/>
          <p:nvPr/>
        </p:nvSpPr>
        <p:spPr>
          <a:xfrm>
            <a:off x="4188026" y="4116579"/>
            <a:ext cx="1740305" cy="307777"/>
          </a:xfrm>
          <a:prstGeom prst="rect">
            <a:avLst/>
          </a:prstGeom>
        </p:spPr>
        <p:txBody>
          <a:bodyPr wrap="square">
            <a:spAutoFit/>
          </a:bodyPr>
          <a:lstStyle/>
          <a:p>
            <a:r>
              <a:rPr lang="en-GB" altLang="ja-JP" sz="1400" b="1" dirty="0" smtClean="0">
                <a:solidFill>
                  <a:srgbClr val="595959"/>
                </a:solidFill>
              </a:rPr>
              <a:t>Warm? Cold?</a:t>
            </a:r>
            <a:endParaRPr lang="en-US" sz="1400" b="1" dirty="0"/>
          </a:p>
        </p:txBody>
      </p:sp>
      <p:sp>
        <p:nvSpPr>
          <p:cNvPr id="60" name="Rectangle 59"/>
          <p:cNvSpPr/>
          <p:nvPr/>
        </p:nvSpPr>
        <p:spPr>
          <a:xfrm>
            <a:off x="3384113" y="4697646"/>
            <a:ext cx="3236858" cy="461665"/>
          </a:xfrm>
          <a:prstGeom prst="rect">
            <a:avLst/>
          </a:prstGeom>
        </p:spPr>
        <p:txBody>
          <a:bodyPr wrap="square">
            <a:spAutoFit/>
          </a:bodyPr>
          <a:lstStyle/>
          <a:p>
            <a:r>
              <a:rPr lang="en-GB" altLang="ja-JP" sz="1200" dirty="0" smtClean="0">
                <a:solidFill>
                  <a:srgbClr val="595959"/>
                </a:solidFill>
              </a:rPr>
              <a:t>convenience. Temperature controlled</a:t>
            </a:r>
          </a:p>
          <a:p>
            <a:r>
              <a:rPr lang="en-GB" sz="1200" dirty="0" smtClean="0">
                <a:solidFill>
                  <a:srgbClr val="595959"/>
                </a:solidFill>
              </a:rPr>
              <a:t>pools are a rarity and expensive. </a:t>
            </a:r>
            <a:endParaRPr lang="en-US" sz="1200" dirty="0"/>
          </a:p>
        </p:txBody>
      </p:sp>
      <p:sp>
        <p:nvSpPr>
          <p:cNvPr id="62" name="Rectangle 61"/>
          <p:cNvSpPr/>
          <p:nvPr/>
        </p:nvSpPr>
        <p:spPr>
          <a:xfrm>
            <a:off x="861964" y="5676955"/>
            <a:ext cx="2593011" cy="461665"/>
          </a:xfrm>
          <a:prstGeom prst="rect">
            <a:avLst/>
          </a:prstGeom>
        </p:spPr>
        <p:txBody>
          <a:bodyPr wrap="square">
            <a:spAutoFit/>
          </a:bodyPr>
          <a:lstStyle/>
          <a:p>
            <a:r>
              <a:rPr lang="en-GB" altLang="ja-JP" sz="1200" dirty="0" smtClean="0">
                <a:solidFill>
                  <a:srgbClr val="595959"/>
                </a:solidFill>
              </a:rPr>
              <a:t>Your SmartPools Arena Debut </a:t>
            </a:r>
            <a:r>
              <a:rPr lang="en-GB" sz="1200" dirty="0" smtClean="0">
                <a:solidFill>
                  <a:srgbClr val="595959"/>
                </a:solidFill>
              </a:rPr>
              <a:t>only a one time fill of 9000 </a:t>
            </a:r>
            <a:r>
              <a:rPr lang="en-GB" altLang="ja-JP" sz="1200" dirty="0">
                <a:solidFill>
                  <a:srgbClr val="595959"/>
                </a:solidFill>
              </a:rPr>
              <a:t>litters of water</a:t>
            </a:r>
            <a:r>
              <a:rPr lang="en-GB" altLang="ja-JP" sz="1200" dirty="0" smtClean="0">
                <a:solidFill>
                  <a:srgbClr val="595959"/>
                </a:solidFill>
              </a:rPr>
              <a:t>.</a:t>
            </a:r>
            <a:endParaRPr lang="en-US" sz="1200" dirty="0"/>
          </a:p>
        </p:txBody>
      </p:sp>
      <p:sp>
        <p:nvSpPr>
          <p:cNvPr id="63" name="Rectangle 62"/>
          <p:cNvSpPr/>
          <p:nvPr/>
        </p:nvSpPr>
        <p:spPr>
          <a:xfrm>
            <a:off x="861964" y="5435696"/>
            <a:ext cx="2951052" cy="307777"/>
          </a:xfrm>
          <a:prstGeom prst="rect">
            <a:avLst/>
          </a:prstGeom>
        </p:spPr>
        <p:txBody>
          <a:bodyPr wrap="square">
            <a:spAutoFit/>
          </a:bodyPr>
          <a:lstStyle/>
          <a:p>
            <a:r>
              <a:rPr lang="en-GB" altLang="ja-JP" sz="1400" b="1" dirty="0" smtClean="0">
                <a:solidFill>
                  <a:srgbClr val="595959"/>
                </a:solidFill>
              </a:rPr>
              <a:t>Conserving water, saving power</a:t>
            </a:r>
            <a:endParaRPr lang="en-US" sz="1400" b="1" dirty="0"/>
          </a:p>
        </p:txBody>
      </p:sp>
      <p:sp>
        <p:nvSpPr>
          <p:cNvPr id="66" name="Rectangle 65"/>
          <p:cNvSpPr/>
          <p:nvPr/>
        </p:nvSpPr>
        <p:spPr>
          <a:xfrm>
            <a:off x="4707270" y="5498924"/>
            <a:ext cx="2985245" cy="461665"/>
          </a:xfrm>
          <a:prstGeom prst="rect">
            <a:avLst/>
          </a:prstGeom>
        </p:spPr>
        <p:txBody>
          <a:bodyPr wrap="square">
            <a:spAutoFit/>
          </a:bodyPr>
          <a:lstStyle/>
          <a:p>
            <a:r>
              <a:rPr lang="en-GB" altLang="ja-JP" sz="1200" dirty="0" smtClean="0">
                <a:solidFill>
                  <a:srgbClr val="595959"/>
                </a:solidFill>
              </a:rPr>
              <a:t>SmartPools Arena in made </a:t>
            </a:r>
            <a:r>
              <a:rPr lang="en-GB" sz="1200" dirty="0" smtClean="0">
                <a:solidFill>
                  <a:srgbClr val="595959"/>
                </a:solidFill>
              </a:rPr>
              <a:t>from Advanced Marine Grade </a:t>
            </a:r>
            <a:r>
              <a:rPr lang="en-GB" altLang="ja-JP" sz="1200" dirty="0">
                <a:solidFill>
                  <a:srgbClr val="595959"/>
                </a:solidFill>
              </a:rPr>
              <a:t>Composite, the same material </a:t>
            </a:r>
            <a:endParaRPr lang="en-US" sz="1200" dirty="0"/>
          </a:p>
        </p:txBody>
      </p:sp>
      <p:sp>
        <p:nvSpPr>
          <p:cNvPr id="67" name="Rectangle 66"/>
          <p:cNvSpPr/>
          <p:nvPr/>
        </p:nvSpPr>
        <p:spPr>
          <a:xfrm>
            <a:off x="4707272" y="5298150"/>
            <a:ext cx="1740305" cy="307777"/>
          </a:xfrm>
          <a:prstGeom prst="rect">
            <a:avLst/>
          </a:prstGeom>
        </p:spPr>
        <p:txBody>
          <a:bodyPr wrap="square">
            <a:spAutoFit/>
          </a:bodyPr>
          <a:lstStyle/>
          <a:p>
            <a:r>
              <a:rPr lang="en-GB" altLang="ja-JP" sz="1400" b="1" dirty="0" smtClean="0">
                <a:solidFill>
                  <a:srgbClr val="595959"/>
                </a:solidFill>
              </a:rPr>
              <a:t>Built to last</a:t>
            </a:r>
            <a:endParaRPr lang="en-US" sz="1400" b="1" dirty="0"/>
          </a:p>
        </p:txBody>
      </p:sp>
      <p:sp>
        <p:nvSpPr>
          <p:cNvPr id="68" name="Rectangle 67"/>
          <p:cNvSpPr/>
          <p:nvPr/>
        </p:nvSpPr>
        <p:spPr>
          <a:xfrm>
            <a:off x="3903358" y="5851595"/>
            <a:ext cx="3789157" cy="461665"/>
          </a:xfrm>
          <a:prstGeom prst="rect">
            <a:avLst/>
          </a:prstGeom>
        </p:spPr>
        <p:txBody>
          <a:bodyPr wrap="square">
            <a:spAutoFit/>
          </a:bodyPr>
          <a:lstStyle/>
          <a:p>
            <a:r>
              <a:rPr lang="en-GB" altLang="ja-JP" sz="1200" dirty="0" smtClean="0">
                <a:solidFill>
                  <a:srgbClr val="595959"/>
                </a:solidFill>
              </a:rPr>
              <a:t>used to build </a:t>
            </a:r>
            <a:r>
              <a:rPr lang="en-GB" sz="1200" dirty="0" smtClean="0">
                <a:solidFill>
                  <a:srgbClr val="595959"/>
                </a:solidFill>
              </a:rPr>
              <a:t>luxury yachts. We offer a 10 years warranty on structure. We believe in it, you can too.</a:t>
            </a:r>
            <a:endParaRPr lang="en-US" sz="1200" dirty="0"/>
          </a:p>
        </p:txBody>
      </p:sp>
    </p:spTree>
    <p:extLst>
      <p:ext uri="{BB962C8B-B14F-4D97-AF65-F5344CB8AC3E}">
        <p14:creationId xmlns:p14="http://schemas.microsoft.com/office/powerpoint/2010/main" val="264905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236" y="160565"/>
            <a:ext cx="973836" cy="685800"/>
          </a:xfrm>
          <a:prstGeom prst="rect">
            <a:avLst/>
          </a:prstGeom>
        </p:spPr>
      </p:pic>
      <p:sp>
        <p:nvSpPr>
          <p:cNvPr id="4" name="Text Box 4"/>
          <p:cNvSpPr txBox="1">
            <a:spLocks noChangeArrowheads="1"/>
          </p:cNvSpPr>
          <p:nvPr/>
        </p:nvSpPr>
        <p:spPr bwMode="auto">
          <a:xfrm>
            <a:off x="144236" y="1219200"/>
            <a:ext cx="470640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Features of SmartPools</a:t>
            </a:r>
            <a:endParaRPr lang="en-GB" sz="3000" b="1" dirty="0">
              <a:solidFill>
                <a:srgbClr val="00B0F0"/>
              </a:solidFill>
              <a:latin typeface="SapientSansMedium" charset="0"/>
            </a:endParaRPr>
          </a:p>
        </p:txBody>
      </p:sp>
      <p:sp>
        <p:nvSpPr>
          <p:cNvPr id="49" name="Rectangle 48"/>
          <p:cNvSpPr/>
          <p:nvPr/>
        </p:nvSpPr>
        <p:spPr>
          <a:xfrm>
            <a:off x="723900" y="2133600"/>
            <a:ext cx="7696200" cy="3046988"/>
          </a:xfrm>
          <a:prstGeom prst="rect">
            <a:avLst/>
          </a:prstGeom>
        </p:spPr>
        <p:txBody>
          <a:bodyPr wrap="square">
            <a:spAutoFit/>
          </a:bodyPr>
          <a:lstStyle/>
          <a:p>
            <a:pPr marL="342900" indent="-342900" algn="just">
              <a:buAutoNum type="arabicPeriod"/>
            </a:pPr>
            <a:r>
              <a:rPr lang="en-US" sz="1600" dirty="0"/>
              <a:t>SmartPools can be installed Fully in Ground, Half in Ground or Fully above Ground</a:t>
            </a:r>
            <a:r>
              <a:rPr lang="en-US" sz="1600" dirty="0" smtClean="0"/>
              <a:t>.</a:t>
            </a:r>
          </a:p>
          <a:p>
            <a:pPr marL="342900" lvl="0" indent="-342900" algn="just">
              <a:buFontTx/>
              <a:buAutoNum type="arabicPeriod"/>
            </a:pPr>
            <a:r>
              <a:rPr lang="en-US" sz="1600" dirty="0"/>
              <a:t>SmartPools Electro Mechanical (Filtration) System is fully integrated as a single unit with the main structure of the pool which makes it a Plug -a- Play system</a:t>
            </a:r>
            <a:r>
              <a:rPr lang="en-US" sz="1600" dirty="0" smtClean="0"/>
              <a:t>.</a:t>
            </a:r>
          </a:p>
          <a:p>
            <a:pPr marL="342900" lvl="0" indent="-342900" algn="just">
              <a:buFontTx/>
              <a:buAutoNum type="arabicPeriod"/>
            </a:pPr>
            <a:r>
              <a:rPr lang="en-US" sz="1600" dirty="0" smtClean="0"/>
              <a:t>LAPS </a:t>
            </a:r>
            <a:r>
              <a:rPr lang="en-US" sz="1600" dirty="0"/>
              <a:t>(Laminar  Aqua Propulsion System) technology which moves up to 30,000 liters of water per minute in a low pressure high volumetric laminar flow pattern resulting in a fully adjustable, smooth and non- turbulent bubble less current. The LAPS technology is the only one in the world where the speed of water can be adjusted from zero to 30,000 liters per minute which enables a person to swim against the current just like swimming in a river. </a:t>
            </a:r>
            <a:r>
              <a:rPr lang="en-US" sz="1600" dirty="0" smtClean="0"/>
              <a:t>The </a:t>
            </a:r>
            <a:r>
              <a:rPr lang="en-US" sz="1600" dirty="0"/>
              <a:t>LAPS technology system is also called Water Treadmill System. </a:t>
            </a:r>
          </a:p>
          <a:p>
            <a:pPr marL="342900" lvl="0" indent="-342900" algn="just">
              <a:buFontTx/>
              <a:buAutoNum type="arabicPeriod"/>
            </a:pPr>
            <a:endParaRPr lang="en-US" sz="1600" dirty="0"/>
          </a:p>
          <a:p>
            <a:pPr marL="342900" indent="-342900" algn="just">
              <a:buAutoNum type="arabicPeriod"/>
            </a:pPr>
            <a:endParaRPr lang="en-US" sz="1600" dirty="0" smtClean="0"/>
          </a:p>
          <a:p>
            <a:pPr algn="just"/>
            <a:endParaRPr lang="en-US" sz="1600" dirty="0"/>
          </a:p>
        </p:txBody>
      </p:sp>
    </p:spTree>
    <p:extLst>
      <p:ext uri="{BB962C8B-B14F-4D97-AF65-F5344CB8AC3E}">
        <p14:creationId xmlns:p14="http://schemas.microsoft.com/office/powerpoint/2010/main" val="94999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31154" y="1289959"/>
            <a:ext cx="219902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Projects</a:t>
            </a:r>
            <a:endParaRPr lang="en-GB" sz="3000" b="1" dirty="0">
              <a:solidFill>
                <a:srgbClr val="00B0F0"/>
              </a:solidFill>
              <a:latin typeface="SapientSansMedium" charset="0"/>
            </a:endParaRPr>
          </a:p>
        </p:txBody>
      </p:sp>
      <p:sp>
        <p:nvSpPr>
          <p:cNvPr id="3" name="Rectangle 2"/>
          <p:cNvSpPr/>
          <p:nvPr/>
        </p:nvSpPr>
        <p:spPr>
          <a:xfrm>
            <a:off x="838200" y="1997839"/>
            <a:ext cx="7239000" cy="2062103"/>
          </a:xfrm>
          <a:prstGeom prst="rect">
            <a:avLst/>
          </a:prstGeom>
        </p:spPr>
        <p:txBody>
          <a:bodyPr wrap="square">
            <a:spAutoFit/>
          </a:bodyPr>
          <a:lstStyle/>
          <a:p>
            <a:pPr marL="342900" indent="-342900" algn="just">
              <a:buClr>
                <a:srgbClr val="595959"/>
              </a:buClr>
              <a:buAutoNum type="arabicPeriod"/>
            </a:pPr>
            <a:r>
              <a:rPr lang="en-GB" sz="1600" dirty="0" smtClean="0"/>
              <a:t>Brigade Group, Bangalore – 140 pools</a:t>
            </a:r>
          </a:p>
          <a:p>
            <a:pPr marL="342900" indent="-342900" algn="just">
              <a:buClr>
                <a:srgbClr val="595959"/>
              </a:buClr>
              <a:buAutoNum type="arabicPeriod"/>
            </a:pPr>
            <a:r>
              <a:rPr lang="en-GB" sz="1600" dirty="0" smtClean="0"/>
              <a:t>Godrej Properties, Bangalore – 10 pools</a:t>
            </a:r>
          </a:p>
          <a:p>
            <a:pPr marL="342900" indent="-342900" algn="just">
              <a:buClr>
                <a:srgbClr val="595959"/>
              </a:buClr>
              <a:buFontTx/>
              <a:buAutoNum type="arabicPeriod"/>
            </a:pPr>
            <a:r>
              <a:rPr lang="en-GB" sz="1600" dirty="0"/>
              <a:t>BBCL, Chennai – 19 pools</a:t>
            </a:r>
          </a:p>
          <a:p>
            <a:pPr marL="342900" indent="-342900" algn="just">
              <a:buClr>
                <a:srgbClr val="595959"/>
              </a:buClr>
              <a:buAutoNum type="arabicPeriod"/>
            </a:pPr>
            <a:r>
              <a:rPr lang="en-GB" sz="1600" dirty="0" smtClean="0"/>
              <a:t>Aparna</a:t>
            </a:r>
            <a:r>
              <a:rPr lang="en-GB" sz="1600" dirty="0"/>
              <a:t>, Bangalore – 8 pools</a:t>
            </a:r>
          </a:p>
          <a:p>
            <a:pPr marL="342900" indent="-342900" algn="just">
              <a:buClr>
                <a:srgbClr val="595959"/>
              </a:buClr>
              <a:buFontTx/>
              <a:buAutoNum type="arabicPeriod"/>
            </a:pPr>
            <a:r>
              <a:rPr lang="en-GB" sz="1600" dirty="0" smtClean="0"/>
              <a:t>Confident </a:t>
            </a:r>
            <a:r>
              <a:rPr lang="en-GB" sz="1600" dirty="0"/>
              <a:t>Group, Bangalore – </a:t>
            </a:r>
            <a:r>
              <a:rPr lang="en-GB" sz="1600" dirty="0" smtClean="0"/>
              <a:t>10 </a:t>
            </a:r>
            <a:r>
              <a:rPr lang="en-GB" sz="1600" dirty="0"/>
              <a:t>pools</a:t>
            </a:r>
          </a:p>
          <a:p>
            <a:pPr marL="342900" indent="-342900" algn="just">
              <a:buClr>
                <a:srgbClr val="595959"/>
              </a:buClr>
              <a:buAutoNum type="arabicPeriod"/>
            </a:pPr>
            <a:endParaRPr lang="en-GB" sz="1600" dirty="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a:p>
        </p:txBody>
      </p:sp>
      <p:sp>
        <p:nvSpPr>
          <p:cNvPr id="4" name="Text Box 4"/>
          <p:cNvSpPr txBox="1">
            <a:spLocks noChangeArrowheads="1"/>
          </p:cNvSpPr>
          <p:nvPr/>
        </p:nvSpPr>
        <p:spPr bwMode="auto">
          <a:xfrm>
            <a:off x="762000" y="3567499"/>
            <a:ext cx="426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International Projects</a:t>
            </a:r>
            <a:endParaRPr lang="en-GB" sz="3000" b="1" dirty="0">
              <a:solidFill>
                <a:srgbClr val="00B0F0"/>
              </a:solidFill>
              <a:latin typeface="SapientSansMedium" charset="0"/>
            </a:endParaRPr>
          </a:p>
        </p:txBody>
      </p:sp>
      <p:sp>
        <p:nvSpPr>
          <p:cNvPr id="5" name="Rectangle 4"/>
          <p:cNvSpPr/>
          <p:nvPr/>
        </p:nvSpPr>
        <p:spPr>
          <a:xfrm>
            <a:off x="862693" y="4267200"/>
            <a:ext cx="5538107" cy="1815882"/>
          </a:xfrm>
          <a:prstGeom prst="rect">
            <a:avLst/>
          </a:prstGeom>
        </p:spPr>
        <p:txBody>
          <a:bodyPr wrap="square">
            <a:spAutoFit/>
          </a:bodyPr>
          <a:lstStyle/>
          <a:p>
            <a:pPr marL="342900" indent="-342900" algn="just">
              <a:buClr>
                <a:srgbClr val="595959"/>
              </a:buClr>
              <a:buAutoNum type="arabicPeriod"/>
            </a:pPr>
            <a:r>
              <a:rPr lang="en-GB" sz="1600" dirty="0" smtClean="0"/>
              <a:t>Advenz Tower, Dubai – 177 pools</a:t>
            </a:r>
          </a:p>
          <a:p>
            <a:pPr marL="342900" indent="-342900" algn="just">
              <a:buClr>
                <a:srgbClr val="595959"/>
              </a:buClr>
              <a:buAutoNum type="arabicPeriod"/>
            </a:pPr>
            <a:r>
              <a:rPr lang="en-GB" sz="1600" dirty="0" smtClean="0"/>
              <a:t>Malaysia – 1600 pools</a:t>
            </a:r>
          </a:p>
          <a:p>
            <a:pPr marL="342900" indent="-342900" algn="just">
              <a:buClr>
                <a:srgbClr val="595959"/>
              </a:buClr>
              <a:buAutoNum type="arabicPeriod"/>
            </a:pPr>
            <a:r>
              <a:rPr lang="en-GB" sz="1600" dirty="0" smtClean="0"/>
              <a:t>Australia – 200 pools</a:t>
            </a:r>
          </a:p>
          <a:p>
            <a:pPr algn="just">
              <a:buClr>
                <a:srgbClr val="595959"/>
              </a:buClr>
            </a:pPr>
            <a:endParaRPr lang="en-GB" sz="1600" dirty="0" smtClean="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smtClean="0"/>
          </a:p>
          <a:p>
            <a:pPr marL="342900" indent="-342900" algn="just">
              <a:buClr>
                <a:srgbClr val="595959"/>
              </a:buClr>
              <a:buAutoNum type="arabicPeriod"/>
            </a:pPr>
            <a:endParaRPr lang="en-GB"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236" y="160565"/>
            <a:ext cx="973836" cy="685800"/>
          </a:xfrm>
          <a:prstGeom prst="rect">
            <a:avLst/>
          </a:prstGeom>
        </p:spPr>
      </p:pic>
    </p:spTree>
    <p:extLst>
      <p:ext uri="{BB962C8B-B14F-4D97-AF65-F5344CB8AC3E}">
        <p14:creationId xmlns:p14="http://schemas.microsoft.com/office/powerpoint/2010/main" val="295702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pic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 y="2041"/>
            <a:ext cx="190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ic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932" y="2041"/>
            <a:ext cx="27432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pi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5132" y="2041"/>
            <a:ext cx="27432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pic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3932" y="1373641"/>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pic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4132" y="1373641"/>
            <a:ext cx="2438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pic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95132" y="2745241"/>
            <a:ext cx="2743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pic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32932" y="2745241"/>
            <a:ext cx="2743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1" descr="pic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89732" y="2726191"/>
            <a:ext cx="2743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2" descr="pic4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68" y="2745241"/>
            <a:ext cx="14319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descr="pic1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68" y="1373641"/>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9" descr="DSC_01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2332" y="1373641"/>
            <a:ext cx="2286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 descr="SP Arena Plus 6.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29482" y="2041"/>
            <a:ext cx="1884363"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4400" y="4572000"/>
            <a:ext cx="7663186" cy="990600"/>
          </a:xfrm>
          <a:prstGeom prst="rect">
            <a:avLst/>
          </a:prstGeom>
        </p:spPr>
      </p:pic>
      <p:sp>
        <p:nvSpPr>
          <p:cNvPr id="38" name="Text Box 4"/>
          <p:cNvSpPr txBox="1">
            <a:spLocks noChangeArrowheads="1"/>
          </p:cNvSpPr>
          <p:nvPr/>
        </p:nvSpPr>
        <p:spPr bwMode="auto">
          <a:xfrm>
            <a:off x="3806601" y="4038600"/>
            <a:ext cx="1671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5pPr>
            <a:lvl6pPr marL="25146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6pPr>
            <a:lvl7pPr marL="29718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7pPr>
            <a:lvl8pPr marL="34290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8pPr>
            <a:lvl9pPr marL="3886200" indent="-228600" defTabSz="457200" eaLnBrk="0" fontAlgn="base" hangingPunct="0">
              <a:lnSpc>
                <a:spcPct val="102000"/>
              </a:lnSpc>
              <a:spcBef>
                <a:spcPct val="0"/>
              </a:spcBef>
              <a:spcAft>
                <a:spcPct val="0"/>
              </a:spcAft>
              <a:buClr>
                <a:srgbClr val="000000"/>
              </a:buClr>
              <a:buSzPct val="100000"/>
              <a:buFont typeface="Calibri"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Calibri" pitchFamily="34" charset="0"/>
                <a:ea typeface="MS PGothic" pitchFamily="34" charset="-128"/>
              </a:defRPr>
            </a:lvl9pPr>
          </a:lstStyle>
          <a:p>
            <a:pPr eaLnBrk="1" hangingPunct="1">
              <a:lnSpc>
                <a:spcPct val="100000"/>
              </a:lnSpc>
              <a:buClr>
                <a:srgbClr val="00B0F0"/>
              </a:buClr>
              <a:buFont typeface="SapientSansMedium" charset="0"/>
              <a:buNone/>
            </a:pPr>
            <a:r>
              <a:rPr lang="en-GB" sz="3000" b="1" dirty="0" smtClean="0">
                <a:solidFill>
                  <a:srgbClr val="00B0F0"/>
                </a:solidFill>
                <a:latin typeface="SapientSansMedium" charset="0"/>
              </a:rPr>
              <a:t>Awards</a:t>
            </a:r>
            <a:endParaRPr lang="en-GB" sz="3000" b="1" dirty="0">
              <a:solidFill>
                <a:srgbClr val="00B0F0"/>
              </a:solidFill>
              <a:latin typeface="SapientSansMedium" charset="0"/>
            </a:endParaRPr>
          </a:p>
        </p:txBody>
      </p:sp>
    </p:spTree>
    <p:extLst>
      <p:ext uri="{BB962C8B-B14F-4D97-AF65-F5344CB8AC3E}">
        <p14:creationId xmlns:p14="http://schemas.microsoft.com/office/powerpoint/2010/main" val="158598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647</Words>
  <Application>Microsoft Office PowerPoint</Application>
  <PresentationFormat>On-screen Show (4:3)</PresentationFormat>
  <Paragraphs>74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MS PGothic</vt:lpstr>
      <vt:lpstr>MS PGothic</vt:lpstr>
      <vt:lpstr>Arial</vt:lpstr>
      <vt:lpstr>Calibri</vt:lpstr>
      <vt:lpstr>SapientSansMedium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Gopinath</dc:creator>
  <cp:lastModifiedBy>DELL</cp:lastModifiedBy>
  <cp:revision>98</cp:revision>
  <dcterms:created xsi:type="dcterms:W3CDTF">2006-08-16T00:00:00Z</dcterms:created>
  <dcterms:modified xsi:type="dcterms:W3CDTF">2017-08-18T07:28:26Z</dcterms:modified>
</cp:coreProperties>
</file>