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8" r:id="rId2"/>
    <p:sldId id="260" r:id="rId3"/>
    <p:sldId id="261" r:id="rId4"/>
    <p:sldId id="262" r:id="rId5"/>
    <p:sldId id="263" r:id="rId6"/>
    <p:sldId id="264" r:id="rId7"/>
    <p:sldId id="265" r:id="rId8"/>
    <p:sldId id="266" r:id="rId9"/>
    <p:sldId id="267" r:id="rId10"/>
    <p:sldId id="268" r:id="rId11"/>
    <p:sldId id="270" r:id="rId12"/>
    <p:sldId id="278" r:id="rId13"/>
    <p:sldId id="280" r:id="rId14"/>
    <p:sldId id="281" r:id="rId15"/>
    <p:sldId id="282" r:id="rId16"/>
    <p:sldId id="29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6F9C84-0A66-46C9-821F-4B544B489D5D}" type="datetimeFigureOut">
              <a:rPr lang="en-US" smtClean="0"/>
              <a:t>8/30/2017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08FF2E-5B90-40B3-B24E-58F41D809730}" type="slidenum">
              <a:rPr lang="en-US" smtClean="0"/>
              <a:t>‹#›</a:t>
            </a:fld>
            <a:endParaRPr lang="en-US"/>
          </a:p>
        </p:txBody>
      </p:sp>
    </p:spTree>
    <p:extLst>
      <p:ext uri="{BB962C8B-B14F-4D97-AF65-F5344CB8AC3E}">
        <p14:creationId xmlns:p14="http://schemas.microsoft.com/office/powerpoint/2010/main" val="4056148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47E1EE-0039-4797-B978-F453418260D1}" type="slidenum">
              <a:rPr lang="en-US" smtClean="0"/>
              <a:pPr/>
              <a:t>2</a:t>
            </a:fld>
            <a:endParaRPr lang="en-US"/>
          </a:p>
        </p:txBody>
      </p:sp>
    </p:spTree>
    <p:extLst>
      <p:ext uri="{BB962C8B-B14F-4D97-AF65-F5344CB8AC3E}">
        <p14:creationId xmlns:p14="http://schemas.microsoft.com/office/powerpoint/2010/main" val="283237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47E1EE-0039-4797-B978-F453418260D1}" type="slidenum">
              <a:rPr lang="en-US" smtClean="0"/>
              <a:pPr/>
              <a:t>11</a:t>
            </a:fld>
            <a:endParaRPr lang="en-US"/>
          </a:p>
        </p:txBody>
      </p:sp>
    </p:spTree>
    <p:extLst>
      <p:ext uri="{BB962C8B-B14F-4D97-AF65-F5344CB8AC3E}">
        <p14:creationId xmlns:p14="http://schemas.microsoft.com/office/powerpoint/2010/main" val="3468224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solidFill>
                  <a:prstClr val="black"/>
                </a:solidFill>
              </a:rPr>
              <a:pPr/>
              <a:t>12</a:t>
            </a:fld>
            <a:endParaRPr lang="en-US">
              <a:solidFill>
                <a:prstClr val="black"/>
              </a:solidFill>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809969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47E1EE-0039-4797-B978-F453418260D1}" type="slidenum">
              <a:rPr lang="en-US" smtClean="0"/>
              <a:pPr/>
              <a:t>16</a:t>
            </a:fld>
            <a:endParaRPr lang="en-US"/>
          </a:p>
        </p:txBody>
      </p:sp>
    </p:spTree>
    <p:extLst>
      <p:ext uri="{BB962C8B-B14F-4D97-AF65-F5344CB8AC3E}">
        <p14:creationId xmlns:p14="http://schemas.microsoft.com/office/powerpoint/2010/main" val="1193331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solidFill>
                  <a:prstClr val="black"/>
                </a:solidFill>
              </a:rPr>
              <a:pPr/>
              <a:t>3</a:t>
            </a:fld>
            <a:endParaRPr lang="en-US">
              <a:solidFill>
                <a:prstClr val="black"/>
              </a:solidFill>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4376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47E1EE-0039-4797-B978-F453418260D1}" type="slidenum">
              <a:rPr lang="en-US" smtClean="0"/>
              <a:pPr/>
              <a:t>4</a:t>
            </a:fld>
            <a:endParaRPr lang="en-US"/>
          </a:p>
        </p:txBody>
      </p:sp>
    </p:spTree>
    <p:extLst>
      <p:ext uri="{BB962C8B-B14F-4D97-AF65-F5344CB8AC3E}">
        <p14:creationId xmlns:p14="http://schemas.microsoft.com/office/powerpoint/2010/main" val="16461801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solidFill>
                  <a:prstClr val="black"/>
                </a:solidFill>
              </a:rPr>
              <a:pPr/>
              <a:t>5</a:t>
            </a:fld>
            <a:endParaRPr lang="en-US">
              <a:solidFill>
                <a:prstClr val="black"/>
              </a:solidFill>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3317105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solidFill>
                  <a:prstClr val="black"/>
                </a:solidFill>
              </a:rPr>
              <a:pPr/>
              <a:t>6</a:t>
            </a:fld>
            <a:endParaRPr lang="en-US">
              <a:solidFill>
                <a:prstClr val="black"/>
              </a:solidFill>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16993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solidFill>
                  <a:prstClr val="black"/>
                </a:solidFill>
              </a:rPr>
              <a:pPr/>
              <a:t>7</a:t>
            </a:fld>
            <a:endParaRPr lang="en-US">
              <a:solidFill>
                <a:prstClr val="black"/>
              </a:solidFill>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909619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solidFill>
                  <a:prstClr val="black"/>
                </a:solidFill>
              </a:rPr>
              <a:pPr/>
              <a:t>8</a:t>
            </a:fld>
            <a:endParaRPr lang="en-US">
              <a:solidFill>
                <a:prstClr val="black"/>
              </a:solidFill>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a:p>
        </p:txBody>
      </p:sp>
    </p:spTree>
    <p:extLst>
      <p:ext uri="{BB962C8B-B14F-4D97-AF65-F5344CB8AC3E}">
        <p14:creationId xmlns:p14="http://schemas.microsoft.com/office/powerpoint/2010/main" val="2242280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47E1EE-0039-4797-B978-F453418260D1}" type="slidenum">
              <a:rPr lang="en-US" smtClean="0"/>
              <a:pPr/>
              <a:t>9</a:t>
            </a:fld>
            <a:endParaRPr lang="en-US"/>
          </a:p>
        </p:txBody>
      </p:sp>
    </p:spTree>
    <p:extLst>
      <p:ext uri="{BB962C8B-B14F-4D97-AF65-F5344CB8AC3E}">
        <p14:creationId xmlns:p14="http://schemas.microsoft.com/office/powerpoint/2010/main" val="1298169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547E1EE-0039-4797-B978-F453418260D1}" type="slidenum">
              <a:rPr lang="en-US" smtClean="0">
                <a:solidFill>
                  <a:prstClr val="black"/>
                </a:solidFill>
              </a:rPr>
              <a:pPr/>
              <a:t>10</a:t>
            </a:fld>
            <a:endParaRPr lang="en-US">
              <a:solidFill>
                <a:prstClr val="black"/>
              </a:solidFill>
            </a:endParaRPr>
          </a:p>
        </p:txBody>
      </p:sp>
      <p:sp>
        <p:nvSpPr>
          <p:cNvPr id="6" name="Slide Image Placeholder 5"/>
          <p:cNvSpPr>
            <a:spLocks noGrp="1" noRot="1" noChangeAspect="1"/>
          </p:cNvSpPr>
          <p:nvPr>
            <p:ph type="sldImg"/>
          </p:nvPr>
        </p:nvSpPr>
        <p:spPr>
          <a:xfrm>
            <a:off x="381000" y="381000"/>
            <a:ext cx="4572000" cy="2573338"/>
          </a:xfrm>
        </p:spPr>
      </p:sp>
      <p:sp>
        <p:nvSpPr>
          <p:cNvPr id="7" name="Notes Placeholder 6"/>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1102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13172FE-B8CB-47F1-BE26-745EDB7B2196}" type="datetimeFigureOut">
              <a:rPr lang="en-US"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C88FC-AA4A-490E-B166-CE75A4C5FB6E}" type="slidenum">
              <a:rPr lang="en-US" smtClean="0"/>
              <a:t>‹#›</a:t>
            </a:fld>
            <a:endParaRPr lang="en-US"/>
          </a:p>
        </p:txBody>
      </p:sp>
    </p:spTree>
    <p:extLst>
      <p:ext uri="{BB962C8B-B14F-4D97-AF65-F5344CB8AC3E}">
        <p14:creationId xmlns:p14="http://schemas.microsoft.com/office/powerpoint/2010/main" val="3015524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3172FE-B8CB-47F1-BE26-745EDB7B2196}" type="datetimeFigureOut">
              <a:rPr lang="en-US"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C88FC-AA4A-490E-B166-CE75A4C5FB6E}" type="slidenum">
              <a:rPr lang="en-US" smtClean="0"/>
              <a:t>‹#›</a:t>
            </a:fld>
            <a:endParaRPr lang="en-US"/>
          </a:p>
        </p:txBody>
      </p:sp>
    </p:spTree>
    <p:extLst>
      <p:ext uri="{BB962C8B-B14F-4D97-AF65-F5344CB8AC3E}">
        <p14:creationId xmlns:p14="http://schemas.microsoft.com/office/powerpoint/2010/main" val="2561411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3172FE-B8CB-47F1-BE26-745EDB7B2196}" type="datetimeFigureOut">
              <a:rPr lang="en-US"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C88FC-AA4A-490E-B166-CE75A4C5FB6E}" type="slidenum">
              <a:rPr lang="en-US" smtClean="0"/>
              <a:t>‹#›</a:t>
            </a:fld>
            <a:endParaRPr lang="en-US"/>
          </a:p>
        </p:txBody>
      </p:sp>
    </p:spTree>
    <p:extLst>
      <p:ext uri="{BB962C8B-B14F-4D97-AF65-F5344CB8AC3E}">
        <p14:creationId xmlns:p14="http://schemas.microsoft.com/office/powerpoint/2010/main" val="2861397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Blue title slide ">
    <p:bg>
      <p:bgPr>
        <a:solidFill>
          <a:schemeClr val="accent1"/>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438913" y="2715761"/>
            <a:ext cx="9144000" cy="1608645"/>
          </a:xfrm>
        </p:spPr>
        <p:txBody>
          <a:bodyPr anchor="b"/>
          <a:lstStyle>
            <a:lvl1pPr>
              <a:lnSpc>
                <a:spcPct val="90000"/>
              </a:lnSpc>
              <a:defRPr sz="6132" spc="-133">
                <a:solidFill>
                  <a:schemeClr val="bg1"/>
                </a:solidFill>
              </a:defRPr>
            </a:lvl1pPr>
          </a:lstStyle>
          <a:p>
            <a:r>
              <a:rPr lang="en-US" dirty="0"/>
              <a:t>Click to edit master </a:t>
            </a:r>
            <a:br>
              <a:rPr lang="en-US" dirty="0"/>
            </a:br>
            <a:r>
              <a:rPr lang="en-US" dirty="0"/>
              <a:t>title style</a:t>
            </a:r>
          </a:p>
        </p:txBody>
      </p:sp>
      <p:sp>
        <p:nvSpPr>
          <p:cNvPr id="11" name="Subtitle 2"/>
          <p:cNvSpPr>
            <a:spLocks noGrp="1"/>
          </p:cNvSpPr>
          <p:nvPr>
            <p:ph type="subTitle" idx="1" hasCustomPrompt="1"/>
          </p:nvPr>
        </p:nvSpPr>
        <p:spPr bwMode="black">
          <a:xfrm>
            <a:off x="438913" y="4422171"/>
            <a:ext cx="9144000" cy="1219200"/>
          </a:xfrm>
        </p:spPr>
        <p:txBody>
          <a:bodyPr/>
          <a:lstStyle>
            <a:lvl1pPr marL="0" indent="0" algn="l">
              <a:buNone/>
              <a:defRPr b="0">
                <a:solidFill>
                  <a:schemeClr val="bg1"/>
                </a:solidFill>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pic>
        <p:nvPicPr>
          <p:cNvPr id="2" name="Picture 1" descr="HP_White_RGB_150_LG.png"/>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265920" y="487680"/>
            <a:ext cx="2511552" cy="2511552"/>
          </a:xfrm>
          <a:prstGeom prst="rect">
            <a:avLst/>
          </a:prstGeom>
        </p:spPr>
      </p:pic>
      <p:sp>
        <p:nvSpPr>
          <p:cNvPr id="6" name="TextBox 5"/>
          <p:cNvSpPr txBox="1"/>
          <p:nvPr userDrawn="1"/>
        </p:nvSpPr>
        <p:spPr>
          <a:xfrm>
            <a:off x="438919" y="6345071"/>
            <a:ext cx="10683393" cy="304800"/>
          </a:xfrm>
          <a:prstGeom prst="rect">
            <a:avLst/>
          </a:prstGeom>
          <a:noFill/>
        </p:spPr>
        <p:txBody>
          <a:bodyPr wrap="square" lIns="0" rtlCol="0">
            <a:noAutofit/>
          </a:bodyPr>
          <a:lstStyle/>
          <a:p>
            <a:pPr>
              <a:defRPr/>
            </a:pPr>
            <a:r>
              <a:rPr lang="en-US" sz="933" dirty="0">
                <a:solidFill>
                  <a:prstClr val="white"/>
                </a:solidFill>
                <a:cs typeface="HP Simplified"/>
              </a:rPr>
              <a:t>© Copyright 2015 Hewlett-Packard Development Company, L.P.  The information contained herein is subject to change without notice.</a:t>
            </a:r>
          </a:p>
        </p:txBody>
      </p:sp>
    </p:spTree>
    <p:extLst>
      <p:ext uri="{BB962C8B-B14F-4D97-AF65-F5344CB8AC3E}">
        <p14:creationId xmlns:p14="http://schemas.microsoft.com/office/powerpoint/2010/main" val="3293452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Graphical Section Header 1">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9144000" cy="1828800"/>
          </a:xfrm>
        </p:spPr>
        <p:txBody>
          <a:bodyPr anchor="t"/>
          <a:lstStyle>
            <a:lvl1pPr algn="l">
              <a:defRPr sz="4400" b="1" cap="none" spc="-100" baseline="0"/>
            </a:lvl1pPr>
          </a:lstStyle>
          <a:p>
            <a:r>
              <a:rPr lang="en-US"/>
              <a:t>Click to edit Master title style</a:t>
            </a:r>
            <a:endParaRPr lang="en-US" dirty="0"/>
          </a:p>
        </p:txBody>
      </p:sp>
    </p:spTree>
    <p:extLst>
      <p:ext uri="{BB962C8B-B14F-4D97-AF65-F5344CB8AC3E}">
        <p14:creationId xmlns:p14="http://schemas.microsoft.com/office/powerpoint/2010/main" val="42851374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Closing Option 2">
    <p:bg>
      <p:bgPr>
        <a:solidFill>
          <a:schemeClr val="accent1"/>
        </a:solidFill>
        <a:effectLst/>
      </p:bgPr>
    </p:bg>
    <p:spTree>
      <p:nvGrpSpPr>
        <p:cNvPr id="1" name=""/>
        <p:cNvGrpSpPr/>
        <p:nvPr/>
      </p:nvGrpSpPr>
      <p:grpSpPr>
        <a:xfrm>
          <a:off x="0" y="0"/>
          <a:ext cx="0" cy="0"/>
          <a:chOff x="0" y="0"/>
          <a:chExt cx="0" cy="0"/>
        </a:xfrm>
      </p:grpSpPr>
      <p:grpSp>
        <p:nvGrpSpPr>
          <p:cNvPr id="26" name="Group 25"/>
          <p:cNvGrpSpPr/>
          <p:nvPr/>
        </p:nvGrpSpPr>
        <p:grpSpPr bwMode="black">
          <a:xfrm>
            <a:off x="9768842" y="6043634"/>
            <a:ext cx="1931857" cy="258521"/>
            <a:chOff x="3046414" y="3021011"/>
            <a:chExt cx="6095999" cy="815977"/>
          </a:xfrm>
        </p:grpSpPr>
        <p:sp>
          <p:nvSpPr>
            <p:cNvPr id="11" name="Freeform 5"/>
            <p:cNvSpPr>
              <a:spLocks/>
            </p:cNvSpPr>
            <p:nvPr/>
          </p:nvSpPr>
          <p:spPr bwMode="black">
            <a:xfrm>
              <a:off x="3046414" y="3021011"/>
              <a:ext cx="371475" cy="652464"/>
            </a:xfrm>
            <a:custGeom>
              <a:avLst/>
              <a:gdLst>
                <a:gd name="T0" fmla="*/ 0 w 99"/>
                <a:gd name="T1" fmla="*/ 0 h 172"/>
                <a:gd name="T2" fmla="*/ 18 w 99"/>
                <a:gd name="T3" fmla="*/ 0 h 172"/>
                <a:gd name="T4" fmla="*/ 22 w 99"/>
                <a:gd name="T5" fmla="*/ 1 h 172"/>
                <a:gd name="T6" fmla="*/ 24 w 99"/>
                <a:gd name="T7" fmla="*/ 6 h 172"/>
                <a:gd name="T8" fmla="*/ 24 w 99"/>
                <a:gd name="T9" fmla="*/ 101 h 172"/>
                <a:gd name="T10" fmla="*/ 51 w 99"/>
                <a:gd name="T11" fmla="*/ 74 h 172"/>
                <a:gd name="T12" fmla="*/ 70 w 99"/>
                <a:gd name="T13" fmla="*/ 50 h 172"/>
                <a:gd name="T14" fmla="*/ 88 w 99"/>
                <a:gd name="T15" fmla="*/ 50 h 172"/>
                <a:gd name="T16" fmla="*/ 92 w 99"/>
                <a:gd name="T17" fmla="*/ 54 h 172"/>
                <a:gd name="T18" fmla="*/ 90 w 99"/>
                <a:gd name="T19" fmla="*/ 60 h 172"/>
                <a:gd name="T20" fmla="*/ 83 w 99"/>
                <a:gd name="T21" fmla="*/ 69 h 172"/>
                <a:gd name="T22" fmla="*/ 73 w 99"/>
                <a:gd name="T23" fmla="*/ 81 h 172"/>
                <a:gd name="T24" fmla="*/ 60 w 99"/>
                <a:gd name="T25" fmla="*/ 94 h 172"/>
                <a:gd name="T26" fmla="*/ 45 w 99"/>
                <a:gd name="T27" fmla="*/ 107 h 172"/>
                <a:gd name="T28" fmla="*/ 61 w 99"/>
                <a:gd name="T29" fmla="*/ 122 h 172"/>
                <a:gd name="T30" fmla="*/ 75 w 99"/>
                <a:gd name="T31" fmla="*/ 137 h 172"/>
                <a:gd name="T32" fmla="*/ 88 w 99"/>
                <a:gd name="T33" fmla="*/ 153 h 172"/>
                <a:gd name="T34" fmla="*/ 99 w 99"/>
                <a:gd name="T35" fmla="*/ 172 h 172"/>
                <a:gd name="T36" fmla="*/ 77 w 99"/>
                <a:gd name="T37" fmla="*/ 172 h 172"/>
                <a:gd name="T38" fmla="*/ 72 w 99"/>
                <a:gd name="T39" fmla="*/ 171 h 172"/>
                <a:gd name="T40" fmla="*/ 69 w 99"/>
                <a:gd name="T41" fmla="*/ 167 h 172"/>
                <a:gd name="T42" fmla="*/ 61 w 99"/>
                <a:gd name="T43" fmla="*/ 153 h 172"/>
                <a:gd name="T44" fmla="*/ 50 w 99"/>
                <a:gd name="T45" fmla="*/ 141 h 172"/>
                <a:gd name="T46" fmla="*/ 38 w 99"/>
                <a:gd name="T47" fmla="*/ 128 h 172"/>
                <a:gd name="T48" fmla="*/ 24 w 99"/>
                <a:gd name="T49" fmla="*/ 115 h 172"/>
                <a:gd name="T50" fmla="*/ 24 w 99"/>
                <a:gd name="T51" fmla="*/ 172 h 172"/>
                <a:gd name="T52" fmla="*/ 5 w 99"/>
                <a:gd name="T53" fmla="*/ 172 h 172"/>
                <a:gd name="T54" fmla="*/ 0 w 99"/>
                <a:gd name="T55" fmla="*/ 167 h 172"/>
                <a:gd name="T56" fmla="*/ 0 w 99"/>
                <a:gd name="T57"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72">
                  <a:moveTo>
                    <a:pt x="0" y="0"/>
                  </a:moveTo>
                  <a:cubicBezTo>
                    <a:pt x="18" y="0"/>
                    <a:pt x="18" y="0"/>
                    <a:pt x="18" y="0"/>
                  </a:cubicBezTo>
                  <a:cubicBezTo>
                    <a:pt x="20" y="0"/>
                    <a:pt x="21" y="0"/>
                    <a:pt x="22" y="1"/>
                  </a:cubicBezTo>
                  <a:cubicBezTo>
                    <a:pt x="23" y="2"/>
                    <a:pt x="24" y="4"/>
                    <a:pt x="24" y="6"/>
                  </a:cubicBezTo>
                  <a:cubicBezTo>
                    <a:pt x="24" y="101"/>
                    <a:pt x="24" y="101"/>
                    <a:pt x="24" y="101"/>
                  </a:cubicBezTo>
                  <a:cubicBezTo>
                    <a:pt x="35" y="92"/>
                    <a:pt x="44" y="83"/>
                    <a:pt x="51" y="74"/>
                  </a:cubicBezTo>
                  <a:cubicBezTo>
                    <a:pt x="58" y="66"/>
                    <a:pt x="65" y="58"/>
                    <a:pt x="70" y="50"/>
                  </a:cubicBezTo>
                  <a:cubicBezTo>
                    <a:pt x="88" y="50"/>
                    <a:pt x="88" y="50"/>
                    <a:pt x="88" y="50"/>
                  </a:cubicBezTo>
                  <a:cubicBezTo>
                    <a:pt x="91" y="50"/>
                    <a:pt x="92" y="52"/>
                    <a:pt x="92" y="54"/>
                  </a:cubicBezTo>
                  <a:cubicBezTo>
                    <a:pt x="92" y="56"/>
                    <a:pt x="91" y="58"/>
                    <a:pt x="90" y="60"/>
                  </a:cubicBezTo>
                  <a:cubicBezTo>
                    <a:pt x="88" y="63"/>
                    <a:pt x="86" y="65"/>
                    <a:pt x="83" y="69"/>
                  </a:cubicBezTo>
                  <a:cubicBezTo>
                    <a:pt x="81" y="73"/>
                    <a:pt x="77" y="77"/>
                    <a:pt x="73" y="81"/>
                  </a:cubicBezTo>
                  <a:cubicBezTo>
                    <a:pt x="69" y="85"/>
                    <a:pt x="65" y="90"/>
                    <a:pt x="60" y="94"/>
                  </a:cubicBezTo>
                  <a:cubicBezTo>
                    <a:pt x="55" y="99"/>
                    <a:pt x="50" y="103"/>
                    <a:pt x="45" y="107"/>
                  </a:cubicBezTo>
                  <a:cubicBezTo>
                    <a:pt x="51" y="112"/>
                    <a:pt x="57" y="117"/>
                    <a:pt x="61" y="122"/>
                  </a:cubicBezTo>
                  <a:cubicBezTo>
                    <a:pt x="66" y="126"/>
                    <a:pt x="71" y="132"/>
                    <a:pt x="75" y="137"/>
                  </a:cubicBezTo>
                  <a:cubicBezTo>
                    <a:pt x="80" y="142"/>
                    <a:pt x="84" y="148"/>
                    <a:pt x="88" y="153"/>
                  </a:cubicBezTo>
                  <a:cubicBezTo>
                    <a:pt x="92" y="159"/>
                    <a:pt x="95" y="166"/>
                    <a:pt x="99" y="172"/>
                  </a:cubicBezTo>
                  <a:cubicBezTo>
                    <a:pt x="77" y="172"/>
                    <a:pt x="77" y="172"/>
                    <a:pt x="77" y="172"/>
                  </a:cubicBezTo>
                  <a:cubicBezTo>
                    <a:pt x="75" y="172"/>
                    <a:pt x="73" y="172"/>
                    <a:pt x="72" y="171"/>
                  </a:cubicBezTo>
                  <a:cubicBezTo>
                    <a:pt x="71" y="170"/>
                    <a:pt x="70" y="169"/>
                    <a:pt x="69" y="167"/>
                  </a:cubicBezTo>
                  <a:cubicBezTo>
                    <a:pt x="67" y="162"/>
                    <a:pt x="64" y="158"/>
                    <a:pt x="61" y="153"/>
                  </a:cubicBezTo>
                  <a:cubicBezTo>
                    <a:pt x="57" y="149"/>
                    <a:pt x="54" y="145"/>
                    <a:pt x="50" y="141"/>
                  </a:cubicBezTo>
                  <a:cubicBezTo>
                    <a:pt x="47" y="137"/>
                    <a:pt x="43" y="132"/>
                    <a:pt x="38" y="128"/>
                  </a:cubicBezTo>
                  <a:cubicBezTo>
                    <a:pt x="34" y="124"/>
                    <a:pt x="29" y="119"/>
                    <a:pt x="24" y="115"/>
                  </a:cubicBezTo>
                  <a:cubicBezTo>
                    <a:pt x="24" y="172"/>
                    <a:pt x="24" y="172"/>
                    <a:pt x="24" y="172"/>
                  </a:cubicBezTo>
                  <a:cubicBezTo>
                    <a:pt x="5" y="172"/>
                    <a:pt x="5" y="172"/>
                    <a:pt x="5" y="172"/>
                  </a:cubicBezTo>
                  <a:cubicBezTo>
                    <a:pt x="2" y="172"/>
                    <a:pt x="0" y="170"/>
                    <a:pt x="0" y="167"/>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 name="Freeform 6"/>
            <p:cNvSpPr>
              <a:spLocks noEditPoints="1"/>
            </p:cNvSpPr>
            <p:nvPr/>
          </p:nvSpPr>
          <p:spPr bwMode="black">
            <a:xfrm>
              <a:off x="3444876" y="3198810"/>
              <a:ext cx="360362" cy="487363"/>
            </a:xfrm>
            <a:custGeom>
              <a:avLst/>
              <a:gdLst>
                <a:gd name="T0" fmla="*/ 23 w 96"/>
                <a:gd name="T1" fmla="*/ 73 h 128"/>
                <a:gd name="T2" fmla="*/ 26 w 96"/>
                <a:gd name="T3" fmla="*/ 90 h 128"/>
                <a:gd name="T4" fmla="*/ 31 w 96"/>
                <a:gd name="T5" fmla="*/ 100 h 128"/>
                <a:gd name="T6" fmla="*/ 42 w 96"/>
                <a:gd name="T7" fmla="*/ 107 h 128"/>
                <a:gd name="T8" fmla="*/ 59 w 96"/>
                <a:gd name="T9" fmla="*/ 109 h 128"/>
                <a:gd name="T10" fmla="*/ 76 w 96"/>
                <a:gd name="T11" fmla="*/ 108 h 128"/>
                <a:gd name="T12" fmla="*/ 87 w 96"/>
                <a:gd name="T13" fmla="*/ 107 h 128"/>
                <a:gd name="T14" fmla="*/ 92 w 96"/>
                <a:gd name="T15" fmla="*/ 112 h 128"/>
                <a:gd name="T16" fmla="*/ 92 w 96"/>
                <a:gd name="T17" fmla="*/ 122 h 128"/>
                <a:gd name="T18" fmla="*/ 77 w 96"/>
                <a:gd name="T19" fmla="*/ 126 h 128"/>
                <a:gd name="T20" fmla="*/ 54 w 96"/>
                <a:gd name="T21" fmla="*/ 128 h 128"/>
                <a:gd name="T22" fmla="*/ 30 w 96"/>
                <a:gd name="T23" fmla="*/ 125 h 128"/>
                <a:gd name="T24" fmla="*/ 13 w 96"/>
                <a:gd name="T25" fmla="*/ 114 h 128"/>
                <a:gd name="T26" fmla="*/ 4 w 96"/>
                <a:gd name="T27" fmla="*/ 94 h 128"/>
                <a:gd name="T28" fmla="*/ 0 w 96"/>
                <a:gd name="T29" fmla="*/ 65 h 128"/>
                <a:gd name="T30" fmla="*/ 4 w 96"/>
                <a:gd name="T31" fmla="*/ 35 h 128"/>
                <a:gd name="T32" fmla="*/ 13 w 96"/>
                <a:gd name="T33" fmla="*/ 15 h 128"/>
                <a:gd name="T34" fmla="*/ 29 w 96"/>
                <a:gd name="T35" fmla="*/ 4 h 128"/>
                <a:gd name="T36" fmla="*/ 51 w 96"/>
                <a:gd name="T37" fmla="*/ 0 h 128"/>
                <a:gd name="T38" fmla="*/ 73 w 96"/>
                <a:gd name="T39" fmla="*/ 4 h 128"/>
                <a:gd name="T40" fmla="*/ 87 w 96"/>
                <a:gd name="T41" fmla="*/ 15 h 128"/>
                <a:gd name="T42" fmla="*/ 94 w 96"/>
                <a:gd name="T43" fmla="*/ 31 h 128"/>
                <a:gd name="T44" fmla="*/ 96 w 96"/>
                <a:gd name="T45" fmla="*/ 50 h 128"/>
                <a:gd name="T46" fmla="*/ 95 w 96"/>
                <a:gd name="T47" fmla="*/ 63 h 128"/>
                <a:gd name="T48" fmla="*/ 94 w 96"/>
                <a:gd name="T49" fmla="*/ 73 h 128"/>
                <a:gd name="T50" fmla="*/ 23 w 96"/>
                <a:gd name="T51" fmla="*/ 73 h 128"/>
                <a:gd name="T52" fmla="*/ 74 w 96"/>
                <a:gd name="T53" fmla="*/ 56 h 128"/>
                <a:gd name="T54" fmla="*/ 74 w 96"/>
                <a:gd name="T55" fmla="*/ 53 h 128"/>
                <a:gd name="T56" fmla="*/ 74 w 96"/>
                <a:gd name="T57" fmla="*/ 49 h 128"/>
                <a:gd name="T58" fmla="*/ 70 w 96"/>
                <a:gd name="T59" fmla="*/ 26 h 128"/>
                <a:gd name="T60" fmla="*/ 51 w 96"/>
                <a:gd name="T61" fmla="*/ 19 h 128"/>
                <a:gd name="T62" fmla="*/ 38 w 96"/>
                <a:gd name="T63" fmla="*/ 21 h 128"/>
                <a:gd name="T64" fmla="*/ 29 w 96"/>
                <a:gd name="T65" fmla="*/ 29 h 128"/>
                <a:gd name="T66" fmla="*/ 25 w 96"/>
                <a:gd name="T67" fmla="*/ 40 h 128"/>
                <a:gd name="T68" fmla="*/ 23 w 96"/>
                <a:gd name="T69" fmla="*/ 56 h 128"/>
                <a:gd name="T70" fmla="*/ 74 w 96"/>
                <a:gd name="T71"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 h="128">
                  <a:moveTo>
                    <a:pt x="23" y="73"/>
                  </a:moveTo>
                  <a:cubicBezTo>
                    <a:pt x="24" y="80"/>
                    <a:pt x="25" y="85"/>
                    <a:pt x="26" y="90"/>
                  </a:cubicBezTo>
                  <a:cubicBezTo>
                    <a:pt x="27" y="94"/>
                    <a:pt x="29" y="98"/>
                    <a:pt x="31" y="100"/>
                  </a:cubicBezTo>
                  <a:cubicBezTo>
                    <a:pt x="34" y="103"/>
                    <a:pt x="37" y="105"/>
                    <a:pt x="42" y="107"/>
                  </a:cubicBezTo>
                  <a:cubicBezTo>
                    <a:pt x="46" y="108"/>
                    <a:pt x="52" y="109"/>
                    <a:pt x="59" y="109"/>
                  </a:cubicBezTo>
                  <a:cubicBezTo>
                    <a:pt x="65" y="109"/>
                    <a:pt x="71" y="108"/>
                    <a:pt x="76" y="108"/>
                  </a:cubicBezTo>
                  <a:cubicBezTo>
                    <a:pt x="81" y="107"/>
                    <a:pt x="85" y="107"/>
                    <a:pt x="87" y="107"/>
                  </a:cubicBezTo>
                  <a:cubicBezTo>
                    <a:pt x="91" y="107"/>
                    <a:pt x="92" y="108"/>
                    <a:pt x="92" y="112"/>
                  </a:cubicBezTo>
                  <a:cubicBezTo>
                    <a:pt x="92" y="122"/>
                    <a:pt x="92" y="122"/>
                    <a:pt x="92" y="122"/>
                  </a:cubicBezTo>
                  <a:cubicBezTo>
                    <a:pt x="89" y="124"/>
                    <a:pt x="83" y="125"/>
                    <a:pt x="77" y="126"/>
                  </a:cubicBezTo>
                  <a:cubicBezTo>
                    <a:pt x="70" y="127"/>
                    <a:pt x="62" y="128"/>
                    <a:pt x="54" y="128"/>
                  </a:cubicBezTo>
                  <a:cubicBezTo>
                    <a:pt x="45" y="128"/>
                    <a:pt x="37" y="127"/>
                    <a:pt x="30" y="125"/>
                  </a:cubicBezTo>
                  <a:cubicBezTo>
                    <a:pt x="23" y="122"/>
                    <a:pt x="18" y="119"/>
                    <a:pt x="13" y="114"/>
                  </a:cubicBezTo>
                  <a:cubicBezTo>
                    <a:pt x="9" y="109"/>
                    <a:pt x="6" y="102"/>
                    <a:pt x="4" y="94"/>
                  </a:cubicBezTo>
                  <a:cubicBezTo>
                    <a:pt x="1" y="86"/>
                    <a:pt x="0" y="76"/>
                    <a:pt x="0" y="65"/>
                  </a:cubicBezTo>
                  <a:cubicBezTo>
                    <a:pt x="0" y="53"/>
                    <a:pt x="1" y="43"/>
                    <a:pt x="4" y="35"/>
                  </a:cubicBezTo>
                  <a:cubicBezTo>
                    <a:pt x="6" y="27"/>
                    <a:pt x="9" y="20"/>
                    <a:pt x="13" y="15"/>
                  </a:cubicBezTo>
                  <a:cubicBezTo>
                    <a:pt x="17" y="10"/>
                    <a:pt x="23" y="6"/>
                    <a:pt x="29" y="4"/>
                  </a:cubicBezTo>
                  <a:cubicBezTo>
                    <a:pt x="35" y="1"/>
                    <a:pt x="42" y="0"/>
                    <a:pt x="51" y="0"/>
                  </a:cubicBezTo>
                  <a:cubicBezTo>
                    <a:pt x="60" y="0"/>
                    <a:pt x="67" y="2"/>
                    <a:pt x="73" y="4"/>
                  </a:cubicBezTo>
                  <a:cubicBezTo>
                    <a:pt x="79" y="7"/>
                    <a:pt x="84" y="10"/>
                    <a:pt x="87" y="15"/>
                  </a:cubicBezTo>
                  <a:cubicBezTo>
                    <a:pt x="91" y="19"/>
                    <a:pt x="93" y="25"/>
                    <a:pt x="94" y="31"/>
                  </a:cubicBezTo>
                  <a:cubicBezTo>
                    <a:pt x="96" y="37"/>
                    <a:pt x="96" y="43"/>
                    <a:pt x="96" y="50"/>
                  </a:cubicBezTo>
                  <a:cubicBezTo>
                    <a:pt x="96" y="55"/>
                    <a:pt x="96" y="59"/>
                    <a:pt x="95" y="63"/>
                  </a:cubicBezTo>
                  <a:cubicBezTo>
                    <a:pt x="95" y="68"/>
                    <a:pt x="94" y="71"/>
                    <a:pt x="94" y="73"/>
                  </a:cubicBezTo>
                  <a:lnTo>
                    <a:pt x="23" y="73"/>
                  </a:lnTo>
                  <a:close/>
                  <a:moveTo>
                    <a:pt x="74" y="56"/>
                  </a:moveTo>
                  <a:cubicBezTo>
                    <a:pt x="74" y="55"/>
                    <a:pt x="74" y="53"/>
                    <a:pt x="74" y="53"/>
                  </a:cubicBezTo>
                  <a:cubicBezTo>
                    <a:pt x="74" y="52"/>
                    <a:pt x="74" y="51"/>
                    <a:pt x="74" y="49"/>
                  </a:cubicBezTo>
                  <a:cubicBezTo>
                    <a:pt x="74" y="39"/>
                    <a:pt x="73" y="32"/>
                    <a:pt x="70" y="26"/>
                  </a:cubicBezTo>
                  <a:cubicBezTo>
                    <a:pt x="67" y="21"/>
                    <a:pt x="60" y="19"/>
                    <a:pt x="51" y="19"/>
                  </a:cubicBezTo>
                  <a:cubicBezTo>
                    <a:pt x="46" y="19"/>
                    <a:pt x="41" y="19"/>
                    <a:pt x="38" y="21"/>
                  </a:cubicBezTo>
                  <a:cubicBezTo>
                    <a:pt x="34" y="23"/>
                    <a:pt x="32" y="25"/>
                    <a:pt x="29" y="29"/>
                  </a:cubicBezTo>
                  <a:cubicBezTo>
                    <a:pt x="27" y="32"/>
                    <a:pt x="26" y="36"/>
                    <a:pt x="25" y="40"/>
                  </a:cubicBezTo>
                  <a:cubicBezTo>
                    <a:pt x="24" y="45"/>
                    <a:pt x="24" y="50"/>
                    <a:pt x="23" y="56"/>
                  </a:cubicBezTo>
                  <a:lnTo>
                    <a:pt x="7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 name="Freeform 7"/>
            <p:cNvSpPr>
              <a:spLocks noEditPoints="1"/>
            </p:cNvSpPr>
            <p:nvPr/>
          </p:nvSpPr>
          <p:spPr bwMode="black">
            <a:xfrm>
              <a:off x="3890964" y="3198810"/>
              <a:ext cx="361949" cy="487363"/>
            </a:xfrm>
            <a:custGeom>
              <a:avLst/>
              <a:gdLst>
                <a:gd name="T0" fmla="*/ 24 w 96"/>
                <a:gd name="T1" fmla="*/ 73 h 128"/>
                <a:gd name="T2" fmla="*/ 26 w 96"/>
                <a:gd name="T3" fmla="*/ 90 h 128"/>
                <a:gd name="T4" fmla="*/ 31 w 96"/>
                <a:gd name="T5" fmla="*/ 100 h 128"/>
                <a:gd name="T6" fmla="*/ 42 w 96"/>
                <a:gd name="T7" fmla="*/ 107 h 128"/>
                <a:gd name="T8" fmla="*/ 59 w 96"/>
                <a:gd name="T9" fmla="*/ 109 h 128"/>
                <a:gd name="T10" fmla="*/ 76 w 96"/>
                <a:gd name="T11" fmla="*/ 108 h 128"/>
                <a:gd name="T12" fmla="*/ 87 w 96"/>
                <a:gd name="T13" fmla="*/ 107 h 128"/>
                <a:gd name="T14" fmla="*/ 92 w 96"/>
                <a:gd name="T15" fmla="*/ 112 h 128"/>
                <a:gd name="T16" fmla="*/ 92 w 96"/>
                <a:gd name="T17" fmla="*/ 122 h 128"/>
                <a:gd name="T18" fmla="*/ 77 w 96"/>
                <a:gd name="T19" fmla="*/ 126 h 128"/>
                <a:gd name="T20" fmla="*/ 54 w 96"/>
                <a:gd name="T21" fmla="*/ 128 h 128"/>
                <a:gd name="T22" fmla="*/ 30 w 96"/>
                <a:gd name="T23" fmla="*/ 125 h 128"/>
                <a:gd name="T24" fmla="*/ 13 w 96"/>
                <a:gd name="T25" fmla="*/ 114 h 128"/>
                <a:gd name="T26" fmla="*/ 4 w 96"/>
                <a:gd name="T27" fmla="*/ 94 h 128"/>
                <a:gd name="T28" fmla="*/ 0 w 96"/>
                <a:gd name="T29" fmla="*/ 65 h 128"/>
                <a:gd name="T30" fmla="*/ 4 w 96"/>
                <a:gd name="T31" fmla="*/ 35 h 128"/>
                <a:gd name="T32" fmla="*/ 13 w 96"/>
                <a:gd name="T33" fmla="*/ 15 h 128"/>
                <a:gd name="T34" fmla="*/ 29 w 96"/>
                <a:gd name="T35" fmla="*/ 4 h 128"/>
                <a:gd name="T36" fmla="*/ 51 w 96"/>
                <a:gd name="T37" fmla="*/ 0 h 128"/>
                <a:gd name="T38" fmla="*/ 73 w 96"/>
                <a:gd name="T39" fmla="*/ 4 h 128"/>
                <a:gd name="T40" fmla="*/ 87 w 96"/>
                <a:gd name="T41" fmla="*/ 15 h 128"/>
                <a:gd name="T42" fmla="*/ 94 w 96"/>
                <a:gd name="T43" fmla="*/ 31 h 128"/>
                <a:gd name="T44" fmla="*/ 96 w 96"/>
                <a:gd name="T45" fmla="*/ 50 h 128"/>
                <a:gd name="T46" fmla="*/ 96 w 96"/>
                <a:gd name="T47" fmla="*/ 63 h 128"/>
                <a:gd name="T48" fmla="*/ 94 w 96"/>
                <a:gd name="T49" fmla="*/ 73 h 128"/>
                <a:gd name="T50" fmla="*/ 24 w 96"/>
                <a:gd name="T51" fmla="*/ 73 h 128"/>
                <a:gd name="T52" fmla="*/ 74 w 96"/>
                <a:gd name="T53" fmla="*/ 56 h 128"/>
                <a:gd name="T54" fmla="*/ 74 w 96"/>
                <a:gd name="T55" fmla="*/ 53 h 128"/>
                <a:gd name="T56" fmla="*/ 74 w 96"/>
                <a:gd name="T57" fmla="*/ 49 h 128"/>
                <a:gd name="T58" fmla="*/ 70 w 96"/>
                <a:gd name="T59" fmla="*/ 26 h 128"/>
                <a:gd name="T60" fmla="*/ 51 w 96"/>
                <a:gd name="T61" fmla="*/ 19 h 128"/>
                <a:gd name="T62" fmla="*/ 38 w 96"/>
                <a:gd name="T63" fmla="*/ 21 h 128"/>
                <a:gd name="T64" fmla="*/ 30 w 96"/>
                <a:gd name="T65" fmla="*/ 29 h 128"/>
                <a:gd name="T66" fmla="*/ 25 w 96"/>
                <a:gd name="T67" fmla="*/ 40 h 128"/>
                <a:gd name="T68" fmla="*/ 24 w 96"/>
                <a:gd name="T69" fmla="*/ 56 h 128"/>
                <a:gd name="T70" fmla="*/ 74 w 96"/>
                <a:gd name="T71"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 h="128">
                  <a:moveTo>
                    <a:pt x="24" y="73"/>
                  </a:moveTo>
                  <a:cubicBezTo>
                    <a:pt x="24" y="80"/>
                    <a:pt x="25" y="85"/>
                    <a:pt x="26" y="90"/>
                  </a:cubicBezTo>
                  <a:cubicBezTo>
                    <a:pt x="27" y="94"/>
                    <a:pt x="29" y="98"/>
                    <a:pt x="31" y="100"/>
                  </a:cubicBezTo>
                  <a:cubicBezTo>
                    <a:pt x="34" y="103"/>
                    <a:pt x="38" y="105"/>
                    <a:pt x="42" y="107"/>
                  </a:cubicBezTo>
                  <a:cubicBezTo>
                    <a:pt x="46" y="108"/>
                    <a:pt x="52" y="109"/>
                    <a:pt x="59" y="109"/>
                  </a:cubicBezTo>
                  <a:cubicBezTo>
                    <a:pt x="66" y="109"/>
                    <a:pt x="71" y="108"/>
                    <a:pt x="76" y="108"/>
                  </a:cubicBezTo>
                  <a:cubicBezTo>
                    <a:pt x="81" y="107"/>
                    <a:pt x="85" y="107"/>
                    <a:pt x="87" y="107"/>
                  </a:cubicBezTo>
                  <a:cubicBezTo>
                    <a:pt x="91" y="107"/>
                    <a:pt x="92" y="108"/>
                    <a:pt x="92" y="112"/>
                  </a:cubicBezTo>
                  <a:cubicBezTo>
                    <a:pt x="92" y="122"/>
                    <a:pt x="92" y="122"/>
                    <a:pt x="92" y="122"/>
                  </a:cubicBezTo>
                  <a:cubicBezTo>
                    <a:pt x="89" y="124"/>
                    <a:pt x="83" y="125"/>
                    <a:pt x="77" y="126"/>
                  </a:cubicBezTo>
                  <a:cubicBezTo>
                    <a:pt x="70" y="127"/>
                    <a:pt x="62" y="128"/>
                    <a:pt x="54" y="128"/>
                  </a:cubicBezTo>
                  <a:cubicBezTo>
                    <a:pt x="45" y="128"/>
                    <a:pt x="37" y="127"/>
                    <a:pt x="30" y="125"/>
                  </a:cubicBezTo>
                  <a:cubicBezTo>
                    <a:pt x="23" y="122"/>
                    <a:pt x="18" y="119"/>
                    <a:pt x="13" y="114"/>
                  </a:cubicBezTo>
                  <a:cubicBezTo>
                    <a:pt x="9" y="109"/>
                    <a:pt x="6" y="102"/>
                    <a:pt x="4" y="94"/>
                  </a:cubicBezTo>
                  <a:cubicBezTo>
                    <a:pt x="2" y="86"/>
                    <a:pt x="0" y="76"/>
                    <a:pt x="0" y="65"/>
                  </a:cubicBezTo>
                  <a:cubicBezTo>
                    <a:pt x="0" y="53"/>
                    <a:pt x="2" y="43"/>
                    <a:pt x="4" y="35"/>
                  </a:cubicBezTo>
                  <a:cubicBezTo>
                    <a:pt x="6" y="27"/>
                    <a:pt x="9" y="20"/>
                    <a:pt x="13" y="15"/>
                  </a:cubicBezTo>
                  <a:cubicBezTo>
                    <a:pt x="17" y="10"/>
                    <a:pt x="23" y="6"/>
                    <a:pt x="29" y="4"/>
                  </a:cubicBezTo>
                  <a:cubicBezTo>
                    <a:pt x="35" y="1"/>
                    <a:pt x="42" y="0"/>
                    <a:pt x="51" y="0"/>
                  </a:cubicBezTo>
                  <a:cubicBezTo>
                    <a:pt x="60" y="0"/>
                    <a:pt x="68" y="2"/>
                    <a:pt x="73" y="4"/>
                  </a:cubicBezTo>
                  <a:cubicBezTo>
                    <a:pt x="79" y="7"/>
                    <a:pt x="84" y="10"/>
                    <a:pt x="87" y="15"/>
                  </a:cubicBezTo>
                  <a:cubicBezTo>
                    <a:pt x="91" y="19"/>
                    <a:pt x="93" y="25"/>
                    <a:pt x="94" y="31"/>
                  </a:cubicBezTo>
                  <a:cubicBezTo>
                    <a:pt x="96" y="37"/>
                    <a:pt x="96" y="43"/>
                    <a:pt x="96" y="50"/>
                  </a:cubicBezTo>
                  <a:cubicBezTo>
                    <a:pt x="96" y="55"/>
                    <a:pt x="96" y="59"/>
                    <a:pt x="96" y="63"/>
                  </a:cubicBezTo>
                  <a:cubicBezTo>
                    <a:pt x="95" y="68"/>
                    <a:pt x="94" y="71"/>
                    <a:pt x="94" y="73"/>
                  </a:cubicBezTo>
                  <a:lnTo>
                    <a:pt x="24" y="73"/>
                  </a:lnTo>
                  <a:close/>
                  <a:moveTo>
                    <a:pt x="74" y="56"/>
                  </a:moveTo>
                  <a:cubicBezTo>
                    <a:pt x="74" y="55"/>
                    <a:pt x="74" y="53"/>
                    <a:pt x="74" y="53"/>
                  </a:cubicBezTo>
                  <a:cubicBezTo>
                    <a:pt x="74" y="52"/>
                    <a:pt x="74" y="51"/>
                    <a:pt x="74" y="49"/>
                  </a:cubicBezTo>
                  <a:cubicBezTo>
                    <a:pt x="74" y="39"/>
                    <a:pt x="73" y="32"/>
                    <a:pt x="70" y="26"/>
                  </a:cubicBezTo>
                  <a:cubicBezTo>
                    <a:pt x="67" y="21"/>
                    <a:pt x="60" y="19"/>
                    <a:pt x="51" y="19"/>
                  </a:cubicBezTo>
                  <a:cubicBezTo>
                    <a:pt x="46" y="19"/>
                    <a:pt x="41" y="19"/>
                    <a:pt x="38" y="21"/>
                  </a:cubicBezTo>
                  <a:cubicBezTo>
                    <a:pt x="34" y="23"/>
                    <a:pt x="32" y="25"/>
                    <a:pt x="30" y="29"/>
                  </a:cubicBezTo>
                  <a:cubicBezTo>
                    <a:pt x="27" y="32"/>
                    <a:pt x="26" y="36"/>
                    <a:pt x="25" y="40"/>
                  </a:cubicBezTo>
                  <a:cubicBezTo>
                    <a:pt x="24" y="45"/>
                    <a:pt x="24" y="50"/>
                    <a:pt x="24" y="56"/>
                  </a:cubicBezTo>
                  <a:lnTo>
                    <a:pt x="7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4" name="Freeform 8"/>
            <p:cNvSpPr>
              <a:spLocks noEditPoints="1"/>
            </p:cNvSpPr>
            <p:nvPr/>
          </p:nvSpPr>
          <p:spPr bwMode="black">
            <a:xfrm>
              <a:off x="4327526" y="3201985"/>
              <a:ext cx="398462" cy="627062"/>
            </a:xfrm>
            <a:custGeom>
              <a:avLst/>
              <a:gdLst>
                <a:gd name="T0" fmla="*/ 61 w 106"/>
                <a:gd name="T1" fmla="*/ 126 h 165"/>
                <a:gd name="T2" fmla="*/ 44 w 106"/>
                <a:gd name="T3" fmla="*/ 123 h 165"/>
                <a:gd name="T4" fmla="*/ 32 w 106"/>
                <a:gd name="T5" fmla="*/ 118 h 165"/>
                <a:gd name="T6" fmla="*/ 32 w 106"/>
                <a:gd name="T7" fmla="*/ 165 h 165"/>
                <a:gd name="T8" fmla="*/ 14 w 106"/>
                <a:gd name="T9" fmla="*/ 165 h 165"/>
                <a:gd name="T10" fmla="*/ 8 w 106"/>
                <a:gd name="T11" fmla="*/ 160 h 165"/>
                <a:gd name="T12" fmla="*/ 8 w 106"/>
                <a:gd name="T13" fmla="*/ 79 h 165"/>
                <a:gd name="T14" fmla="*/ 8 w 106"/>
                <a:gd name="T15" fmla="*/ 51 h 165"/>
                <a:gd name="T16" fmla="*/ 9 w 106"/>
                <a:gd name="T17" fmla="*/ 22 h 165"/>
                <a:gd name="T18" fmla="*/ 5 w 106"/>
                <a:gd name="T19" fmla="*/ 22 h 165"/>
                <a:gd name="T20" fmla="*/ 0 w 106"/>
                <a:gd name="T21" fmla="*/ 17 h 165"/>
                <a:gd name="T22" fmla="*/ 0 w 106"/>
                <a:gd name="T23" fmla="*/ 5 h 165"/>
                <a:gd name="T24" fmla="*/ 9 w 106"/>
                <a:gd name="T25" fmla="*/ 3 h 165"/>
                <a:gd name="T26" fmla="*/ 21 w 106"/>
                <a:gd name="T27" fmla="*/ 2 h 165"/>
                <a:gd name="T28" fmla="*/ 34 w 106"/>
                <a:gd name="T29" fmla="*/ 1 h 165"/>
                <a:gd name="T30" fmla="*/ 47 w 106"/>
                <a:gd name="T31" fmla="*/ 0 h 165"/>
                <a:gd name="T32" fmla="*/ 74 w 106"/>
                <a:gd name="T33" fmla="*/ 3 h 165"/>
                <a:gd name="T34" fmla="*/ 92 w 106"/>
                <a:gd name="T35" fmla="*/ 14 h 165"/>
                <a:gd name="T36" fmla="*/ 102 w 106"/>
                <a:gd name="T37" fmla="*/ 33 h 165"/>
                <a:gd name="T38" fmla="*/ 106 w 106"/>
                <a:gd name="T39" fmla="*/ 63 h 165"/>
                <a:gd name="T40" fmla="*/ 95 w 106"/>
                <a:gd name="T41" fmla="*/ 111 h 165"/>
                <a:gd name="T42" fmla="*/ 61 w 106"/>
                <a:gd name="T43" fmla="*/ 126 h 165"/>
                <a:gd name="T44" fmla="*/ 54 w 106"/>
                <a:gd name="T45" fmla="*/ 107 h 165"/>
                <a:gd name="T46" fmla="*/ 66 w 106"/>
                <a:gd name="T47" fmla="*/ 105 h 165"/>
                <a:gd name="T48" fmla="*/ 75 w 106"/>
                <a:gd name="T49" fmla="*/ 98 h 165"/>
                <a:gd name="T50" fmla="*/ 80 w 106"/>
                <a:gd name="T51" fmla="*/ 84 h 165"/>
                <a:gd name="T52" fmla="*/ 81 w 106"/>
                <a:gd name="T53" fmla="*/ 63 h 165"/>
                <a:gd name="T54" fmla="*/ 80 w 106"/>
                <a:gd name="T55" fmla="*/ 43 h 165"/>
                <a:gd name="T56" fmla="*/ 75 w 106"/>
                <a:gd name="T57" fmla="*/ 29 h 165"/>
                <a:gd name="T58" fmla="*/ 64 w 106"/>
                <a:gd name="T59" fmla="*/ 22 h 165"/>
                <a:gd name="T60" fmla="*/ 47 w 106"/>
                <a:gd name="T61" fmla="*/ 19 h 165"/>
                <a:gd name="T62" fmla="*/ 40 w 106"/>
                <a:gd name="T63" fmla="*/ 20 h 165"/>
                <a:gd name="T64" fmla="*/ 32 w 106"/>
                <a:gd name="T65" fmla="*/ 20 h 165"/>
                <a:gd name="T66" fmla="*/ 32 w 106"/>
                <a:gd name="T67" fmla="*/ 102 h 165"/>
                <a:gd name="T68" fmla="*/ 42 w 106"/>
                <a:gd name="T69" fmla="*/ 105 h 165"/>
                <a:gd name="T70" fmla="*/ 54 w 106"/>
                <a:gd name="T71" fmla="*/ 107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165">
                  <a:moveTo>
                    <a:pt x="61" y="126"/>
                  </a:moveTo>
                  <a:cubicBezTo>
                    <a:pt x="54" y="126"/>
                    <a:pt x="48" y="125"/>
                    <a:pt x="44" y="123"/>
                  </a:cubicBezTo>
                  <a:cubicBezTo>
                    <a:pt x="39" y="122"/>
                    <a:pt x="35" y="120"/>
                    <a:pt x="32" y="118"/>
                  </a:cubicBezTo>
                  <a:cubicBezTo>
                    <a:pt x="32" y="165"/>
                    <a:pt x="32" y="165"/>
                    <a:pt x="32" y="165"/>
                  </a:cubicBezTo>
                  <a:cubicBezTo>
                    <a:pt x="14" y="165"/>
                    <a:pt x="14" y="165"/>
                    <a:pt x="14" y="165"/>
                  </a:cubicBezTo>
                  <a:cubicBezTo>
                    <a:pt x="10" y="165"/>
                    <a:pt x="8" y="163"/>
                    <a:pt x="8" y="160"/>
                  </a:cubicBezTo>
                  <a:cubicBezTo>
                    <a:pt x="8" y="79"/>
                    <a:pt x="8" y="79"/>
                    <a:pt x="8" y="79"/>
                  </a:cubicBezTo>
                  <a:cubicBezTo>
                    <a:pt x="8" y="70"/>
                    <a:pt x="8" y="60"/>
                    <a:pt x="8" y="51"/>
                  </a:cubicBezTo>
                  <a:cubicBezTo>
                    <a:pt x="8" y="41"/>
                    <a:pt x="9" y="31"/>
                    <a:pt x="9" y="22"/>
                  </a:cubicBezTo>
                  <a:cubicBezTo>
                    <a:pt x="5" y="22"/>
                    <a:pt x="5" y="22"/>
                    <a:pt x="5" y="22"/>
                  </a:cubicBezTo>
                  <a:cubicBezTo>
                    <a:pt x="2" y="22"/>
                    <a:pt x="0" y="20"/>
                    <a:pt x="0" y="17"/>
                  </a:cubicBezTo>
                  <a:cubicBezTo>
                    <a:pt x="0" y="5"/>
                    <a:pt x="0" y="5"/>
                    <a:pt x="0" y="5"/>
                  </a:cubicBezTo>
                  <a:cubicBezTo>
                    <a:pt x="2" y="5"/>
                    <a:pt x="5" y="4"/>
                    <a:pt x="9" y="3"/>
                  </a:cubicBezTo>
                  <a:cubicBezTo>
                    <a:pt x="13" y="3"/>
                    <a:pt x="16" y="2"/>
                    <a:pt x="21" y="2"/>
                  </a:cubicBezTo>
                  <a:cubicBezTo>
                    <a:pt x="25" y="2"/>
                    <a:pt x="29" y="1"/>
                    <a:pt x="34" y="1"/>
                  </a:cubicBezTo>
                  <a:cubicBezTo>
                    <a:pt x="38" y="1"/>
                    <a:pt x="43" y="0"/>
                    <a:pt x="47" y="0"/>
                  </a:cubicBezTo>
                  <a:cubicBezTo>
                    <a:pt x="57" y="0"/>
                    <a:pt x="66" y="1"/>
                    <a:pt x="74" y="3"/>
                  </a:cubicBezTo>
                  <a:cubicBezTo>
                    <a:pt x="81" y="5"/>
                    <a:pt x="87" y="9"/>
                    <a:pt x="92" y="14"/>
                  </a:cubicBezTo>
                  <a:cubicBezTo>
                    <a:pt x="97" y="18"/>
                    <a:pt x="100" y="25"/>
                    <a:pt x="102" y="33"/>
                  </a:cubicBezTo>
                  <a:cubicBezTo>
                    <a:pt x="105" y="41"/>
                    <a:pt x="106" y="51"/>
                    <a:pt x="106" y="63"/>
                  </a:cubicBezTo>
                  <a:cubicBezTo>
                    <a:pt x="106" y="84"/>
                    <a:pt x="102" y="100"/>
                    <a:pt x="95" y="111"/>
                  </a:cubicBezTo>
                  <a:cubicBezTo>
                    <a:pt x="87" y="121"/>
                    <a:pt x="76" y="126"/>
                    <a:pt x="61" y="126"/>
                  </a:cubicBezTo>
                  <a:close/>
                  <a:moveTo>
                    <a:pt x="54" y="107"/>
                  </a:moveTo>
                  <a:cubicBezTo>
                    <a:pt x="59" y="107"/>
                    <a:pt x="63" y="106"/>
                    <a:pt x="66" y="105"/>
                  </a:cubicBezTo>
                  <a:cubicBezTo>
                    <a:pt x="70" y="103"/>
                    <a:pt x="73" y="101"/>
                    <a:pt x="75" y="98"/>
                  </a:cubicBezTo>
                  <a:cubicBezTo>
                    <a:pt x="77" y="94"/>
                    <a:pt x="79" y="90"/>
                    <a:pt x="80" y="84"/>
                  </a:cubicBezTo>
                  <a:cubicBezTo>
                    <a:pt x="81" y="78"/>
                    <a:pt x="81" y="71"/>
                    <a:pt x="81" y="63"/>
                  </a:cubicBezTo>
                  <a:cubicBezTo>
                    <a:pt x="81" y="55"/>
                    <a:pt x="81" y="48"/>
                    <a:pt x="80" y="43"/>
                  </a:cubicBezTo>
                  <a:cubicBezTo>
                    <a:pt x="79" y="37"/>
                    <a:pt x="77" y="33"/>
                    <a:pt x="75" y="29"/>
                  </a:cubicBezTo>
                  <a:cubicBezTo>
                    <a:pt x="72" y="26"/>
                    <a:pt x="69" y="23"/>
                    <a:pt x="64" y="22"/>
                  </a:cubicBezTo>
                  <a:cubicBezTo>
                    <a:pt x="60" y="20"/>
                    <a:pt x="54" y="19"/>
                    <a:pt x="47" y="19"/>
                  </a:cubicBezTo>
                  <a:cubicBezTo>
                    <a:pt x="45" y="19"/>
                    <a:pt x="43" y="19"/>
                    <a:pt x="40" y="20"/>
                  </a:cubicBezTo>
                  <a:cubicBezTo>
                    <a:pt x="37" y="20"/>
                    <a:pt x="34" y="20"/>
                    <a:pt x="32" y="20"/>
                  </a:cubicBezTo>
                  <a:cubicBezTo>
                    <a:pt x="32" y="102"/>
                    <a:pt x="32" y="102"/>
                    <a:pt x="32" y="102"/>
                  </a:cubicBezTo>
                  <a:cubicBezTo>
                    <a:pt x="35" y="103"/>
                    <a:pt x="39" y="104"/>
                    <a:pt x="42" y="105"/>
                  </a:cubicBezTo>
                  <a:cubicBezTo>
                    <a:pt x="45" y="106"/>
                    <a:pt x="49" y="107"/>
                    <a:pt x="54" y="10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5" name="Freeform 9"/>
            <p:cNvSpPr>
              <a:spLocks/>
            </p:cNvSpPr>
            <p:nvPr/>
          </p:nvSpPr>
          <p:spPr bwMode="black">
            <a:xfrm>
              <a:off x="5006974" y="3206748"/>
              <a:ext cx="236539" cy="466723"/>
            </a:xfrm>
            <a:custGeom>
              <a:avLst/>
              <a:gdLst>
                <a:gd name="T0" fmla="*/ 55 w 63"/>
                <a:gd name="T1" fmla="*/ 0 h 123"/>
                <a:gd name="T2" fmla="*/ 62 w 63"/>
                <a:gd name="T3" fmla="*/ 2 h 123"/>
                <a:gd name="T4" fmla="*/ 63 w 63"/>
                <a:gd name="T5" fmla="*/ 6 h 123"/>
                <a:gd name="T6" fmla="*/ 63 w 63"/>
                <a:gd name="T7" fmla="*/ 22 h 123"/>
                <a:gd name="T8" fmla="*/ 60 w 63"/>
                <a:gd name="T9" fmla="*/ 22 h 123"/>
                <a:gd name="T10" fmla="*/ 57 w 63"/>
                <a:gd name="T11" fmla="*/ 22 h 123"/>
                <a:gd name="T12" fmla="*/ 39 w 63"/>
                <a:gd name="T13" fmla="*/ 25 h 123"/>
                <a:gd name="T14" fmla="*/ 24 w 63"/>
                <a:gd name="T15" fmla="*/ 36 h 123"/>
                <a:gd name="T16" fmla="*/ 24 w 63"/>
                <a:gd name="T17" fmla="*/ 123 h 123"/>
                <a:gd name="T18" fmla="*/ 5 w 63"/>
                <a:gd name="T19" fmla="*/ 123 h 123"/>
                <a:gd name="T20" fmla="*/ 0 w 63"/>
                <a:gd name="T21" fmla="*/ 118 h 123"/>
                <a:gd name="T22" fmla="*/ 0 w 63"/>
                <a:gd name="T23" fmla="*/ 1 h 123"/>
                <a:gd name="T24" fmla="*/ 14 w 63"/>
                <a:gd name="T25" fmla="*/ 1 h 123"/>
                <a:gd name="T26" fmla="*/ 19 w 63"/>
                <a:gd name="T27" fmla="*/ 2 h 123"/>
                <a:gd name="T28" fmla="*/ 21 w 63"/>
                <a:gd name="T29" fmla="*/ 7 h 123"/>
                <a:gd name="T30" fmla="*/ 22 w 63"/>
                <a:gd name="T31" fmla="*/ 18 h 123"/>
                <a:gd name="T32" fmla="*/ 36 w 63"/>
                <a:gd name="T33" fmla="*/ 6 h 123"/>
                <a:gd name="T34" fmla="*/ 55 w 63"/>
                <a:gd name="T35"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123">
                  <a:moveTo>
                    <a:pt x="55" y="0"/>
                  </a:moveTo>
                  <a:cubicBezTo>
                    <a:pt x="58" y="0"/>
                    <a:pt x="60" y="1"/>
                    <a:pt x="62" y="2"/>
                  </a:cubicBezTo>
                  <a:cubicBezTo>
                    <a:pt x="63" y="3"/>
                    <a:pt x="63" y="4"/>
                    <a:pt x="63" y="6"/>
                  </a:cubicBezTo>
                  <a:cubicBezTo>
                    <a:pt x="63" y="22"/>
                    <a:pt x="63" y="22"/>
                    <a:pt x="63" y="22"/>
                  </a:cubicBezTo>
                  <a:cubicBezTo>
                    <a:pt x="62" y="22"/>
                    <a:pt x="61" y="22"/>
                    <a:pt x="60" y="22"/>
                  </a:cubicBezTo>
                  <a:cubicBezTo>
                    <a:pt x="59" y="22"/>
                    <a:pt x="58" y="22"/>
                    <a:pt x="57" y="22"/>
                  </a:cubicBezTo>
                  <a:cubicBezTo>
                    <a:pt x="50" y="22"/>
                    <a:pt x="44" y="23"/>
                    <a:pt x="39" y="25"/>
                  </a:cubicBezTo>
                  <a:cubicBezTo>
                    <a:pt x="34" y="27"/>
                    <a:pt x="29" y="31"/>
                    <a:pt x="24" y="36"/>
                  </a:cubicBezTo>
                  <a:cubicBezTo>
                    <a:pt x="24" y="123"/>
                    <a:pt x="24" y="123"/>
                    <a:pt x="24" y="123"/>
                  </a:cubicBezTo>
                  <a:cubicBezTo>
                    <a:pt x="5" y="123"/>
                    <a:pt x="5" y="123"/>
                    <a:pt x="5" y="123"/>
                  </a:cubicBezTo>
                  <a:cubicBezTo>
                    <a:pt x="2" y="123"/>
                    <a:pt x="0" y="121"/>
                    <a:pt x="0" y="118"/>
                  </a:cubicBezTo>
                  <a:cubicBezTo>
                    <a:pt x="0" y="1"/>
                    <a:pt x="0" y="1"/>
                    <a:pt x="0" y="1"/>
                  </a:cubicBezTo>
                  <a:cubicBezTo>
                    <a:pt x="14" y="1"/>
                    <a:pt x="14" y="1"/>
                    <a:pt x="14" y="1"/>
                  </a:cubicBezTo>
                  <a:cubicBezTo>
                    <a:pt x="16" y="1"/>
                    <a:pt x="18" y="2"/>
                    <a:pt x="19" y="2"/>
                  </a:cubicBezTo>
                  <a:cubicBezTo>
                    <a:pt x="20" y="3"/>
                    <a:pt x="21" y="5"/>
                    <a:pt x="21" y="7"/>
                  </a:cubicBezTo>
                  <a:cubicBezTo>
                    <a:pt x="22" y="18"/>
                    <a:pt x="22" y="18"/>
                    <a:pt x="22" y="18"/>
                  </a:cubicBezTo>
                  <a:cubicBezTo>
                    <a:pt x="26" y="13"/>
                    <a:pt x="30" y="9"/>
                    <a:pt x="36" y="6"/>
                  </a:cubicBezTo>
                  <a:cubicBezTo>
                    <a:pt x="42" y="2"/>
                    <a:pt x="48" y="0"/>
                    <a:pt x="5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6" name="Freeform 10"/>
            <p:cNvSpPr>
              <a:spLocks noEditPoints="1"/>
            </p:cNvSpPr>
            <p:nvPr/>
          </p:nvSpPr>
          <p:spPr bwMode="black">
            <a:xfrm>
              <a:off x="5295902" y="3198810"/>
              <a:ext cx="360362" cy="487363"/>
            </a:xfrm>
            <a:custGeom>
              <a:avLst/>
              <a:gdLst>
                <a:gd name="T0" fmla="*/ 23 w 96"/>
                <a:gd name="T1" fmla="*/ 73 h 128"/>
                <a:gd name="T2" fmla="*/ 25 w 96"/>
                <a:gd name="T3" fmla="*/ 90 h 128"/>
                <a:gd name="T4" fmla="*/ 31 w 96"/>
                <a:gd name="T5" fmla="*/ 100 h 128"/>
                <a:gd name="T6" fmla="*/ 42 w 96"/>
                <a:gd name="T7" fmla="*/ 107 h 128"/>
                <a:gd name="T8" fmla="*/ 59 w 96"/>
                <a:gd name="T9" fmla="*/ 109 h 128"/>
                <a:gd name="T10" fmla="*/ 76 w 96"/>
                <a:gd name="T11" fmla="*/ 108 h 128"/>
                <a:gd name="T12" fmla="*/ 87 w 96"/>
                <a:gd name="T13" fmla="*/ 107 h 128"/>
                <a:gd name="T14" fmla="*/ 92 w 96"/>
                <a:gd name="T15" fmla="*/ 112 h 128"/>
                <a:gd name="T16" fmla="*/ 92 w 96"/>
                <a:gd name="T17" fmla="*/ 122 h 128"/>
                <a:gd name="T18" fmla="*/ 76 w 96"/>
                <a:gd name="T19" fmla="*/ 126 h 128"/>
                <a:gd name="T20" fmla="*/ 53 w 96"/>
                <a:gd name="T21" fmla="*/ 128 h 128"/>
                <a:gd name="T22" fmla="*/ 30 w 96"/>
                <a:gd name="T23" fmla="*/ 125 h 128"/>
                <a:gd name="T24" fmla="*/ 13 w 96"/>
                <a:gd name="T25" fmla="*/ 114 h 128"/>
                <a:gd name="T26" fmla="*/ 3 w 96"/>
                <a:gd name="T27" fmla="*/ 94 h 128"/>
                <a:gd name="T28" fmla="*/ 0 w 96"/>
                <a:gd name="T29" fmla="*/ 65 h 128"/>
                <a:gd name="T30" fmla="*/ 3 w 96"/>
                <a:gd name="T31" fmla="*/ 35 h 128"/>
                <a:gd name="T32" fmla="*/ 13 w 96"/>
                <a:gd name="T33" fmla="*/ 15 h 128"/>
                <a:gd name="T34" fmla="*/ 28 w 96"/>
                <a:gd name="T35" fmla="*/ 4 h 128"/>
                <a:gd name="T36" fmla="*/ 50 w 96"/>
                <a:gd name="T37" fmla="*/ 0 h 128"/>
                <a:gd name="T38" fmla="*/ 73 w 96"/>
                <a:gd name="T39" fmla="*/ 4 h 128"/>
                <a:gd name="T40" fmla="*/ 87 w 96"/>
                <a:gd name="T41" fmla="*/ 15 h 128"/>
                <a:gd name="T42" fmla="*/ 94 w 96"/>
                <a:gd name="T43" fmla="*/ 31 h 128"/>
                <a:gd name="T44" fmla="*/ 96 w 96"/>
                <a:gd name="T45" fmla="*/ 50 h 128"/>
                <a:gd name="T46" fmla="*/ 95 w 96"/>
                <a:gd name="T47" fmla="*/ 63 h 128"/>
                <a:gd name="T48" fmla="*/ 93 w 96"/>
                <a:gd name="T49" fmla="*/ 73 h 128"/>
                <a:gd name="T50" fmla="*/ 23 w 96"/>
                <a:gd name="T51" fmla="*/ 73 h 128"/>
                <a:gd name="T52" fmla="*/ 74 w 96"/>
                <a:gd name="T53" fmla="*/ 56 h 128"/>
                <a:gd name="T54" fmla="*/ 74 w 96"/>
                <a:gd name="T55" fmla="*/ 53 h 128"/>
                <a:gd name="T56" fmla="*/ 74 w 96"/>
                <a:gd name="T57" fmla="*/ 49 h 128"/>
                <a:gd name="T58" fmla="*/ 69 w 96"/>
                <a:gd name="T59" fmla="*/ 26 h 128"/>
                <a:gd name="T60" fmla="*/ 51 w 96"/>
                <a:gd name="T61" fmla="*/ 19 h 128"/>
                <a:gd name="T62" fmla="*/ 38 w 96"/>
                <a:gd name="T63" fmla="*/ 21 h 128"/>
                <a:gd name="T64" fmla="*/ 29 w 96"/>
                <a:gd name="T65" fmla="*/ 29 h 128"/>
                <a:gd name="T66" fmla="*/ 25 w 96"/>
                <a:gd name="T67" fmla="*/ 40 h 128"/>
                <a:gd name="T68" fmla="*/ 23 w 96"/>
                <a:gd name="T69" fmla="*/ 56 h 128"/>
                <a:gd name="T70" fmla="*/ 74 w 96"/>
                <a:gd name="T71"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 h="128">
                  <a:moveTo>
                    <a:pt x="23" y="73"/>
                  </a:moveTo>
                  <a:cubicBezTo>
                    <a:pt x="24" y="80"/>
                    <a:pt x="24" y="85"/>
                    <a:pt x="25" y="90"/>
                  </a:cubicBezTo>
                  <a:cubicBezTo>
                    <a:pt x="26" y="94"/>
                    <a:pt x="28" y="98"/>
                    <a:pt x="31" y="100"/>
                  </a:cubicBezTo>
                  <a:cubicBezTo>
                    <a:pt x="34" y="103"/>
                    <a:pt x="37" y="105"/>
                    <a:pt x="42" y="107"/>
                  </a:cubicBezTo>
                  <a:cubicBezTo>
                    <a:pt x="46" y="108"/>
                    <a:pt x="52" y="109"/>
                    <a:pt x="59" y="109"/>
                  </a:cubicBezTo>
                  <a:cubicBezTo>
                    <a:pt x="65" y="109"/>
                    <a:pt x="71" y="108"/>
                    <a:pt x="76" y="108"/>
                  </a:cubicBezTo>
                  <a:cubicBezTo>
                    <a:pt x="81" y="107"/>
                    <a:pt x="85" y="107"/>
                    <a:pt x="87" y="107"/>
                  </a:cubicBezTo>
                  <a:cubicBezTo>
                    <a:pt x="90" y="107"/>
                    <a:pt x="92" y="108"/>
                    <a:pt x="92" y="112"/>
                  </a:cubicBezTo>
                  <a:cubicBezTo>
                    <a:pt x="92" y="122"/>
                    <a:pt x="92" y="122"/>
                    <a:pt x="92" y="122"/>
                  </a:cubicBezTo>
                  <a:cubicBezTo>
                    <a:pt x="88" y="124"/>
                    <a:pt x="83" y="125"/>
                    <a:pt x="76" y="126"/>
                  </a:cubicBezTo>
                  <a:cubicBezTo>
                    <a:pt x="70" y="127"/>
                    <a:pt x="62" y="128"/>
                    <a:pt x="53" y="128"/>
                  </a:cubicBezTo>
                  <a:cubicBezTo>
                    <a:pt x="44" y="128"/>
                    <a:pt x="36" y="127"/>
                    <a:pt x="30" y="125"/>
                  </a:cubicBezTo>
                  <a:cubicBezTo>
                    <a:pt x="23" y="122"/>
                    <a:pt x="17" y="119"/>
                    <a:pt x="13" y="114"/>
                  </a:cubicBezTo>
                  <a:cubicBezTo>
                    <a:pt x="9" y="109"/>
                    <a:pt x="5" y="102"/>
                    <a:pt x="3" y="94"/>
                  </a:cubicBezTo>
                  <a:cubicBezTo>
                    <a:pt x="1" y="86"/>
                    <a:pt x="0" y="76"/>
                    <a:pt x="0" y="65"/>
                  </a:cubicBezTo>
                  <a:cubicBezTo>
                    <a:pt x="0" y="53"/>
                    <a:pt x="1" y="43"/>
                    <a:pt x="3" y="35"/>
                  </a:cubicBezTo>
                  <a:cubicBezTo>
                    <a:pt x="5" y="27"/>
                    <a:pt x="9" y="20"/>
                    <a:pt x="13" y="15"/>
                  </a:cubicBezTo>
                  <a:cubicBezTo>
                    <a:pt x="17" y="10"/>
                    <a:pt x="22" y="6"/>
                    <a:pt x="28" y="4"/>
                  </a:cubicBezTo>
                  <a:cubicBezTo>
                    <a:pt x="35" y="1"/>
                    <a:pt x="42" y="0"/>
                    <a:pt x="50" y="0"/>
                  </a:cubicBezTo>
                  <a:cubicBezTo>
                    <a:pt x="60" y="0"/>
                    <a:pt x="67" y="2"/>
                    <a:pt x="73" y="4"/>
                  </a:cubicBezTo>
                  <a:cubicBezTo>
                    <a:pt x="79" y="7"/>
                    <a:pt x="84" y="10"/>
                    <a:pt x="87" y="15"/>
                  </a:cubicBezTo>
                  <a:cubicBezTo>
                    <a:pt x="90" y="19"/>
                    <a:pt x="93" y="25"/>
                    <a:pt x="94" y="31"/>
                  </a:cubicBezTo>
                  <a:cubicBezTo>
                    <a:pt x="95" y="37"/>
                    <a:pt x="96" y="43"/>
                    <a:pt x="96" y="50"/>
                  </a:cubicBezTo>
                  <a:cubicBezTo>
                    <a:pt x="96" y="55"/>
                    <a:pt x="96" y="59"/>
                    <a:pt x="95" y="63"/>
                  </a:cubicBezTo>
                  <a:cubicBezTo>
                    <a:pt x="95" y="68"/>
                    <a:pt x="94" y="71"/>
                    <a:pt x="93" y="73"/>
                  </a:cubicBezTo>
                  <a:lnTo>
                    <a:pt x="23" y="73"/>
                  </a:lnTo>
                  <a:close/>
                  <a:moveTo>
                    <a:pt x="74" y="56"/>
                  </a:moveTo>
                  <a:cubicBezTo>
                    <a:pt x="74" y="55"/>
                    <a:pt x="74" y="53"/>
                    <a:pt x="74" y="53"/>
                  </a:cubicBezTo>
                  <a:cubicBezTo>
                    <a:pt x="74" y="52"/>
                    <a:pt x="74" y="51"/>
                    <a:pt x="74" y="49"/>
                  </a:cubicBezTo>
                  <a:cubicBezTo>
                    <a:pt x="74" y="39"/>
                    <a:pt x="73" y="32"/>
                    <a:pt x="69" y="26"/>
                  </a:cubicBezTo>
                  <a:cubicBezTo>
                    <a:pt x="66" y="21"/>
                    <a:pt x="60" y="19"/>
                    <a:pt x="51" y="19"/>
                  </a:cubicBezTo>
                  <a:cubicBezTo>
                    <a:pt x="46" y="19"/>
                    <a:pt x="41" y="19"/>
                    <a:pt x="38" y="21"/>
                  </a:cubicBezTo>
                  <a:cubicBezTo>
                    <a:pt x="34" y="23"/>
                    <a:pt x="31" y="25"/>
                    <a:pt x="29" y="29"/>
                  </a:cubicBezTo>
                  <a:cubicBezTo>
                    <a:pt x="27" y="32"/>
                    <a:pt x="26" y="36"/>
                    <a:pt x="25" y="40"/>
                  </a:cubicBezTo>
                  <a:cubicBezTo>
                    <a:pt x="24" y="45"/>
                    <a:pt x="23" y="50"/>
                    <a:pt x="23" y="56"/>
                  </a:cubicBezTo>
                  <a:lnTo>
                    <a:pt x="7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7" name="Freeform 11"/>
            <p:cNvSpPr>
              <a:spLocks noEditPoints="1"/>
            </p:cNvSpPr>
            <p:nvPr/>
          </p:nvSpPr>
          <p:spPr bwMode="black">
            <a:xfrm>
              <a:off x="5746750" y="3040059"/>
              <a:ext cx="109537" cy="633412"/>
            </a:xfrm>
            <a:custGeom>
              <a:avLst/>
              <a:gdLst>
                <a:gd name="T0" fmla="*/ 15 w 29"/>
                <a:gd name="T1" fmla="*/ 26 h 167"/>
                <a:gd name="T2" fmla="*/ 3 w 29"/>
                <a:gd name="T3" fmla="*/ 23 h 167"/>
                <a:gd name="T4" fmla="*/ 0 w 29"/>
                <a:gd name="T5" fmla="*/ 13 h 167"/>
                <a:gd name="T6" fmla="*/ 3 w 29"/>
                <a:gd name="T7" fmla="*/ 3 h 167"/>
                <a:gd name="T8" fmla="*/ 15 w 29"/>
                <a:gd name="T9" fmla="*/ 0 h 167"/>
                <a:gd name="T10" fmla="*/ 26 w 29"/>
                <a:gd name="T11" fmla="*/ 3 h 167"/>
                <a:gd name="T12" fmla="*/ 29 w 29"/>
                <a:gd name="T13" fmla="*/ 13 h 167"/>
                <a:gd name="T14" fmla="*/ 26 w 29"/>
                <a:gd name="T15" fmla="*/ 23 h 167"/>
                <a:gd name="T16" fmla="*/ 15 w 29"/>
                <a:gd name="T17" fmla="*/ 26 h 167"/>
                <a:gd name="T18" fmla="*/ 27 w 29"/>
                <a:gd name="T19" fmla="*/ 167 h 167"/>
                <a:gd name="T20" fmla="*/ 8 w 29"/>
                <a:gd name="T21" fmla="*/ 167 h 167"/>
                <a:gd name="T22" fmla="*/ 3 w 29"/>
                <a:gd name="T23" fmla="*/ 162 h 167"/>
                <a:gd name="T24" fmla="*/ 3 w 29"/>
                <a:gd name="T25" fmla="*/ 45 h 167"/>
                <a:gd name="T26" fmla="*/ 21 w 29"/>
                <a:gd name="T27" fmla="*/ 45 h 167"/>
                <a:gd name="T28" fmla="*/ 27 w 29"/>
                <a:gd name="T29" fmla="*/ 51 h 167"/>
                <a:gd name="T30" fmla="*/ 27 w 29"/>
                <a:gd name="T3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67">
                  <a:moveTo>
                    <a:pt x="15" y="26"/>
                  </a:moveTo>
                  <a:cubicBezTo>
                    <a:pt x="9" y="26"/>
                    <a:pt x="5" y="25"/>
                    <a:pt x="3" y="23"/>
                  </a:cubicBezTo>
                  <a:cubicBezTo>
                    <a:pt x="1" y="21"/>
                    <a:pt x="0" y="18"/>
                    <a:pt x="0" y="13"/>
                  </a:cubicBezTo>
                  <a:cubicBezTo>
                    <a:pt x="0" y="8"/>
                    <a:pt x="1" y="5"/>
                    <a:pt x="3" y="3"/>
                  </a:cubicBezTo>
                  <a:cubicBezTo>
                    <a:pt x="5" y="1"/>
                    <a:pt x="9" y="0"/>
                    <a:pt x="15" y="0"/>
                  </a:cubicBezTo>
                  <a:cubicBezTo>
                    <a:pt x="20" y="0"/>
                    <a:pt x="23" y="1"/>
                    <a:pt x="26" y="3"/>
                  </a:cubicBezTo>
                  <a:cubicBezTo>
                    <a:pt x="28" y="5"/>
                    <a:pt x="29" y="8"/>
                    <a:pt x="29" y="13"/>
                  </a:cubicBezTo>
                  <a:cubicBezTo>
                    <a:pt x="29" y="18"/>
                    <a:pt x="28" y="21"/>
                    <a:pt x="26" y="23"/>
                  </a:cubicBezTo>
                  <a:cubicBezTo>
                    <a:pt x="23" y="25"/>
                    <a:pt x="20" y="26"/>
                    <a:pt x="15" y="26"/>
                  </a:cubicBezTo>
                  <a:close/>
                  <a:moveTo>
                    <a:pt x="27" y="167"/>
                  </a:moveTo>
                  <a:cubicBezTo>
                    <a:pt x="8" y="167"/>
                    <a:pt x="8" y="167"/>
                    <a:pt x="8" y="167"/>
                  </a:cubicBezTo>
                  <a:cubicBezTo>
                    <a:pt x="4" y="167"/>
                    <a:pt x="3" y="165"/>
                    <a:pt x="3" y="162"/>
                  </a:cubicBezTo>
                  <a:cubicBezTo>
                    <a:pt x="3" y="45"/>
                    <a:pt x="3" y="45"/>
                    <a:pt x="3" y="45"/>
                  </a:cubicBezTo>
                  <a:cubicBezTo>
                    <a:pt x="21" y="45"/>
                    <a:pt x="21" y="45"/>
                    <a:pt x="21" y="45"/>
                  </a:cubicBezTo>
                  <a:cubicBezTo>
                    <a:pt x="25" y="45"/>
                    <a:pt x="27" y="47"/>
                    <a:pt x="27" y="51"/>
                  </a:cubicBezTo>
                  <a:lnTo>
                    <a:pt x="27"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8" name="Freeform 12"/>
            <p:cNvSpPr>
              <a:spLocks/>
            </p:cNvSpPr>
            <p:nvPr/>
          </p:nvSpPr>
          <p:spPr bwMode="black">
            <a:xfrm>
              <a:off x="5961062" y="3201985"/>
              <a:ext cx="363537" cy="471486"/>
            </a:xfrm>
            <a:custGeom>
              <a:avLst/>
              <a:gdLst>
                <a:gd name="T0" fmla="*/ 5 w 97"/>
                <a:gd name="T1" fmla="*/ 124 h 124"/>
                <a:gd name="T2" fmla="*/ 0 w 97"/>
                <a:gd name="T3" fmla="*/ 119 h 124"/>
                <a:gd name="T4" fmla="*/ 0 w 97"/>
                <a:gd name="T5" fmla="*/ 2 h 124"/>
                <a:gd name="T6" fmla="*/ 14 w 97"/>
                <a:gd name="T7" fmla="*/ 2 h 124"/>
                <a:gd name="T8" fmla="*/ 19 w 97"/>
                <a:gd name="T9" fmla="*/ 3 h 124"/>
                <a:gd name="T10" fmla="*/ 21 w 97"/>
                <a:gd name="T11" fmla="*/ 8 h 124"/>
                <a:gd name="T12" fmla="*/ 22 w 97"/>
                <a:gd name="T13" fmla="*/ 16 h 124"/>
                <a:gd name="T14" fmla="*/ 60 w 97"/>
                <a:gd name="T15" fmla="*/ 0 h 124"/>
                <a:gd name="T16" fmla="*/ 88 w 97"/>
                <a:gd name="T17" fmla="*/ 11 h 124"/>
                <a:gd name="T18" fmla="*/ 97 w 97"/>
                <a:gd name="T19" fmla="*/ 41 h 124"/>
                <a:gd name="T20" fmla="*/ 97 w 97"/>
                <a:gd name="T21" fmla="*/ 124 h 124"/>
                <a:gd name="T22" fmla="*/ 78 w 97"/>
                <a:gd name="T23" fmla="*/ 124 h 124"/>
                <a:gd name="T24" fmla="*/ 74 w 97"/>
                <a:gd name="T25" fmla="*/ 123 h 124"/>
                <a:gd name="T26" fmla="*/ 72 w 97"/>
                <a:gd name="T27" fmla="*/ 119 h 124"/>
                <a:gd name="T28" fmla="*/ 72 w 97"/>
                <a:gd name="T29" fmla="*/ 43 h 124"/>
                <a:gd name="T30" fmla="*/ 67 w 97"/>
                <a:gd name="T31" fmla="*/ 25 h 124"/>
                <a:gd name="T32" fmla="*/ 52 w 97"/>
                <a:gd name="T33" fmla="*/ 20 h 124"/>
                <a:gd name="T34" fmla="*/ 35 w 97"/>
                <a:gd name="T35" fmla="*/ 24 h 124"/>
                <a:gd name="T36" fmla="*/ 24 w 97"/>
                <a:gd name="T37" fmla="*/ 32 h 124"/>
                <a:gd name="T38" fmla="*/ 24 w 97"/>
                <a:gd name="T39" fmla="*/ 124 h 124"/>
                <a:gd name="T40" fmla="*/ 5 w 97"/>
                <a:gd name="T41"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 h="124">
                  <a:moveTo>
                    <a:pt x="5" y="124"/>
                  </a:moveTo>
                  <a:cubicBezTo>
                    <a:pt x="1" y="124"/>
                    <a:pt x="0" y="122"/>
                    <a:pt x="0" y="119"/>
                  </a:cubicBezTo>
                  <a:cubicBezTo>
                    <a:pt x="0" y="2"/>
                    <a:pt x="0" y="2"/>
                    <a:pt x="0" y="2"/>
                  </a:cubicBezTo>
                  <a:cubicBezTo>
                    <a:pt x="14" y="2"/>
                    <a:pt x="14" y="2"/>
                    <a:pt x="14" y="2"/>
                  </a:cubicBezTo>
                  <a:cubicBezTo>
                    <a:pt x="16" y="2"/>
                    <a:pt x="17" y="3"/>
                    <a:pt x="19" y="3"/>
                  </a:cubicBezTo>
                  <a:cubicBezTo>
                    <a:pt x="20" y="4"/>
                    <a:pt x="21" y="6"/>
                    <a:pt x="21" y="8"/>
                  </a:cubicBezTo>
                  <a:cubicBezTo>
                    <a:pt x="22" y="16"/>
                    <a:pt x="22" y="16"/>
                    <a:pt x="22" y="16"/>
                  </a:cubicBezTo>
                  <a:cubicBezTo>
                    <a:pt x="32" y="5"/>
                    <a:pt x="45" y="0"/>
                    <a:pt x="60" y="0"/>
                  </a:cubicBezTo>
                  <a:cubicBezTo>
                    <a:pt x="73" y="0"/>
                    <a:pt x="83" y="3"/>
                    <a:pt x="88" y="11"/>
                  </a:cubicBezTo>
                  <a:cubicBezTo>
                    <a:pt x="94" y="19"/>
                    <a:pt x="97" y="29"/>
                    <a:pt x="97" y="41"/>
                  </a:cubicBezTo>
                  <a:cubicBezTo>
                    <a:pt x="97" y="124"/>
                    <a:pt x="97" y="124"/>
                    <a:pt x="97" y="124"/>
                  </a:cubicBezTo>
                  <a:cubicBezTo>
                    <a:pt x="78" y="124"/>
                    <a:pt x="78" y="124"/>
                    <a:pt x="78" y="124"/>
                  </a:cubicBezTo>
                  <a:cubicBezTo>
                    <a:pt x="76" y="124"/>
                    <a:pt x="75" y="124"/>
                    <a:pt x="74" y="123"/>
                  </a:cubicBezTo>
                  <a:cubicBezTo>
                    <a:pt x="73" y="122"/>
                    <a:pt x="72" y="121"/>
                    <a:pt x="72" y="119"/>
                  </a:cubicBezTo>
                  <a:cubicBezTo>
                    <a:pt x="72" y="43"/>
                    <a:pt x="72" y="43"/>
                    <a:pt x="72" y="43"/>
                  </a:cubicBezTo>
                  <a:cubicBezTo>
                    <a:pt x="72" y="35"/>
                    <a:pt x="71" y="29"/>
                    <a:pt x="67" y="25"/>
                  </a:cubicBezTo>
                  <a:cubicBezTo>
                    <a:pt x="63" y="22"/>
                    <a:pt x="58" y="20"/>
                    <a:pt x="52" y="20"/>
                  </a:cubicBezTo>
                  <a:cubicBezTo>
                    <a:pt x="45" y="20"/>
                    <a:pt x="39" y="21"/>
                    <a:pt x="35" y="24"/>
                  </a:cubicBezTo>
                  <a:cubicBezTo>
                    <a:pt x="30" y="27"/>
                    <a:pt x="27" y="29"/>
                    <a:pt x="24" y="32"/>
                  </a:cubicBezTo>
                  <a:cubicBezTo>
                    <a:pt x="24" y="124"/>
                    <a:pt x="24" y="124"/>
                    <a:pt x="24" y="124"/>
                  </a:cubicBezTo>
                  <a:lnTo>
                    <a:pt x="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9" name="Freeform 13"/>
            <p:cNvSpPr>
              <a:spLocks/>
            </p:cNvSpPr>
            <p:nvPr/>
          </p:nvSpPr>
          <p:spPr bwMode="black">
            <a:xfrm>
              <a:off x="6400799" y="3209923"/>
              <a:ext cx="379414" cy="463551"/>
            </a:xfrm>
            <a:custGeom>
              <a:avLst/>
              <a:gdLst>
                <a:gd name="T0" fmla="*/ 43 w 101"/>
                <a:gd name="T1" fmla="*/ 122 h 122"/>
                <a:gd name="T2" fmla="*/ 38 w 101"/>
                <a:gd name="T3" fmla="*/ 121 h 122"/>
                <a:gd name="T4" fmla="*/ 36 w 101"/>
                <a:gd name="T5" fmla="*/ 117 h 122"/>
                <a:gd name="T6" fmla="*/ 13 w 101"/>
                <a:gd name="T7" fmla="*/ 59 h 122"/>
                <a:gd name="T8" fmla="*/ 0 w 101"/>
                <a:gd name="T9" fmla="*/ 0 h 122"/>
                <a:gd name="T10" fmla="*/ 20 w 101"/>
                <a:gd name="T11" fmla="*/ 0 h 122"/>
                <a:gd name="T12" fmla="*/ 25 w 101"/>
                <a:gd name="T13" fmla="*/ 6 h 122"/>
                <a:gd name="T14" fmla="*/ 29 w 101"/>
                <a:gd name="T15" fmla="*/ 30 h 122"/>
                <a:gd name="T16" fmla="*/ 35 w 101"/>
                <a:gd name="T17" fmla="*/ 55 h 122"/>
                <a:gd name="T18" fmla="*/ 43 w 101"/>
                <a:gd name="T19" fmla="*/ 79 h 122"/>
                <a:gd name="T20" fmla="*/ 51 w 101"/>
                <a:gd name="T21" fmla="*/ 101 h 122"/>
                <a:gd name="T22" fmla="*/ 60 w 101"/>
                <a:gd name="T23" fmla="*/ 78 h 122"/>
                <a:gd name="T24" fmla="*/ 67 w 101"/>
                <a:gd name="T25" fmla="*/ 52 h 122"/>
                <a:gd name="T26" fmla="*/ 74 w 101"/>
                <a:gd name="T27" fmla="*/ 25 h 122"/>
                <a:gd name="T28" fmla="*/ 78 w 101"/>
                <a:gd name="T29" fmla="*/ 0 h 122"/>
                <a:gd name="T30" fmla="*/ 96 w 101"/>
                <a:gd name="T31" fmla="*/ 0 h 122"/>
                <a:gd name="T32" fmla="*/ 101 w 101"/>
                <a:gd name="T33" fmla="*/ 5 h 122"/>
                <a:gd name="T34" fmla="*/ 100 w 101"/>
                <a:gd name="T35" fmla="*/ 11 h 122"/>
                <a:gd name="T36" fmla="*/ 99 w 101"/>
                <a:gd name="T37" fmla="*/ 19 h 122"/>
                <a:gd name="T38" fmla="*/ 85 w 101"/>
                <a:gd name="T39" fmla="*/ 70 h 122"/>
                <a:gd name="T40" fmla="*/ 64 w 101"/>
                <a:gd name="T41" fmla="*/ 122 h 122"/>
                <a:gd name="T42" fmla="*/ 43 w 101"/>
                <a:gd name="T43"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 h="122">
                  <a:moveTo>
                    <a:pt x="43" y="122"/>
                  </a:moveTo>
                  <a:cubicBezTo>
                    <a:pt x="41" y="122"/>
                    <a:pt x="39" y="122"/>
                    <a:pt x="38" y="121"/>
                  </a:cubicBezTo>
                  <a:cubicBezTo>
                    <a:pt x="38" y="120"/>
                    <a:pt x="37" y="119"/>
                    <a:pt x="36" y="117"/>
                  </a:cubicBezTo>
                  <a:cubicBezTo>
                    <a:pt x="27" y="98"/>
                    <a:pt x="20" y="79"/>
                    <a:pt x="13" y="59"/>
                  </a:cubicBezTo>
                  <a:cubicBezTo>
                    <a:pt x="7" y="40"/>
                    <a:pt x="2" y="20"/>
                    <a:pt x="0" y="0"/>
                  </a:cubicBezTo>
                  <a:cubicBezTo>
                    <a:pt x="20" y="0"/>
                    <a:pt x="20" y="0"/>
                    <a:pt x="20" y="0"/>
                  </a:cubicBezTo>
                  <a:cubicBezTo>
                    <a:pt x="23" y="0"/>
                    <a:pt x="25" y="2"/>
                    <a:pt x="25" y="6"/>
                  </a:cubicBezTo>
                  <a:cubicBezTo>
                    <a:pt x="26" y="13"/>
                    <a:pt x="28" y="21"/>
                    <a:pt x="29" y="30"/>
                  </a:cubicBezTo>
                  <a:cubicBezTo>
                    <a:pt x="31" y="38"/>
                    <a:pt x="33" y="46"/>
                    <a:pt x="35" y="55"/>
                  </a:cubicBezTo>
                  <a:cubicBezTo>
                    <a:pt x="38" y="63"/>
                    <a:pt x="40" y="71"/>
                    <a:pt x="43" y="79"/>
                  </a:cubicBezTo>
                  <a:cubicBezTo>
                    <a:pt x="45" y="87"/>
                    <a:pt x="48" y="95"/>
                    <a:pt x="51" y="101"/>
                  </a:cubicBezTo>
                  <a:cubicBezTo>
                    <a:pt x="54" y="95"/>
                    <a:pt x="57" y="87"/>
                    <a:pt x="60" y="78"/>
                  </a:cubicBezTo>
                  <a:cubicBezTo>
                    <a:pt x="63" y="70"/>
                    <a:pt x="65" y="61"/>
                    <a:pt x="67" y="52"/>
                  </a:cubicBezTo>
                  <a:cubicBezTo>
                    <a:pt x="70" y="43"/>
                    <a:pt x="72" y="34"/>
                    <a:pt x="74" y="25"/>
                  </a:cubicBezTo>
                  <a:cubicBezTo>
                    <a:pt x="75" y="16"/>
                    <a:pt x="77" y="8"/>
                    <a:pt x="78" y="0"/>
                  </a:cubicBezTo>
                  <a:cubicBezTo>
                    <a:pt x="96" y="0"/>
                    <a:pt x="96" y="0"/>
                    <a:pt x="96" y="0"/>
                  </a:cubicBezTo>
                  <a:cubicBezTo>
                    <a:pt x="99" y="0"/>
                    <a:pt x="101" y="2"/>
                    <a:pt x="101" y="5"/>
                  </a:cubicBezTo>
                  <a:cubicBezTo>
                    <a:pt x="101" y="7"/>
                    <a:pt x="101" y="9"/>
                    <a:pt x="100" y="11"/>
                  </a:cubicBezTo>
                  <a:cubicBezTo>
                    <a:pt x="100" y="13"/>
                    <a:pt x="100" y="16"/>
                    <a:pt x="99" y="19"/>
                  </a:cubicBezTo>
                  <a:cubicBezTo>
                    <a:pt x="96" y="36"/>
                    <a:pt x="91" y="53"/>
                    <a:pt x="85" y="70"/>
                  </a:cubicBezTo>
                  <a:cubicBezTo>
                    <a:pt x="79" y="88"/>
                    <a:pt x="72" y="105"/>
                    <a:pt x="64" y="122"/>
                  </a:cubicBezTo>
                  <a:lnTo>
                    <a:pt x="43"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20" name="Freeform 14"/>
            <p:cNvSpPr>
              <a:spLocks noEditPoints="1"/>
            </p:cNvSpPr>
            <p:nvPr/>
          </p:nvSpPr>
          <p:spPr bwMode="black">
            <a:xfrm>
              <a:off x="6840536" y="3198810"/>
              <a:ext cx="360362" cy="487363"/>
            </a:xfrm>
            <a:custGeom>
              <a:avLst/>
              <a:gdLst>
                <a:gd name="T0" fmla="*/ 23 w 96"/>
                <a:gd name="T1" fmla="*/ 73 h 128"/>
                <a:gd name="T2" fmla="*/ 25 w 96"/>
                <a:gd name="T3" fmla="*/ 90 h 128"/>
                <a:gd name="T4" fmla="*/ 31 w 96"/>
                <a:gd name="T5" fmla="*/ 100 h 128"/>
                <a:gd name="T6" fmla="*/ 41 w 96"/>
                <a:gd name="T7" fmla="*/ 107 h 128"/>
                <a:gd name="T8" fmla="*/ 59 w 96"/>
                <a:gd name="T9" fmla="*/ 109 h 128"/>
                <a:gd name="T10" fmla="*/ 76 w 96"/>
                <a:gd name="T11" fmla="*/ 108 h 128"/>
                <a:gd name="T12" fmla="*/ 86 w 96"/>
                <a:gd name="T13" fmla="*/ 107 h 128"/>
                <a:gd name="T14" fmla="*/ 92 w 96"/>
                <a:gd name="T15" fmla="*/ 112 h 128"/>
                <a:gd name="T16" fmla="*/ 92 w 96"/>
                <a:gd name="T17" fmla="*/ 122 h 128"/>
                <a:gd name="T18" fmla="*/ 76 w 96"/>
                <a:gd name="T19" fmla="*/ 126 h 128"/>
                <a:gd name="T20" fmla="*/ 53 w 96"/>
                <a:gd name="T21" fmla="*/ 128 h 128"/>
                <a:gd name="T22" fmla="*/ 29 w 96"/>
                <a:gd name="T23" fmla="*/ 125 h 128"/>
                <a:gd name="T24" fmla="*/ 13 w 96"/>
                <a:gd name="T25" fmla="*/ 114 h 128"/>
                <a:gd name="T26" fmla="*/ 3 w 96"/>
                <a:gd name="T27" fmla="*/ 94 h 128"/>
                <a:gd name="T28" fmla="*/ 0 w 96"/>
                <a:gd name="T29" fmla="*/ 65 h 128"/>
                <a:gd name="T30" fmla="*/ 3 w 96"/>
                <a:gd name="T31" fmla="*/ 35 h 128"/>
                <a:gd name="T32" fmla="*/ 12 w 96"/>
                <a:gd name="T33" fmla="*/ 15 h 128"/>
                <a:gd name="T34" fmla="*/ 28 w 96"/>
                <a:gd name="T35" fmla="*/ 4 h 128"/>
                <a:gd name="T36" fmla="*/ 50 w 96"/>
                <a:gd name="T37" fmla="*/ 0 h 128"/>
                <a:gd name="T38" fmla="*/ 73 w 96"/>
                <a:gd name="T39" fmla="*/ 4 h 128"/>
                <a:gd name="T40" fmla="*/ 87 w 96"/>
                <a:gd name="T41" fmla="*/ 15 h 128"/>
                <a:gd name="T42" fmla="*/ 94 w 96"/>
                <a:gd name="T43" fmla="*/ 31 h 128"/>
                <a:gd name="T44" fmla="*/ 96 w 96"/>
                <a:gd name="T45" fmla="*/ 50 h 128"/>
                <a:gd name="T46" fmla="*/ 95 w 96"/>
                <a:gd name="T47" fmla="*/ 63 h 128"/>
                <a:gd name="T48" fmla="*/ 93 w 96"/>
                <a:gd name="T49" fmla="*/ 73 h 128"/>
                <a:gd name="T50" fmla="*/ 23 w 96"/>
                <a:gd name="T51" fmla="*/ 73 h 128"/>
                <a:gd name="T52" fmla="*/ 73 w 96"/>
                <a:gd name="T53" fmla="*/ 56 h 128"/>
                <a:gd name="T54" fmla="*/ 74 w 96"/>
                <a:gd name="T55" fmla="*/ 53 h 128"/>
                <a:gd name="T56" fmla="*/ 74 w 96"/>
                <a:gd name="T57" fmla="*/ 49 h 128"/>
                <a:gd name="T58" fmla="*/ 69 w 96"/>
                <a:gd name="T59" fmla="*/ 26 h 128"/>
                <a:gd name="T60" fmla="*/ 51 w 96"/>
                <a:gd name="T61" fmla="*/ 19 h 128"/>
                <a:gd name="T62" fmla="*/ 37 w 96"/>
                <a:gd name="T63" fmla="*/ 21 h 128"/>
                <a:gd name="T64" fmla="*/ 29 w 96"/>
                <a:gd name="T65" fmla="*/ 29 h 128"/>
                <a:gd name="T66" fmla="*/ 24 w 96"/>
                <a:gd name="T67" fmla="*/ 40 h 128"/>
                <a:gd name="T68" fmla="*/ 23 w 96"/>
                <a:gd name="T69" fmla="*/ 56 h 128"/>
                <a:gd name="T70" fmla="*/ 73 w 96"/>
                <a:gd name="T71"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 h="128">
                  <a:moveTo>
                    <a:pt x="23" y="73"/>
                  </a:moveTo>
                  <a:cubicBezTo>
                    <a:pt x="23" y="80"/>
                    <a:pt x="24" y="85"/>
                    <a:pt x="25" y="90"/>
                  </a:cubicBezTo>
                  <a:cubicBezTo>
                    <a:pt x="26" y="94"/>
                    <a:pt x="28" y="98"/>
                    <a:pt x="31" y="100"/>
                  </a:cubicBezTo>
                  <a:cubicBezTo>
                    <a:pt x="33" y="103"/>
                    <a:pt x="37" y="105"/>
                    <a:pt x="41" y="107"/>
                  </a:cubicBezTo>
                  <a:cubicBezTo>
                    <a:pt x="46" y="108"/>
                    <a:pt x="52" y="109"/>
                    <a:pt x="59" y="109"/>
                  </a:cubicBezTo>
                  <a:cubicBezTo>
                    <a:pt x="65" y="109"/>
                    <a:pt x="71" y="108"/>
                    <a:pt x="76" y="108"/>
                  </a:cubicBezTo>
                  <a:cubicBezTo>
                    <a:pt x="81" y="107"/>
                    <a:pt x="84" y="107"/>
                    <a:pt x="86" y="107"/>
                  </a:cubicBezTo>
                  <a:cubicBezTo>
                    <a:pt x="90" y="107"/>
                    <a:pt x="92" y="108"/>
                    <a:pt x="92" y="112"/>
                  </a:cubicBezTo>
                  <a:cubicBezTo>
                    <a:pt x="92" y="122"/>
                    <a:pt x="92" y="122"/>
                    <a:pt x="92" y="122"/>
                  </a:cubicBezTo>
                  <a:cubicBezTo>
                    <a:pt x="88" y="124"/>
                    <a:pt x="83" y="125"/>
                    <a:pt x="76" y="126"/>
                  </a:cubicBezTo>
                  <a:cubicBezTo>
                    <a:pt x="69" y="127"/>
                    <a:pt x="62" y="128"/>
                    <a:pt x="53" y="128"/>
                  </a:cubicBezTo>
                  <a:cubicBezTo>
                    <a:pt x="44" y="128"/>
                    <a:pt x="36" y="127"/>
                    <a:pt x="29" y="125"/>
                  </a:cubicBezTo>
                  <a:cubicBezTo>
                    <a:pt x="23" y="122"/>
                    <a:pt x="17" y="119"/>
                    <a:pt x="13" y="114"/>
                  </a:cubicBezTo>
                  <a:cubicBezTo>
                    <a:pt x="8" y="109"/>
                    <a:pt x="5" y="102"/>
                    <a:pt x="3" y="94"/>
                  </a:cubicBezTo>
                  <a:cubicBezTo>
                    <a:pt x="1" y="86"/>
                    <a:pt x="0" y="76"/>
                    <a:pt x="0" y="65"/>
                  </a:cubicBezTo>
                  <a:cubicBezTo>
                    <a:pt x="0" y="53"/>
                    <a:pt x="1" y="43"/>
                    <a:pt x="3" y="35"/>
                  </a:cubicBezTo>
                  <a:cubicBezTo>
                    <a:pt x="5" y="27"/>
                    <a:pt x="8" y="20"/>
                    <a:pt x="12" y="15"/>
                  </a:cubicBezTo>
                  <a:cubicBezTo>
                    <a:pt x="17" y="10"/>
                    <a:pt x="22" y="6"/>
                    <a:pt x="28" y="4"/>
                  </a:cubicBezTo>
                  <a:cubicBezTo>
                    <a:pt x="34" y="1"/>
                    <a:pt x="42" y="0"/>
                    <a:pt x="50" y="0"/>
                  </a:cubicBezTo>
                  <a:cubicBezTo>
                    <a:pt x="59" y="0"/>
                    <a:pt x="67" y="2"/>
                    <a:pt x="73" y="4"/>
                  </a:cubicBezTo>
                  <a:cubicBezTo>
                    <a:pt x="79" y="7"/>
                    <a:pt x="83" y="10"/>
                    <a:pt x="87" y="15"/>
                  </a:cubicBezTo>
                  <a:cubicBezTo>
                    <a:pt x="90" y="19"/>
                    <a:pt x="92" y="25"/>
                    <a:pt x="94" y="31"/>
                  </a:cubicBezTo>
                  <a:cubicBezTo>
                    <a:pt x="95" y="37"/>
                    <a:pt x="96" y="43"/>
                    <a:pt x="96" y="50"/>
                  </a:cubicBezTo>
                  <a:cubicBezTo>
                    <a:pt x="96" y="55"/>
                    <a:pt x="95" y="59"/>
                    <a:pt x="95" y="63"/>
                  </a:cubicBezTo>
                  <a:cubicBezTo>
                    <a:pt x="94" y="68"/>
                    <a:pt x="94" y="71"/>
                    <a:pt x="93" y="73"/>
                  </a:cubicBezTo>
                  <a:lnTo>
                    <a:pt x="23" y="73"/>
                  </a:lnTo>
                  <a:close/>
                  <a:moveTo>
                    <a:pt x="73" y="56"/>
                  </a:moveTo>
                  <a:cubicBezTo>
                    <a:pt x="74" y="55"/>
                    <a:pt x="74" y="53"/>
                    <a:pt x="74" y="53"/>
                  </a:cubicBezTo>
                  <a:cubicBezTo>
                    <a:pt x="74" y="52"/>
                    <a:pt x="74" y="51"/>
                    <a:pt x="74" y="49"/>
                  </a:cubicBezTo>
                  <a:cubicBezTo>
                    <a:pt x="74" y="39"/>
                    <a:pt x="72" y="32"/>
                    <a:pt x="69" y="26"/>
                  </a:cubicBezTo>
                  <a:cubicBezTo>
                    <a:pt x="66" y="21"/>
                    <a:pt x="60" y="19"/>
                    <a:pt x="51" y="19"/>
                  </a:cubicBezTo>
                  <a:cubicBezTo>
                    <a:pt x="45" y="19"/>
                    <a:pt x="41" y="19"/>
                    <a:pt x="37" y="21"/>
                  </a:cubicBezTo>
                  <a:cubicBezTo>
                    <a:pt x="34" y="23"/>
                    <a:pt x="31" y="25"/>
                    <a:pt x="29" y="29"/>
                  </a:cubicBezTo>
                  <a:cubicBezTo>
                    <a:pt x="27" y="32"/>
                    <a:pt x="25" y="36"/>
                    <a:pt x="24" y="40"/>
                  </a:cubicBezTo>
                  <a:cubicBezTo>
                    <a:pt x="24" y="45"/>
                    <a:pt x="23" y="50"/>
                    <a:pt x="23" y="56"/>
                  </a:cubicBezTo>
                  <a:lnTo>
                    <a:pt x="73"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21" name="Freeform 15"/>
            <p:cNvSpPr>
              <a:spLocks/>
            </p:cNvSpPr>
            <p:nvPr/>
          </p:nvSpPr>
          <p:spPr bwMode="black">
            <a:xfrm>
              <a:off x="7297734" y="3201985"/>
              <a:ext cx="365125" cy="471486"/>
            </a:xfrm>
            <a:custGeom>
              <a:avLst/>
              <a:gdLst>
                <a:gd name="T0" fmla="*/ 5 w 97"/>
                <a:gd name="T1" fmla="*/ 124 h 124"/>
                <a:gd name="T2" fmla="*/ 0 w 97"/>
                <a:gd name="T3" fmla="*/ 119 h 124"/>
                <a:gd name="T4" fmla="*/ 0 w 97"/>
                <a:gd name="T5" fmla="*/ 2 h 124"/>
                <a:gd name="T6" fmla="*/ 14 w 97"/>
                <a:gd name="T7" fmla="*/ 2 h 124"/>
                <a:gd name="T8" fmla="*/ 19 w 97"/>
                <a:gd name="T9" fmla="*/ 3 h 124"/>
                <a:gd name="T10" fmla="*/ 21 w 97"/>
                <a:gd name="T11" fmla="*/ 8 h 124"/>
                <a:gd name="T12" fmla="*/ 22 w 97"/>
                <a:gd name="T13" fmla="*/ 16 h 124"/>
                <a:gd name="T14" fmla="*/ 60 w 97"/>
                <a:gd name="T15" fmla="*/ 0 h 124"/>
                <a:gd name="T16" fmla="*/ 88 w 97"/>
                <a:gd name="T17" fmla="*/ 11 h 124"/>
                <a:gd name="T18" fmla="*/ 97 w 97"/>
                <a:gd name="T19" fmla="*/ 41 h 124"/>
                <a:gd name="T20" fmla="*/ 97 w 97"/>
                <a:gd name="T21" fmla="*/ 124 h 124"/>
                <a:gd name="T22" fmla="*/ 78 w 97"/>
                <a:gd name="T23" fmla="*/ 124 h 124"/>
                <a:gd name="T24" fmla="*/ 74 w 97"/>
                <a:gd name="T25" fmla="*/ 123 h 124"/>
                <a:gd name="T26" fmla="*/ 72 w 97"/>
                <a:gd name="T27" fmla="*/ 119 h 124"/>
                <a:gd name="T28" fmla="*/ 72 w 97"/>
                <a:gd name="T29" fmla="*/ 43 h 124"/>
                <a:gd name="T30" fmla="*/ 67 w 97"/>
                <a:gd name="T31" fmla="*/ 25 h 124"/>
                <a:gd name="T32" fmla="*/ 52 w 97"/>
                <a:gd name="T33" fmla="*/ 20 h 124"/>
                <a:gd name="T34" fmla="*/ 35 w 97"/>
                <a:gd name="T35" fmla="*/ 24 h 124"/>
                <a:gd name="T36" fmla="*/ 24 w 97"/>
                <a:gd name="T37" fmla="*/ 32 h 124"/>
                <a:gd name="T38" fmla="*/ 24 w 97"/>
                <a:gd name="T39" fmla="*/ 124 h 124"/>
                <a:gd name="T40" fmla="*/ 5 w 97"/>
                <a:gd name="T41"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 h="124">
                  <a:moveTo>
                    <a:pt x="5" y="124"/>
                  </a:moveTo>
                  <a:cubicBezTo>
                    <a:pt x="2" y="124"/>
                    <a:pt x="0" y="122"/>
                    <a:pt x="0" y="119"/>
                  </a:cubicBezTo>
                  <a:cubicBezTo>
                    <a:pt x="0" y="2"/>
                    <a:pt x="0" y="2"/>
                    <a:pt x="0" y="2"/>
                  </a:cubicBezTo>
                  <a:cubicBezTo>
                    <a:pt x="14" y="2"/>
                    <a:pt x="14" y="2"/>
                    <a:pt x="14" y="2"/>
                  </a:cubicBezTo>
                  <a:cubicBezTo>
                    <a:pt x="16" y="2"/>
                    <a:pt x="18" y="3"/>
                    <a:pt x="19" y="3"/>
                  </a:cubicBezTo>
                  <a:cubicBezTo>
                    <a:pt x="20" y="4"/>
                    <a:pt x="21" y="6"/>
                    <a:pt x="21" y="8"/>
                  </a:cubicBezTo>
                  <a:cubicBezTo>
                    <a:pt x="22" y="16"/>
                    <a:pt x="22" y="16"/>
                    <a:pt x="22" y="16"/>
                  </a:cubicBezTo>
                  <a:cubicBezTo>
                    <a:pt x="32" y="5"/>
                    <a:pt x="45" y="0"/>
                    <a:pt x="60" y="0"/>
                  </a:cubicBezTo>
                  <a:cubicBezTo>
                    <a:pt x="73" y="0"/>
                    <a:pt x="83" y="3"/>
                    <a:pt x="88" y="11"/>
                  </a:cubicBezTo>
                  <a:cubicBezTo>
                    <a:pt x="94" y="19"/>
                    <a:pt x="97" y="29"/>
                    <a:pt x="97" y="41"/>
                  </a:cubicBezTo>
                  <a:cubicBezTo>
                    <a:pt x="97" y="124"/>
                    <a:pt x="97" y="124"/>
                    <a:pt x="97" y="124"/>
                  </a:cubicBezTo>
                  <a:cubicBezTo>
                    <a:pt x="78" y="124"/>
                    <a:pt x="78" y="124"/>
                    <a:pt x="78" y="124"/>
                  </a:cubicBezTo>
                  <a:cubicBezTo>
                    <a:pt x="76" y="124"/>
                    <a:pt x="75" y="124"/>
                    <a:pt x="74" y="123"/>
                  </a:cubicBezTo>
                  <a:cubicBezTo>
                    <a:pt x="73" y="122"/>
                    <a:pt x="72" y="121"/>
                    <a:pt x="72" y="119"/>
                  </a:cubicBezTo>
                  <a:cubicBezTo>
                    <a:pt x="72" y="43"/>
                    <a:pt x="72" y="43"/>
                    <a:pt x="72" y="43"/>
                  </a:cubicBezTo>
                  <a:cubicBezTo>
                    <a:pt x="72" y="35"/>
                    <a:pt x="71" y="29"/>
                    <a:pt x="67" y="25"/>
                  </a:cubicBezTo>
                  <a:cubicBezTo>
                    <a:pt x="64" y="22"/>
                    <a:pt x="59" y="20"/>
                    <a:pt x="52" y="20"/>
                  </a:cubicBezTo>
                  <a:cubicBezTo>
                    <a:pt x="45" y="20"/>
                    <a:pt x="40" y="21"/>
                    <a:pt x="35" y="24"/>
                  </a:cubicBezTo>
                  <a:cubicBezTo>
                    <a:pt x="30" y="27"/>
                    <a:pt x="27" y="29"/>
                    <a:pt x="24" y="32"/>
                  </a:cubicBezTo>
                  <a:cubicBezTo>
                    <a:pt x="24" y="124"/>
                    <a:pt x="24" y="124"/>
                    <a:pt x="24" y="124"/>
                  </a:cubicBezTo>
                  <a:lnTo>
                    <a:pt x="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22" name="Freeform 16"/>
            <p:cNvSpPr>
              <a:spLocks/>
            </p:cNvSpPr>
            <p:nvPr/>
          </p:nvSpPr>
          <p:spPr bwMode="black">
            <a:xfrm>
              <a:off x="7740647" y="3089272"/>
              <a:ext cx="255587" cy="592137"/>
            </a:xfrm>
            <a:custGeom>
              <a:avLst/>
              <a:gdLst>
                <a:gd name="T0" fmla="*/ 68 w 68"/>
                <a:gd name="T1" fmla="*/ 154 h 156"/>
                <a:gd name="T2" fmla="*/ 58 w 68"/>
                <a:gd name="T3" fmla="*/ 156 h 156"/>
                <a:gd name="T4" fmla="*/ 47 w 68"/>
                <a:gd name="T5" fmla="*/ 156 h 156"/>
                <a:gd name="T6" fmla="*/ 22 w 68"/>
                <a:gd name="T7" fmla="*/ 149 h 156"/>
                <a:gd name="T8" fmla="*/ 14 w 68"/>
                <a:gd name="T9" fmla="*/ 125 h 156"/>
                <a:gd name="T10" fmla="*/ 14 w 68"/>
                <a:gd name="T11" fmla="*/ 51 h 156"/>
                <a:gd name="T12" fmla="*/ 6 w 68"/>
                <a:gd name="T13" fmla="*/ 51 h 156"/>
                <a:gd name="T14" fmla="*/ 0 w 68"/>
                <a:gd name="T15" fmla="*/ 46 h 156"/>
                <a:gd name="T16" fmla="*/ 0 w 68"/>
                <a:gd name="T17" fmla="*/ 32 h 156"/>
                <a:gd name="T18" fmla="*/ 15 w 68"/>
                <a:gd name="T19" fmla="*/ 32 h 156"/>
                <a:gd name="T20" fmla="*/ 16 w 68"/>
                <a:gd name="T21" fmla="*/ 0 h 156"/>
                <a:gd name="T22" fmla="*/ 33 w 68"/>
                <a:gd name="T23" fmla="*/ 0 h 156"/>
                <a:gd name="T24" fmla="*/ 39 w 68"/>
                <a:gd name="T25" fmla="*/ 6 h 156"/>
                <a:gd name="T26" fmla="*/ 39 w 68"/>
                <a:gd name="T27" fmla="*/ 32 h 156"/>
                <a:gd name="T28" fmla="*/ 62 w 68"/>
                <a:gd name="T29" fmla="*/ 32 h 156"/>
                <a:gd name="T30" fmla="*/ 66 w 68"/>
                <a:gd name="T31" fmla="*/ 34 h 156"/>
                <a:gd name="T32" fmla="*/ 68 w 68"/>
                <a:gd name="T33" fmla="*/ 38 h 156"/>
                <a:gd name="T34" fmla="*/ 68 w 68"/>
                <a:gd name="T35" fmla="*/ 51 h 156"/>
                <a:gd name="T36" fmla="*/ 39 w 68"/>
                <a:gd name="T37" fmla="*/ 51 h 156"/>
                <a:gd name="T38" fmla="*/ 39 w 68"/>
                <a:gd name="T39" fmla="*/ 123 h 156"/>
                <a:gd name="T40" fmla="*/ 41 w 68"/>
                <a:gd name="T41" fmla="*/ 133 h 156"/>
                <a:gd name="T42" fmla="*/ 49 w 68"/>
                <a:gd name="T43" fmla="*/ 137 h 156"/>
                <a:gd name="T44" fmla="*/ 56 w 68"/>
                <a:gd name="T45" fmla="*/ 137 h 156"/>
                <a:gd name="T46" fmla="*/ 61 w 68"/>
                <a:gd name="T47" fmla="*/ 137 h 156"/>
                <a:gd name="T48" fmla="*/ 68 w 68"/>
                <a:gd name="T49" fmla="*/ 142 h 156"/>
                <a:gd name="T50" fmla="*/ 68 w 68"/>
                <a:gd name="T51" fmla="*/ 15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 h="156">
                  <a:moveTo>
                    <a:pt x="68" y="154"/>
                  </a:moveTo>
                  <a:cubicBezTo>
                    <a:pt x="64" y="155"/>
                    <a:pt x="61" y="155"/>
                    <a:pt x="58" y="156"/>
                  </a:cubicBezTo>
                  <a:cubicBezTo>
                    <a:pt x="54" y="156"/>
                    <a:pt x="51" y="156"/>
                    <a:pt x="47" y="156"/>
                  </a:cubicBezTo>
                  <a:cubicBezTo>
                    <a:pt x="36" y="156"/>
                    <a:pt x="27" y="154"/>
                    <a:pt x="22" y="149"/>
                  </a:cubicBezTo>
                  <a:cubicBezTo>
                    <a:pt x="17" y="144"/>
                    <a:pt x="14" y="136"/>
                    <a:pt x="14" y="125"/>
                  </a:cubicBezTo>
                  <a:cubicBezTo>
                    <a:pt x="14" y="51"/>
                    <a:pt x="14" y="51"/>
                    <a:pt x="14" y="51"/>
                  </a:cubicBezTo>
                  <a:cubicBezTo>
                    <a:pt x="6" y="51"/>
                    <a:pt x="6" y="51"/>
                    <a:pt x="6" y="51"/>
                  </a:cubicBezTo>
                  <a:cubicBezTo>
                    <a:pt x="2" y="51"/>
                    <a:pt x="0" y="50"/>
                    <a:pt x="0" y="46"/>
                  </a:cubicBezTo>
                  <a:cubicBezTo>
                    <a:pt x="0" y="32"/>
                    <a:pt x="0" y="32"/>
                    <a:pt x="0" y="32"/>
                  </a:cubicBezTo>
                  <a:cubicBezTo>
                    <a:pt x="15" y="32"/>
                    <a:pt x="15" y="32"/>
                    <a:pt x="15" y="32"/>
                  </a:cubicBezTo>
                  <a:cubicBezTo>
                    <a:pt x="16" y="0"/>
                    <a:pt x="16" y="0"/>
                    <a:pt x="16" y="0"/>
                  </a:cubicBezTo>
                  <a:cubicBezTo>
                    <a:pt x="33" y="0"/>
                    <a:pt x="33" y="0"/>
                    <a:pt x="33" y="0"/>
                  </a:cubicBezTo>
                  <a:cubicBezTo>
                    <a:pt x="37" y="0"/>
                    <a:pt x="39" y="2"/>
                    <a:pt x="39" y="6"/>
                  </a:cubicBezTo>
                  <a:cubicBezTo>
                    <a:pt x="39" y="32"/>
                    <a:pt x="39" y="32"/>
                    <a:pt x="39" y="32"/>
                  </a:cubicBezTo>
                  <a:cubicBezTo>
                    <a:pt x="62" y="32"/>
                    <a:pt x="62" y="32"/>
                    <a:pt x="62" y="32"/>
                  </a:cubicBezTo>
                  <a:cubicBezTo>
                    <a:pt x="64" y="32"/>
                    <a:pt x="65" y="33"/>
                    <a:pt x="66" y="34"/>
                  </a:cubicBezTo>
                  <a:cubicBezTo>
                    <a:pt x="67" y="35"/>
                    <a:pt x="68" y="36"/>
                    <a:pt x="68" y="38"/>
                  </a:cubicBezTo>
                  <a:cubicBezTo>
                    <a:pt x="68" y="51"/>
                    <a:pt x="68" y="51"/>
                    <a:pt x="68" y="51"/>
                  </a:cubicBezTo>
                  <a:cubicBezTo>
                    <a:pt x="39" y="51"/>
                    <a:pt x="39" y="51"/>
                    <a:pt x="39" y="51"/>
                  </a:cubicBezTo>
                  <a:cubicBezTo>
                    <a:pt x="39" y="123"/>
                    <a:pt x="39" y="123"/>
                    <a:pt x="39" y="123"/>
                  </a:cubicBezTo>
                  <a:cubicBezTo>
                    <a:pt x="39" y="128"/>
                    <a:pt x="39" y="131"/>
                    <a:pt x="41" y="133"/>
                  </a:cubicBezTo>
                  <a:cubicBezTo>
                    <a:pt x="42" y="136"/>
                    <a:pt x="45" y="137"/>
                    <a:pt x="49" y="137"/>
                  </a:cubicBezTo>
                  <a:cubicBezTo>
                    <a:pt x="52" y="137"/>
                    <a:pt x="54" y="137"/>
                    <a:pt x="56" y="137"/>
                  </a:cubicBezTo>
                  <a:cubicBezTo>
                    <a:pt x="58" y="137"/>
                    <a:pt x="60" y="137"/>
                    <a:pt x="61" y="137"/>
                  </a:cubicBezTo>
                  <a:cubicBezTo>
                    <a:pt x="66" y="137"/>
                    <a:pt x="68" y="139"/>
                    <a:pt x="68" y="142"/>
                  </a:cubicBezTo>
                  <a:lnTo>
                    <a:pt x="68"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23" name="Freeform 17"/>
            <p:cNvSpPr>
              <a:spLocks noEditPoints="1"/>
            </p:cNvSpPr>
            <p:nvPr/>
          </p:nvSpPr>
          <p:spPr bwMode="black">
            <a:xfrm>
              <a:off x="8075610" y="3040059"/>
              <a:ext cx="112713" cy="633412"/>
            </a:xfrm>
            <a:custGeom>
              <a:avLst/>
              <a:gdLst>
                <a:gd name="T0" fmla="*/ 15 w 30"/>
                <a:gd name="T1" fmla="*/ 26 h 167"/>
                <a:gd name="T2" fmla="*/ 3 w 30"/>
                <a:gd name="T3" fmla="*/ 23 h 167"/>
                <a:gd name="T4" fmla="*/ 0 w 30"/>
                <a:gd name="T5" fmla="*/ 13 h 167"/>
                <a:gd name="T6" fmla="*/ 3 w 30"/>
                <a:gd name="T7" fmla="*/ 3 h 167"/>
                <a:gd name="T8" fmla="*/ 15 w 30"/>
                <a:gd name="T9" fmla="*/ 0 h 167"/>
                <a:gd name="T10" fmla="*/ 26 w 30"/>
                <a:gd name="T11" fmla="*/ 3 h 167"/>
                <a:gd name="T12" fmla="*/ 30 w 30"/>
                <a:gd name="T13" fmla="*/ 13 h 167"/>
                <a:gd name="T14" fmla="*/ 26 w 30"/>
                <a:gd name="T15" fmla="*/ 23 h 167"/>
                <a:gd name="T16" fmla="*/ 15 w 30"/>
                <a:gd name="T17" fmla="*/ 26 h 167"/>
                <a:gd name="T18" fmla="*/ 27 w 30"/>
                <a:gd name="T19" fmla="*/ 167 h 167"/>
                <a:gd name="T20" fmla="*/ 8 w 30"/>
                <a:gd name="T21" fmla="*/ 167 h 167"/>
                <a:gd name="T22" fmla="*/ 3 w 30"/>
                <a:gd name="T23" fmla="*/ 162 h 167"/>
                <a:gd name="T24" fmla="*/ 3 w 30"/>
                <a:gd name="T25" fmla="*/ 45 h 167"/>
                <a:gd name="T26" fmla="*/ 21 w 30"/>
                <a:gd name="T27" fmla="*/ 45 h 167"/>
                <a:gd name="T28" fmla="*/ 27 w 30"/>
                <a:gd name="T29" fmla="*/ 51 h 167"/>
                <a:gd name="T30" fmla="*/ 27 w 30"/>
                <a:gd name="T3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167">
                  <a:moveTo>
                    <a:pt x="15" y="26"/>
                  </a:moveTo>
                  <a:cubicBezTo>
                    <a:pt x="9" y="26"/>
                    <a:pt x="6" y="25"/>
                    <a:pt x="3" y="23"/>
                  </a:cubicBezTo>
                  <a:cubicBezTo>
                    <a:pt x="1" y="21"/>
                    <a:pt x="0" y="18"/>
                    <a:pt x="0" y="13"/>
                  </a:cubicBezTo>
                  <a:cubicBezTo>
                    <a:pt x="0" y="8"/>
                    <a:pt x="1" y="5"/>
                    <a:pt x="3" y="3"/>
                  </a:cubicBezTo>
                  <a:cubicBezTo>
                    <a:pt x="6" y="1"/>
                    <a:pt x="9" y="0"/>
                    <a:pt x="15" y="0"/>
                  </a:cubicBezTo>
                  <a:cubicBezTo>
                    <a:pt x="20" y="0"/>
                    <a:pt x="24" y="1"/>
                    <a:pt x="26" y="3"/>
                  </a:cubicBezTo>
                  <a:cubicBezTo>
                    <a:pt x="28" y="5"/>
                    <a:pt x="30" y="8"/>
                    <a:pt x="30" y="13"/>
                  </a:cubicBezTo>
                  <a:cubicBezTo>
                    <a:pt x="30" y="18"/>
                    <a:pt x="28" y="21"/>
                    <a:pt x="26" y="23"/>
                  </a:cubicBezTo>
                  <a:cubicBezTo>
                    <a:pt x="24" y="25"/>
                    <a:pt x="20" y="26"/>
                    <a:pt x="15" y="26"/>
                  </a:cubicBezTo>
                  <a:close/>
                  <a:moveTo>
                    <a:pt x="27" y="167"/>
                  </a:moveTo>
                  <a:cubicBezTo>
                    <a:pt x="8" y="167"/>
                    <a:pt x="8" y="167"/>
                    <a:pt x="8" y="167"/>
                  </a:cubicBezTo>
                  <a:cubicBezTo>
                    <a:pt x="5" y="167"/>
                    <a:pt x="3" y="165"/>
                    <a:pt x="3" y="162"/>
                  </a:cubicBezTo>
                  <a:cubicBezTo>
                    <a:pt x="3" y="45"/>
                    <a:pt x="3" y="45"/>
                    <a:pt x="3" y="45"/>
                  </a:cubicBezTo>
                  <a:cubicBezTo>
                    <a:pt x="21" y="45"/>
                    <a:pt x="21" y="45"/>
                    <a:pt x="21" y="45"/>
                  </a:cubicBezTo>
                  <a:cubicBezTo>
                    <a:pt x="25" y="45"/>
                    <a:pt x="27" y="47"/>
                    <a:pt x="27" y="51"/>
                  </a:cubicBezTo>
                  <a:lnTo>
                    <a:pt x="27"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24" name="Freeform 18"/>
            <p:cNvSpPr>
              <a:spLocks/>
            </p:cNvSpPr>
            <p:nvPr/>
          </p:nvSpPr>
          <p:spPr bwMode="black">
            <a:xfrm>
              <a:off x="8289928" y="3201985"/>
              <a:ext cx="363537" cy="471486"/>
            </a:xfrm>
            <a:custGeom>
              <a:avLst/>
              <a:gdLst>
                <a:gd name="T0" fmla="*/ 5 w 97"/>
                <a:gd name="T1" fmla="*/ 124 h 124"/>
                <a:gd name="T2" fmla="*/ 0 w 97"/>
                <a:gd name="T3" fmla="*/ 119 h 124"/>
                <a:gd name="T4" fmla="*/ 0 w 97"/>
                <a:gd name="T5" fmla="*/ 2 h 124"/>
                <a:gd name="T6" fmla="*/ 14 w 97"/>
                <a:gd name="T7" fmla="*/ 2 h 124"/>
                <a:gd name="T8" fmla="*/ 19 w 97"/>
                <a:gd name="T9" fmla="*/ 3 h 124"/>
                <a:gd name="T10" fmla="*/ 21 w 97"/>
                <a:gd name="T11" fmla="*/ 8 h 124"/>
                <a:gd name="T12" fmla="*/ 22 w 97"/>
                <a:gd name="T13" fmla="*/ 16 h 124"/>
                <a:gd name="T14" fmla="*/ 60 w 97"/>
                <a:gd name="T15" fmla="*/ 0 h 124"/>
                <a:gd name="T16" fmla="*/ 88 w 97"/>
                <a:gd name="T17" fmla="*/ 11 h 124"/>
                <a:gd name="T18" fmla="*/ 97 w 97"/>
                <a:gd name="T19" fmla="*/ 41 h 124"/>
                <a:gd name="T20" fmla="*/ 97 w 97"/>
                <a:gd name="T21" fmla="*/ 124 h 124"/>
                <a:gd name="T22" fmla="*/ 78 w 97"/>
                <a:gd name="T23" fmla="*/ 124 h 124"/>
                <a:gd name="T24" fmla="*/ 74 w 97"/>
                <a:gd name="T25" fmla="*/ 123 h 124"/>
                <a:gd name="T26" fmla="*/ 72 w 97"/>
                <a:gd name="T27" fmla="*/ 119 h 124"/>
                <a:gd name="T28" fmla="*/ 72 w 97"/>
                <a:gd name="T29" fmla="*/ 43 h 124"/>
                <a:gd name="T30" fmla="*/ 67 w 97"/>
                <a:gd name="T31" fmla="*/ 25 h 124"/>
                <a:gd name="T32" fmla="*/ 52 w 97"/>
                <a:gd name="T33" fmla="*/ 20 h 124"/>
                <a:gd name="T34" fmla="*/ 35 w 97"/>
                <a:gd name="T35" fmla="*/ 24 h 124"/>
                <a:gd name="T36" fmla="*/ 24 w 97"/>
                <a:gd name="T37" fmla="*/ 32 h 124"/>
                <a:gd name="T38" fmla="*/ 24 w 97"/>
                <a:gd name="T39" fmla="*/ 124 h 124"/>
                <a:gd name="T40" fmla="*/ 5 w 97"/>
                <a:gd name="T41"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 h="124">
                  <a:moveTo>
                    <a:pt x="5" y="124"/>
                  </a:moveTo>
                  <a:cubicBezTo>
                    <a:pt x="2" y="124"/>
                    <a:pt x="0" y="122"/>
                    <a:pt x="0" y="119"/>
                  </a:cubicBezTo>
                  <a:cubicBezTo>
                    <a:pt x="0" y="2"/>
                    <a:pt x="0" y="2"/>
                    <a:pt x="0" y="2"/>
                  </a:cubicBezTo>
                  <a:cubicBezTo>
                    <a:pt x="14" y="2"/>
                    <a:pt x="14" y="2"/>
                    <a:pt x="14" y="2"/>
                  </a:cubicBezTo>
                  <a:cubicBezTo>
                    <a:pt x="16" y="2"/>
                    <a:pt x="18" y="3"/>
                    <a:pt x="19" y="3"/>
                  </a:cubicBezTo>
                  <a:cubicBezTo>
                    <a:pt x="20" y="4"/>
                    <a:pt x="21" y="6"/>
                    <a:pt x="21" y="8"/>
                  </a:cubicBezTo>
                  <a:cubicBezTo>
                    <a:pt x="22" y="16"/>
                    <a:pt x="22" y="16"/>
                    <a:pt x="22" y="16"/>
                  </a:cubicBezTo>
                  <a:cubicBezTo>
                    <a:pt x="32" y="5"/>
                    <a:pt x="45" y="0"/>
                    <a:pt x="60" y="0"/>
                  </a:cubicBezTo>
                  <a:cubicBezTo>
                    <a:pt x="73" y="0"/>
                    <a:pt x="83" y="3"/>
                    <a:pt x="88" y="11"/>
                  </a:cubicBezTo>
                  <a:cubicBezTo>
                    <a:pt x="94" y="19"/>
                    <a:pt x="97" y="29"/>
                    <a:pt x="97" y="41"/>
                  </a:cubicBezTo>
                  <a:cubicBezTo>
                    <a:pt x="97" y="124"/>
                    <a:pt x="97" y="124"/>
                    <a:pt x="97" y="124"/>
                  </a:cubicBezTo>
                  <a:cubicBezTo>
                    <a:pt x="78" y="124"/>
                    <a:pt x="78" y="124"/>
                    <a:pt x="78" y="124"/>
                  </a:cubicBezTo>
                  <a:cubicBezTo>
                    <a:pt x="76" y="124"/>
                    <a:pt x="75" y="124"/>
                    <a:pt x="74" y="123"/>
                  </a:cubicBezTo>
                  <a:cubicBezTo>
                    <a:pt x="73" y="122"/>
                    <a:pt x="72" y="121"/>
                    <a:pt x="72" y="119"/>
                  </a:cubicBezTo>
                  <a:cubicBezTo>
                    <a:pt x="72" y="43"/>
                    <a:pt x="72" y="43"/>
                    <a:pt x="72" y="43"/>
                  </a:cubicBezTo>
                  <a:cubicBezTo>
                    <a:pt x="72" y="35"/>
                    <a:pt x="71" y="29"/>
                    <a:pt x="67" y="25"/>
                  </a:cubicBezTo>
                  <a:cubicBezTo>
                    <a:pt x="64" y="22"/>
                    <a:pt x="59" y="20"/>
                    <a:pt x="52" y="20"/>
                  </a:cubicBezTo>
                  <a:cubicBezTo>
                    <a:pt x="45" y="20"/>
                    <a:pt x="40" y="21"/>
                    <a:pt x="35" y="24"/>
                  </a:cubicBezTo>
                  <a:cubicBezTo>
                    <a:pt x="30" y="27"/>
                    <a:pt x="27" y="29"/>
                    <a:pt x="24" y="32"/>
                  </a:cubicBezTo>
                  <a:cubicBezTo>
                    <a:pt x="24" y="124"/>
                    <a:pt x="24" y="124"/>
                    <a:pt x="24" y="124"/>
                  </a:cubicBezTo>
                  <a:lnTo>
                    <a:pt x="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25" name="Freeform 19"/>
            <p:cNvSpPr>
              <a:spLocks noEditPoints="1"/>
            </p:cNvSpPr>
            <p:nvPr/>
          </p:nvSpPr>
          <p:spPr bwMode="black">
            <a:xfrm>
              <a:off x="8751889" y="3201988"/>
              <a:ext cx="390524" cy="635000"/>
            </a:xfrm>
            <a:custGeom>
              <a:avLst/>
              <a:gdLst>
                <a:gd name="T0" fmla="*/ 0 w 104"/>
                <a:gd name="T1" fmla="*/ 62 h 167"/>
                <a:gd name="T2" fmla="*/ 3 w 104"/>
                <a:gd name="T3" fmla="*/ 32 h 167"/>
                <a:gd name="T4" fmla="*/ 14 w 104"/>
                <a:gd name="T5" fmla="*/ 13 h 167"/>
                <a:gd name="T6" fmla="*/ 32 w 104"/>
                <a:gd name="T7" fmla="*/ 3 h 167"/>
                <a:gd name="T8" fmla="*/ 58 w 104"/>
                <a:gd name="T9" fmla="*/ 0 h 167"/>
                <a:gd name="T10" fmla="*/ 78 w 104"/>
                <a:gd name="T11" fmla="*/ 1 h 167"/>
                <a:gd name="T12" fmla="*/ 95 w 104"/>
                <a:gd name="T13" fmla="*/ 4 h 167"/>
                <a:gd name="T14" fmla="*/ 102 w 104"/>
                <a:gd name="T15" fmla="*/ 6 h 167"/>
                <a:gd name="T16" fmla="*/ 104 w 104"/>
                <a:gd name="T17" fmla="*/ 12 h 167"/>
                <a:gd name="T18" fmla="*/ 104 w 104"/>
                <a:gd name="T19" fmla="*/ 22 h 167"/>
                <a:gd name="T20" fmla="*/ 95 w 104"/>
                <a:gd name="T21" fmla="*/ 22 h 167"/>
                <a:gd name="T22" fmla="*/ 96 w 104"/>
                <a:gd name="T23" fmla="*/ 52 h 167"/>
                <a:gd name="T24" fmla="*/ 96 w 104"/>
                <a:gd name="T25" fmla="*/ 81 h 167"/>
                <a:gd name="T26" fmla="*/ 96 w 104"/>
                <a:gd name="T27" fmla="*/ 124 h 167"/>
                <a:gd name="T28" fmla="*/ 85 w 104"/>
                <a:gd name="T29" fmla="*/ 156 h 167"/>
                <a:gd name="T30" fmla="*/ 48 w 104"/>
                <a:gd name="T31" fmla="*/ 167 h 167"/>
                <a:gd name="T32" fmla="*/ 39 w 104"/>
                <a:gd name="T33" fmla="*/ 167 h 167"/>
                <a:gd name="T34" fmla="*/ 30 w 104"/>
                <a:gd name="T35" fmla="*/ 166 h 167"/>
                <a:gd name="T36" fmla="*/ 20 w 104"/>
                <a:gd name="T37" fmla="*/ 164 h 167"/>
                <a:gd name="T38" fmla="*/ 13 w 104"/>
                <a:gd name="T39" fmla="*/ 162 h 167"/>
                <a:gd name="T40" fmla="*/ 9 w 104"/>
                <a:gd name="T41" fmla="*/ 159 h 167"/>
                <a:gd name="T42" fmla="*/ 8 w 104"/>
                <a:gd name="T43" fmla="*/ 155 h 167"/>
                <a:gd name="T44" fmla="*/ 8 w 104"/>
                <a:gd name="T45" fmla="*/ 145 h 167"/>
                <a:gd name="T46" fmla="*/ 25 w 104"/>
                <a:gd name="T47" fmla="*/ 147 h 167"/>
                <a:gd name="T48" fmla="*/ 41 w 104"/>
                <a:gd name="T49" fmla="*/ 147 h 167"/>
                <a:gd name="T50" fmla="*/ 65 w 104"/>
                <a:gd name="T51" fmla="*/ 142 h 167"/>
                <a:gd name="T52" fmla="*/ 72 w 104"/>
                <a:gd name="T53" fmla="*/ 126 h 167"/>
                <a:gd name="T54" fmla="*/ 72 w 104"/>
                <a:gd name="T55" fmla="*/ 111 h 167"/>
                <a:gd name="T56" fmla="*/ 58 w 104"/>
                <a:gd name="T57" fmla="*/ 118 h 167"/>
                <a:gd name="T58" fmla="*/ 42 w 104"/>
                <a:gd name="T59" fmla="*/ 121 h 167"/>
                <a:gd name="T60" fmla="*/ 21 w 104"/>
                <a:gd name="T61" fmla="*/ 116 h 167"/>
                <a:gd name="T62" fmla="*/ 8 w 104"/>
                <a:gd name="T63" fmla="*/ 104 h 167"/>
                <a:gd name="T64" fmla="*/ 2 w 104"/>
                <a:gd name="T65" fmla="*/ 86 h 167"/>
                <a:gd name="T66" fmla="*/ 0 w 104"/>
                <a:gd name="T67" fmla="*/ 62 h 167"/>
                <a:gd name="T68" fmla="*/ 24 w 104"/>
                <a:gd name="T69" fmla="*/ 62 h 167"/>
                <a:gd name="T70" fmla="*/ 25 w 104"/>
                <a:gd name="T71" fmla="*/ 81 h 167"/>
                <a:gd name="T72" fmla="*/ 30 w 104"/>
                <a:gd name="T73" fmla="*/ 93 h 167"/>
                <a:gd name="T74" fmla="*/ 38 w 104"/>
                <a:gd name="T75" fmla="*/ 100 h 167"/>
                <a:gd name="T76" fmla="*/ 49 w 104"/>
                <a:gd name="T77" fmla="*/ 102 h 167"/>
                <a:gd name="T78" fmla="*/ 62 w 104"/>
                <a:gd name="T79" fmla="*/ 100 h 167"/>
                <a:gd name="T80" fmla="*/ 72 w 104"/>
                <a:gd name="T81" fmla="*/ 94 h 167"/>
                <a:gd name="T82" fmla="*/ 72 w 104"/>
                <a:gd name="T83" fmla="*/ 20 h 167"/>
                <a:gd name="T84" fmla="*/ 65 w 104"/>
                <a:gd name="T85" fmla="*/ 20 h 167"/>
                <a:gd name="T86" fmla="*/ 57 w 104"/>
                <a:gd name="T87" fmla="*/ 19 h 167"/>
                <a:gd name="T88" fmla="*/ 42 w 104"/>
                <a:gd name="T89" fmla="*/ 21 h 167"/>
                <a:gd name="T90" fmla="*/ 32 w 104"/>
                <a:gd name="T91" fmla="*/ 27 h 167"/>
                <a:gd name="T92" fmla="*/ 26 w 104"/>
                <a:gd name="T93" fmla="*/ 40 h 167"/>
                <a:gd name="T94" fmla="*/ 24 w 104"/>
                <a:gd name="T95" fmla="*/ 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 h="167">
                  <a:moveTo>
                    <a:pt x="0" y="62"/>
                  </a:moveTo>
                  <a:cubicBezTo>
                    <a:pt x="0" y="50"/>
                    <a:pt x="1" y="40"/>
                    <a:pt x="3" y="32"/>
                  </a:cubicBezTo>
                  <a:cubicBezTo>
                    <a:pt x="5" y="24"/>
                    <a:pt x="9" y="18"/>
                    <a:pt x="14" y="13"/>
                  </a:cubicBezTo>
                  <a:cubicBezTo>
                    <a:pt x="19" y="9"/>
                    <a:pt x="25" y="5"/>
                    <a:pt x="32" y="3"/>
                  </a:cubicBezTo>
                  <a:cubicBezTo>
                    <a:pt x="39" y="1"/>
                    <a:pt x="48" y="0"/>
                    <a:pt x="58" y="0"/>
                  </a:cubicBezTo>
                  <a:cubicBezTo>
                    <a:pt x="64" y="0"/>
                    <a:pt x="71" y="1"/>
                    <a:pt x="78" y="1"/>
                  </a:cubicBezTo>
                  <a:cubicBezTo>
                    <a:pt x="84" y="2"/>
                    <a:pt x="90" y="3"/>
                    <a:pt x="95" y="4"/>
                  </a:cubicBezTo>
                  <a:cubicBezTo>
                    <a:pt x="98" y="4"/>
                    <a:pt x="100" y="5"/>
                    <a:pt x="102" y="6"/>
                  </a:cubicBezTo>
                  <a:cubicBezTo>
                    <a:pt x="103" y="7"/>
                    <a:pt x="104" y="9"/>
                    <a:pt x="104" y="12"/>
                  </a:cubicBezTo>
                  <a:cubicBezTo>
                    <a:pt x="104" y="22"/>
                    <a:pt x="104" y="22"/>
                    <a:pt x="104" y="22"/>
                  </a:cubicBezTo>
                  <a:cubicBezTo>
                    <a:pt x="95" y="22"/>
                    <a:pt x="95" y="22"/>
                    <a:pt x="95" y="22"/>
                  </a:cubicBezTo>
                  <a:cubicBezTo>
                    <a:pt x="96" y="32"/>
                    <a:pt x="96" y="42"/>
                    <a:pt x="96" y="52"/>
                  </a:cubicBezTo>
                  <a:cubicBezTo>
                    <a:pt x="96" y="62"/>
                    <a:pt x="96" y="71"/>
                    <a:pt x="96" y="81"/>
                  </a:cubicBezTo>
                  <a:cubicBezTo>
                    <a:pt x="96" y="124"/>
                    <a:pt x="96" y="124"/>
                    <a:pt x="96" y="124"/>
                  </a:cubicBezTo>
                  <a:cubicBezTo>
                    <a:pt x="96" y="138"/>
                    <a:pt x="92" y="149"/>
                    <a:pt x="85" y="156"/>
                  </a:cubicBezTo>
                  <a:cubicBezTo>
                    <a:pt x="77" y="163"/>
                    <a:pt x="65" y="167"/>
                    <a:pt x="48" y="167"/>
                  </a:cubicBezTo>
                  <a:cubicBezTo>
                    <a:pt x="46" y="167"/>
                    <a:pt x="43" y="167"/>
                    <a:pt x="39" y="167"/>
                  </a:cubicBezTo>
                  <a:cubicBezTo>
                    <a:pt x="36" y="166"/>
                    <a:pt x="33" y="166"/>
                    <a:pt x="30" y="166"/>
                  </a:cubicBezTo>
                  <a:cubicBezTo>
                    <a:pt x="26" y="165"/>
                    <a:pt x="23" y="165"/>
                    <a:pt x="20" y="164"/>
                  </a:cubicBezTo>
                  <a:cubicBezTo>
                    <a:pt x="17" y="164"/>
                    <a:pt x="15" y="163"/>
                    <a:pt x="13" y="162"/>
                  </a:cubicBezTo>
                  <a:cubicBezTo>
                    <a:pt x="11" y="161"/>
                    <a:pt x="10" y="160"/>
                    <a:pt x="9" y="159"/>
                  </a:cubicBezTo>
                  <a:cubicBezTo>
                    <a:pt x="8" y="158"/>
                    <a:pt x="8" y="157"/>
                    <a:pt x="8" y="155"/>
                  </a:cubicBezTo>
                  <a:cubicBezTo>
                    <a:pt x="8" y="145"/>
                    <a:pt x="8" y="145"/>
                    <a:pt x="8" y="145"/>
                  </a:cubicBezTo>
                  <a:cubicBezTo>
                    <a:pt x="14" y="146"/>
                    <a:pt x="19" y="146"/>
                    <a:pt x="25" y="147"/>
                  </a:cubicBezTo>
                  <a:cubicBezTo>
                    <a:pt x="31" y="147"/>
                    <a:pt x="36" y="147"/>
                    <a:pt x="41" y="147"/>
                  </a:cubicBezTo>
                  <a:cubicBezTo>
                    <a:pt x="53" y="147"/>
                    <a:pt x="61" y="146"/>
                    <a:pt x="65" y="142"/>
                  </a:cubicBezTo>
                  <a:cubicBezTo>
                    <a:pt x="70" y="139"/>
                    <a:pt x="72" y="134"/>
                    <a:pt x="72" y="126"/>
                  </a:cubicBezTo>
                  <a:cubicBezTo>
                    <a:pt x="72" y="111"/>
                    <a:pt x="72" y="111"/>
                    <a:pt x="72" y="111"/>
                  </a:cubicBezTo>
                  <a:cubicBezTo>
                    <a:pt x="68" y="114"/>
                    <a:pt x="63" y="116"/>
                    <a:pt x="58" y="118"/>
                  </a:cubicBezTo>
                  <a:cubicBezTo>
                    <a:pt x="54" y="120"/>
                    <a:pt x="48" y="121"/>
                    <a:pt x="42" y="121"/>
                  </a:cubicBezTo>
                  <a:cubicBezTo>
                    <a:pt x="33" y="121"/>
                    <a:pt x="26" y="119"/>
                    <a:pt x="21" y="116"/>
                  </a:cubicBezTo>
                  <a:cubicBezTo>
                    <a:pt x="16" y="114"/>
                    <a:pt x="11" y="109"/>
                    <a:pt x="8" y="104"/>
                  </a:cubicBezTo>
                  <a:cubicBezTo>
                    <a:pt x="5" y="99"/>
                    <a:pt x="3" y="93"/>
                    <a:pt x="2" y="86"/>
                  </a:cubicBezTo>
                  <a:cubicBezTo>
                    <a:pt x="0" y="79"/>
                    <a:pt x="0" y="71"/>
                    <a:pt x="0" y="62"/>
                  </a:cubicBezTo>
                  <a:close/>
                  <a:moveTo>
                    <a:pt x="24" y="62"/>
                  </a:moveTo>
                  <a:cubicBezTo>
                    <a:pt x="24" y="69"/>
                    <a:pt x="24" y="76"/>
                    <a:pt x="25" y="81"/>
                  </a:cubicBezTo>
                  <a:cubicBezTo>
                    <a:pt x="26" y="86"/>
                    <a:pt x="28" y="90"/>
                    <a:pt x="30" y="93"/>
                  </a:cubicBezTo>
                  <a:cubicBezTo>
                    <a:pt x="32" y="96"/>
                    <a:pt x="34" y="99"/>
                    <a:pt x="38" y="100"/>
                  </a:cubicBezTo>
                  <a:cubicBezTo>
                    <a:pt x="41" y="101"/>
                    <a:pt x="44" y="102"/>
                    <a:pt x="49" y="102"/>
                  </a:cubicBezTo>
                  <a:cubicBezTo>
                    <a:pt x="54" y="102"/>
                    <a:pt x="58" y="101"/>
                    <a:pt x="62" y="100"/>
                  </a:cubicBezTo>
                  <a:cubicBezTo>
                    <a:pt x="65" y="98"/>
                    <a:pt x="69" y="96"/>
                    <a:pt x="72" y="94"/>
                  </a:cubicBezTo>
                  <a:cubicBezTo>
                    <a:pt x="72" y="20"/>
                    <a:pt x="72" y="20"/>
                    <a:pt x="72" y="20"/>
                  </a:cubicBezTo>
                  <a:cubicBezTo>
                    <a:pt x="70" y="20"/>
                    <a:pt x="67" y="20"/>
                    <a:pt x="65" y="20"/>
                  </a:cubicBezTo>
                  <a:cubicBezTo>
                    <a:pt x="62" y="19"/>
                    <a:pt x="59" y="19"/>
                    <a:pt x="57" y="19"/>
                  </a:cubicBezTo>
                  <a:cubicBezTo>
                    <a:pt x="51" y="19"/>
                    <a:pt x="46" y="20"/>
                    <a:pt x="42" y="21"/>
                  </a:cubicBezTo>
                  <a:cubicBezTo>
                    <a:pt x="38" y="22"/>
                    <a:pt x="34" y="24"/>
                    <a:pt x="32" y="27"/>
                  </a:cubicBezTo>
                  <a:cubicBezTo>
                    <a:pt x="29" y="31"/>
                    <a:pt x="27" y="35"/>
                    <a:pt x="26" y="40"/>
                  </a:cubicBezTo>
                  <a:cubicBezTo>
                    <a:pt x="24" y="46"/>
                    <a:pt x="24" y="53"/>
                    <a:pt x="24"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grpSp>
      <p:sp>
        <p:nvSpPr>
          <p:cNvPr id="9" name="Freeform 5"/>
          <p:cNvSpPr>
            <a:spLocks noChangeAspect="1" noEditPoints="1"/>
          </p:cNvSpPr>
          <p:nvPr/>
        </p:nvSpPr>
        <p:spPr bwMode="invGray">
          <a:xfrm>
            <a:off x="8912090" y="5822416"/>
            <a:ext cx="656279" cy="656108"/>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sz="1800"/>
          </a:p>
        </p:txBody>
      </p:sp>
      <p:sp>
        <p:nvSpPr>
          <p:cNvPr id="2" name="Title 1"/>
          <p:cNvSpPr>
            <a:spLocks noGrp="1"/>
          </p:cNvSpPr>
          <p:nvPr>
            <p:ph type="title"/>
          </p:nvPr>
        </p:nvSpPr>
        <p:spPr>
          <a:xfrm>
            <a:off x="609600" y="304800"/>
            <a:ext cx="9144000" cy="1828800"/>
          </a:xfrm>
        </p:spPr>
        <p:txBody>
          <a:bodyPr anchor="t"/>
          <a:lstStyle>
            <a:lvl1pPr>
              <a:defRPr sz="5000"/>
            </a:lvl1pPr>
          </a:lstStyle>
          <a:p>
            <a:r>
              <a:rPr lang="en-US"/>
              <a:t>Click to edit Master title style</a:t>
            </a:r>
            <a:endParaRPr/>
          </a:p>
        </p:txBody>
      </p:sp>
      <p:sp>
        <p:nvSpPr>
          <p:cNvPr id="6" name="Date Placeholder 5"/>
          <p:cNvSpPr>
            <a:spLocks noGrp="1"/>
          </p:cNvSpPr>
          <p:nvPr>
            <p:ph type="dt" sz="half" idx="10"/>
          </p:nvPr>
        </p:nvSpPr>
        <p:spPr/>
        <p:txBody>
          <a:bodyPr/>
          <a:lstStyle>
            <a:lvl1pPr>
              <a:defRPr>
                <a:solidFill>
                  <a:schemeClr val="tx1"/>
                </a:solidFill>
              </a:defRPr>
            </a:lvl1pPr>
          </a:lstStyle>
          <a:p>
            <a:fld id="{80C853A8-1CF5-4118-9D6D-C132E8FC53CB}" type="datetimeFigureOut">
              <a:rPr lang="en-US" smtClean="0"/>
              <a:pPr/>
              <a:t>8/30/2017</a:t>
            </a:fld>
            <a:endParaRPr lang="en-US"/>
          </a:p>
        </p:txBody>
      </p:sp>
      <p:sp>
        <p:nvSpPr>
          <p:cNvPr id="7" name="Footer Placeholder 6"/>
          <p:cNvSpPr>
            <a:spLocks noGrp="1"/>
          </p:cNvSpPr>
          <p:nvPr>
            <p:ph type="ftr" sz="quarter" idx="11"/>
          </p:nvPr>
        </p:nvSpPr>
        <p:spPr/>
        <p:txBody>
          <a:bodyPr/>
          <a:lstStyle>
            <a:lvl1pPr>
              <a:defRPr>
                <a:solidFill>
                  <a:schemeClr val="tx1"/>
                </a:solidFill>
              </a:defRPr>
            </a:lvl1pPr>
          </a:lstStyle>
          <a:p>
            <a:endParaRPr lang="en-US"/>
          </a:p>
        </p:txBody>
      </p:sp>
      <p:sp>
        <p:nvSpPr>
          <p:cNvPr id="8" name="Slide Number Placeholder 7"/>
          <p:cNvSpPr>
            <a:spLocks noGrp="1"/>
          </p:cNvSpPr>
          <p:nvPr>
            <p:ph type="sldNum" sz="quarter" idx="12"/>
          </p:nvPr>
        </p:nvSpPr>
        <p:spPr/>
        <p:txBody>
          <a:bodyPr/>
          <a:lstStyle>
            <a:lvl1pPr>
              <a:defRPr>
                <a:solidFill>
                  <a:schemeClr val="tx1"/>
                </a:solidFill>
              </a:defRPr>
            </a:lvl1pPr>
          </a:lstStyle>
          <a:p>
            <a:fld id="{00DE720E-C72B-42F0-AD69-52D60E3C605E}" type="slidenum">
              <a:rPr lang="en-US" smtClean="0"/>
              <a:pPr/>
              <a:t>‹#›</a:t>
            </a:fld>
            <a:endParaRPr lang="en-US"/>
          </a:p>
        </p:txBody>
      </p:sp>
    </p:spTree>
    <p:extLst>
      <p:ext uri="{BB962C8B-B14F-4D97-AF65-F5344CB8AC3E}">
        <p14:creationId xmlns:p14="http://schemas.microsoft.com/office/powerpoint/2010/main" val="17639473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3839">
          <p15:clr>
            <a:srgbClr val="FBAE40"/>
          </p15:clr>
        </p15:guide>
        <p15:guide id="3" pos="736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Date Placeholder 3"/>
          <p:cNvSpPr>
            <a:spLocks noGrp="1"/>
          </p:cNvSpPr>
          <p:nvPr>
            <p:ph type="dt" sz="half" idx="10"/>
          </p:nvPr>
        </p:nvSpPr>
        <p:spPr/>
        <p:txBody>
          <a:bodyPr/>
          <a:lstStyle/>
          <a:p>
            <a:fld id="{80C853A8-1CF5-4118-9D6D-C132E8FC53CB}" type="datetimeFigureOut">
              <a:rPr lang="en-US" smtClean="0">
                <a:solidFill>
                  <a:srgbClr val="E5E8E8">
                    <a:lumMod val="75000"/>
                  </a:srgbClr>
                </a:solidFill>
              </a:rPr>
              <a:pPr/>
              <a:t>8/30/2017</a:t>
            </a:fld>
            <a:endParaRPr lang="en-US">
              <a:solidFill>
                <a:srgbClr val="E5E8E8">
                  <a:lumMod val="75000"/>
                </a:srgbClr>
              </a:solidFill>
            </a:endParaRPr>
          </a:p>
        </p:txBody>
      </p:sp>
      <p:sp>
        <p:nvSpPr>
          <p:cNvPr id="5" name="Footer Placeholder 4"/>
          <p:cNvSpPr>
            <a:spLocks noGrp="1"/>
          </p:cNvSpPr>
          <p:nvPr>
            <p:ph type="ftr" sz="quarter" idx="11"/>
          </p:nvPr>
        </p:nvSpPr>
        <p:spPr/>
        <p:txBody>
          <a:bodyPr/>
          <a:lstStyle/>
          <a:p>
            <a:endParaRPr lang="en-US">
              <a:solidFill>
                <a:srgbClr val="E5E8E8">
                  <a:lumMod val="75000"/>
                </a:srgbClr>
              </a:solidFill>
            </a:endParaRPr>
          </a:p>
        </p:txBody>
      </p:sp>
      <p:sp>
        <p:nvSpPr>
          <p:cNvPr id="6" name="Slide Number Placeholder 5"/>
          <p:cNvSpPr>
            <a:spLocks noGrp="1"/>
          </p:cNvSpPr>
          <p:nvPr>
            <p:ph type="sldNum" sz="quarter" idx="12"/>
          </p:nvPr>
        </p:nvSpPr>
        <p:spPr/>
        <p:txBody>
          <a:bodyPr/>
          <a:lstStyle/>
          <a:p>
            <a:fld id="{00DE720E-C72B-42F0-AD69-52D60E3C605E}" type="slidenum">
              <a:rPr lang="en-US" smtClean="0">
                <a:solidFill>
                  <a:srgbClr val="E5E8E8">
                    <a:lumMod val="75000"/>
                  </a:srgbClr>
                </a:solidFill>
              </a:rPr>
              <a:pPr/>
              <a:t>‹#›</a:t>
            </a:fld>
            <a:endParaRPr lang="en-US">
              <a:solidFill>
                <a:srgbClr val="E5E8E8">
                  <a:lumMod val="75000"/>
                </a:srgbClr>
              </a:solidFill>
            </a:endParaRPr>
          </a:p>
        </p:txBody>
      </p:sp>
      <p:sp>
        <p:nvSpPr>
          <p:cNvPr id="8" name="Text Placeholder 7"/>
          <p:cNvSpPr>
            <a:spLocks noGrp="1"/>
          </p:cNvSpPr>
          <p:nvPr>
            <p:ph type="body" sz="quarter" idx="13" hasCustomPrompt="1"/>
          </p:nvPr>
        </p:nvSpPr>
        <p:spPr>
          <a:xfrm>
            <a:off x="609600" y="1133856"/>
            <a:ext cx="10972801" cy="274320"/>
          </a:xfrm>
        </p:spPr>
        <p:txBody>
          <a:bodyPr>
            <a:noAutofit/>
          </a:bodyPr>
          <a:lstStyle>
            <a:lvl1pPr marL="0" indent="0">
              <a:spcBef>
                <a:spcPts val="0"/>
              </a:spcBef>
              <a:buNone/>
              <a:defRPr sz="1800">
                <a:solidFill>
                  <a:schemeClr val="accent1"/>
                </a:solidFill>
              </a:defRPr>
            </a:lvl1pPr>
            <a:lvl2pPr marL="0" indent="0">
              <a:spcBef>
                <a:spcPts val="0"/>
              </a:spcBef>
              <a:buNone/>
              <a:defRPr sz="1800"/>
            </a:lvl2pPr>
            <a:lvl3pPr marL="0" indent="0">
              <a:spcBef>
                <a:spcPts val="0"/>
              </a:spcBef>
              <a:buNone/>
              <a:defRPr sz="1800"/>
            </a:lvl3pPr>
            <a:lvl4pPr marL="0" indent="0">
              <a:spcBef>
                <a:spcPts val="0"/>
              </a:spcBef>
              <a:buNone/>
              <a:defRPr sz="1800"/>
            </a:lvl4pPr>
            <a:lvl5pPr marL="0" indent="0">
              <a:spcBef>
                <a:spcPts val="0"/>
              </a:spcBef>
              <a:buNone/>
              <a:defRPr sz="1800"/>
            </a:lvl5pPr>
            <a:lvl6pPr marL="0" indent="0">
              <a:spcBef>
                <a:spcPts val="0"/>
              </a:spcBef>
              <a:buNone/>
              <a:defRPr sz="1800"/>
            </a:lvl6pPr>
            <a:lvl7pPr marL="0" indent="0">
              <a:spcBef>
                <a:spcPts val="0"/>
              </a:spcBef>
              <a:buNone/>
              <a:defRPr sz="1800"/>
            </a:lvl7pPr>
            <a:lvl8pPr marL="0" indent="0">
              <a:spcBef>
                <a:spcPts val="0"/>
              </a:spcBef>
              <a:buNone/>
              <a:defRPr sz="1800"/>
            </a:lvl8pPr>
            <a:lvl9pPr marL="0" indent="0">
              <a:spcBef>
                <a:spcPts val="0"/>
              </a:spcBef>
              <a:buNone/>
              <a:defRPr sz="1800"/>
            </a:lvl9pPr>
          </a:lstStyle>
          <a:p>
            <a:pPr lvl="0"/>
            <a:r>
              <a:t>Click to add subtitle</a:t>
            </a:r>
          </a:p>
        </p:txBody>
      </p:sp>
      <p:sp>
        <p:nvSpPr>
          <p:cNvPr id="3" name="Content Placeholder 2"/>
          <p:cNvSpPr>
            <a:spLocks noGrp="1"/>
          </p:cNvSpPr>
          <p:nvPr>
            <p:ph idx="1"/>
          </p:nvPr>
        </p:nvSpPr>
        <p:spPr>
          <a:xfrm>
            <a:off x="609600" y="1676401"/>
            <a:ext cx="10972801" cy="4419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extLst>
      <p:ext uri="{BB962C8B-B14F-4D97-AF65-F5344CB8AC3E}">
        <p14:creationId xmlns:p14="http://schemas.microsoft.com/office/powerpoint/2010/main" val="402711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Graphical Section Header 3">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9144000" cy="1828800"/>
          </a:xfrm>
        </p:spPr>
        <p:txBody>
          <a:bodyPr anchor="t"/>
          <a:lstStyle>
            <a:lvl1pPr algn="l">
              <a:defRPr sz="4400" b="1" cap="none" spc="-100" baseline="0"/>
            </a:lvl1pPr>
          </a:lstStyle>
          <a:p>
            <a:r>
              <a:rPr lang="en-US"/>
              <a:t>Click to edit Master title style</a:t>
            </a:r>
            <a:endParaRPr lang="en-US" dirty="0"/>
          </a:p>
        </p:txBody>
      </p:sp>
    </p:spTree>
    <p:extLst>
      <p:ext uri="{BB962C8B-B14F-4D97-AF65-F5344CB8AC3E}">
        <p14:creationId xmlns:p14="http://schemas.microsoft.com/office/powerpoint/2010/main" val="25850251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Graphical Section Header 4">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9144000" cy="1828800"/>
          </a:xfrm>
        </p:spPr>
        <p:txBody>
          <a:bodyPr anchor="t"/>
          <a:lstStyle>
            <a:lvl1pPr algn="l">
              <a:defRPr sz="4400" b="1" cap="none" spc="-100" baseline="0"/>
            </a:lvl1pPr>
          </a:lstStyle>
          <a:p>
            <a:r>
              <a:rPr lang="en-US"/>
              <a:t>Click to edit Master title style</a:t>
            </a:r>
            <a:endParaRPr lang="en-US" dirty="0"/>
          </a:p>
        </p:txBody>
      </p:sp>
    </p:spTree>
    <p:extLst>
      <p:ext uri="{BB962C8B-B14F-4D97-AF65-F5344CB8AC3E}">
        <p14:creationId xmlns:p14="http://schemas.microsoft.com/office/powerpoint/2010/main" val="40389854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Graphical Section Header 5">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9144000" cy="1828800"/>
          </a:xfrm>
        </p:spPr>
        <p:txBody>
          <a:bodyPr anchor="t"/>
          <a:lstStyle>
            <a:lvl1pPr algn="l">
              <a:defRPr sz="4400" b="1" cap="none" spc="-100" baseline="0"/>
            </a:lvl1pPr>
          </a:lstStyle>
          <a:p>
            <a:r>
              <a:rPr lang="en-US"/>
              <a:t>Click to edit Master title style</a:t>
            </a:r>
            <a:endParaRPr lang="en-US" dirty="0"/>
          </a:p>
        </p:txBody>
      </p:sp>
    </p:spTree>
    <p:extLst>
      <p:ext uri="{BB962C8B-B14F-4D97-AF65-F5344CB8AC3E}">
        <p14:creationId xmlns:p14="http://schemas.microsoft.com/office/powerpoint/2010/main" val="13849984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losing Option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9144000" cy="1828800"/>
          </a:xfrm>
        </p:spPr>
        <p:txBody>
          <a:bodyPr anchor="t"/>
          <a:lstStyle>
            <a:lvl1pPr>
              <a:defRPr sz="5000"/>
            </a:lvl1pPr>
          </a:lstStyle>
          <a:p>
            <a:r>
              <a:rPr lang="en-US"/>
              <a:t>Click to edit Master title style</a:t>
            </a:r>
            <a:endParaRPr/>
          </a:p>
        </p:txBody>
      </p:sp>
      <p:sp>
        <p:nvSpPr>
          <p:cNvPr id="6" name="Date Placeholder 5"/>
          <p:cNvSpPr>
            <a:spLocks noGrp="1"/>
          </p:cNvSpPr>
          <p:nvPr>
            <p:ph type="dt" sz="half" idx="10"/>
          </p:nvPr>
        </p:nvSpPr>
        <p:spPr/>
        <p:txBody>
          <a:bodyPr/>
          <a:lstStyle>
            <a:lvl1pPr>
              <a:defRPr>
                <a:solidFill>
                  <a:schemeClr val="tx1"/>
                </a:solidFill>
              </a:defRPr>
            </a:lvl1pPr>
          </a:lstStyle>
          <a:p>
            <a:fld id="{80C853A8-1CF5-4118-9D6D-C132E8FC53CB}" type="datetimeFigureOut">
              <a:rPr lang="en-US" smtClean="0"/>
              <a:pPr/>
              <a:t>8/30/2017</a:t>
            </a:fld>
            <a:endParaRPr lang="en-US"/>
          </a:p>
        </p:txBody>
      </p:sp>
      <p:sp>
        <p:nvSpPr>
          <p:cNvPr id="7" name="Footer Placeholder 6"/>
          <p:cNvSpPr>
            <a:spLocks noGrp="1"/>
          </p:cNvSpPr>
          <p:nvPr>
            <p:ph type="ftr" sz="quarter" idx="11"/>
          </p:nvPr>
        </p:nvSpPr>
        <p:spPr/>
        <p:txBody>
          <a:bodyPr/>
          <a:lstStyle>
            <a:lvl1pPr>
              <a:defRPr>
                <a:solidFill>
                  <a:schemeClr val="tx1"/>
                </a:solidFill>
              </a:defRPr>
            </a:lvl1pPr>
          </a:lstStyle>
          <a:p>
            <a:endParaRPr lang="en-US"/>
          </a:p>
        </p:txBody>
      </p:sp>
      <p:sp>
        <p:nvSpPr>
          <p:cNvPr id="8" name="Slide Number Placeholder 7"/>
          <p:cNvSpPr>
            <a:spLocks noGrp="1"/>
          </p:cNvSpPr>
          <p:nvPr>
            <p:ph type="sldNum" sz="quarter" idx="12"/>
          </p:nvPr>
        </p:nvSpPr>
        <p:spPr/>
        <p:txBody>
          <a:bodyPr/>
          <a:lstStyle>
            <a:lvl1pPr>
              <a:defRPr>
                <a:solidFill>
                  <a:schemeClr val="tx1"/>
                </a:solidFill>
              </a:defRPr>
            </a:lvl1pPr>
          </a:lstStyle>
          <a:p>
            <a:fld id="{00DE720E-C72B-42F0-AD69-52D60E3C605E}" type="slidenum">
              <a:rPr lang="en-US" smtClean="0"/>
              <a:pPr/>
              <a:t>‹#›</a:t>
            </a:fld>
            <a:endParaRPr lang="en-US"/>
          </a:p>
        </p:txBody>
      </p:sp>
      <p:sp>
        <p:nvSpPr>
          <p:cNvPr id="9" name="Freeform 5"/>
          <p:cNvSpPr>
            <a:spLocks noChangeAspect="1" noEditPoints="1"/>
          </p:cNvSpPr>
          <p:nvPr/>
        </p:nvSpPr>
        <p:spPr bwMode="invGray">
          <a:xfrm>
            <a:off x="11589757" y="6321203"/>
            <a:ext cx="356709" cy="356616"/>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sz="1800"/>
          </a:p>
        </p:txBody>
      </p:sp>
    </p:spTree>
    <p:extLst>
      <p:ext uri="{BB962C8B-B14F-4D97-AF65-F5344CB8AC3E}">
        <p14:creationId xmlns:p14="http://schemas.microsoft.com/office/powerpoint/2010/main" val="18993366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3172FE-B8CB-47F1-BE26-745EDB7B2196}" type="datetimeFigureOut">
              <a:rPr lang="en-US"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C88FC-AA4A-490E-B166-CE75A4C5FB6E}" type="slidenum">
              <a:rPr lang="en-US" smtClean="0"/>
              <a:t>‹#›</a:t>
            </a:fld>
            <a:endParaRPr lang="en-US"/>
          </a:p>
        </p:txBody>
      </p:sp>
    </p:spTree>
    <p:extLst>
      <p:ext uri="{BB962C8B-B14F-4D97-AF65-F5344CB8AC3E}">
        <p14:creationId xmlns:p14="http://schemas.microsoft.com/office/powerpoint/2010/main" val="4771510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Closing Option 3">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p:nvGrpSpPr>
        <p:grpSpPr bwMode="black">
          <a:xfrm>
            <a:off x="3360815" y="2599124"/>
            <a:ext cx="5470369" cy="1287076"/>
            <a:chOff x="4856883" y="4633091"/>
            <a:chExt cx="2787883" cy="656108"/>
          </a:xfrm>
        </p:grpSpPr>
        <p:grpSp>
          <p:nvGrpSpPr>
            <p:cNvPr id="26" name="Group 25"/>
            <p:cNvGrpSpPr/>
            <p:nvPr/>
          </p:nvGrpSpPr>
          <p:grpSpPr bwMode="black">
            <a:xfrm>
              <a:off x="5713412" y="4854308"/>
              <a:ext cx="1931354" cy="258521"/>
              <a:chOff x="3046414" y="3021011"/>
              <a:chExt cx="6095999" cy="815977"/>
            </a:xfrm>
          </p:grpSpPr>
          <p:sp>
            <p:nvSpPr>
              <p:cNvPr id="11" name="Freeform 5"/>
              <p:cNvSpPr>
                <a:spLocks/>
              </p:cNvSpPr>
              <p:nvPr/>
            </p:nvSpPr>
            <p:spPr bwMode="black">
              <a:xfrm>
                <a:off x="3046414" y="3021011"/>
                <a:ext cx="371475" cy="652464"/>
              </a:xfrm>
              <a:custGeom>
                <a:avLst/>
                <a:gdLst>
                  <a:gd name="T0" fmla="*/ 0 w 99"/>
                  <a:gd name="T1" fmla="*/ 0 h 172"/>
                  <a:gd name="T2" fmla="*/ 18 w 99"/>
                  <a:gd name="T3" fmla="*/ 0 h 172"/>
                  <a:gd name="T4" fmla="*/ 22 w 99"/>
                  <a:gd name="T5" fmla="*/ 1 h 172"/>
                  <a:gd name="T6" fmla="*/ 24 w 99"/>
                  <a:gd name="T7" fmla="*/ 6 h 172"/>
                  <a:gd name="T8" fmla="*/ 24 w 99"/>
                  <a:gd name="T9" fmla="*/ 101 h 172"/>
                  <a:gd name="T10" fmla="*/ 51 w 99"/>
                  <a:gd name="T11" fmla="*/ 74 h 172"/>
                  <a:gd name="T12" fmla="*/ 70 w 99"/>
                  <a:gd name="T13" fmla="*/ 50 h 172"/>
                  <a:gd name="T14" fmla="*/ 88 w 99"/>
                  <a:gd name="T15" fmla="*/ 50 h 172"/>
                  <a:gd name="T16" fmla="*/ 92 w 99"/>
                  <a:gd name="T17" fmla="*/ 54 h 172"/>
                  <a:gd name="T18" fmla="*/ 90 w 99"/>
                  <a:gd name="T19" fmla="*/ 60 h 172"/>
                  <a:gd name="T20" fmla="*/ 83 w 99"/>
                  <a:gd name="T21" fmla="*/ 69 h 172"/>
                  <a:gd name="T22" fmla="*/ 73 w 99"/>
                  <a:gd name="T23" fmla="*/ 81 h 172"/>
                  <a:gd name="T24" fmla="*/ 60 w 99"/>
                  <a:gd name="T25" fmla="*/ 94 h 172"/>
                  <a:gd name="T26" fmla="*/ 45 w 99"/>
                  <a:gd name="T27" fmla="*/ 107 h 172"/>
                  <a:gd name="T28" fmla="*/ 61 w 99"/>
                  <a:gd name="T29" fmla="*/ 122 h 172"/>
                  <a:gd name="T30" fmla="*/ 75 w 99"/>
                  <a:gd name="T31" fmla="*/ 137 h 172"/>
                  <a:gd name="T32" fmla="*/ 88 w 99"/>
                  <a:gd name="T33" fmla="*/ 153 h 172"/>
                  <a:gd name="T34" fmla="*/ 99 w 99"/>
                  <a:gd name="T35" fmla="*/ 172 h 172"/>
                  <a:gd name="T36" fmla="*/ 77 w 99"/>
                  <a:gd name="T37" fmla="*/ 172 h 172"/>
                  <a:gd name="T38" fmla="*/ 72 w 99"/>
                  <a:gd name="T39" fmla="*/ 171 h 172"/>
                  <a:gd name="T40" fmla="*/ 69 w 99"/>
                  <a:gd name="T41" fmla="*/ 167 h 172"/>
                  <a:gd name="T42" fmla="*/ 61 w 99"/>
                  <a:gd name="T43" fmla="*/ 153 h 172"/>
                  <a:gd name="T44" fmla="*/ 50 w 99"/>
                  <a:gd name="T45" fmla="*/ 141 h 172"/>
                  <a:gd name="T46" fmla="*/ 38 w 99"/>
                  <a:gd name="T47" fmla="*/ 128 h 172"/>
                  <a:gd name="T48" fmla="*/ 24 w 99"/>
                  <a:gd name="T49" fmla="*/ 115 h 172"/>
                  <a:gd name="T50" fmla="*/ 24 w 99"/>
                  <a:gd name="T51" fmla="*/ 172 h 172"/>
                  <a:gd name="T52" fmla="*/ 5 w 99"/>
                  <a:gd name="T53" fmla="*/ 172 h 172"/>
                  <a:gd name="T54" fmla="*/ 0 w 99"/>
                  <a:gd name="T55" fmla="*/ 167 h 172"/>
                  <a:gd name="T56" fmla="*/ 0 w 99"/>
                  <a:gd name="T57" fmla="*/ 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9" h="172">
                    <a:moveTo>
                      <a:pt x="0" y="0"/>
                    </a:moveTo>
                    <a:cubicBezTo>
                      <a:pt x="18" y="0"/>
                      <a:pt x="18" y="0"/>
                      <a:pt x="18" y="0"/>
                    </a:cubicBezTo>
                    <a:cubicBezTo>
                      <a:pt x="20" y="0"/>
                      <a:pt x="21" y="0"/>
                      <a:pt x="22" y="1"/>
                    </a:cubicBezTo>
                    <a:cubicBezTo>
                      <a:pt x="23" y="2"/>
                      <a:pt x="24" y="4"/>
                      <a:pt x="24" y="6"/>
                    </a:cubicBezTo>
                    <a:cubicBezTo>
                      <a:pt x="24" y="101"/>
                      <a:pt x="24" y="101"/>
                      <a:pt x="24" y="101"/>
                    </a:cubicBezTo>
                    <a:cubicBezTo>
                      <a:pt x="35" y="92"/>
                      <a:pt x="44" y="83"/>
                      <a:pt x="51" y="74"/>
                    </a:cubicBezTo>
                    <a:cubicBezTo>
                      <a:pt x="58" y="66"/>
                      <a:pt x="65" y="58"/>
                      <a:pt x="70" y="50"/>
                    </a:cubicBezTo>
                    <a:cubicBezTo>
                      <a:pt x="88" y="50"/>
                      <a:pt x="88" y="50"/>
                      <a:pt x="88" y="50"/>
                    </a:cubicBezTo>
                    <a:cubicBezTo>
                      <a:pt x="91" y="50"/>
                      <a:pt x="92" y="52"/>
                      <a:pt x="92" y="54"/>
                    </a:cubicBezTo>
                    <a:cubicBezTo>
                      <a:pt x="92" y="56"/>
                      <a:pt x="91" y="58"/>
                      <a:pt x="90" y="60"/>
                    </a:cubicBezTo>
                    <a:cubicBezTo>
                      <a:pt x="88" y="63"/>
                      <a:pt x="86" y="65"/>
                      <a:pt x="83" y="69"/>
                    </a:cubicBezTo>
                    <a:cubicBezTo>
                      <a:pt x="81" y="73"/>
                      <a:pt x="77" y="77"/>
                      <a:pt x="73" y="81"/>
                    </a:cubicBezTo>
                    <a:cubicBezTo>
                      <a:pt x="69" y="85"/>
                      <a:pt x="65" y="90"/>
                      <a:pt x="60" y="94"/>
                    </a:cubicBezTo>
                    <a:cubicBezTo>
                      <a:pt x="55" y="99"/>
                      <a:pt x="50" y="103"/>
                      <a:pt x="45" y="107"/>
                    </a:cubicBezTo>
                    <a:cubicBezTo>
                      <a:pt x="51" y="112"/>
                      <a:pt x="57" y="117"/>
                      <a:pt x="61" y="122"/>
                    </a:cubicBezTo>
                    <a:cubicBezTo>
                      <a:pt x="66" y="126"/>
                      <a:pt x="71" y="132"/>
                      <a:pt x="75" y="137"/>
                    </a:cubicBezTo>
                    <a:cubicBezTo>
                      <a:pt x="80" y="142"/>
                      <a:pt x="84" y="148"/>
                      <a:pt x="88" y="153"/>
                    </a:cubicBezTo>
                    <a:cubicBezTo>
                      <a:pt x="92" y="159"/>
                      <a:pt x="95" y="166"/>
                      <a:pt x="99" y="172"/>
                    </a:cubicBezTo>
                    <a:cubicBezTo>
                      <a:pt x="77" y="172"/>
                      <a:pt x="77" y="172"/>
                      <a:pt x="77" y="172"/>
                    </a:cubicBezTo>
                    <a:cubicBezTo>
                      <a:pt x="75" y="172"/>
                      <a:pt x="73" y="172"/>
                      <a:pt x="72" y="171"/>
                    </a:cubicBezTo>
                    <a:cubicBezTo>
                      <a:pt x="71" y="170"/>
                      <a:pt x="70" y="169"/>
                      <a:pt x="69" y="167"/>
                    </a:cubicBezTo>
                    <a:cubicBezTo>
                      <a:pt x="67" y="162"/>
                      <a:pt x="64" y="158"/>
                      <a:pt x="61" y="153"/>
                    </a:cubicBezTo>
                    <a:cubicBezTo>
                      <a:pt x="57" y="149"/>
                      <a:pt x="54" y="145"/>
                      <a:pt x="50" y="141"/>
                    </a:cubicBezTo>
                    <a:cubicBezTo>
                      <a:pt x="47" y="137"/>
                      <a:pt x="43" y="132"/>
                      <a:pt x="38" y="128"/>
                    </a:cubicBezTo>
                    <a:cubicBezTo>
                      <a:pt x="34" y="124"/>
                      <a:pt x="29" y="119"/>
                      <a:pt x="24" y="115"/>
                    </a:cubicBezTo>
                    <a:cubicBezTo>
                      <a:pt x="24" y="172"/>
                      <a:pt x="24" y="172"/>
                      <a:pt x="24" y="172"/>
                    </a:cubicBezTo>
                    <a:cubicBezTo>
                      <a:pt x="5" y="172"/>
                      <a:pt x="5" y="172"/>
                      <a:pt x="5" y="172"/>
                    </a:cubicBezTo>
                    <a:cubicBezTo>
                      <a:pt x="2" y="172"/>
                      <a:pt x="0" y="170"/>
                      <a:pt x="0" y="167"/>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2" name="Freeform 6"/>
              <p:cNvSpPr>
                <a:spLocks noEditPoints="1"/>
              </p:cNvSpPr>
              <p:nvPr/>
            </p:nvSpPr>
            <p:spPr bwMode="black">
              <a:xfrm>
                <a:off x="3444876" y="3198810"/>
                <a:ext cx="360362" cy="487363"/>
              </a:xfrm>
              <a:custGeom>
                <a:avLst/>
                <a:gdLst>
                  <a:gd name="T0" fmla="*/ 23 w 96"/>
                  <a:gd name="T1" fmla="*/ 73 h 128"/>
                  <a:gd name="T2" fmla="*/ 26 w 96"/>
                  <a:gd name="T3" fmla="*/ 90 h 128"/>
                  <a:gd name="T4" fmla="*/ 31 w 96"/>
                  <a:gd name="T5" fmla="*/ 100 h 128"/>
                  <a:gd name="T6" fmla="*/ 42 w 96"/>
                  <a:gd name="T7" fmla="*/ 107 h 128"/>
                  <a:gd name="T8" fmla="*/ 59 w 96"/>
                  <a:gd name="T9" fmla="*/ 109 h 128"/>
                  <a:gd name="T10" fmla="*/ 76 w 96"/>
                  <a:gd name="T11" fmla="*/ 108 h 128"/>
                  <a:gd name="T12" fmla="*/ 87 w 96"/>
                  <a:gd name="T13" fmla="*/ 107 h 128"/>
                  <a:gd name="T14" fmla="*/ 92 w 96"/>
                  <a:gd name="T15" fmla="*/ 112 h 128"/>
                  <a:gd name="T16" fmla="*/ 92 w 96"/>
                  <a:gd name="T17" fmla="*/ 122 h 128"/>
                  <a:gd name="T18" fmla="*/ 77 w 96"/>
                  <a:gd name="T19" fmla="*/ 126 h 128"/>
                  <a:gd name="T20" fmla="*/ 54 w 96"/>
                  <a:gd name="T21" fmla="*/ 128 h 128"/>
                  <a:gd name="T22" fmla="*/ 30 w 96"/>
                  <a:gd name="T23" fmla="*/ 125 h 128"/>
                  <a:gd name="T24" fmla="*/ 13 w 96"/>
                  <a:gd name="T25" fmla="*/ 114 h 128"/>
                  <a:gd name="T26" fmla="*/ 4 w 96"/>
                  <a:gd name="T27" fmla="*/ 94 h 128"/>
                  <a:gd name="T28" fmla="*/ 0 w 96"/>
                  <a:gd name="T29" fmla="*/ 65 h 128"/>
                  <a:gd name="T30" fmla="*/ 4 w 96"/>
                  <a:gd name="T31" fmla="*/ 35 h 128"/>
                  <a:gd name="T32" fmla="*/ 13 w 96"/>
                  <a:gd name="T33" fmla="*/ 15 h 128"/>
                  <a:gd name="T34" fmla="*/ 29 w 96"/>
                  <a:gd name="T35" fmla="*/ 4 h 128"/>
                  <a:gd name="T36" fmla="*/ 51 w 96"/>
                  <a:gd name="T37" fmla="*/ 0 h 128"/>
                  <a:gd name="T38" fmla="*/ 73 w 96"/>
                  <a:gd name="T39" fmla="*/ 4 h 128"/>
                  <a:gd name="T40" fmla="*/ 87 w 96"/>
                  <a:gd name="T41" fmla="*/ 15 h 128"/>
                  <a:gd name="T42" fmla="*/ 94 w 96"/>
                  <a:gd name="T43" fmla="*/ 31 h 128"/>
                  <a:gd name="T44" fmla="*/ 96 w 96"/>
                  <a:gd name="T45" fmla="*/ 50 h 128"/>
                  <a:gd name="T46" fmla="*/ 95 w 96"/>
                  <a:gd name="T47" fmla="*/ 63 h 128"/>
                  <a:gd name="T48" fmla="*/ 94 w 96"/>
                  <a:gd name="T49" fmla="*/ 73 h 128"/>
                  <a:gd name="T50" fmla="*/ 23 w 96"/>
                  <a:gd name="T51" fmla="*/ 73 h 128"/>
                  <a:gd name="T52" fmla="*/ 74 w 96"/>
                  <a:gd name="T53" fmla="*/ 56 h 128"/>
                  <a:gd name="T54" fmla="*/ 74 w 96"/>
                  <a:gd name="T55" fmla="*/ 53 h 128"/>
                  <a:gd name="T56" fmla="*/ 74 w 96"/>
                  <a:gd name="T57" fmla="*/ 49 h 128"/>
                  <a:gd name="T58" fmla="*/ 70 w 96"/>
                  <a:gd name="T59" fmla="*/ 26 h 128"/>
                  <a:gd name="T60" fmla="*/ 51 w 96"/>
                  <a:gd name="T61" fmla="*/ 19 h 128"/>
                  <a:gd name="T62" fmla="*/ 38 w 96"/>
                  <a:gd name="T63" fmla="*/ 21 h 128"/>
                  <a:gd name="T64" fmla="*/ 29 w 96"/>
                  <a:gd name="T65" fmla="*/ 29 h 128"/>
                  <a:gd name="T66" fmla="*/ 25 w 96"/>
                  <a:gd name="T67" fmla="*/ 40 h 128"/>
                  <a:gd name="T68" fmla="*/ 23 w 96"/>
                  <a:gd name="T69" fmla="*/ 56 h 128"/>
                  <a:gd name="T70" fmla="*/ 74 w 96"/>
                  <a:gd name="T71"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 h="128">
                    <a:moveTo>
                      <a:pt x="23" y="73"/>
                    </a:moveTo>
                    <a:cubicBezTo>
                      <a:pt x="24" y="80"/>
                      <a:pt x="25" y="85"/>
                      <a:pt x="26" y="90"/>
                    </a:cubicBezTo>
                    <a:cubicBezTo>
                      <a:pt x="27" y="94"/>
                      <a:pt x="29" y="98"/>
                      <a:pt x="31" y="100"/>
                    </a:cubicBezTo>
                    <a:cubicBezTo>
                      <a:pt x="34" y="103"/>
                      <a:pt x="37" y="105"/>
                      <a:pt x="42" y="107"/>
                    </a:cubicBezTo>
                    <a:cubicBezTo>
                      <a:pt x="46" y="108"/>
                      <a:pt x="52" y="109"/>
                      <a:pt x="59" y="109"/>
                    </a:cubicBezTo>
                    <a:cubicBezTo>
                      <a:pt x="65" y="109"/>
                      <a:pt x="71" y="108"/>
                      <a:pt x="76" y="108"/>
                    </a:cubicBezTo>
                    <a:cubicBezTo>
                      <a:pt x="81" y="107"/>
                      <a:pt x="85" y="107"/>
                      <a:pt x="87" y="107"/>
                    </a:cubicBezTo>
                    <a:cubicBezTo>
                      <a:pt x="91" y="107"/>
                      <a:pt x="92" y="108"/>
                      <a:pt x="92" y="112"/>
                    </a:cubicBezTo>
                    <a:cubicBezTo>
                      <a:pt x="92" y="122"/>
                      <a:pt x="92" y="122"/>
                      <a:pt x="92" y="122"/>
                    </a:cubicBezTo>
                    <a:cubicBezTo>
                      <a:pt x="89" y="124"/>
                      <a:pt x="83" y="125"/>
                      <a:pt x="77" y="126"/>
                    </a:cubicBezTo>
                    <a:cubicBezTo>
                      <a:pt x="70" y="127"/>
                      <a:pt x="62" y="128"/>
                      <a:pt x="54" y="128"/>
                    </a:cubicBezTo>
                    <a:cubicBezTo>
                      <a:pt x="45" y="128"/>
                      <a:pt x="37" y="127"/>
                      <a:pt x="30" y="125"/>
                    </a:cubicBezTo>
                    <a:cubicBezTo>
                      <a:pt x="23" y="122"/>
                      <a:pt x="18" y="119"/>
                      <a:pt x="13" y="114"/>
                    </a:cubicBezTo>
                    <a:cubicBezTo>
                      <a:pt x="9" y="109"/>
                      <a:pt x="6" y="102"/>
                      <a:pt x="4" y="94"/>
                    </a:cubicBezTo>
                    <a:cubicBezTo>
                      <a:pt x="1" y="86"/>
                      <a:pt x="0" y="76"/>
                      <a:pt x="0" y="65"/>
                    </a:cubicBezTo>
                    <a:cubicBezTo>
                      <a:pt x="0" y="53"/>
                      <a:pt x="1" y="43"/>
                      <a:pt x="4" y="35"/>
                    </a:cubicBezTo>
                    <a:cubicBezTo>
                      <a:pt x="6" y="27"/>
                      <a:pt x="9" y="20"/>
                      <a:pt x="13" y="15"/>
                    </a:cubicBezTo>
                    <a:cubicBezTo>
                      <a:pt x="17" y="10"/>
                      <a:pt x="23" y="6"/>
                      <a:pt x="29" y="4"/>
                    </a:cubicBezTo>
                    <a:cubicBezTo>
                      <a:pt x="35" y="1"/>
                      <a:pt x="42" y="0"/>
                      <a:pt x="51" y="0"/>
                    </a:cubicBezTo>
                    <a:cubicBezTo>
                      <a:pt x="60" y="0"/>
                      <a:pt x="67" y="2"/>
                      <a:pt x="73" y="4"/>
                    </a:cubicBezTo>
                    <a:cubicBezTo>
                      <a:pt x="79" y="7"/>
                      <a:pt x="84" y="10"/>
                      <a:pt x="87" y="15"/>
                    </a:cubicBezTo>
                    <a:cubicBezTo>
                      <a:pt x="91" y="19"/>
                      <a:pt x="93" y="25"/>
                      <a:pt x="94" y="31"/>
                    </a:cubicBezTo>
                    <a:cubicBezTo>
                      <a:pt x="96" y="37"/>
                      <a:pt x="96" y="43"/>
                      <a:pt x="96" y="50"/>
                    </a:cubicBezTo>
                    <a:cubicBezTo>
                      <a:pt x="96" y="55"/>
                      <a:pt x="96" y="59"/>
                      <a:pt x="95" y="63"/>
                    </a:cubicBezTo>
                    <a:cubicBezTo>
                      <a:pt x="95" y="68"/>
                      <a:pt x="94" y="71"/>
                      <a:pt x="94" y="73"/>
                    </a:cubicBezTo>
                    <a:lnTo>
                      <a:pt x="23" y="73"/>
                    </a:lnTo>
                    <a:close/>
                    <a:moveTo>
                      <a:pt x="74" y="56"/>
                    </a:moveTo>
                    <a:cubicBezTo>
                      <a:pt x="74" y="55"/>
                      <a:pt x="74" y="53"/>
                      <a:pt x="74" y="53"/>
                    </a:cubicBezTo>
                    <a:cubicBezTo>
                      <a:pt x="74" y="52"/>
                      <a:pt x="74" y="51"/>
                      <a:pt x="74" y="49"/>
                    </a:cubicBezTo>
                    <a:cubicBezTo>
                      <a:pt x="74" y="39"/>
                      <a:pt x="73" y="32"/>
                      <a:pt x="70" y="26"/>
                    </a:cubicBezTo>
                    <a:cubicBezTo>
                      <a:pt x="67" y="21"/>
                      <a:pt x="60" y="19"/>
                      <a:pt x="51" y="19"/>
                    </a:cubicBezTo>
                    <a:cubicBezTo>
                      <a:pt x="46" y="19"/>
                      <a:pt x="41" y="19"/>
                      <a:pt x="38" y="21"/>
                    </a:cubicBezTo>
                    <a:cubicBezTo>
                      <a:pt x="34" y="23"/>
                      <a:pt x="32" y="25"/>
                      <a:pt x="29" y="29"/>
                    </a:cubicBezTo>
                    <a:cubicBezTo>
                      <a:pt x="27" y="32"/>
                      <a:pt x="26" y="36"/>
                      <a:pt x="25" y="40"/>
                    </a:cubicBezTo>
                    <a:cubicBezTo>
                      <a:pt x="24" y="45"/>
                      <a:pt x="24" y="50"/>
                      <a:pt x="23" y="56"/>
                    </a:cubicBezTo>
                    <a:lnTo>
                      <a:pt x="7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3" name="Freeform 7"/>
              <p:cNvSpPr>
                <a:spLocks noEditPoints="1"/>
              </p:cNvSpPr>
              <p:nvPr/>
            </p:nvSpPr>
            <p:spPr bwMode="black">
              <a:xfrm>
                <a:off x="3890964" y="3198810"/>
                <a:ext cx="361949" cy="487363"/>
              </a:xfrm>
              <a:custGeom>
                <a:avLst/>
                <a:gdLst>
                  <a:gd name="T0" fmla="*/ 24 w 96"/>
                  <a:gd name="T1" fmla="*/ 73 h 128"/>
                  <a:gd name="T2" fmla="*/ 26 w 96"/>
                  <a:gd name="T3" fmla="*/ 90 h 128"/>
                  <a:gd name="T4" fmla="*/ 31 w 96"/>
                  <a:gd name="T5" fmla="*/ 100 h 128"/>
                  <a:gd name="T6" fmla="*/ 42 w 96"/>
                  <a:gd name="T7" fmla="*/ 107 h 128"/>
                  <a:gd name="T8" fmla="*/ 59 w 96"/>
                  <a:gd name="T9" fmla="*/ 109 h 128"/>
                  <a:gd name="T10" fmla="*/ 76 w 96"/>
                  <a:gd name="T11" fmla="*/ 108 h 128"/>
                  <a:gd name="T12" fmla="*/ 87 w 96"/>
                  <a:gd name="T13" fmla="*/ 107 h 128"/>
                  <a:gd name="T14" fmla="*/ 92 w 96"/>
                  <a:gd name="T15" fmla="*/ 112 h 128"/>
                  <a:gd name="T16" fmla="*/ 92 w 96"/>
                  <a:gd name="T17" fmla="*/ 122 h 128"/>
                  <a:gd name="T18" fmla="*/ 77 w 96"/>
                  <a:gd name="T19" fmla="*/ 126 h 128"/>
                  <a:gd name="T20" fmla="*/ 54 w 96"/>
                  <a:gd name="T21" fmla="*/ 128 h 128"/>
                  <a:gd name="T22" fmla="*/ 30 w 96"/>
                  <a:gd name="T23" fmla="*/ 125 h 128"/>
                  <a:gd name="T24" fmla="*/ 13 w 96"/>
                  <a:gd name="T25" fmla="*/ 114 h 128"/>
                  <a:gd name="T26" fmla="*/ 4 w 96"/>
                  <a:gd name="T27" fmla="*/ 94 h 128"/>
                  <a:gd name="T28" fmla="*/ 0 w 96"/>
                  <a:gd name="T29" fmla="*/ 65 h 128"/>
                  <a:gd name="T30" fmla="*/ 4 w 96"/>
                  <a:gd name="T31" fmla="*/ 35 h 128"/>
                  <a:gd name="T32" fmla="*/ 13 w 96"/>
                  <a:gd name="T33" fmla="*/ 15 h 128"/>
                  <a:gd name="T34" fmla="*/ 29 w 96"/>
                  <a:gd name="T35" fmla="*/ 4 h 128"/>
                  <a:gd name="T36" fmla="*/ 51 w 96"/>
                  <a:gd name="T37" fmla="*/ 0 h 128"/>
                  <a:gd name="T38" fmla="*/ 73 w 96"/>
                  <a:gd name="T39" fmla="*/ 4 h 128"/>
                  <a:gd name="T40" fmla="*/ 87 w 96"/>
                  <a:gd name="T41" fmla="*/ 15 h 128"/>
                  <a:gd name="T42" fmla="*/ 94 w 96"/>
                  <a:gd name="T43" fmla="*/ 31 h 128"/>
                  <a:gd name="T44" fmla="*/ 96 w 96"/>
                  <a:gd name="T45" fmla="*/ 50 h 128"/>
                  <a:gd name="T46" fmla="*/ 96 w 96"/>
                  <a:gd name="T47" fmla="*/ 63 h 128"/>
                  <a:gd name="T48" fmla="*/ 94 w 96"/>
                  <a:gd name="T49" fmla="*/ 73 h 128"/>
                  <a:gd name="T50" fmla="*/ 24 w 96"/>
                  <a:gd name="T51" fmla="*/ 73 h 128"/>
                  <a:gd name="T52" fmla="*/ 74 w 96"/>
                  <a:gd name="T53" fmla="*/ 56 h 128"/>
                  <a:gd name="T54" fmla="*/ 74 w 96"/>
                  <a:gd name="T55" fmla="*/ 53 h 128"/>
                  <a:gd name="T56" fmla="*/ 74 w 96"/>
                  <a:gd name="T57" fmla="*/ 49 h 128"/>
                  <a:gd name="T58" fmla="*/ 70 w 96"/>
                  <a:gd name="T59" fmla="*/ 26 h 128"/>
                  <a:gd name="T60" fmla="*/ 51 w 96"/>
                  <a:gd name="T61" fmla="*/ 19 h 128"/>
                  <a:gd name="T62" fmla="*/ 38 w 96"/>
                  <a:gd name="T63" fmla="*/ 21 h 128"/>
                  <a:gd name="T64" fmla="*/ 30 w 96"/>
                  <a:gd name="T65" fmla="*/ 29 h 128"/>
                  <a:gd name="T66" fmla="*/ 25 w 96"/>
                  <a:gd name="T67" fmla="*/ 40 h 128"/>
                  <a:gd name="T68" fmla="*/ 24 w 96"/>
                  <a:gd name="T69" fmla="*/ 56 h 128"/>
                  <a:gd name="T70" fmla="*/ 74 w 96"/>
                  <a:gd name="T71"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 h="128">
                    <a:moveTo>
                      <a:pt x="24" y="73"/>
                    </a:moveTo>
                    <a:cubicBezTo>
                      <a:pt x="24" y="80"/>
                      <a:pt x="25" y="85"/>
                      <a:pt x="26" y="90"/>
                    </a:cubicBezTo>
                    <a:cubicBezTo>
                      <a:pt x="27" y="94"/>
                      <a:pt x="29" y="98"/>
                      <a:pt x="31" y="100"/>
                    </a:cubicBezTo>
                    <a:cubicBezTo>
                      <a:pt x="34" y="103"/>
                      <a:pt x="38" y="105"/>
                      <a:pt x="42" y="107"/>
                    </a:cubicBezTo>
                    <a:cubicBezTo>
                      <a:pt x="46" y="108"/>
                      <a:pt x="52" y="109"/>
                      <a:pt x="59" y="109"/>
                    </a:cubicBezTo>
                    <a:cubicBezTo>
                      <a:pt x="66" y="109"/>
                      <a:pt x="71" y="108"/>
                      <a:pt x="76" y="108"/>
                    </a:cubicBezTo>
                    <a:cubicBezTo>
                      <a:pt x="81" y="107"/>
                      <a:pt x="85" y="107"/>
                      <a:pt x="87" y="107"/>
                    </a:cubicBezTo>
                    <a:cubicBezTo>
                      <a:pt x="91" y="107"/>
                      <a:pt x="92" y="108"/>
                      <a:pt x="92" y="112"/>
                    </a:cubicBezTo>
                    <a:cubicBezTo>
                      <a:pt x="92" y="122"/>
                      <a:pt x="92" y="122"/>
                      <a:pt x="92" y="122"/>
                    </a:cubicBezTo>
                    <a:cubicBezTo>
                      <a:pt x="89" y="124"/>
                      <a:pt x="83" y="125"/>
                      <a:pt x="77" y="126"/>
                    </a:cubicBezTo>
                    <a:cubicBezTo>
                      <a:pt x="70" y="127"/>
                      <a:pt x="62" y="128"/>
                      <a:pt x="54" y="128"/>
                    </a:cubicBezTo>
                    <a:cubicBezTo>
                      <a:pt x="45" y="128"/>
                      <a:pt x="37" y="127"/>
                      <a:pt x="30" y="125"/>
                    </a:cubicBezTo>
                    <a:cubicBezTo>
                      <a:pt x="23" y="122"/>
                      <a:pt x="18" y="119"/>
                      <a:pt x="13" y="114"/>
                    </a:cubicBezTo>
                    <a:cubicBezTo>
                      <a:pt x="9" y="109"/>
                      <a:pt x="6" y="102"/>
                      <a:pt x="4" y="94"/>
                    </a:cubicBezTo>
                    <a:cubicBezTo>
                      <a:pt x="2" y="86"/>
                      <a:pt x="0" y="76"/>
                      <a:pt x="0" y="65"/>
                    </a:cubicBezTo>
                    <a:cubicBezTo>
                      <a:pt x="0" y="53"/>
                      <a:pt x="2" y="43"/>
                      <a:pt x="4" y="35"/>
                    </a:cubicBezTo>
                    <a:cubicBezTo>
                      <a:pt x="6" y="27"/>
                      <a:pt x="9" y="20"/>
                      <a:pt x="13" y="15"/>
                    </a:cubicBezTo>
                    <a:cubicBezTo>
                      <a:pt x="17" y="10"/>
                      <a:pt x="23" y="6"/>
                      <a:pt x="29" y="4"/>
                    </a:cubicBezTo>
                    <a:cubicBezTo>
                      <a:pt x="35" y="1"/>
                      <a:pt x="42" y="0"/>
                      <a:pt x="51" y="0"/>
                    </a:cubicBezTo>
                    <a:cubicBezTo>
                      <a:pt x="60" y="0"/>
                      <a:pt x="68" y="2"/>
                      <a:pt x="73" y="4"/>
                    </a:cubicBezTo>
                    <a:cubicBezTo>
                      <a:pt x="79" y="7"/>
                      <a:pt x="84" y="10"/>
                      <a:pt x="87" y="15"/>
                    </a:cubicBezTo>
                    <a:cubicBezTo>
                      <a:pt x="91" y="19"/>
                      <a:pt x="93" y="25"/>
                      <a:pt x="94" y="31"/>
                    </a:cubicBezTo>
                    <a:cubicBezTo>
                      <a:pt x="96" y="37"/>
                      <a:pt x="96" y="43"/>
                      <a:pt x="96" y="50"/>
                    </a:cubicBezTo>
                    <a:cubicBezTo>
                      <a:pt x="96" y="55"/>
                      <a:pt x="96" y="59"/>
                      <a:pt x="96" y="63"/>
                    </a:cubicBezTo>
                    <a:cubicBezTo>
                      <a:pt x="95" y="68"/>
                      <a:pt x="94" y="71"/>
                      <a:pt x="94" y="73"/>
                    </a:cubicBezTo>
                    <a:lnTo>
                      <a:pt x="24" y="73"/>
                    </a:lnTo>
                    <a:close/>
                    <a:moveTo>
                      <a:pt x="74" y="56"/>
                    </a:moveTo>
                    <a:cubicBezTo>
                      <a:pt x="74" y="55"/>
                      <a:pt x="74" y="53"/>
                      <a:pt x="74" y="53"/>
                    </a:cubicBezTo>
                    <a:cubicBezTo>
                      <a:pt x="74" y="52"/>
                      <a:pt x="74" y="51"/>
                      <a:pt x="74" y="49"/>
                    </a:cubicBezTo>
                    <a:cubicBezTo>
                      <a:pt x="74" y="39"/>
                      <a:pt x="73" y="32"/>
                      <a:pt x="70" y="26"/>
                    </a:cubicBezTo>
                    <a:cubicBezTo>
                      <a:pt x="67" y="21"/>
                      <a:pt x="60" y="19"/>
                      <a:pt x="51" y="19"/>
                    </a:cubicBezTo>
                    <a:cubicBezTo>
                      <a:pt x="46" y="19"/>
                      <a:pt x="41" y="19"/>
                      <a:pt x="38" y="21"/>
                    </a:cubicBezTo>
                    <a:cubicBezTo>
                      <a:pt x="34" y="23"/>
                      <a:pt x="32" y="25"/>
                      <a:pt x="30" y="29"/>
                    </a:cubicBezTo>
                    <a:cubicBezTo>
                      <a:pt x="27" y="32"/>
                      <a:pt x="26" y="36"/>
                      <a:pt x="25" y="40"/>
                    </a:cubicBezTo>
                    <a:cubicBezTo>
                      <a:pt x="24" y="45"/>
                      <a:pt x="24" y="50"/>
                      <a:pt x="24" y="56"/>
                    </a:cubicBezTo>
                    <a:lnTo>
                      <a:pt x="7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4" name="Freeform 8"/>
              <p:cNvSpPr>
                <a:spLocks noEditPoints="1"/>
              </p:cNvSpPr>
              <p:nvPr/>
            </p:nvSpPr>
            <p:spPr bwMode="black">
              <a:xfrm>
                <a:off x="4327526" y="3201985"/>
                <a:ext cx="398462" cy="627062"/>
              </a:xfrm>
              <a:custGeom>
                <a:avLst/>
                <a:gdLst>
                  <a:gd name="T0" fmla="*/ 61 w 106"/>
                  <a:gd name="T1" fmla="*/ 126 h 165"/>
                  <a:gd name="T2" fmla="*/ 44 w 106"/>
                  <a:gd name="T3" fmla="*/ 123 h 165"/>
                  <a:gd name="T4" fmla="*/ 32 w 106"/>
                  <a:gd name="T5" fmla="*/ 118 h 165"/>
                  <a:gd name="T6" fmla="*/ 32 w 106"/>
                  <a:gd name="T7" fmla="*/ 165 h 165"/>
                  <a:gd name="T8" fmla="*/ 14 w 106"/>
                  <a:gd name="T9" fmla="*/ 165 h 165"/>
                  <a:gd name="T10" fmla="*/ 8 w 106"/>
                  <a:gd name="T11" fmla="*/ 160 h 165"/>
                  <a:gd name="T12" fmla="*/ 8 w 106"/>
                  <a:gd name="T13" fmla="*/ 79 h 165"/>
                  <a:gd name="T14" fmla="*/ 8 w 106"/>
                  <a:gd name="T15" fmla="*/ 51 h 165"/>
                  <a:gd name="T16" fmla="*/ 9 w 106"/>
                  <a:gd name="T17" fmla="*/ 22 h 165"/>
                  <a:gd name="T18" fmla="*/ 5 w 106"/>
                  <a:gd name="T19" fmla="*/ 22 h 165"/>
                  <a:gd name="T20" fmla="*/ 0 w 106"/>
                  <a:gd name="T21" fmla="*/ 17 h 165"/>
                  <a:gd name="T22" fmla="*/ 0 w 106"/>
                  <a:gd name="T23" fmla="*/ 5 h 165"/>
                  <a:gd name="T24" fmla="*/ 9 w 106"/>
                  <a:gd name="T25" fmla="*/ 3 h 165"/>
                  <a:gd name="T26" fmla="*/ 21 w 106"/>
                  <a:gd name="T27" fmla="*/ 2 h 165"/>
                  <a:gd name="T28" fmla="*/ 34 w 106"/>
                  <a:gd name="T29" fmla="*/ 1 h 165"/>
                  <a:gd name="T30" fmla="*/ 47 w 106"/>
                  <a:gd name="T31" fmla="*/ 0 h 165"/>
                  <a:gd name="T32" fmla="*/ 74 w 106"/>
                  <a:gd name="T33" fmla="*/ 3 h 165"/>
                  <a:gd name="T34" fmla="*/ 92 w 106"/>
                  <a:gd name="T35" fmla="*/ 14 h 165"/>
                  <a:gd name="T36" fmla="*/ 102 w 106"/>
                  <a:gd name="T37" fmla="*/ 33 h 165"/>
                  <a:gd name="T38" fmla="*/ 106 w 106"/>
                  <a:gd name="T39" fmla="*/ 63 h 165"/>
                  <a:gd name="T40" fmla="*/ 95 w 106"/>
                  <a:gd name="T41" fmla="*/ 111 h 165"/>
                  <a:gd name="T42" fmla="*/ 61 w 106"/>
                  <a:gd name="T43" fmla="*/ 126 h 165"/>
                  <a:gd name="T44" fmla="*/ 54 w 106"/>
                  <a:gd name="T45" fmla="*/ 107 h 165"/>
                  <a:gd name="T46" fmla="*/ 66 w 106"/>
                  <a:gd name="T47" fmla="*/ 105 h 165"/>
                  <a:gd name="T48" fmla="*/ 75 w 106"/>
                  <a:gd name="T49" fmla="*/ 98 h 165"/>
                  <a:gd name="T50" fmla="*/ 80 w 106"/>
                  <a:gd name="T51" fmla="*/ 84 h 165"/>
                  <a:gd name="T52" fmla="*/ 81 w 106"/>
                  <a:gd name="T53" fmla="*/ 63 h 165"/>
                  <a:gd name="T54" fmla="*/ 80 w 106"/>
                  <a:gd name="T55" fmla="*/ 43 h 165"/>
                  <a:gd name="T56" fmla="*/ 75 w 106"/>
                  <a:gd name="T57" fmla="*/ 29 h 165"/>
                  <a:gd name="T58" fmla="*/ 64 w 106"/>
                  <a:gd name="T59" fmla="*/ 22 h 165"/>
                  <a:gd name="T60" fmla="*/ 47 w 106"/>
                  <a:gd name="T61" fmla="*/ 19 h 165"/>
                  <a:gd name="T62" fmla="*/ 40 w 106"/>
                  <a:gd name="T63" fmla="*/ 20 h 165"/>
                  <a:gd name="T64" fmla="*/ 32 w 106"/>
                  <a:gd name="T65" fmla="*/ 20 h 165"/>
                  <a:gd name="T66" fmla="*/ 32 w 106"/>
                  <a:gd name="T67" fmla="*/ 102 h 165"/>
                  <a:gd name="T68" fmla="*/ 42 w 106"/>
                  <a:gd name="T69" fmla="*/ 105 h 165"/>
                  <a:gd name="T70" fmla="*/ 54 w 106"/>
                  <a:gd name="T71" fmla="*/ 107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6" h="165">
                    <a:moveTo>
                      <a:pt x="61" y="126"/>
                    </a:moveTo>
                    <a:cubicBezTo>
                      <a:pt x="54" y="126"/>
                      <a:pt x="48" y="125"/>
                      <a:pt x="44" y="123"/>
                    </a:cubicBezTo>
                    <a:cubicBezTo>
                      <a:pt x="39" y="122"/>
                      <a:pt x="35" y="120"/>
                      <a:pt x="32" y="118"/>
                    </a:cubicBezTo>
                    <a:cubicBezTo>
                      <a:pt x="32" y="165"/>
                      <a:pt x="32" y="165"/>
                      <a:pt x="32" y="165"/>
                    </a:cubicBezTo>
                    <a:cubicBezTo>
                      <a:pt x="14" y="165"/>
                      <a:pt x="14" y="165"/>
                      <a:pt x="14" y="165"/>
                    </a:cubicBezTo>
                    <a:cubicBezTo>
                      <a:pt x="10" y="165"/>
                      <a:pt x="8" y="163"/>
                      <a:pt x="8" y="160"/>
                    </a:cubicBezTo>
                    <a:cubicBezTo>
                      <a:pt x="8" y="79"/>
                      <a:pt x="8" y="79"/>
                      <a:pt x="8" y="79"/>
                    </a:cubicBezTo>
                    <a:cubicBezTo>
                      <a:pt x="8" y="70"/>
                      <a:pt x="8" y="60"/>
                      <a:pt x="8" y="51"/>
                    </a:cubicBezTo>
                    <a:cubicBezTo>
                      <a:pt x="8" y="41"/>
                      <a:pt x="9" y="31"/>
                      <a:pt x="9" y="22"/>
                    </a:cubicBezTo>
                    <a:cubicBezTo>
                      <a:pt x="5" y="22"/>
                      <a:pt x="5" y="22"/>
                      <a:pt x="5" y="22"/>
                    </a:cubicBezTo>
                    <a:cubicBezTo>
                      <a:pt x="2" y="22"/>
                      <a:pt x="0" y="20"/>
                      <a:pt x="0" y="17"/>
                    </a:cubicBezTo>
                    <a:cubicBezTo>
                      <a:pt x="0" y="5"/>
                      <a:pt x="0" y="5"/>
                      <a:pt x="0" y="5"/>
                    </a:cubicBezTo>
                    <a:cubicBezTo>
                      <a:pt x="2" y="5"/>
                      <a:pt x="5" y="4"/>
                      <a:pt x="9" y="3"/>
                    </a:cubicBezTo>
                    <a:cubicBezTo>
                      <a:pt x="13" y="3"/>
                      <a:pt x="16" y="2"/>
                      <a:pt x="21" y="2"/>
                    </a:cubicBezTo>
                    <a:cubicBezTo>
                      <a:pt x="25" y="2"/>
                      <a:pt x="29" y="1"/>
                      <a:pt x="34" y="1"/>
                    </a:cubicBezTo>
                    <a:cubicBezTo>
                      <a:pt x="38" y="1"/>
                      <a:pt x="43" y="0"/>
                      <a:pt x="47" y="0"/>
                    </a:cubicBezTo>
                    <a:cubicBezTo>
                      <a:pt x="57" y="0"/>
                      <a:pt x="66" y="1"/>
                      <a:pt x="74" y="3"/>
                    </a:cubicBezTo>
                    <a:cubicBezTo>
                      <a:pt x="81" y="5"/>
                      <a:pt x="87" y="9"/>
                      <a:pt x="92" y="14"/>
                    </a:cubicBezTo>
                    <a:cubicBezTo>
                      <a:pt x="97" y="18"/>
                      <a:pt x="100" y="25"/>
                      <a:pt x="102" y="33"/>
                    </a:cubicBezTo>
                    <a:cubicBezTo>
                      <a:pt x="105" y="41"/>
                      <a:pt x="106" y="51"/>
                      <a:pt x="106" y="63"/>
                    </a:cubicBezTo>
                    <a:cubicBezTo>
                      <a:pt x="106" y="84"/>
                      <a:pt x="102" y="100"/>
                      <a:pt x="95" y="111"/>
                    </a:cubicBezTo>
                    <a:cubicBezTo>
                      <a:pt x="87" y="121"/>
                      <a:pt x="76" y="126"/>
                      <a:pt x="61" y="126"/>
                    </a:cubicBezTo>
                    <a:close/>
                    <a:moveTo>
                      <a:pt x="54" y="107"/>
                    </a:moveTo>
                    <a:cubicBezTo>
                      <a:pt x="59" y="107"/>
                      <a:pt x="63" y="106"/>
                      <a:pt x="66" y="105"/>
                    </a:cubicBezTo>
                    <a:cubicBezTo>
                      <a:pt x="70" y="103"/>
                      <a:pt x="73" y="101"/>
                      <a:pt x="75" y="98"/>
                    </a:cubicBezTo>
                    <a:cubicBezTo>
                      <a:pt x="77" y="94"/>
                      <a:pt x="79" y="90"/>
                      <a:pt x="80" y="84"/>
                    </a:cubicBezTo>
                    <a:cubicBezTo>
                      <a:pt x="81" y="78"/>
                      <a:pt x="81" y="71"/>
                      <a:pt x="81" y="63"/>
                    </a:cubicBezTo>
                    <a:cubicBezTo>
                      <a:pt x="81" y="55"/>
                      <a:pt x="81" y="48"/>
                      <a:pt x="80" y="43"/>
                    </a:cubicBezTo>
                    <a:cubicBezTo>
                      <a:pt x="79" y="37"/>
                      <a:pt x="77" y="33"/>
                      <a:pt x="75" y="29"/>
                    </a:cubicBezTo>
                    <a:cubicBezTo>
                      <a:pt x="72" y="26"/>
                      <a:pt x="69" y="23"/>
                      <a:pt x="64" y="22"/>
                    </a:cubicBezTo>
                    <a:cubicBezTo>
                      <a:pt x="60" y="20"/>
                      <a:pt x="54" y="19"/>
                      <a:pt x="47" y="19"/>
                    </a:cubicBezTo>
                    <a:cubicBezTo>
                      <a:pt x="45" y="19"/>
                      <a:pt x="43" y="19"/>
                      <a:pt x="40" y="20"/>
                    </a:cubicBezTo>
                    <a:cubicBezTo>
                      <a:pt x="37" y="20"/>
                      <a:pt x="34" y="20"/>
                      <a:pt x="32" y="20"/>
                    </a:cubicBezTo>
                    <a:cubicBezTo>
                      <a:pt x="32" y="102"/>
                      <a:pt x="32" y="102"/>
                      <a:pt x="32" y="102"/>
                    </a:cubicBezTo>
                    <a:cubicBezTo>
                      <a:pt x="35" y="103"/>
                      <a:pt x="39" y="104"/>
                      <a:pt x="42" y="105"/>
                    </a:cubicBezTo>
                    <a:cubicBezTo>
                      <a:pt x="45" y="106"/>
                      <a:pt x="49" y="107"/>
                      <a:pt x="54" y="10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5" name="Freeform 9"/>
              <p:cNvSpPr>
                <a:spLocks/>
              </p:cNvSpPr>
              <p:nvPr/>
            </p:nvSpPr>
            <p:spPr bwMode="black">
              <a:xfrm>
                <a:off x="5006974" y="3206748"/>
                <a:ext cx="236539" cy="466723"/>
              </a:xfrm>
              <a:custGeom>
                <a:avLst/>
                <a:gdLst>
                  <a:gd name="T0" fmla="*/ 55 w 63"/>
                  <a:gd name="T1" fmla="*/ 0 h 123"/>
                  <a:gd name="T2" fmla="*/ 62 w 63"/>
                  <a:gd name="T3" fmla="*/ 2 h 123"/>
                  <a:gd name="T4" fmla="*/ 63 w 63"/>
                  <a:gd name="T5" fmla="*/ 6 h 123"/>
                  <a:gd name="T6" fmla="*/ 63 w 63"/>
                  <a:gd name="T7" fmla="*/ 22 h 123"/>
                  <a:gd name="T8" fmla="*/ 60 w 63"/>
                  <a:gd name="T9" fmla="*/ 22 h 123"/>
                  <a:gd name="T10" fmla="*/ 57 w 63"/>
                  <a:gd name="T11" fmla="*/ 22 h 123"/>
                  <a:gd name="T12" fmla="*/ 39 w 63"/>
                  <a:gd name="T13" fmla="*/ 25 h 123"/>
                  <a:gd name="T14" fmla="*/ 24 w 63"/>
                  <a:gd name="T15" fmla="*/ 36 h 123"/>
                  <a:gd name="T16" fmla="*/ 24 w 63"/>
                  <a:gd name="T17" fmla="*/ 123 h 123"/>
                  <a:gd name="T18" fmla="*/ 5 w 63"/>
                  <a:gd name="T19" fmla="*/ 123 h 123"/>
                  <a:gd name="T20" fmla="*/ 0 w 63"/>
                  <a:gd name="T21" fmla="*/ 118 h 123"/>
                  <a:gd name="T22" fmla="*/ 0 w 63"/>
                  <a:gd name="T23" fmla="*/ 1 h 123"/>
                  <a:gd name="T24" fmla="*/ 14 w 63"/>
                  <a:gd name="T25" fmla="*/ 1 h 123"/>
                  <a:gd name="T26" fmla="*/ 19 w 63"/>
                  <a:gd name="T27" fmla="*/ 2 h 123"/>
                  <a:gd name="T28" fmla="*/ 21 w 63"/>
                  <a:gd name="T29" fmla="*/ 7 h 123"/>
                  <a:gd name="T30" fmla="*/ 22 w 63"/>
                  <a:gd name="T31" fmla="*/ 18 h 123"/>
                  <a:gd name="T32" fmla="*/ 36 w 63"/>
                  <a:gd name="T33" fmla="*/ 6 h 123"/>
                  <a:gd name="T34" fmla="*/ 55 w 63"/>
                  <a:gd name="T35"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123">
                    <a:moveTo>
                      <a:pt x="55" y="0"/>
                    </a:moveTo>
                    <a:cubicBezTo>
                      <a:pt x="58" y="0"/>
                      <a:pt x="60" y="1"/>
                      <a:pt x="62" y="2"/>
                    </a:cubicBezTo>
                    <a:cubicBezTo>
                      <a:pt x="63" y="3"/>
                      <a:pt x="63" y="4"/>
                      <a:pt x="63" y="6"/>
                    </a:cubicBezTo>
                    <a:cubicBezTo>
                      <a:pt x="63" y="22"/>
                      <a:pt x="63" y="22"/>
                      <a:pt x="63" y="22"/>
                    </a:cubicBezTo>
                    <a:cubicBezTo>
                      <a:pt x="62" y="22"/>
                      <a:pt x="61" y="22"/>
                      <a:pt x="60" y="22"/>
                    </a:cubicBezTo>
                    <a:cubicBezTo>
                      <a:pt x="59" y="22"/>
                      <a:pt x="58" y="22"/>
                      <a:pt x="57" y="22"/>
                    </a:cubicBezTo>
                    <a:cubicBezTo>
                      <a:pt x="50" y="22"/>
                      <a:pt x="44" y="23"/>
                      <a:pt x="39" y="25"/>
                    </a:cubicBezTo>
                    <a:cubicBezTo>
                      <a:pt x="34" y="27"/>
                      <a:pt x="29" y="31"/>
                      <a:pt x="24" y="36"/>
                    </a:cubicBezTo>
                    <a:cubicBezTo>
                      <a:pt x="24" y="123"/>
                      <a:pt x="24" y="123"/>
                      <a:pt x="24" y="123"/>
                    </a:cubicBezTo>
                    <a:cubicBezTo>
                      <a:pt x="5" y="123"/>
                      <a:pt x="5" y="123"/>
                      <a:pt x="5" y="123"/>
                    </a:cubicBezTo>
                    <a:cubicBezTo>
                      <a:pt x="2" y="123"/>
                      <a:pt x="0" y="121"/>
                      <a:pt x="0" y="118"/>
                    </a:cubicBezTo>
                    <a:cubicBezTo>
                      <a:pt x="0" y="1"/>
                      <a:pt x="0" y="1"/>
                      <a:pt x="0" y="1"/>
                    </a:cubicBezTo>
                    <a:cubicBezTo>
                      <a:pt x="14" y="1"/>
                      <a:pt x="14" y="1"/>
                      <a:pt x="14" y="1"/>
                    </a:cubicBezTo>
                    <a:cubicBezTo>
                      <a:pt x="16" y="1"/>
                      <a:pt x="18" y="2"/>
                      <a:pt x="19" y="2"/>
                    </a:cubicBezTo>
                    <a:cubicBezTo>
                      <a:pt x="20" y="3"/>
                      <a:pt x="21" y="5"/>
                      <a:pt x="21" y="7"/>
                    </a:cubicBezTo>
                    <a:cubicBezTo>
                      <a:pt x="22" y="18"/>
                      <a:pt x="22" y="18"/>
                      <a:pt x="22" y="18"/>
                    </a:cubicBezTo>
                    <a:cubicBezTo>
                      <a:pt x="26" y="13"/>
                      <a:pt x="30" y="9"/>
                      <a:pt x="36" y="6"/>
                    </a:cubicBezTo>
                    <a:cubicBezTo>
                      <a:pt x="42" y="2"/>
                      <a:pt x="48" y="0"/>
                      <a:pt x="55"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6" name="Freeform 10"/>
              <p:cNvSpPr>
                <a:spLocks noEditPoints="1"/>
              </p:cNvSpPr>
              <p:nvPr/>
            </p:nvSpPr>
            <p:spPr bwMode="black">
              <a:xfrm>
                <a:off x="5295902" y="3198810"/>
                <a:ext cx="360362" cy="487363"/>
              </a:xfrm>
              <a:custGeom>
                <a:avLst/>
                <a:gdLst>
                  <a:gd name="T0" fmla="*/ 23 w 96"/>
                  <a:gd name="T1" fmla="*/ 73 h 128"/>
                  <a:gd name="T2" fmla="*/ 25 w 96"/>
                  <a:gd name="T3" fmla="*/ 90 h 128"/>
                  <a:gd name="T4" fmla="*/ 31 w 96"/>
                  <a:gd name="T5" fmla="*/ 100 h 128"/>
                  <a:gd name="T6" fmla="*/ 42 w 96"/>
                  <a:gd name="T7" fmla="*/ 107 h 128"/>
                  <a:gd name="T8" fmla="*/ 59 w 96"/>
                  <a:gd name="T9" fmla="*/ 109 h 128"/>
                  <a:gd name="T10" fmla="*/ 76 w 96"/>
                  <a:gd name="T11" fmla="*/ 108 h 128"/>
                  <a:gd name="T12" fmla="*/ 87 w 96"/>
                  <a:gd name="T13" fmla="*/ 107 h 128"/>
                  <a:gd name="T14" fmla="*/ 92 w 96"/>
                  <a:gd name="T15" fmla="*/ 112 h 128"/>
                  <a:gd name="T16" fmla="*/ 92 w 96"/>
                  <a:gd name="T17" fmla="*/ 122 h 128"/>
                  <a:gd name="T18" fmla="*/ 76 w 96"/>
                  <a:gd name="T19" fmla="*/ 126 h 128"/>
                  <a:gd name="T20" fmla="*/ 53 w 96"/>
                  <a:gd name="T21" fmla="*/ 128 h 128"/>
                  <a:gd name="T22" fmla="*/ 30 w 96"/>
                  <a:gd name="T23" fmla="*/ 125 h 128"/>
                  <a:gd name="T24" fmla="*/ 13 w 96"/>
                  <a:gd name="T25" fmla="*/ 114 h 128"/>
                  <a:gd name="T26" fmla="*/ 3 w 96"/>
                  <a:gd name="T27" fmla="*/ 94 h 128"/>
                  <a:gd name="T28" fmla="*/ 0 w 96"/>
                  <a:gd name="T29" fmla="*/ 65 h 128"/>
                  <a:gd name="T30" fmla="*/ 3 w 96"/>
                  <a:gd name="T31" fmla="*/ 35 h 128"/>
                  <a:gd name="T32" fmla="*/ 13 w 96"/>
                  <a:gd name="T33" fmla="*/ 15 h 128"/>
                  <a:gd name="T34" fmla="*/ 28 w 96"/>
                  <a:gd name="T35" fmla="*/ 4 h 128"/>
                  <a:gd name="T36" fmla="*/ 50 w 96"/>
                  <a:gd name="T37" fmla="*/ 0 h 128"/>
                  <a:gd name="T38" fmla="*/ 73 w 96"/>
                  <a:gd name="T39" fmla="*/ 4 h 128"/>
                  <a:gd name="T40" fmla="*/ 87 w 96"/>
                  <a:gd name="T41" fmla="*/ 15 h 128"/>
                  <a:gd name="T42" fmla="*/ 94 w 96"/>
                  <a:gd name="T43" fmla="*/ 31 h 128"/>
                  <a:gd name="T44" fmla="*/ 96 w 96"/>
                  <a:gd name="T45" fmla="*/ 50 h 128"/>
                  <a:gd name="T46" fmla="*/ 95 w 96"/>
                  <a:gd name="T47" fmla="*/ 63 h 128"/>
                  <a:gd name="T48" fmla="*/ 93 w 96"/>
                  <a:gd name="T49" fmla="*/ 73 h 128"/>
                  <a:gd name="T50" fmla="*/ 23 w 96"/>
                  <a:gd name="T51" fmla="*/ 73 h 128"/>
                  <a:gd name="T52" fmla="*/ 74 w 96"/>
                  <a:gd name="T53" fmla="*/ 56 h 128"/>
                  <a:gd name="T54" fmla="*/ 74 w 96"/>
                  <a:gd name="T55" fmla="*/ 53 h 128"/>
                  <a:gd name="T56" fmla="*/ 74 w 96"/>
                  <a:gd name="T57" fmla="*/ 49 h 128"/>
                  <a:gd name="T58" fmla="*/ 69 w 96"/>
                  <a:gd name="T59" fmla="*/ 26 h 128"/>
                  <a:gd name="T60" fmla="*/ 51 w 96"/>
                  <a:gd name="T61" fmla="*/ 19 h 128"/>
                  <a:gd name="T62" fmla="*/ 38 w 96"/>
                  <a:gd name="T63" fmla="*/ 21 h 128"/>
                  <a:gd name="T64" fmla="*/ 29 w 96"/>
                  <a:gd name="T65" fmla="*/ 29 h 128"/>
                  <a:gd name="T66" fmla="*/ 25 w 96"/>
                  <a:gd name="T67" fmla="*/ 40 h 128"/>
                  <a:gd name="T68" fmla="*/ 23 w 96"/>
                  <a:gd name="T69" fmla="*/ 56 h 128"/>
                  <a:gd name="T70" fmla="*/ 74 w 96"/>
                  <a:gd name="T71"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 h="128">
                    <a:moveTo>
                      <a:pt x="23" y="73"/>
                    </a:moveTo>
                    <a:cubicBezTo>
                      <a:pt x="24" y="80"/>
                      <a:pt x="24" y="85"/>
                      <a:pt x="25" y="90"/>
                    </a:cubicBezTo>
                    <a:cubicBezTo>
                      <a:pt x="26" y="94"/>
                      <a:pt x="28" y="98"/>
                      <a:pt x="31" y="100"/>
                    </a:cubicBezTo>
                    <a:cubicBezTo>
                      <a:pt x="34" y="103"/>
                      <a:pt x="37" y="105"/>
                      <a:pt x="42" y="107"/>
                    </a:cubicBezTo>
                    <a:cubicBezTo>
                      <a:pt x="46" y="108"/>
                      <a:pt x="52" y="109"/>
                      <a:pt x="59" y="109"/>
                    </a:cubicBezTo>
                    <a:cubicBezTo>
                      <a:pt x="65" y="109"/>
                      <a:pt x="71" y="108"/>
                      <a:pt x="76" y="108"/>
                    </a:cubicBezTo>
                    <a:cubicBezTo>
                      <a:pt x="81" y="107"/>
                      <a:pt x="85" y="107"/>
                      <a:pt x="87" y="107"/>
                    </a:cubicBezTo>
                    <a:cubicBezTo>
                      <a:pt x="90" y="107"/>
                      <a:pt x="92" y="108"/>
                      <a:pt x="92" y="112"/>
                    </a:cubicBezTo>
                    <a:cubicBezTo>
                      <a:pt x="92" y="122"/>
                      <a:pt x="92" y="122"/>
                      <a:pt x="92" y="122"/>
                    </a:cubicBezTo>
                    <a:cubicBezTo>
                      <a:pt x="88" y="124"/>
                      <a:pt x="83" y="125"/>
                      <a:pt x="76" y="126"/>
                    </a:cubicBezTo>
                    <a:cubicBezTo>
                      <a:pt x="70" y="127"/>
                      <a:pt x="62" y="128"/>
                      <a:pt x="53" y="128"/>
                    </a:cubicBezTo>
                    <a:cubicBezTo>
                      <a:pt x="44" y="128"/>
                      <a:pt x="36" y="127"/>
                      <a:pt x="30" y="125"/>
                    </a:cubicBezTo>
                    <a:cubicBezTo>
                      <a:pt x="23" y="122"/>
                      <a:pt x="17" y="119"/>
                      <a:pt x="13" y="114"/>
                    </a:cubicBezTo>
                    <a:cubicBezTo>
                      <a:pt x="9" y="109"/>
                      <a:pt x="5" y="102"/>
                      <a:pt x="3" y="94"/>
                    </a:cubicBezTo>
                    <a:cubicBezTo>
                      <a:pt x="1" y="86"/>
                      <a:pt x="0" y="76"/>
                      <a:pt x="0" y="65"/>
                    </a:cubicBezTo>
                    <a:cubicBezTo>
                      <a:pt x="0" y="53"/>
                      <a:pt x="1" y="43"/>
                      <a:pt x="3" y="35"/>
                    </a:cubicBezTo>
                    <a:cubicBezTo>
                      <a:pt x="5" y="27"/>
                      <a:pt x="9" y="20"/>
                      <a:pt x="13" y="15"/>
                    </a:cubicBezTo>
                    <a:cubicBezTo>
                      <a:pt x="17" y="10"/>
                      <a:pt x="22" y="6"/>
                      <a:pt x="28" y="4"/>
                    </a:cubicBezTo>
                    <a:cubicBezTo>
                      <a:pt x="35" y="1"/>
                      <a:pt x="42" y="0"/>
                      <a:pt x="50" y="0"/>
                    </a:cubicBezTo>
                    <a:cubicBezTo>
                      <a:pt x="60" y="0"/>
                      <a:pt x="67" y="2"/>
                      <a:pt x="73" y="4"/>
                    </a:cubicBezTo>
                    <a:cubicBezTo>
                      <a:pt x="79" y="7"/>
                      <a:pt x="84" y="10"/>
                      <a:pt x="87" y="15"/>
                    </a:cubicBezTo>
                    <a:cubicBezTo>
                      <a:pt x="90" y="19"/>
                      <a:pt x="93" y="25"/>
                      <a:pt x="94" y="31"/>
                    </a:cubicBezTo>
                    <a:cubicBezTo>
                      <a:pt x="95" y="37"/>
                      <a:pt x="96" y="43"/>
                      <a:pt x="96" y="50"/>
                    </a:cubicBezTo>
                    <a:cubicBezTo>
                      <a:pt x="96" y="55"/>
                      <a:pt x="96" y="59"/>
                      <a:pt x="95" y="63"/>
                    </a:cubicBezTo>
                    <a:cubicBezTo>
                      <a:pt x="95" y="68"/>
                      <a:pt x="94" y="71"/>
                      <a:pt x="93" y="73"/>
                    </a:cubicBezTo>
                    <a:lnTo>
                      <a:pt x="23" y="73"/>
                    </a:lnTo>
                    <a:close/>
                    <a:moveTo>
                      <a:pt x="74" y="56"/>
                    </a:moveTo>
                    <a:cubicBezTo>
                      <a:pt x="74" y="55"/>
                      <a:pt x="74" y="53"/>
                      <a:pt x="74" y="53"/>
                    </a:cubicBezTo>
                    <a:cubicBezTo>
                      <a:pt x="74" y="52"/>
                      <a:pt x="74" y="51"/>
                      <a:pt x="74" y="49"/>
                    </a:cubicBezTo>
                    <a:cubicBezTo>
                      <a:pt x="74" y="39"/>
                      <a:pt x="73" y="32"/>
                      <a:pt x="69" y="26"/>
                    </a:cubicBezTo>
                    <a:cubicBezTo>
                      <a:pt x="66" y="21"/>
                      <a:pt x="60" y="19"/>
                      <a:pt x="51" y="19"/>
                    </a:cubicBezTo>
                    <a:cubicBezTo>
                      <a:pt x="46" y="19"/>
                      <a:pt x="41" y="19"/>
                      <a:pt x="38" y="21"/>
                    </a:cubicBezTo>
                    <a:cubicBezTo>
                      <a:pt x="34" y="23"/>
                      <a:pt x="31" y="25"/>
                      <a:pt x="29" y="29"/>
                    </a:cubicBezTo>
                    <a:cubicBezTo>
                      <a:pt x="27" y="32"/>
                      <a:pt x="26" y="36"/>
                      <a:pt x="25" y="40"/>
                    </a:cubicBezTo>
                    <a:cubicBezTo>
                      <a:pt x="24" y="45"/>
                      <a:pt x="23" y="50"/>
                      <a:pt x="23" y="56"/>
                    </a:cubicBezTo>
                    <a:lnTo>
                      <a:pt x="74"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7" name="Freeform 11"/>
              <p:cNvSpPr>
                <a:spLocks noEditPoints="1"/>
              </p:cNvSpPr>
              <p:nvPr/>
            </p:nvSpPr>
            <p:spPr bwMode="black">
              <a:xfrm>
                <a:off x="5746750" y="3040059"/>
                <a:ext cx="109537" cy="633412"/>
              </a:xfrm>
              <a:custGeom>
                <a:avLst/>
                <a:gdLst>
                  <a:gd name="T0" fmla="*/ 15 w 29"/>
                  <a:gd name="T1" fmla="*/ 26 h 167"/>
                  <a:gd name="T2" fmla="*/ 3 w 29"/>
                  <a:gd name="T3" fmla="*/ 23 h 167"/>
                  <a:gd name="T4" fmla="*/ 0 w 29"/>
                  <a:gd name="T5" fmla="*/ 13 h 167"/>
                  <a:gd name="T6" fmla="*/ 3 w 29"/>
                  <a:gd name="T7" fmla="*/ 3 h 167"/>
                  <a:gd name="T8" fmla="*/ 15 w 29"/>
                  <a:gd name="T9" fmla="*/ 0 h 167"/>
                  <a:gd name="T10" fmla="*/ 26 w 29"/>
                  <a:gd name="T11" fmla="*/ 3 h 167"/>
                  <a:gd name="T12" fmla="*/ 29 w 29"/>
                  <a:gd name="T13" fmla="*/ 13 h 167"/>
                  <a:gd name="T14" fmla="*/ 26 w 29"/>
                  <a:gd name="T15" fmla="*/ 23 h 167"/>
                  <a:gd name="T16" fmla="*/ 15 w 29"/>
                  <a:gd name="T17" fmla="*/ 26 h 167"/>
                  <a:gd name="T18" fmla="*/ 27 w 29"/>
                  <a:gd name="T19" fmla="*/ 167 h 167"/>
                  <a:gd name="T20" fmla="*/ 8 w 29"/>
                  <a:gd name="T21" fmla="*/ 167 h 167"/>
                  <a:gd name="T22" fmla="*/ 3 w 29"/>
                  <a:gd name="T23" fmla="*/ 162 h 167"/>
                  <a:gd name="T24" fmla="*/ 3 w 29"/>
                  <a:gd name="T25" fmla="*/ 45 h 167"/>
                  <a:gd name="T26" fmla="*/ 21 w 29"/>
                  <a:gd name="T27" fmla="*/ 45 h 167"/>
                  <a:gd name="T28" fmla="*/ 27 w 29"/>
                  <a:gd name="T29" fmla="*/ 51 h 167"/>
                  <a:gd name="T30" fmla="*/ 27 w 29"/>
                  <a:gd name="T3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 h="167">
                    <a:moveTo>
                      <a:pt x="15" y="26"/>
                    </a:moveTo>
                    <a:cubicBezTo>
                      <a:pt x="9" y="26"/>
                      <a:pt x="5" y="25"/>
                      <a:pt x="3" y="23"/>
                    </a:cubicBezTo>
                    <a:cubicBezTo>
                      <a:pt x="1" y="21"/>
                      <a:pt x="0" y="18"/>
                      <a:pt x="0" y="13"/>
                    </a:cubicBezTo>
                    <a:cubicBezTo>
                      <a:pt x="0" y="8"/>
                      <a:pt x="1" y="5"/>
                      <a:pt x="3" y="3"/>
                    </a:cubicBezTo>
                    <a:cubicBezTo>
                      <a:pt x="5" y="1"/>
                      <a:pt x="9" y="0"/>
                      <a:pt x="15" y="0"/>
                    </a:cubicBezTo>
                    <a:cubicBezTo>
                      <a:pt x="20" y="0"/>
                      <a:pt x="23" y="1"/>
                      <a:pt x="26" y="3"/>
                    </a:cubicBezTo>
                    <a:cubicBezTo>
                      <a:pt x="28" y="5"/>
                      <a:pt x="29" y="8"/>
                      <a:pt x="29" y="13"/>
                    </a:cubicBezTo>
                    <a:cubicBezTo>
                      <a:pt x="29" y="18"/>
                      <a:pt x="28" y="21"/>
                      <a:pt x="26" y="23"/>
                    </a:cubicBezTo>
                    <a:cubicBezTo>
                      <a:pt x="23" y="25"/>
                      <a:pt x="20" y="26"/>
                      <a:pt x="15" y="26"/>
                    </a:cubicBezTo>
                    <a:close/>
                    <a:moveTo>
                      <a:pt x="27" y="167"/>
                    </a:moveTo>
                    <a:cubicBezTo>
                      <a:pt x="8" y="167"/>
                      <a:pt x="8" y="167"/>
                      <a:pt x="8" y="167"/>
                    </a:cubicBezTo>
                    <a:cubicBezTo>
                      <a:pt x="4" y="167"/>
                      <a:pt x="3" y="165"/>
                      <a:pt x="3" y="162"/>
                    </a:cubicBezTo>
                    <a:cubicBezTo>
                      <a:pt x="3" y="45"/>
                      <a:pt x="3" y="45"/>
                      <a:pt x="3" y="45"/>
                    </a:cubicBezTo>
                    <a:cubicBezTo>
                      <a:pt x="21" y="45"/>
                      <a:pt x="21" y="45"/>
                      <a:pt x="21" y="45"/>
                    </a:cubicBezTo>
                    <a:cubicBezTo>
                      <a:pt x="25" y="45"/>
                      <a:pt x="27" y="47"/>
                      <a:pt x="27" y="51"/>
                    </a:cubicBezTo>
                    <a:lnTo>
                      <a:pt x="27"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8" name="Freeform 12"/>
              <p:cNvSpPr>
                <a:spLocks/>
              </p:cNvSpPr>
              <p:nvPr/>
            </p:nvSpPr>
            <p:spPr bwMode="black">
              <a:xfrm>
                <a:off x="5961062" y="3201985"/>
                <a:ext cx="363537" cy="471486"/>
              </a:xfrm>
              <a:custGeom>
                <a:avLst/>
                <a:gdLst>
                  <a:gd name="T0" fmla="*/ 5 w 97"/>
                  <a:gd name="T1" fmla="*/ 124 h 124"/>
                  <a:gd name="T2" fmla="*/ 0 w 97"/>
                  <a:gd name="T3" fmla="*/ 119 h 124"/>
                  <a:gd name="T4" fmla="*/ 0 w 97"/>
                  <a:gd name="T5" fmla="*/ 2 h 124"/>
                  <a:gd name="T6" fmla="*/ 14 w 97"/>
                  <a:gd name="T7" fmla="*/ 2 h 124"/>
                  <a:gd name="T8" fmla="*/ 19 w 97"/>
                  <a:gd name="T9" fmla="*/ 3 h 124"/>
                  <a:gd name="T10" fmla="*/ 21 w 97"/>
                  <a:gd name="T11" fmla="*/ 8 h 124"/>
                  <a:gd name="T12" fmla="*/ 22 w 97"/>
                  <a:gd name="T13" fmla="*/ 16 h 124"/>
                  <a:gd name="T14" fmla="*/ 60 w 97"/>
                  <a:gd name="T15" fmla="*/ 0 h 124"/>
                  <a:gd name="T16" fmla="*/ 88 w 97"/>
                  <a:gd name="T17" fmla="*/ 11 h 124"/>
                  <a:gd name="T18" fmla="*/ 97 w 97"/>
                  <a:gd name="T19" fmla="*/ 41 h 124"/>
                  <a:gd name="T20" fmla="*/ 97 w 97"/>
                  <a:gd name="T21" fmla="*/ 124 h 124"/>
                  <a:gd name="T22" fmla="*/ 78 w 97"/>
                  <a:gd name="T23" fmla="*/ 124 h 124"/>
                  <a:gd name="T24" fmla="*/ 74 w 97"/>
                  <a:gd name="T25" fmla="*/ 123 h 124"/>
                  <a:gd name="T26" fmla="*/ 72 w 97"/>
                  <a:gd name="T27" fmla="*/ 119 h 124"/>
                  <a:gd name="T28" fmla="*/ 72 w 97"/>
                  <a:gd name="T29" fmla="*/ 43 h 124"/>
                  <a:gd name="T30" fmla="*/ 67 w 97"/>
                  <a:gd name="T31" fmla="*/ 25 h 124"/>
                  <a:gd name="T32" fmla="*/ 52 w 97"/>
                  <a:gd name="T33" fmla="*/ 20 h 124"/>
                  <a:gd name="T34" fmla="*/ 35 w 97"/>
                  <a:gd name="T35" fmla="*/ 24 h 124"/>
                  <a:gd name="T36" fmla="*/ 24 w 97"/>
                  <a:gd name="T37" fmla="*/ 32 h 124"/>
                  <a:gd name="T38" fmla="*/ 24 w 97"/>
                  <a:gd name="T39" fmla="*/ 124 h 124"/>
                  <a:gd name="T40" fmla="*/ 5 w 97"/>
                  <a:gd name="T41"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 h="124">
                    <a:moveTo>
                      <a:pt x="5" y="124"/>
                    </a:moveTo>
                    <a:cubicBezTo>
                      <a:pt x="1" y="124"/>
                      <a:pt x="0" y="122"/>
                      <a:pt x="0" y="119"/>
                    </a:cubicBezTo>
                    <a:cubicBezTo>
                      <a:pt x="0" y="2"/>
                      <a:pt x="0" y="2"/>
                      <a:pt x="0" y="2"/>
                    </a:cubicBezTo>
                    <a:cubicBezTo>
                      <a:pt x="14" y="2"/>
                      <a:pt x="14" y="2"/>
                      <a:pt x="14" y="2"/>
                    </a:cubicBezTo>
                    <a:cubicBezTo>
                      <a:pt x="16" y="2"/>
                      <a:pt x="17" y="3"/>
                      <a:pt x="19" y="3"/>
                    </a:cubicBezTo>
                    <a:cubicBezTo>
                      <a:pt x="20" y="4"/>
                      <a:pt x="21" y="6"/>
                      <a:pt x="21" y="8"/>
                    </a:cubicBezTo>
                    <a:cubicBezTo>
                      <a:pt x="22" y="16"/>
                      <a:pt x="22" y="16"/>
                      <a:pt x="22" y="16"/>
                    </a:cubicBezTo>
                    <a:cubicBezTo>
                      <a:pt x="32" y="5"/>
                      <a:pt x="45" y="0"/>
                      <a:pt x="60" y="0"/>
                    </a:cubicBezTo>
                    <a:cubicBezTo>
                      <a:pt x="73" y="0"/>
                      <a:pt x="83" y="3"/>
                      <a:pt x="88" y="11"/>
                    </a:cubicBezTo>
                    <a:cubicBezTo>
                      <a:pt x="94" y="19"/>
                      <a:pt x="97" y="29"/>
                      <a:pt x="97" y="41"/>
                    </a:cubicBezTo>
                    <a:cubicBezTo>
                      <a:pt x="97" y="124"/>
                      <a:pt x="97" y="124"/>
                      <a:pt x="97" y="124"/>
                    </a:cubicBezTo>
                    <a:cubicBezTo>
                      <a:pt x="78" y="124"/>
                      <a:pt x="78" y="124"/>
                      <a:pt x="78" y="124"/>
                    </a:cubicBezTo>
                    <a:cubicBezTo>
                      <a:pt x="76" y="124"/>
                      <a:pt x="75" y="124"/>
                      <a:pt x="74" y="123"/>
                    </a:cubicBezTo>
                    <a:cubicBezTo>
                      <a:pt x="73" y="122"/>
                      <a:pt x="72" y="121"/>
                      <a:pt x="72" y="119"/>
                    </a:cubicBezTo>
                    <a:cubicBezTo>
                      <a:pt x="72" y="43"/>
                      <a:pt x="72" y="43"/>
                      <a:pt x="72" y="43"/>
                    </a:cubicBezTo>
                    <a:cubicBezTo>
                      <a:pt x="72" y="35"/>
                      <a:pt x="71" y="29"/>
                      <a:pt x="67" y="25"/>
                    </a:cubicBezTo>
                    <a:cubicBezTo>
                      <a:pt x="63" y="22"/>
                      <a:pt x="58" y="20"/>
                      <a:pt x="52" y="20"/>
                    </a:cubicBezTo>
                    <a:cubicBezTo>
                      <a:pt x="45" y="20"/>
                      <a:pt x="39" y="21"/>
                      <a:pt x="35" y="24"/>
                    </a:cubicBezTo>
                    <a:cubicBezTo>
                      <a:pt x="30" y="27"/>
                      <a:pt x="27" y="29"/>
                      <a:pt x="24" y="32"/>
                    </a:cubicBezTo>
                    <a:cubicBezTo>
                      <a:pt x="24" y="124"/>
                      <a:pt x="24" y="124"/>
                      <a:pt x="24" y="124"/>
                    </a:cubicBezTo>
                    <a:lnTo>
                      <a:pt x="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19" name="Freeform 13"/>
              <p:cNvSpPr>
                <a:spLocks/>
              </p:cNvSpPr>
              <p:nvPr/>
            </p:nvSpPr>
            <p:spPr bwMode="black">
              <a:xfrm>
                <a:off x="6400799" y="3209923"/>
                <a:ext cx="379414" cy="463551"/>
              </a:xfrm>
              <a:custGeom>
                <a:avLst/>
                <a:gdLst>
                  <a:gd name="T0" fmla="*/ 43 w 101"/>
                  <a:gd name="T1" fmla="*/ 122 h 122"/>
                  <a:gd name="T2" fmla="*/ 38 w 101"/>
                  <a:gd name="T3" fmla="*/ 121 h 122"/>
                  <a:gd name="T4" fmla="*/ 36 w 101"/>
                  <a:gd name="T5" fmla="*/ 117 h 122"/>
                  <a:gd name="T6" fmla="*/ 13 w 101"/>
                  <a:gd name="T7" fmla="*/ 59 h 122"/>
                  <a:gd name="T8" fmla="*/ 0 w 101"/>
                  <a:gd name="T9" fmla="*/ 0 h 122"/>
                  <a:gd name="T10" fmla="*/ 20 w 101"/>
                  <a:gd name="T11" fmla="*/ 0 h 122"/>
                  <a:gd name="T12" fmla="*/ 25 w 101"/>
                  <a:gd name="T13" fmla="*/ 6 h 122"/>
                  <a:gd name="T14" fmla="*/ 29 w 101"/>
                  <a:gd name="T15" fmla="*/ 30 h 122"/>
                  <a:gd name="T16" fmla="*/ 35 w 101"/>
                  <a:gd name="T17" fmla="*/ 55 h 122"/>
                  <a:gd name="T18" fmla="*/ 43 w 101"/>
                  <a:gd name="T19" fmla="*/ 79 h 122"/>
                  <a:gd name="T20" fmla="*/ 51 w 101"/>
                  <a:gd name="T21" fmla="*/ 101 h 122"/>
                  <a:gd name="T22" fmla="*/ 60 w 101"/>
                  <a:gd name="T23" fmla="*/ 78 h 122"/>
                  <a:gd name="T24" fmla="*/ 67 w 101"/>
                  <a:gd name="T25" fmla="*/ 52 h 122"/>
                  <a:gd name="T26" fmla="*/ 74 w 101"/>
                  <a:gd name="T27" fmla="*/ 25 h 122"/>
                  <a:gd name="T28" fmla="*/ 78 w 101"/>
                  <a:gd name="T29" fmla="*/ 0 h 122"/>
                  <a:gd name="T30" fmla="*/ 96 w 101"/>
                  <a:gd name="T31" fmla="*/ 0 h 122"/>
                  <a:gd name="T32" fmla="*/ 101 w 101"/>
                  <a:gd name="T33" fmla="*/ 5 h 122"/>
                  <a:gd name="T34" fmla="*/ 100 w 101"/>
                  <a:gd name="T35" fmla="*/ 11 h 122"/>
                  <a:gd name="T36" fmla="*/ 99 w 101"/>
                  <a:gd name="T37" fmla="*/ 19 h 122"/>
                  <a:gd name="T38" fmla="*/ 85 w 101"/>
                  <a:gd name="T39" fmla="*/ 70 h 122"/>
                  <a:gd name="T40" fmla="*/ 64 w 101"/>
                  <a:gd name="T41" fmla="*/ 122 h 122"/>
                  <a:gd name="T42" fmla="*/ 43 w 101"/>
                  <a:gd name="T43"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 h="122">
                    <a:moveTo>
                      <a:pt x="43" y="122"/>
                    </a:moveTo>
                    <a:cubicBezTo>
                      <a:pt x="41" y="122"/>
                      <a:pt x="39" y="122"/>
                      <a:pt x="38" y="121"/>
                    </a:cubicBezTo>
                    <a:cubicBezTo>
                      <a:pt x="38" y="120"/>
                      <a:pt x="37" y="119"/>
                      <a:pt x="36" y="117"/>
                    </a:cubicBezTo>
                    <a:cubicBezTo>
                      <a:pt x="27" y="98"/>
                      <a:pt x="20" y="79"/>
                      <a:pt x="13" y="59"/>
                    </a:cubicBezTo>
                    <a:cubicBezTo>
                      <a:pt x="7" y="40"/>
                      <a:pt x="2" y="20"/>
                      <a:pt x="0" y="0"/>
                    </a:cubicBezTo>
                    <a:cubicBezTo>
                      <a:pt x="20" y="0"/>
                      <a:pt x="20" y="0"/>
                      <a:pt x="20" y="0"/>
                    </a:cubicBezTo>
                    <a:cubicBezTo>
                      <a:pt x="23" y="0"/>
                      <a:pt x="25" y="2"/>
                      <a:pt x="25" y="6"/>
                    </a:cubicBezTo>
                    <a:cubicBezTo>
                      <a:pt x="26" y="13"/>
                      <a:pt x="28" y="21"/>
                      <a:pt x="29" y="30"/>
                    </a:cubicBezTo>
                    <a:cubicBezTo>
                      <a:pt x="31" y="38"/>
                      <a:pt x="33" y="46"/>
                      <a:pt x="35" y="55"/>
                    </a:cubicBezTo>
                    <a:cubicBezTo>
                      <a:pt x="38" y="63"/>
                      <a:pt x="40" y="71"/>
                      <a:pt x="43" y="79"/>
                    </a:cubicBezTo>
                    <a:cubicBezTo>
                      <a:pt x="45" y="87"/>
                      <a:pt x="48" y="95"/>
                      <a:pt x="51" y="101"/>
                    </a:cubicBezTo>
                    <a:cubicBezTo>
                      <a:pt x="54" y="95"/>
                      <a:pt x="57" y="87"/>
                      <a:pt x="60" y="78"/>
                    </a:cubicBezTo>
                    <a:cubicBezTo>
                      <a:pt x="63" y="70"/>
                      <a:pt x="65" y="61"/>
                      <a:pt x="67" y="52"/>
                    </a:cubicBezTo>
                    <a:cubicBezTo>
                      <a:pt x="70" y="43"/>
                      <a:pt x="72" y="34"/>
                      <a:pt x="74" y="25"/>
                    </a:cubicBezTo>
                    <a:cubicBezTo>
                      <a:pt x="75" y="16"/>
                      <a:pt x="77" y="8"/>
                      <a:pt x="78" y="0"/>
                    </a:cubicBezTo>
                    <a:cubicBezTo>
                      <a:pt x="96" y="0"/>
                      <a:pt x="96" y="0"/>
                      <a:pt x="96" y="0"/>
                    </a:cubicBezTo>
                    <a:cubicBezTo>
                      <a:pt x="99" y="0"/>
                      <a:pt x="101" y="2"/>
                      <a:pt x="101" y="5"/>
                    </a:cubicBezTo>
                    <a:cubicBezTo>
                      <a:pt x="101" y="7"/>
                      <a:pt x="101" y="9"/>
                      <a:pt x="100" y="11"/>
                    </a:cubicBezTo>
                    <a:cubicBezTo>
                      <a:pt x="100" y="13"/>
                      <a:pt x="100" y="16"/>
                      <a:pt x="99" y="19"/>
                    </a:cubicBezTo>
                    <a:cubicBezTo>
                      <a:pt x="96" y="36"/>
                      <a:pt x="91" y="53"/>
                      <a:pt x="85" y="70"/>
                    </a:cubicBezTo>
                    <a:cubicBezTo>
                      <a:pt x="79" y="88"/>
                      <a:pt x="72" y="105"/>
                      <a:pt x="64" y="122"/>
                    </a:cubicBezTo>
                    <a:lnTo>
                      <a:pt x="43" y="1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20" name="Freeform 14"/>
              <p:cNvSpPr>
                <a:spLocks noEditPoints="1"/>
              </p:cNvSpPr>
              <p:nvPr/>
            </p:nvSpPr>
            <p:spPr bwMode="black">
              <a:xfrm>
                <a:off x="6840536" y="3198810"/>
                <a:ext cx="360362" cy="487363"/>
              </a:xfrm>
              <a:custGeom>
                <a:avLst/>
                <a:gdLst>
                  <a:gd name="T0" fmla="*/ 23 w 96"/>
                  <a:gd name="T1" fmla="*/ 73 h 128"/>
                  <a:gd name="T2" fmla="*/ 25 w 96"/>
                  <a:gd name="T3" fmla="*/ 90 h 128"/>
                  <a:gd name="T4" fmla="*/ 31 w 96"/>
                  <a:gd name="T5" fmla="*/ 100 h 128"/>
                  <a:gd name="T6" fmla="*/ 41 w 96"/>
                  <a:gd name="T7" fmla="*/ 107 h 128"/>
                  <a:gd name="T8" fmla="*/ 59 w 96"/>
                  <a:gd name="T9" fmla="*/ 109 h 128"/>
                  <a:gd name="T10" fmla="*/ 76 w 96"/>
                  <a:gd name="T11" fmla="*/ 108 h 128"/>
                  <a:gd name="T12" fmla="*/ 86 w 96"/>
                  <a:gd name="T13" fmla="*/ 107 h 128"/>
                  <a:gd name="T14" fmla="*/ 92 w 96"/>
                  <a:gd name="T15" fmla="*/ 112 h 128"/>
                  <a:gd name="T16" fmla="*/ 92 w 96"/>
                  <a:gd name="T17" fmla="*/ 122 h 128"/>
                  <a:gd name="T18" fmla="*/ 76 w 96"/>
                  <a:gd name="T19" fmla="*/ 126 h 128"/>
                  <a:gd name="T20" fmla="*/ 53 w 96"/>
                  <a:gd name="T21" fmla="*/ 128 h 128"/>
                  <a:gd name="T22" fmla="*/ 29 w 96"/>
                  <a:gd name="T23" fmla="*/ 125 h 128"/>
                  <a:gd name="T24" fmla="*/ 13 w 96"/>
                  <a:gd name="T25" fmla="*/ 114 h 128"/>
                  <a:gd name="T26" fmla="*/ 3 w 96"/>
                  <a:gd name="T27" fmla="*/ 94 h 128"/>
                  <a:gd name="T28" fmla="*/ 0 w 96"/>
                  <a:gd name="T29" fmla="*/ 65 h 128"/>
                  <a:gd name="T30" fmla="*/ 3 w 96"/>
                  <a:gd name="T31" fmla="*/ 35 h 128"/>
                  <a:gd name="T32" fmla="*/ 12 w 96"/>
                  <a:gd name="T33" fmla="*/ 15 h 128"/>
                  <a:gd name="T34" fmla="*/ 28 w 96"/>
                  <a:gd name="T35" fmla="*/ 4 h 128"/>
                  <a:gd name="T36" fmla="*/ 50 w 96"/>
                  <a:gd name="T37" fmla="*/ 0 h 128"/>
                  <a:gd name="T38" fmla="*/ 73 w 96"/>
                  <a:gd name="T39" fmla="*/ 4 h 128"/>
                  <a:gd name="T40" fmla="*/ 87 w 96"/>
                  <a:gd name="T41" fmla="*/ 15 h 128"/>
                  <a:gd name="T42" fmla="*/ 94 w 96"/>
                  <a:gd name="T43" fmla="*/ 31 h 128"/>
                  <a:gd name="T44" fmla="*/ 96 w 96"/>
                  <a:gd name="T45" fmla="*/ 50 h 128"/>
                  <a:gd name="T46" fmla="*/ 95 w 96"/>
                  <a:gd name="T47" fmla="*/ 63 h 128"/>
                  <a:gd name="T48" fmla="*/ 93 w 96"/>
                  <a:gd name="T49" fmla="*/ 73 h 128"/>
                  <a:gd name="T50" fmla="*/ 23 w 96"/>
                  <a:gd name="T51" fmla="*/ 73 h 128"/>
                  <a:gd name="T52" fmla="*/ 73 w 96"/>
                  <a:gd name="T53" fmla="*/ 56 h 128"/>
                  <a:gd name="T54" fmla="*/ 74 w 96"/>
                  <a:gd name="T55" fmla="*/ 53 h 128"/>
                  <a:gd name="T56" fmla="*/ 74 w 96"/>
                  <a:gd name="T57" fmla="*/ 49 h 128"/>
                  <a:gd name="T58" fmla="*/ 69 w 96"/>
                  <a:gd name="T59" fmla="*/ 26 h 128"/>
                  <a:gd name="T60" fmla="*/ 51 w 96"/>
                  <a:gd name="T61" fmla="*/ 19 h 128"/>
                  <a:gd name="T62" fmla="*/ 37 w 96"/>
                  <a:gd name="T63" fmla="*/ 21 h 128"/>
                  <a:gd name="T64" fmla="*/ 29 w 96"/>
                  <a:gd name="T65" fmla="*/ 29 h 128"/>
                  <a:gd name="T66" fmla="*/ 24 w 96"/>
                  <a:gd name="T67" fmla="*/ 40 h 128"/>
                  <a:gd name="T68" fmla="*/ 23 w 96"/>
                  <a:gd name="T69" fmla="*/ 56 h 128"/>
                  <a:gd name="T70" fmla="*/ 73 w 96"/>
                  <a:gd name="T71" fmla="*/ 5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6" h="128">
                    <a:moveTo>
                      <a:pt x="23" y="73"/>
                    </a:moveTo>
                    <a:cubicBezTo>
                      <a:pt x="23" y="80"/>
                      <a:pt x="24" y="85"/>
                      <a:pt x="25" y="90"/>
                    </a:cubicBezTo>
                    <a:cubicBezTo>
                      <a:pt x="26" y="94"/>
                      <a:pt x="28" y="98"/>
                      <a:pt x="31" y="100"/>
                    </a:cubicBezTo>
                    <a:cubicBezTo>
                      <a:pt x="33" y="103"/>
                      <a:pt x="37" y="105"/>
                      <a:pt x="41" y="107"/>
                    </a:cubicBezTo>
                    <a:cubicBezTo>
                      <a:pt x="46" y="108"/>
                      <a:pt x="52" y="109"/>
                      <a:pt x="59" y="109"/>
                    </a:cubicBezTo>
                    <a:cubicBezTo>
                      <a:pt x="65" y="109"/>
                      <a:pt x="71" y="108"/>
                      <a:pt x="76" y="108"/>
                    </a:cubicBezTo>
                    <a:cubicBezTo>
                      <a:pt x="81" y="107"/>
                      <a:pt x="84" y="107"/>
                      <a:pt x="86" y="107"/>
                    </a:cubicBezTo>
                    <a:cubicBezTo>
                      <a:pt x="90" y="107"/>
                      <a:pt x="92" y="108"/>
                      <a:pt x="92" y="112"/>
                    </a:cubicBezTo>
                    <a:cubicBezTo>
                      <a:pt x="92" y="122"/>
                      <a:pt x="92" y="122"/>
                      <a:pt x="92" y="122"/>
                    </a:cubicBezTo>
                    <a:cubicBezTo>
                      <a:pt x="88" y="124"/>
                      <a:pt x="83" y="125"/>
                      <a:pt x="76" y="126"/>
                    </a:cubicBezTo>
                    <a:cubicBezTo>
                      <a:pt x="69" y="127"/>
                      <a:pt x="62" y="128"/>
                      <a:pt x="53" y="128"/>
                    </a:cubicBezTo>
                    <a:cubicBezTo>
                      <a:pt x="44" y="128"/>
                      <a:pt x="36" y="127"/>
                      <a:pt x="29" y="125"/>
                    </a:cubicBezTo>
                    <a:cubicBezTo>
                      <a:pt x="23" y="122"/>
                      <a:pt x="17" y="119"/>
                      <a:pt x="13" y="114"/>
                    </a:cubicBezTo>
                    <a:cubicBezTo>
                      <a:pt x="8" y="109"/>
                      <a:pt x="5" y="102"/>
                      <a:pt x="3" y="94"/>
                    </a:cubicBezTo>
                    <a:cubicBezTo>
                      <a:pt x="1" y="86"/>
                      <a:pt x="0" y="76"/>
                      <a:pt x="0" y="65"/>
                    </a:cubicBezTo>
                    <a:cubicBezTo>
                      <a:pt x="0" y="53"/>
                      <a:pt x="1" y="43"/>
                      <a:pt x="3" y="35"/>
                    </a:cubicBezTo>
                    <a:cubicBezTo>
                      <a:pt x="5" y="27"/>
                      <a:pt x="8" y="20"/>
                      <a:pt x="12" y="15"/>
                    </a:cubicBezTo>
                    <a:cubicBezTo>
                      <a:pt x="17" y="10"/>
                      <a:pt x="22" y="6"/>
                      <a:pt x="28" y="4"/>
                    </a:cubicBezTo>
                    <a:cubicBezTo>
                      <a:pt x="34" y="1"/>
                      <a:pt x="42" y="0"/>
                      <a:pt x="50" y="0"/>
                    </a:cubicBezTo>
                    <a:cubicBezTo>
                      <a:pt x="59" y="0"/>
                      <a:pt x="67" y="2"/>
                      <a:pt x="73" y="4"/>
                    </a:cubicBezTo>
                    <a:cubicBezTo>
                      <a:pt x="79" y="7"/>
                      <a:pt x="83" y="10"/>
                      <a:pt x="87" y="15"/>
                    </a:cubicBezTo>
                    <a:cubicBezTo>
                      <a:pt x="90" y="19"/>
                      <a:pt x="92" y="25"/>
                      <a:pt x="94" y="31"/>
                    </a:cubicBezTo>
                    <a:cubicBezTo>
                      <a:pt x="95" y="37"/>
                      <a:pt x="96" y="43"/>
                      <a:pt x="96" y="50"/>
                    </a:cubicBezTo>
                    <a:cubicBezTo>
                      <a:pt x="96" y="55"/>
                      <a:pt x="95" y="59"/>
                      <a:pt x="95" y="63"/>
                    </a:cubicBezTo>
                    <a:cubicBezTo>
                      <a:pt x="94" y="68"/>
                      <a:pt x="94" y="71"/>
                      <a:pt x="93" y="73"/>
                    </a:cubicBezTo>
                    <a:lnTo>
                      <a:pt x="23" y="73"/>
                    </a:lnTo>
                    <a:close/>
                    <a:moveTo>
                      <a:pt x="73" y="56"/>
                    </a:moveTo>
                    <a:cubicBezTo>
                      <a:pt x="74" y="55"/>
                      <a:pt x="74" y="53"/>
                      <a:pt x="74" y="53"/>
                    </a:cubicBezTo>
                    <a:cubicBezTo>
                      <a:pt x="74" y="52"/>
                      <a:pt x="74" y="51"/>
                      <a:pt x="74" y="49"/>
                    </a:cubicBezTo>
                    <a:cubicBezTo>
                      <a:pt x="74" y="39"/>
                      <a:pt x="72" y="32"/>
                      <a:pt x="69" y="26"/>
                    </a:cubicBezTo>
                    <a:cubicBezTo>
                      <a:pt x="66" y="21"/>
                      <a:pt x="60" y="19"/>
                      <a:pt x="51" y="19"/>
                    </a:cubicBezTo>
                    <a:cubicBezTo>
                      <a:pt x="45" y="19"/>
                      <a:pt x="41" y="19"/>
                      <a:pt x="37" y="21"/>
                    </a:cubicBezTo>
                    <a:cubicBezTo>
                      <a:pt x="34" y="23"/>
                      <a:pt x="31" y="25"/>
                      <a:pt x="29" y="29"/>
                    </a:cubicBezTo>
                    <a:cubicBezTo>
                      <a:pt x="27" y="32"/>
                      <a:pt x="25" y="36"/>
                      <a:pt x="24" y="40"/>
                    </a:cubicBezTo>
                    <a:cubicBezTo>
                      <a:pt x="24" y="45"/>
                      <a:pt x="23" y="50"/>
                      <a:pt x="23" y="56"/>
                    </a:cubicBezTo>
                    <a:lnTo>
                      <a:pt x="73"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21" name="Freeform 15"/>
              <p:cNvSpPr>
                <a:spLocks/>
              </p:cNvSpPr>
              <p:nvPr/>
            </p:nvSpPr>
            <p:spPr bwMode="black">
              <a:xfrm>
                <a:off x="7297734" y="3201985"/>
                <a:ext cx="365125" cy="471486"/>
              </a:xfrm>
              <a:custGeom>
                <a:avLst/>
                <a:gdLst>
                  <a:gd name="T0" fmla="*/ 5 w 97"/>
                  <a:gd name="T1" fmla="*/ 124 h 124"/>
                  <a:gd name="T2" fmla="*/ 0 w 97"/>
                  <a:gd name="T3" fmla="*/ 119 h 124"/>
                  <a:gd name="T4" fmla="*/ 0 w 97"/>
                  <a:gd name="T5" fmla="*/ 2 h 124"/>
                  <a:gd name="T6" fmla="*/ 14 w 97"/>
                  <a:gd name="T7" fmla="*/ 2 h 124"/>
                  <a:gd name="T8" fmla="*/ 19 w 97"/>
                  <a:gd name="T9" fmla="*/ 3 h 124"/>
                  <a:gd name="T10" fmla="*/ 21 w 97"/>
                  <a:gd name="T11" fmla="*/ 8 h 124"/>
                  <a:gd name="T12" fmla="*/ 22 w 97"/>
                  <a:gd name="T13" fmla="*/ 16 h 124"/>
                  <a:gd name="T14" fmla="*/ 60 w 97"/>
                  <a:gd name="T15" fmla="*/ 0 h 124"/>
                  <a:gd name="T16" fmla="*/ 88 w 97"/>
                  <a:gd name="T17" fmla="*/ 11 h 124"/>
                  <a:gd name="T18" fmla="*/ 97 w 97"/>
                  <a:gd name="T19" fmla="*/ 41 h 124"/>
                  <a:gd name="T20" fmla="*/ 97 w 97"/>
                  <a:gd name="T21" fmla="*/ 124 h 124"/>
                  <a:gd name="T22" fmla="*/ 78 w 97"/>
                  <a:gd name="T23" fmla="*/ 124 h 124"/>
                  <a:gd name="T24" fmla="*/ 74 w 97"/>
                  <a:gd name="T25" fmla="*/ 123 h 124"/>
                  <a:gd name="T26" fmla="*/ 72 w 97"/>
                  <a:gd name="T27" fmla="*/ 119 h 124"/>
                  <a:gd name="T28" fmla="*/ 72 w 97"/>
                  <a:gd name="T29" fmla="*/ 43 h 124"/>
                  <a:gd name="T30" fmla="*/ 67 w 97"/>
                  <a:gd name="T31" fmla="*/ 25 h 124"/>
                  <a:gd name="T32" fmla="*/ 52 w 97"/>
                  <a:gd name="T33" fmla="*/ 20 h 124"/>
                  <a:gd name="T34" fmla="*/ 35 w 97"/>
                  <a:gd name="T35" fmla="*/ 24 h 124"/>
                  <a:gd name="T36" fmla="*/ 24 w 97"/>
                  <a:gd name="T37" fmla="*/ 32 h 124"/>
                  <a:gd name="T38" fmla="*/ 24 w 97"/>
                  <a:gd name="T39" fmla="*/ 124 h 124"/>
                  <a:gd name="T40" fmla="*/ 5 w 97"/>
                  <a:gd name="T41"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 h="124">
                    <a:moveTo>
                      <a:pt x="5" y="124"/>
                    </a:moveTo>
                    <a:cubicBezTo>
                      <a:pt x="2" y="124"/>
                      <a:pt x="0" y="122"/>
                      <a:pt x="0" y="119"/>
                    </a:cubicBezTo>
                    <a:cubicBezTo>
                      <a:pt x="0" y="2"/>
                      <a:pt x="0" y="2"/>
                      <a:pt x="0" y="2"/>
                    </a:cubicBezTo>
                    <a:cubicBezTo>
                      <a:pt x="14" y="2"/>
                      <a:pt x="14" y="2"/>
                      <a:pt x="14" y="2"/>
                    </a:cubicBezTo>
                    <a:cubicBezTo>
                      <a:pt x="16" y="2"/>
                      <a:pt x="18" y="3"/>
                      <a:pt x="19" y="3"/>
                    </a:cubicBezTo>
                    <a:cubicBezTo>
                      <a:pt x="20" y="4"/>
                      <a:pt x="21" y="6"/>
                      <a:pt x="21" y="8"/>
                    </a:cubicBezTo>
                    <a:cubicBezTo>
                      <a:pt x="22" y="16"/>
                      <a:pt x="22" y="16"/>
                      <a:pt x="22" y="16"/>
                    </a:cubicBezTo>
                    <a:cubicBezTo>
                      <a:pt x="32" y="5"/>
                      <a:pt x="45" y="0"/>
                      <a:pt x="60" y="0"/>
                    </a:cubicBezTo>
                    <a:cubicBezTo>
                      <a:pt x="73" y="0"/>
                      <a:pt x="83" y="3"/>
                      <a:pt x="88" y="11"/>
                    </a:cubicBezTo>
                    <a:cubicBezTo>
                      <a:pt x="94" y="19"/>
                      <a:pt x="97" y="29"/>
                      <a:pt x="97" y="41"/>
                    </a:cubicBezTo>
                    <a:cubicBezTo>
                      <a:pt x="97" y="124"/>
                      <a:pt x="97" y="124"/>
                      <a:pt x="97" y="124"/>
                    </a:cubicBezTo>
                    <a:cubicBezTo>
                      <a:pt x="78" y="124"/>
                      <a:pt x="78" y="124"/>
                      <a:pt x="78" y="124"/>
                    </a:cubicBezTo>
                    <a:cubicBezTo>
                      <a:pt x="76" y="124"/>
                      <a:pt x="75" y="124"/>
                      <a:pt x="74" y="123"/>
                    </a:cubicBezTo>
                    <a:cubicBezTo>
                      <a:pt x="73" y="122"/>
                      <a:pt x="72" y="121"/>
                      <a:pt x="72" y="119"/>
                    </a:cubicBezTo>
                    <a:cubicBezTo>
                      <a:pt x="72" y="43"/>
                      <a:pt x="72" y="43"/>
                      <a:pt x="72" y="43"/>
                    </a:cubicBezTo>
                    <a:cubicBezTo>
                      <a:pt x="72" y="35"/>
                      <a:pt x="71" y="29"/>
                      <a:pt x="67" y="25"/>
                    </a:cubicBezTo>
                    <a:cubicBezTo>
                      <a:pt x="64" y="22"/>
                      <a:pt x="59" y="20"/>
                      <a:pt x="52" y="20"/>
                    </a:cubicBezTo>
                    <a:cubicBezTo>
                      <a:pt x="45" y="20"/>
                      <a:pt x="40" y="21"/>
                      <a:pt x="35" y="24"/>
                    </a:cubicBezTo>
                    <a:cubicBezTo>
                      <a:pt x="30" y="27"/>
                      <a:pt x="27" y="29"/>
                      <a:pt x="24" y="32"/>
                    </a:cubicBezTo>
                    <a:cubicBezTo>
                      <a:pt x="24" y="124"/>
                      <a:pt x="24" y="124"/>
                      <a:pt x="24" y="124"/>
                    </a:cubicBezTo>
                    <a:lnTo>
                      <a:pt x="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22" name="Freeform 16"/>
              <p:cNvSpPr>
                <a:spLocks/>
              </p:cNvSpPr>
              <p:nvPr/>
            </p:nvSpPr>
            <p:spPr bwMode="black">
              <a:xfrm>
                <a:off x="7740647" y="3089272"/>
                <a:ext cx="255587" cy="592137"/>
              </a:xfrm>
              <a:custGeom>
                <a:avLst/>
                <a:gdLst>
                  <a:gd name="T0" fmla="*/ 68 w 68"/>
                  <a:gd name="T1" fmla="*/ 154 h 156"/>
                  <a:gd name="T2" fmla="*/ 58 w 68"/>
                  <a:gd name="T3" fmla="*/ 156 h 156"/>
                  <a:gd name="T4" fmla="*/ 47 w 68"/>
                  <a:gd name="T5" fmla="*/ 156 h 156"/>
                  <a:gd name="T6" fmla="*/ 22 w 68"/>
                  <a:gd name="T7" fmla="*/ 149 h 156"/>
                  <a:gd name="T8" fmla="*/ 14 w 68"/>
                  <a:gd name="T9" fmla="*/ 125 h 156"/>
                  <a:gd name="T10" fmla="*/ 14 w 68"/>
                  <a:gd name="T11" fmla="*/ 51 h 156"/>
                  <a:gd name="T12" fmla="*/ 6 w 68"/>
                  <a:gd name="T13" fmla="*/ 51 h 156"/>
                  <a:gd name="T14" fmla="*/ 0 w 68"/>
                  <a:gd name="T15" fmla="*/ 46 h 156"/>
                  <a:gd name="T16" fmla="*/ 0 w 68"/>
                  <a:gd name="T17" fmla="*/ 32 h 156"/>
                  <a:gd name="T18" fmla="*/ 15 w 68"/>
                  <a:gd name="T19" fmla="*/ 32 h 156"/>
                  <a:gd name="T20" fmla="*/ 16 w 68"/>
                  <a:gd name="T21" fmla="*/ 0 h 156"/>
                  <a:gd name="T22" fmla="*/ 33 w 68"/>
                  <a:gd name="T23" fmla="*/ 0 h 156"/>
                  <a:gd name="T24" fmla="*/ 39 w 68"/>
                  <a:gd name="T25" fmla="*/ 6 h 156"/>
                  <a:gd name="T26" fmla="*/ 39 w 68"/>
                  <a:gd name="T27" fmla="*/ 32 h 156"/>
                  <a:gd name="T28" fmla="*/ 62 w 68"/>
                  <a:gd name="T29" fmla="*/ 32 h 156"/>
                  <a:gd name="T30" fmla="*/ 66 w 68"/>
                  <a:gd name="T31" fmla="*/ 34 h 156"/>
                  <a:gd name="T32" fmla="*/ 68 w 68"/>
                  <a:gd name="T33" fmla="*/ 38 h 156"/>
                  <a:gd name="T34" fmla="*/ 68 w 68"/>
                  <a:gd name="T35" fmla="*/ 51 h 156"/>
                  <a:gd name="T36" fmla="*/ 39 w 68"/>
                  <a:gd name="T37" fmla="*/ 51 h 156"/>
                  <a:gd name="T38" fmla="*/ 39 w 68"/>
                  <a:gd name="T39" fmla="*/ 123 h 156"/>
                  <a:gd name="T40" fmla="*/ 41 w 68"/>
                  <a:gd name="T41" fmla="*/ 133 h 156"/>
                  <a:gd name="T42" fmla="*/ 49 w 68"/>
                  <a:gd name="T43" fmla="*/ 137 h 156"/>
                  <a:gd name="T44" fmla="*/ 56 w 68"/>
                  <a:gd name="T45" fmla="*/ 137 h 156"/>
                  <a:gd name="T46" fmla="*/ 61 w 68"/>
                  <a:gd name="T47" fmla="*/ 137 h 156"/>
                  <a:gd name="T48" fmla="*/ 68 w 68"/>
                  <a:gd name="T49" fmla="*/ 142 h 156"/>
                  <a:gd name="T50" fmla="*/ 68 w 68"/>
                  <a:gd name="T51" fmla="*/ 15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8" h="156">
                    <a:moveTo>
                      <a:pt x="68" y="154"/>
                    </a:moveTo>
                    <a:cubicBezTo>
                      <a:pt x="64" y="155"/>
                      <a:pt x="61" y="155"/>
                      <a:pt x="58" y="156"/>
                    </a:cubicBezTo>
                    <a:cubicBezTo>
                      <a:pt x="54" y="156"/>
                      <a:pt x="51" y="156"/>
                      <a:pt x="47" y="156"/>
                    </a:cubicBezTo>
                    <a:cubicBezTo>
                      <a:pt x="36" y="156"/>
                      <a:pt x="27" y="154"/>
                      <a:pt x="22" y="149"/>
                    </a:cubicBezTo>
                    <a:cubicBezTo>
                      <a:pt x="17" y="144"/>
                      <a:pt x="14" y="136"/>
                      <a:pt x="14" y="125"/>
                    </a:cubicBezTo>
                    <a:cubicBezTo>
                      <a:pt x="14" y="51"/>
                      <a:pt x="14" y="51"/>
                      <a:pt x="14" y="51"/>
                    </a:cubicBezTo>
                    <a:cubicBezTo>
                      <a:pt x="6" y="51"/>
                      <a:pt x="6" y="51"/>
                      <a:pt x="6" y="51"/>
                    </a:cubicBezTo>
                    <a:cubicBezTo>
                      <a:pt x="2" y="51"/>
                      <a:pt x="0" y="50"/>
                      <a:pt x="0" y="46"/>
                    </a:cubicBezTo>
                    <a:cubicBezTo>
                      <a:pt x="0" y="32"/>
                      <a:pt x="0" y="32"/>
                      <a:pt x="0" y="32"/>
                    </a:cubicBezTo>
                    <a:cubicBezTo>
                      <a:pt x="15" y="32"/>
                      <a:pt x="15" y="32"/>
                      <a:pt x="15" y="32"/>
                    </a:cubicBezTo>
                    <a:cubicBezTo>
                      <a:pt x="16" y="0"/>
                      <a:pt x="16" y="0"/>
                      <a:pt x="16" y="0"/>
                    </a:cubicBezTo>
                    <a:cubicBezTo>
                      <a:pt x="33" y="0"/>
                      <a:pt x="33" y="0"/>
                      <a:pt x="33" y="0"/>
                    </a:cubicBezTo>
                    <a:cubicBezTo>
                      <a:pt x="37" y="0"/>
                      <a:pt x="39" y="2"/>
                      <a:pt x="39" y="6"/>
                    </a:cubicBezTo>
                    <a:cubicBezTo>
                      <a:pt x="39" y="32"/>
                      <a:pt x="39" y="32"/>
                      <a:pt x="39" y="32"/>
                    </a:cubicBezTo>
                    <a:cubicBezTo>
                      <a:pt x="62" y="32"/>
                      <a:pt x="62" y="32"/>
                      <a:pt x="62" y="32"/>
                    </a:cubicBezTo>
                    <a:cubicBezTo>
                      <a:pt x="64" y="32"/>
                      <a:pt x="65" y="33"/>
                      <a:pt x="66" y="34"/>
                    </a:cubicBezTo>
                    <a:cubicBezTo>
                      <a:pt x="67" y="35"/>
                      <a:pt x="68" y="36"/>
                      <a:pt x="68" y="38"/>
                    </a:cubicBezTo>
                    <a:cubicBezTo>
                      <a:pt x="68" y="51"/>
                      <a:pt x="68" y="51"/>
                      <a:pt x="68" y="51"/>
                    </a:cubicBezTo>
                    <a:cubicBezTo>
                      <a:pt x="39" y="51"/>
                      <a:pt x="39" y="51"/>
                      <a:pt x="39" y="51"/>
                    </a:cubicBezTo>
                    <a:cubicBezTo>
                      <a:pt x="39" y="123"/>
                      <a:pt x="39" y="123"/>
                      <a:pt x="39" y="123"/>
                    </a:cubicBezTo>
                    <a:cubicBezTo>
                      <a:pt x="39" y="128"/>
                      <a:pt x="39" y="131"/>
                      <a:pt x="41" y="133"/>
                    </a:cubicBezTo>
                    <a:cubicBezTo>
                      <a:pt x="42" y="136"/>
                      <a:pt x="45" y="137"/>
                      <a:pt x="49" y="137"/>
                    </a:cubicBezTo>
                    <a:cubicBezTo>
                      <a:pt x="52" y="137"/>
                      <a:pt x="54" y="137"/>
                      <a:pt x="56" y="137"/>
                    </a:cubicBezTo>
                    <a:cubicBezTo>
                      <a:pt x="58" y="137"/>
                      <a:pt x="60" y="137"/>
                      <a:pt x="61" y="137"/>
                    </a:cubicBezTo>
                    <a:cubicBezTo>
                      <a:pt x="66" y="137"/>
                      <a:pt x="68" y="139"/>
                      <a:pt x="68" y="142"/>
                    </a:cubicBezTo>
                    <a:lnTo>
                      <a:pt x="68" y="1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23" name="Freeform 17"/>
              <p:cNvSpPr>
                <a:spLocks noEditPoints="1"/>
              </p:cNvSpPr>
              <p:nvPr/>
            </p:nvSpPr>
            <p:spPr bwMode="black">
              <a:xfrm>
                <a:off x="8075610" y="3040059"/>
                <a:ext cx="112713" cy="633412"/>
              </a:xfrm>
              <a:custGeom>
                <a:avLst/>
                <a:gdLst>
                  <a:gd name="T0" fmla="*/ 15 w 30"/>
                  <a:gd name="T1" fmla="*/ 26 h 167"/>
                  <a:gd name="T2" fmla="*/ 3 w 30"/>
                  <a:gd name="T3" fmla="*/ 23 h 167"/>
                  <a:gd name="T4" fmla="*/ 0 w 30"/>
                  <a:gd name="T5" fmla="*/ 13 h 167"/>
                  <a:gd name="T6" fmla="*/ 3 w 30"/>
                  <a:gd name="T7" fmla="*/ 3 h 167"/>
                  <a:gd name="T8" fmla="*/ 15 w 30"/>
                  <a:gd name="T9" fmla="*/ 0 h 167"/>
                  <a:gd name="T10" fmla="*/ 26 w 30"/>
                  <a:gd name="T11" fmla="*/ 3 h 167"/>
                  <a:gd name="T12" fmla="*/ 30 w 30"/>
                  <a:gd name="T13" fmla="*/ 13 h 167"/>
                  <a:gd name="T14" fmla="*/ 26 w 30"/>
                  <a:gd name="T15" fmla="*/ 23 h 167"/>
                  <a:gd name="T16" fmla="*/ 15 w 30"/>
                  <a:gd name="T17" fmla="*/ 26 h 167"/>
                  <a:gd name="T18" fmla="*/ 27 w 30"/>
                  <a:gd name="T19" fmla="*/ 167 h 167"/>
                  <a:gd name="T20" fmla="*/ 8 w 30"/>
                  <a:gd name="T21" fmla="*/ 167 h 167"/>
                  <a:gd name="T22" fmla="*/ 3 w 30"/>
                  <a:gd name="T23" fmla="*/ 162 h 167"/>
                  <a:gd name="T24" fmla="*/ 3 w 30"/>
                  <a:gd name="T25" fmla="*/ 45 h 167"/>
                  <a:gd name="T26" fmla="*/ 21 w 30"/>
                  <a:gd name="T27" fmla="*/ 45 h 167"/>
                  <a:gd name="T28" fmla="*/ 27 w 30"/>
                  <a:gd name="T29" fmla="*/ 51 h 167"/>
                  <a:gd name="T30" fmla="*/ 27 w 30"/>
                  <a:gd name="T31"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167">
                    <a:moveTo>
                      <a:pt x="15" y="26"/>
                    </a:moveTo>
                    <a:cubicBezTo>
                      <a:pt x="9" y="26"/>
                      <a:pt x="6" y="25"/>
                      <a:pt x="3" y="23"/>
                    </a:cubicBezTo>
                    <a:cubicBezTo>
                      <a:pt x="1" y="21"/>
                      <a:pt x="0" y="18"/>
                      <a:pt x="0" y="13"/>
                    </a:cubicBezTo>
                    <a:cubicBezTo>
                      <a:pt x="0" y="8"/>
                      <a:pt x="1" y="5"/>
                      <a:pt x="3" y="3"/>
                    </a:cubicBezTo>
                    <a:cubicBezTo>
                      <a:pt x="6" y="1"/>
                      <a:pt x="9" y="0"/>
                      <a:pt x="15" y="0"/>
                    </a:cubicBezTo>
                    <a:cubicBezTo>
                      <a:pt x="20" y="0"/>
                      <a:pt x="24" y="1"/>
                      <a:pt x="26" y="3"/>
                    </a:cubicBezTo>
                    <a:cubicBezTo>
                      <a:pt x="28" y="5"/>
                      <a:pt x="30" y="8"/>
                      <a:pt x="30" y="13"/>
                    </a:cubicBezTo>
                    <a:cubicBezTo>
                      <a:pt x="30" y="18"/>
                      <a:pt x="28" y="21"/>
                      <a:pt x="26" y="23"/>
                    </a:cubicBezTo>
                    <a:cubicBezTo>
                      <a:pt x="24" y="25"/>
                      <a:pt x="20" y="26"/>
                      <a:pt x="15" y="26"/>
                    </a:cubicBezTo>
                    <a:close/>
                    <a:moveTo>
                      <a:pt x="27" y="167"/>
                    </a:moveTo>
                    <a:cubicBezTo>
                      <a:pt x="8" y="167"/>
                      <a:pt x="8" y="167"/>
                      <a:pt x="8" y="167"/>
                    </a:cubicBezTo>
                    <a:cubicBezTo>
                      <a:pt x="5" y="167"/>
                      <a:pt x="3" y="165"/>
                      <a:pt x="3" y="162"/>
                    </a:cubicBezTo>
                    <a:cubicBezTo>
                      <a:pt x="3" y="45"/>
                      <a:pt x="3" y="45"/>
                      <a:pt x="3" y="45"/>
                    </a:cubicBezTo>
                    <a:cubicBezTo>
                      <a:pt x="21" y="45"/>
                      <a:pt x="21" y="45"/>
                      <a:pt x="21" y="45"/>
                    </a:cubicBezTo>
                    <a:cubicBezTo>
                      <a:pt x="25" y="45"/>
                      <a:pt x="27" y="47"/>
                      <a:pt x="27" y="51"/>
                    </a:cubicBezTo>
                    <a:lnTo>
                      <a:pt x="27" y="1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24" name="Freeform 18"/>
              <p:cNvSpPr>
                <a:spLocks/>
              </p:cNvSpPr>
              <p:nvPr/>
            </p:nvSpPr>
            <p:spPr bwMode="black">
              <a:xfrm>
                <a:off x="8289928" y="3201985"/>
                <a:ext cx="363537" cy="471486"/>
              </a:xfrm>
              <a:custGeom>
                <a:avLst/>
                <a:gdLst>
                  <a:gd name="T0" fmla="*/ 5 w 97"/>
                  <a:gd name="T1" fmla="*/ 124 h 124"/>
                  <a:gd name="T2" fmla="*/ 0 w 97"/>
                  <a:gd name="T3" fmla="*/ 119 h 124"/>
                  <a:gd name="T4" fmla="*/ 0 w 97"/>
                  <a:gd name="T5" fmla="*/ 2 h 124"/>
                  <a:gd name="T6" fmla="*/ 14 w 97"/>
                  <a:gd name="T7" fmla="*/ 2 h 124"/>
                  <a:gd name="T8" fmla="*/ 19 w 97"/>
                  <a:gd name="T9" fmla="*/ 3 h 124"/>
                  <a:gd name="T10" fmla="*/ 21 w 97"/>
                  <a:gd name="T11" fmla="*/ 8 h 124"/>
                  <a:gd name="T12" fmla="*/ 22 w 97"/>
                  <a:gd name="T13" fmla="*/ 16 h 124"/>
                  <a:gd name="T14" fmla="*/ 60 w 97"/>
                  <a:gd name="T15" fmla="*/ 0 h 124"/>
                  <a:gd name="T16" fmla="*/ 88 w 97"/>
                  <a:gd name="T17" fmla="*/ 11 h 124"/>
                  <a:gd name="T18" fmla="*/ 97 w 97"/>
                  <a:gd name="T19" fmla="*/ 41 h 124"/>
                  <a:gd name="T20" fmla="*/ 97 w 97"/>
                  <a:gd name="T21" fmla="*/ 124 h 124"/>
                  <a:gd name="T22" fmla="*/ 78 w 97"/>
                  <a:gd name="T23" fmla="*/ 124 h 124"/>
                  <a:gd name="T24" fmla="*/ 74 w 97"/>
                  <a:gd name="T25" fmla="*/ 123 h 124"/>
                  <a:gd name="T26" fmla="*/ 72 w 97"/>
                  <a:gd name="T27" fmla="*/ 119 h 124"/>
                  <a:gd name="T28" fmla="*/ 72 w 97"/>
                  <a:gd name="T29" fmla="*/ 43 h 124"/>
                  <a:gd name="T30" fmla="*/ 67 w 97"/>
                  <a:gd name="T31" fmla="*/ 25 h 124"/>
                  <a:gd name="T32" fmla="*/ 52 w 97"/>
                  <a:gd name="T33" fmla="*/ 20 h 124"/>
                  <a:gd name="T34" fmla="*/ 35 w 97"/>
                  <a:gd name="T35" fmla="*/ 24 h 124"/>
                  <a:gd name="T36" fmla="*/ 24 w 97"/>
                  <a:gd name="T37" fmla="*/ 32 h 124"/>
                  <a:gd name="T38" fmla="*/ 24 w 97"/>
                  <a:gd name="T39" fmla="*/ 124 h 124"/>
                  <a:gd name="T40" fmla="*/ 5 w 97"/>
                  <a:gd name="T41" fmla="*/ 124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 h="124">
                    <a:moveTo>
                      <a:pt x="5" y="124"/>
                    </a:moveTo>
                    <a:cubicBezTo>
                      <a:pt x="2" y="124"/>
                      <a:pt x="0" y="122"/>
                      <a:pt x="0" y="119"/>
                    </a:cubicBezTo>
                    <a:cubicBezTo>
                      <a:pt x="0" y="2"/>
                      <a:pt x="0" y="2"/>
                      <a:pt x="0" y="2"/>
                    </a:cubicBezTo>
                    <a:cubicBezTo>
                      <a:pt x="14" y="2"/>
                      <a:pt x="14" y="2"/>
                      <a:pt x="14" y="2"/>
                    </a:cubicBezTo>
                    <a:cubicBezTo>
                      <a:pt x="16" y="2"/>
                      <a:pt x="18" y="3"/>
                      <a:pt x="19" y="3"/>
                    </a:cubicBezTo>
                    <a:cubicBezTo>
                      <a:pt x="20" y="4"/>
                      <a:pt x="21" y="6"/>
                      <a:pt x="21" y="8"/>
                    </a:cubicBezTo>
                    <a:cubicBezTo>
                      <a:pt x="22" y="16"/>
                      <a:pt x="22" y="16"/>
                      <a:pt x="22" y="16"/>
                    </a:cubicBezTo>
                    <a:cubicBezTo>
                      <a:pt x="32" y="5"/>
                      <a:pt x="45" y="0"/>
                      <a:pt x="60" y="0"/>
                    </a:cubicBezTo>
                    <a:cubicBezTo>
                      <a:pt x="73" y="0"/>
                      <a:pt x="83" y="3"/>
                      <a:pt x="88" y="11"/>
                    </a:cubicBezTo>
                    <a:cubicBezTo>
                      <a:pt x="94" y="19"/>
                      <a:pt x="97" y="29"/>
                      <a:pt x="97" y="41"/>
                    </a:cubicBezTo>
                    <a:cubicBezTo>
                      <a:pt x="97" y="124"/>
                      <a:pt x="97" y="124"/>
                      <a:pt x="97" y="124"/>
                    </a:cubicBezTo>
                    <a:cubicBezTo>
                      <a:pt x="78" y="124"/>
                      <a:pt x="78" y="124"/>
                      <a:pt x="78" y="124"/>
                    </a:cubicBezTo>
                    <a:cubicBezTo>
                      <a:pt x="76" y="124"/>
                      <a:pt x="75" y="124"/>
                      <a:pt x="74" y="123"/>
                    </a:cubicBezTo>
                    <a:cubicBezTo>
                      <a:pt x="73" y="122"/>
                      <a:pt x="72" y="121"/>
                      <a:pt x="72" y="119"/>
                    </a:cubicBezTo>
                    <a:cubicBezTo>
                      <a:pt x="72" y="43"/>
                      <a:pt x="72" y="43"/>
                      <a:pt x="72" y="43"/>
                    </a:cubicBezTo>
                    <a:cubicBezTo>
                      <a:pt x="72" y="35"/>
                      <a:pt x="71" y="29"/>
                      <a:pt x="67" y="25"/>
                    </a:cubicBezTo>
                    <a:cubicBezTo>
                      <a:pt x="64" y="22"/>
                      <a:pt x="59" y="20"/>
                      <a:pt x="52" y="20"/>
                    </a:cubicBezTo>
                    <a:cubicBezTo>
                      <a:pt x="45" y="20"/>
                      <a:pt x="40" y="21"/>
                      <a:pt x="35" y="24"/>
                    </a:cubicBezTo>
                    <a:cubicBezTo>
                      <a:pt x="30" y="27"/>
                      <a:pt x="27" y="29"/>
                      <a:pt x="24" y="32"/>
                    </a:cubicBezTo>
                    <a:cubicBezTo>
                      <a:pt x="24" y="124"/>
                      <a:pt x="24" y="124"/>
                      <a:pt x="24" y="124"/>
                    </a:cubicBezTo>
                    <a:lnTo>
                      <a:pt x="5" y="1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sp>
            <p:nvSpPr>
              <p:cNvPr id="25" name="Freeform 19"/>
              <p:cNvSpPr>
                <a:spLocks noEditPoints="1"/>
              </p:cNvSpPr>
              <p:nvPr/>
            </p:nvSpPr>
            <p:spPr bwMode="black">
              <a:xfrm>
                <a:off x="8751889" y="3201988"/>
                <a:ext cx="390524" cy="635000"/>
              </a:xfrm>
              <a:custGeom>
                <a:avLst/>
                <a:gdLst>
                  <a:gd name="T0" fmla="*/ 0 w 104"/>
                  <a:gd name="T1" fmla="*/ 62 h 167"/>
                  <a:gd name="T2" fmla="*/ 3 w 104"/>
                  <a:gd name="T3" fmla="*/ 32 h 167"/>
                  <a:gd name="T4" fmla="*/ 14 w 104"/>
                  <a:gd name="T5" fmla="*/ 13 h 167"/>
                  <a:gd name="T6" fmla="*/ 32 w 104"/>
                  <a:gd name="T7" fmla="*/ 3 h 167"/>
                  <a:gd name="T8" fmla="*/ 58 w 104"/>
                  <a:gd name="T9" fmla="*/ 0 h 167"/>
                  <a:gd name="T10" fmla="*/ 78 w 104"/>
                  <a:gd name="T11" fmla="*/ 1 h 167"/>
                  <a:gd name="T12" fmla="*/ 95 w 104"/>
                  <a:gd name="T13" fmla="*/ 4 h 167"/>
                  <a:gd name="T14" fmla="*/ 102 w 104"/>
                  <a:gd name="T15" fmla="*/ 6 h 167"/>
                  <a:gd name="T16" fmla="*/ 104 w 104"/>
                  <a:gd name="T17" fmla="*/ 12 h 167"/>
                  <a:gd name="T18" fmla="*/ 104 w 104"/>
                  <a:gd name="T19" fmla="*/ 22 h 167"/>
                  <a:gd name="T20" fmla="*/ 95 w 104"/>
                  <a:gd name="T21" fmla="*/ 22 h 167"/>
                  <a:gd name="T22" fmla="*/ 96 w 104"/>
                  <a:gd name="T23" fmla="*/ 52 h 167"/>
                  <a:gd name="T24" fmla="*/ 96 w 104"/>
                  <a:gd name="T25" fmla="*/ 81 h 167"/>
                  <a:gd name="T26" fmla="*/ 96 w 104"/>
                  <a:gd name="T27" fmla="*/ 124 h 167"/>
                  <a:gd name="T28" fmla="*/ 85 w 104"/>
                  <a:gd name="T29" fmla="*/ 156 h 167"/>
                  <a:gd name="T30" fmla="*/ 48 w 104"/>
                  <a:gd name="T31" fmla="*/ 167 h 167"/>
                  <a:gd name="T32" fmla="*/ 39 w 104"/>
                  <a:gd name="T33" fmla="*/ 167 h 167"/>
                  <a:gd name="T34" fmla="*/ 30 w 104"/>
                  <a:gd name="T35" fmla="*/ 166 h 167"/>
                  <a:gd name="T36" fmla="*/ 20 w 104"/>
                  <a:gd name="T37" fmla="*/ 164 h 167"/>
                  <a:gd name="T38" fmla="*/ 13 w 104"/>
                  <a:gd name="T39" fmla="*/ 162 h 167"/>
                  <a:gd name="T40" fmla="*/ 9 w 104"/>
                  <a:gd name="T41" fmla="*/ 159 h 167"/>
                  <a:gd name="T42" fmla="*/ 8 w 104"/>
                  <a:gd name="T43" fmla="*/ 155 h 167"/>
                  <a:gd name="T44" fmla="*/ 8 w 104"/>
                  <a:gd name="T45" fmla="*/ 145 h 167"/>
                  <a:gd name="T46" fmla="*/ 25 w 104"/>
                  <a:gd name="T47" fmla="*/ 147 h 167"/>
                  <a:gd name="T48" fmla="*/ 41 w 104"/>
                  <a:gd name="T49" fmla="*/ 147 h 167"/>
                  <a:gd name="T50" fmla="*/ 65 w 104"/>
                  <a:gd name="T51" fmla="*/ 142 h 167"/>
                  <a:gd name="T52" fmla="*/ 72 w 104"/>
                  <a:gd name="T53" fmla="*/ 126 h 167"/>
                  <a:gd name="T54" fmla="*/ 72 w 104"/>
                  <a:gd name="T55" fmla="*/ 111 h 167"/>
                  <a:gd name="T56" fmla="*/ 58 w 104"/>
                  <a:gd name="T57" fmla="*/ 118 h 167"/>
                  <a:gd name="T58" fmla="*/ 42 w 104"/>
                  <a:gd name="T59" fmla="*/ 121 h 167"/>
                  <a:gd name="T60" fmla="*/ 21 w 104"/>
                  <a:gd name="T61" fmla="*/ 116 h 167"/>
                  <a:gd name="T62" fmla="*/ 8 w 104"/>
                  <a:gd name="T63" fmla="*/ 104 h 167"/>
                  <a:gd name="T64" fmla="*/ 2 w 104"/>
                  <a:gd name="T65" fmla="*/ 86 h 167"/>
                  <a:gd name="T66" fmla="*/ 0 w 104"/>
                  <a:gd name="T67" fmla="*/ 62 h 167"/>
                  <a:gd name="T68" fmla="*/ 24 w 104"/>
                  <a:gd name="T69" fmla="*/ 62 h 167"/>
                  <a:gd name="T70" fmla="*/ 25 w 104"/>
                  <a:gd name="T71" fmla="*/ 81 h 167"/>
                  <a:gd name="T72" fmla="*/ 30 w 104"/>
                  <a:gd name="T73" fmla="*/ 93 h 167"/>
                  <a:gd name="T74" fmla="*/ 38 w 104"/>
                  <a:gd name="T75" fmla="*/ 100 h 167"/>
                  <a:gd name="T76" fmla="*/ 49 w 104"/>
                  <a:gd name="T77" fmla="*/ 102 h 167"/>
                  <a:gd name="T78" fmla="*/ 62 w 104"/>
                  <a:gd name="T79" fmla="*/ 100 h 167"/>
                  <a:gd name="T80" fmla="*/ 72 w 104"/>
                  <a:gd name="T81" fmla="*/ 94 h 167"/>
                  <a:gd name="T82" fmla="*/ 72 w 104"/>
                  <a:gd name="T83" fmla="*/ 20 h 167"/>
                  <a:gd name="T84" fmla="*/ 65 w 104"/>
                  <a:gd name="T85" fmla="*/ 20 h 167"/>
                  <a:gd name="T86" fmla="*/ 57 w 104"/>
                  <a:gd name="T87" fmla="*/ 19 h 167"/>
                  <a:gd name="T88" fmla="*/ 42 w 104"/>
                  <a:gd name="T89" fmla="*/ 21 h 167"/>
                  <a:gd name="T90" fmla="*/ 32 w 104"/>
                  <a:gd name="T91" fmla="*/ 27 h 167"/>
                  <a:gd name="T92" fmla="*/ 26 w 104"/>
                  <a:gd name="T93" fmla="*/ 40 h 167"/>
                  <a:gd name="T94" fmla="*/ 24 w 104"/>
                  <a:gd name="T95" fmla="*/ 6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4" h="167">
                    <a:moveTo>
                      <a:pt x="0" y="62"/>
                    </a:moveTo>
                    <a:cubicBezTo>
                      <a:pt x="0" y="50"/>
                      <a:pt x="1" y="40"/>
                      <a:pt x="3" y="32"/>
                    </a:cubicBezTo>
                    <a:cubicBezTo>
                      <a:pt x="5" y="24"/>
                      <a:pt x="9" y="18"/>
                      <a:pt x="14" y="13"/>
                    </a:cubicBezTo>
                    <a:cubicBezTo>
                      <a:pt x="19" y="9"/>
                      <a:pt x="25" y="5"/>
                      <a:pt x="32" y="3"/>
                    </a:cubicBezTo>
                    <a:cubicBezTo>
                      <a:pt x="39" y="1"/>
                      <a:pt x="48" y="0"/>
                      <a:pt x="58" y="0"/>
                    </a:cubicBezTo>
                    <a:cubicBezTo>
                      <a:pt x="64" y="0"/>
                      <a:pt x="71" y="1"/>
                      <a:pt x="78" y="1"/>
                    </a:cubicBezTo>
                    <a:cubicBezTo>
                      <a:pt x="84" y="2"/>
                      <a:pt x="90" y="3"/>
                      <a:pt x="95" y="4"/>
                    </a:cubicBezTo>
                    <a:cubicBezTo>
                      <a:pt x="98" y="4"/>
                      <a:pt x="100" y="5"/>
                      <a:pt x="102" y="6"/>
                    </a:cubicBezTo>
                    <a:cubicBezTo>
                      <a:pt x="103" y="7"/>
                      <a:pt x="104" y="9"/>
                      <a:pt x="104" y="12"/>
                    </a:cubicBezTo>
                    <a:cubicBezTo>
                      <a:pt x="104" y="22"/>
                      <a:pt x="104" y="22"/>
                      <a:pt x="104" y="22"/>
                    </a:cubicBezTo>
                    <a:cubicBezTo>
                      <a:pt x="95" y="22"/>
                      <a:pt x="95" y="22"/>
                      <a:pt x="95" y="22"/>
                    </a:cubicBezTo>
                    <a:cubicBezTo>
                      <a:pt x="96" y="32"/>
                      <a:pt x="96" y="42"/>
                      <a:pt x="96" y="52"/>
                    </a:cubicBezTo>
                    <a:cubicBezTo>
                      <a:pt x="96" y="62"/>
                      <a:pt x="96" y="71"/>
                      <a:pt x="96" y="81"/>
                    </a:cubicBezTo>
                    <a:cubicBezTo>
                      <a:pt x="96" y="124"/>
                      <a:pt x="96" y="124"/>
                      <a:pt x="96" y="124"/>
                    </a:cubicBezTo>
                    <a:cubicBezTo>
                      <a:pt x="96" y="138"/>
                      <a:pt x="92" y="149"/>
                      <a:pt x="85" y="156"/>
                    </a:cubicBezTo>
                    <a:cubicBezTo>
                      <a:pt x="77" y="163"/>
                      <a:pt x="65" y="167"/>
                      <a:pt x="48" y="167"/>
                    </a:cubicBezTo>
                    <a:cubicBezTo>
                      <a:pt x="46" y="167"/>
                      <a:pt x="43" y="167"/>
                      <a:pt x="39" y="167"/>
                    </a:cubicBezTo>
                    <a:cubicBezTo>
                      <a:pt x="36" y="166"/>
                      <a:pt x="33" y="166"/>
                      <a:pt x="30" y="166"/>
                    </a:cubicBezTo>
                    <a:cubicBezTo>
                      <a:pt x="26" y="165"/>
                      <a:pt x="23" y="165"/>
                      <a:pt x="20" y="164"/>
                    </a:cubicBezTo>
                    <a:cubicBezTo>
                      <a:pt x="17" y="164"/>
                      <a:pt x="15" y="163"/>
                      <a:pt x="13" y="162"/>
                    </a:cubicBezTo>
                    <a:cubicBezTo>
                      <a:pt x="11" y="161"/>
                      <a:pt x="10" y="160"/>
                      <a:pt x="9" y="159"/>
                    </a:cubicBezTo>
                    <a:cubicBezTo>
                      <a:pt x="8" y="158"/>
                      <a:pt x="8" y="157"/>
                      <a:pt x="8" y="155"/>
                    </a:cubicBezTo>
                    <a:cubicBezTo>
                      <a:pt x="8" y="145"/>
                      <a:pt x="8" y="145"/>
                      <a:pt x="8" y="145"/>
                    </a:cubicBezTo>
                    <a:cubicBezTo>
                      <a:pt x="14" y="146"/>
                      <a:pt x="19" y="146"/>
                      <a:pt x="25" y="147"/>
                    </a:cubicBezTo>
                    <a:cubicBezTo>
                      <a:pt x="31" y="147"/>
                      <a:pt x="36" y="147"/>
                      <a:pt x="41" y="147"/>
                    </a:cubicBezTo>
                    <a:cubicBezTo>
                      <a:pt x="53" y="147"/>
                      <a:pt x="61" y="146"/>
                      <a:pt x="65" y="142"/>
                    </a:cubicBezTo>
                    <a:cubicBezTo>
                      <a:pt x="70" y="139"/>
                      <a:pt x="72" y="134"/>
                      <a:pt x="72" y="126"/>
                    </a:cubicBezTo>
                    <a:cubicBezTo>
                      <a:pt x="72" y="111"/>
                      <a:pt x="72" y="111"/>
                      <a:pt x="72" y="111"/>
                    </a:cubicBezTo>
                    <a:cubicBezTo>
                      <a:pt x="68" y="114"/>
                      <a:pt x="63" y="116"/>
                      <a:pt x="58" y="118"/>
                    </a:cubicBezTo>
                    <a:cubicBezTo>
                      <a:pt x="54" y="120"/>
                      <a:pt x="48" y="121"/>
                      <a:pt x="42" y="121"/>
                    </a:cubicBezTo>
                    <a:cubicBezTo>
                      <a:pt x="33" y="121"/>
                      <a:pt x="26" y="119"/>
                      <a:pt x="21" y="116"/>
                    </a:cubicBezTo>
                    <a:cubicBezTo>
                      <a:pt x="16" y="114"/>
                      <a:pt x="11" y="109"/>
                      <a:pt x="8" y="104"/>
                    </a:cubicBezTo>
                    <a:cubicBezTo>
                      <a:pt x="5" y="99"/>
                      <a:pt x="3" y="93"/>
                      <a:pt x="2" y="86"/>
                    </a:cubicBezTo>
                    <a:cubicBezTo>
                      <a:pt x="0" y="79"/>
                      <a:pt x="0" y="71"/>
                      <a:pt x="0" y="62"/>
                    </a:cubicBezTo>
                    <a:close/>
                    <a:moveTo>
                      <a:pt x="24" y="62"/>
                    </a:moveTo>
                    <a:cubicBezTo>
                      <a:pt x="24" y="69"/>
                      <a:pt x="24" y="76"/>
                      <a:pt x="25" y="81"/>
                    </a:cubicBezTo>
                    <a:cubicBezTo>
                      <a:pt x="26" y="86"/>
                      <a:pt x="28" y="90"/>
                      <a:pt x="30" y="93"/>
                    </a:cubicBezTo>
                    <a:cubicBezTo>
                      <a:pt x="32" y="96"/>
                      <a:pt x="34" y="99"/>
                      <a:pt x="38" y="100"/>
                    </a:cubicBezTo>
                    <a:cubicBezTo>
                      <a:pt x="41" y="101"/>
                      <a:pt x="44" y="102"/>
                      <a:pt x="49" y="102"/>
                    </a:cubicBezTo>
                    <a:cubicBezTo>
                      <a:pt x="54" y="102"/>
                      <a:pt x="58" y="101"/>
                      <a:pt x="62" y="100"/>
                    </a:cubicBezTo>
                    <a:cubicBezTo>
                      <a:pt x="65" y="98"/>
                      <a:pt x="69" y="96"/>
                      <a:pt x="72" y="94"/>
                    </a:cubicBezTo>
                    <a:cubicBezTo>
                      <a:pt x="72" y="20"/>
                      <a:pt x="72" y="20"/>
                      <a:pt x="72" y="20"/>
                    </a:cubicBezTo>
                    <a:cubicBezTo>
                      <a:pt x="70" y="20"/>
                      <a:pt x="67" y="20"/>
                      <a:pt x="65" y="20"/>
                    </a:cubicBezTo>
                    <a:cubicBezTo>
                      <a:pt x="62" y="19"/>
                      <a:pt x="59" y="19"/>
                      <a:pt x="57" y="19"/>
                    </a:cubicBezTo>
                    <a:cubicBezTo>
                      <a:pt x="51" y="19"/>
                      <a:pt x="46" y="20"/>
                      <a:pt x="42" y="21"/>
                    </a:cubicBezTo>
                    <a:cubicBezTo>
                      <a:pt x="38" y="22"/>
                      <a:pt x="34" y="24"/>
                      <a:pt x="32" y="27"/>
                    </a:cubicBezTo>
                    <a:cubicBezTo>
                      <a:pt x="29" y="31"/>
                      <a:pt x="27" y="35"/>
                      <a:pt x="26" y="40"/>
                    </a:cubicBezTo>
                    <a:cubicBezTo>
                      <a:pt x="24" y="46"/>
                      <a:pt x="24" y="53"/>
                      <a:pt x="24" y="6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sz="1800"/>
              </a:p>
            </p:txBody>
          </p:sp>
        </p:grpSp>
        <p:sp>
          <p:nvSpPr>
            <p:cNvPr id="9" name="Freeform 5"/>
            <p:cNvSpPr>
              <a:spLocks noChangeAspect="1" noEditPoints="1"/>
            </p:cNvSpPr>
            <p:nvPr/>
          </p:nvSpPr>
          <p:spPr bwMode="black">
            <a:xfrm>
              <a:off x="4856883" y="4633091"/>
              <a:ext cx="656108" cy="656108"/>
            </a:xfrm>
            <a:custGeom>
              <a:avLst/>
              <a:gdLst>
                <a:gd name="T0" fmla="*/ 864 w 1728"/>
                <a:gd name="T1" fmla="*/ 1728 h 1728"/>
                <a:gd name="T2" fmla="*/ 838 w 1728"/>
                <a:gd name="T3" fmla="*/ 1728 h 1728"/>
                <a:gd name="T4" fmla="*/ 1015 w 1728"/>
                <a:gd name="T5" fmla="*/ 1243 h 1728"/>
                <a:gd name="T6" fmla="*/ 1258 w 1728"/>
                <a:gd name="T7" fmla="*/ 1243 h 1728"/>
                <a:gd name="T8" fmla="*/ 1362 w 1728"/>
                <a:gd name="T9" fmla="*/ 1170 h 1728"/>
                <a:gd name="T10" fmla="*/ 1554 w 1728"/>
                <a:gd name="T11" fmla="*/ 643 h 1728"/>
                <a:gd name="T12" fmla="*/ 1444 w 1728"/>
                <a:gd name="T13" fmla="*/ 487 h 1728"/>
                <a:gd name="T14" fmla="*/ 1107 w 1728"/>
                <a:gd name="T15" fmla="*/ 487 h 1728"/>
                <a:gd name="T16" fmla="*/ 824 w 1728"/>
                <a:gd name="T17" fmla="*/ 1264 h 1728"/>
                <a:gd name="T18" fmla="*/ 824 w 1728"/>
                <a:gd name="T19" fmla="*/ 1264 h 1728"/>
                <a:gd name="T20" fmla="*/ 664 w 1728"/>
                <a:gd name="T21" fmla="*/ 1705 h 1728"/>
                <a:gd name="T22" fmla="*/ 0 w 1728"/>
                <a:gd name="T23" fmla="*/ 864 h 1728"/>
                <a:gd name="T24" fmla="*/ 631 w 1728"/>
                <a:gd name="T25" fmla="*/ 32 h 1728"/>
                <a:gd name="T26" fmla="*/ 465 w 1728"/>
                <a:gd name="T27" fmla="*/ 487 h 1728"/>
                <a:gd name="T28" fmla="*/ 465 w 1728"/>
                <a:gd name="T29" fmla="*/ 487 h 1728"/>
                <a:gd name="T30" fmla="*/ 190 w 1728"/>
                <a:gd name="T31" fmla="*/ 1243 h 1728"/>
                <a:gd name="T32" fmla="*/ 373 w 1728"/>
                <a:gd name="T33" fmla="*/ 1243 h 1728"/>
                <a:gd name="T34" fmla="*/ 607 w 1728"/>
                <a:gd name="T35" fmla="*/ 600 h 1728"/>
                <a:gd name="T36" fmla="*/ 745 w 1728"/>
                <a:gd name="T37" fmla="*/ 600 h 1728"/>
                <a:gd name="T38" fmla="*/ 511 w 1728"/>
                <a:gd name="T39" fmla="*/ 1243 h 1728"/>
                <a:gd name="T40" fmla="*/ 694 w 1728"/>
                <a:gd name="T41" fmla="*/ 1243 h 1728"/>
                <a:gd name="T42" fmla="*/ 912 w 1728"/>
                <a:gd name="T43" fmla="*/ 643 h 1728"/>
                <a:gd name="T44" fmla="*/ 802 w 1728"/>
                <a:gd name="T45" fmla="*/ 487 h 1728"/>
                <a:gd name="T46" fmla="*/ 649 w 1728"/>
                <a:gd name="T47" fmla="*/ 487 h 1728"/>
                <a:gd name="T48" fmla="*/ 825 w 1728"/>
                <a:gd name="T49" fmla="*/ 1 h 1728"/>
                <a:gd name="T50" fmla="*/ 864 w 1728"/>
                <a:gd name="T51" fmla="*/ 0 h 1728"/>
                <a:gd name="T52" fmla="*/ 1728 w 1728"/>
                <a:gd name="T53" fmla="*/ 864 h 1728"/>
                <a:gd name="T54" fmla="*/ 864 w 1728"/>
                <a:gd name="T55" fmla="*/ 1728 h 1728"/>
                <a:gd name="T56" fmla="*/ 1387 w 1728"/>
                <a:gd name="T57" fmla="*/ 600 h 1728"/>
                <a:gd name="T58" fmla="*/ 1249 w 1728"/>
                <a:gd name="T59" fmla="*/ 600 h 1728"/>
                <a:gd name="T60" fmla="*/ 1057 w 1728"/>
                <a:gd name="T61" fmla="*/ 1129 h 1728"/>
                <a:gd name="T62" fmla="*/ 1194 w 1728"/>
                <a:gd name="T63" fmla="*/ 1129 h 1728"/>
                <a:gd name="T64" fmla="*/ 1387 w 1728"/>
                <a:gd name="T65" fmla="*/ 600 h 17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28" h="1728">
                  <a:moveTo>
                    <a:pt x="864" y="1728"/>
                  </a:moveTo>
                  <a:cubicBezTo>
                    <a:pt x="856" y="1728"/>
                    <a:pt x="847" y="1728"/>
                    <a:pt x="838" y="1728"/>
                  </a:cubicBezTo>
                  <a:cubicBezTo>
                    <a:pt x="1015" y="1243"/>
                    <a:pt x="1015" y="1243"/>
                    <a:pt x="1015" y="1243"/>
                  </a:cubicBezTo>
                  <a:cubicBezTo>
                    <a:pt x="1258" y="1243"/>
                    <a:pt x="1258" y="1243"/>
                    <a:pt x="1258" y="1243"/>
                  </a:cubicBezTo>
                  <a:cubicBezTo>
                    <a:pt x="1301" y="1243"/>
                    <a:pt x="1347" y="1210"/>
                    <a:pt x="1362" y="1170"/>
                  </a:cubicBezTo>
                  <a:cubicBezTo>
                    <a:pt x="1554" y="643"/>
                    <a:pt x="1554" y="643"/>
                    <a:pt x="1554" y="643"/>
                  </a:cubicBezTo>
                  <a:cubicBezTo>
                    <a:pt x="1585" y="557"/>
                    <a:pt x="1536" y="487"/>
                    <a:pt x="1444" y="487"/>
                  </a:cubicBezTo>
                  <a:cubicBezTo>
                    <a:pt x="1107" y="487"/>
                    <a:pt x="1107" y="487"/>
                    <a:pt x="1107" y="487"/>
                  </a:cubicBezTo>
                  <a:cubicBezTo>
                    <a:pt x="824" y="1264"/>
                    <a:pt x="824" y="1264"/>
                    <a:pt x="824" y="1264"/>
                  </a:cubicBezTo>
                  <a:cubicBezTo>
                    <a:pt x="824" y="1264"/>
                    <a:pt x="824" y="1264"/>
                    <a:pt x="824" y="1264"/>
                  </a:cubicBezTo>
                  <a:cubicBezTo>
                    <a:pt x="664" y="1705"/>
                    <a:pt x="664" y="1705"/>
                    <a:pt x="664" y="1705"/>
                  </a:cubicBezTo>
                  <a:cubicBezTo>
                    <a:pt x="283" y="1614"/>
                    <a:pt x="0" y="1272"/>
                    <a:pt x="0" y="864"/>
                  </a:cubicBezTo>
                  <a:cubicBezTo>
                    <a:pt x="0" y="468"/>
                    <a:pt x="267" y="134"/>
                    <a:pt x="631" y="32"/>
                  </a:cubicBezTo>
                  <a:cubicBezTo>
                    <a:pt x="465" y="487"/>
                    <a:pt x="465" y="487"/>
                    <a:pt x="465" y="487"/>
                  </a:cubicBezTo>
                  <a:cubicBezTo>
                    <a:pt x="465" y="487"/>
                    <a:pt x="465" y="487"/>
                    <a:pt x="465" y="487"/>
                  </a:cubicBezTo>
                  <a:cubicBezTo>
                    <a:pt x="190" y="1243"/>
                    <a:pt x="190" y="1243"/>
                    <a:pt x="190" y="1243"/>
                  </a:cubicBezTo>
                  <a:cubicBezTo>
                    <a:pt x="373" y="1243"/>
                    <a:pt x="373" y="1243"/>
                    <a:pt x="373" y="1243"/>
                  </a:cubicBezTo>
                  <a:cubicBezTo>
                    <a:pt x="607" y="600"/>
                    <a:pt x="607" y="600"/>
                    <a:pt x="607" y="600"/>
                  </a:cubicBezTo>
                  <a:cubicBezTo>
                    <a:pt x="745" y="600"/>
                    <a:pt x="745" y="600"/>
                    <a:pt x="745" y="600"/>
                  </a:cubicBezTo>
                  <a:cubicBezTo>
                    <a:pt x="511" y="1243"/>
                    <a:pt x="511" y="1243"/>
                    <a:pt x="511" y="1243"/>
                  </a:cubicBezTo>
                  <a:cubicBezTo>
                    <a:pt x="694" y="1243"/>
                    <a:pt x="694" y="1243"/>
                    <a:pt x="694" y="1243"/>
                  </a:cubicBezTo>
                  <a:cubicBezTo>
                    <a:pt x="912" y="643"/>
                    <a:pt x="912" y="643"/>
                    <a:pt x="912" y="643"/>
                  </a:cubicBezTo>
                  <a:cubicBezTo>
                    <a:pt x="943" y="557"/>
                    <a:pt x="894" y="487"/>
                    <a:pt x="802" y="487"/>
                  </a:cubicBezTo>
                  <a:cubicBezTo>
                    <a:pt x="649" y="487"/>
                    <a:pt x="649" y="487"/>
                    <a:pt x="649" y="487"/>
                  </a:cubicBezTo>
                  <a:cubicBezTo>
                    <a:pt x="825" y="1"/>
                    <a:pt x="825" y="1"/>
                    <a:pt x="825" y="1"/>
                  </a:cubicBezTo>
                  <a:cubicBezTo>
                    <a:pt x="838" y="1"/>
                    <a:pt x="851" y="0"/>
                    <a:pt x="864" y="0"/>
                  </a:cubicBezTo>
                  <a:cubicBezTo>
                    <a:pt x="1341" y="0"/>
                    <a:pt x="1728" y="387"/>
                    <a:pt x="1728" y="864"/>
                  </a:cubicBezTo>
                  <a:cubicBezTo>
                    <a:pt x="1728" y="1341"/>
                    <a:pt x="1341" y="1728"/>
                    <a:pt x="864" y="1728"/>
                  </a:cubicBezTo>
                  <a:close/>
                  <a:moveTo>
                    <a:pt x="1387" y="600"/>
                  </a:moveTo>
                  <a:cubicBezTo>
                    <a:pt x="1249" y="600"/>
                    <a:pt x="1249" y="600"/>
                    <a:pt x="1249" y="600"/>
                  </a:cubicBezTo>
                  <a:cubicBezTo>
                    <a:pt x="1057" y="1129"/>
                    <a:pt x="1057" y="1129"/>
                    <a:pt x="1057" y="1129"/>
                  </a:cubicBezTo>
                  <a:cubicBezTo>
                    <a:pt x="1194" y="1129"/>
                    <a:pt x="1194" y="1129"/>
                    <a:pt x="1194" y="1129"/>
                  </a:cubicBezTo>
                  <a:lnTo>
                    <a:pt x="1387" y="60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sz="1800"/>
            </a:p>
          </p:txBody>
        </p:sp>
      </p:grpSp>
      <p:sp>
        <p:nvSpPr>
          <p:cNvPr id="6" name="Date Placeholder 5"/>
          <p:cNvSpPr>
            <a:spLocks noGrp="1"/>
          </p:cNvSpPr>
          <p:nvPr>
            <p:ph type="dt" sz="half" idx="10"/>
          </p:nvPr>
        </p:nvSpPr>
        <p:spPr/>
        <p:txBody>
          <a:bodyPr/>
          <a:lstStyle>
            <a:lvl1pPr>
              <a:defRPr>
                <a:solidFill>
                  <a:schemeClr val="tx1"/>
                </a:solidFill>
              </a:defRPr>
            </a:lvl1pPr>
          </a:lstStyle>
          <a:p>
            <a:fld id="{80C853A8-1CF5-4118-9D6D-C132E8FC53CB}" type="datetimeFigureOut">
              <a:rPr lang="en-US" smtClean="0">
                <a:solidFill>
                  <a:srgbClr val="E5E8E8">
                    <a:lumMod val="75000"/>
                  </a:srgbClr>
                </a:solidFill>
              </a:rPr>
              <a:pPr/>
              <a:t>8/30/2017</a:t>
            </a:fld>
            <a:endParaRPr lang="en-US">
              <a:solidFill>
                <a:srgbClr val="E5E8E8">
                  <a:lumMod val="75000"/>
                </a:srgbClr>
              </a:solidFill>
            </a:endParaRPr>
          </a:p>
        </p:txBody>
      </p:sp>
      <p:sp>
        <p:nvSpPr>
          <p:cNvPr id="7" name="Footer Placeholder 6"/>
          <p:cNvSpPr>
            <a:spLocks noGrp="1"/>
          </p:cNvSpPr>
          <p:nvPr>
            <p:ph type="ftr" sz="quarter" idx="11"/>
          </p:nvPr>
        </p:nvSpPr>
        <p:spPr/>
        <p:txBody>
          <a:bodyPr/>
          <a:lstStyle>
            <a:lvl1pPr>
              <a:defRPr>
                <a:solidFill>
                  <a:schemeClr val="tx1"/>
                </a:solidFill>
              </a:defRPr>
            </a:lvl1pPr>
          </a:lstStyle>
          <a:p>
            <a:endParaRPr lang="en-US">
              <a:solidFill>
                <a:srgbClr val="E5E8E8">
                  <a:lumMod val="75000"/>
                </a:srgbClr>
              </a:solidFill>
            </a:endParaRPr>
          </a:p>
        </p:txBody>
      </p:sp>
      <p:sp>
        <p:nvSpPr>
          <p:cNvPr id="8" name="Slide Number Placeholder 7"/>
          <p:cNvSpPr>
            <a:spLocks noGrp="1"/>
          </p:cNvSpPr>
          <p:nvPr>
            <p:ph type="sldNum" sz="quarter" idx="12"/>
          </p:nvPr>
        </p:nvSpPr>
        <p:spPr/>
        <p:txBody>
          <a:bodyPr/>
          <a:lstStyle>
            <a:lvl1pPr>
              <a:defRPr>
                <a:solidFill>
                  <a:schemeClr val="tx1"/>
                </a:solidFill>
              </a:defRPr>
            </a:lvl1pPr>
          </a:lstStyle>
          <a:p>
            <a:fld id="{00DE720E-C72B-42F0-AD69-52D60E3C605E}" type="slidenum">
              <a:rPr lang="en-US" smtClean="0">
                <a:solidFill>
                  <a:srgbClr val="E5E8E8">
                    <a:lumMod val="75000"/>
                  </a:srgbClr>
                </a:solidFill>
              </a:rPr>
              <a:pPr/>
              <a:t>‹#›</a:t>
            </a:fld>
            <a:endParaRPr lang="en-US">
              <a:solidFill>
                <a:srgbClr val="E5E8E8">
                  <a:lumMod val="75000"/>
                </a:srgbClr>
              </a:solidFill>
            </a:endParaRPr>
          </a:p>
        </p:txBody>
      </p:sp>
    </p:spTree>
    <p:extLst>
      <p:ext uri="{BB962C8B-B14F-4D97-AF65-F5344CB8AC3E}">
        <p14:creationId xmlns:p14="http://schemas.microsoft.com/office/powerpoint/2010/main" val="2008441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3172FE-B8CB-47F1-BE26-745EDB7B2196}" type="datetimeFigureOut">
              <a:rPr lang="en-US" smtClean="0"/>
              <a:t>8/30/2017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2C88FC-AA4A-490E-B166-CE75A4C5FB6E}" type="slidenum">
              <a:rPr lang="en-US" smtClean="0"/>
              <a:t>‹#›</a:t>
            </a:fld>
            <a:endParaRPr lang="en-US"/>
          </a:p>
        </p:txBody>
      </p:sp>
    </p:spTree>
    <p:extLst>
      <p:ext uri="{BB962C8B-B14F-4D97-AF65-F5344CB8AC3E}">
        <p14:creationId xmlns:p14="http://schemas.microsoft.com/office/powerpoint/2010/main" val="1716664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3172FE-B8CB-47F1-BE26-745EDB7B2196}" type="datetimeFigureOut">
              <a:rPr lang="en-US" smtClean="0"/>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C88FC-AA4A-490E-B166-CE75A4C5FB6E}" type="slidenum">
              <a:rPr lang="en-US" smtClean="0"/>
              <a:t>‹#›</a:t>
            </a:fld>
            <a:endParaRPr lang="en-US"/>
          </a:p>
        </p:txBody>
      </p:sp>
    </p:spTree>
    <p:extLst>
      <p:ext uri="{BB962C8B-B14F-4D97-AF65-F5344CB8AC3E}">
        <p14:creationId xmlns:p14="http://schemas.microsoft.com/office/powerpoint/2010/main" val="1249104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13172FE-B8CB-47F1-BE26-745EDB7B2196}" type="datetimeFigureOut">
              <a:rPr lang="en-US" smtClean="0"/>
              <a:t>8/30/2017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2C88FC-AA4A-490E-B166-CE75A4C5FB6E}" type="slidenum">
              <a:rPr lang="en-US" smtClean="0"/>
              <a:t>‹#›</a:t>
            </a:fld>
            <a:endParaRPr lang="en-US"/>
          </a:p>
        </p:txBody>
      </p:sp>
    </p:spTree>
    <p:extLst>
      <p:ext uri="{BB962C8B-B14F-4D97-AF65-F5344CB8AC3E}">
        <p14:creationId xmlns:p14="http://schemas.microsoft.com/office/powerpoint/2010/main" val="4071710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13172FE-B8CB-47F1-BE26-745EDB7B2196}" type="datetimeFigureOut">
              <a:rPr lang="en-US" smtClean="0"/>
              <a:t>8/30/2017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2C88FC-AA4A-490E-B166-CE75A4C5FB6E}" type="slidenum">
              <a:rPr lang="en-US" smtClean="0"/>
              <a:t>‹#›</a:t>
            </a:fld>
            <a:endParaRPr lang="en-US"/>
          </a:p>
        </p:txBody>
      </p:sp>
    </p:spTree>
    <p:extLst>
      <p:ext uri="{BB962C8B-B14F-4D97-AF65-F5344CB8AC3E}">
        <p14:creationId xmlns:p14="http://schemas.microsoft.com/office/powerpoint/2010/main" val="2595008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3172FE-B8CB-47F1-BE26-745EDB7B2196}" type="datetimeFigureOut">
              <a:rPr lang="en-US" smtClean="0"/>
              <a:t>8/30/2017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2C88FC-AA4A-490E-B166-CE75A4C5FB6E}" type="slidenum">
              <a:rPr lang="en-US" smtClean="0"/>
              <a:t>‹#›</a:t>
            </a:fld>
            <a:endParaRPr lang="en-US"/>
          </a:p>
        </p:txBody>
      </p:sp>
    </p:spTree>
    <p:extLst>
      <p:ext uri="{BB962C8B-B14F-4D97-AF65-F5344CB8AC3E}">
        <p14:creationId xmlns:p14="http://schemas.microsoft.com/office/powerpoint/2010/main" val="1465162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3172FE-B8CB-47F1-BE26-745EDB7B2196}" type="datetimeFigureOut">
              <a:rPr lang="en-US" smtClean="0"/>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C88FC-AA4A-490E-B166-CE75A4C5FB6E}" type="slidenum">
              <a:rPr lang="en-US" smtClean="0"/>
              <a:t>‹#›</a:t>
            </a:fld>
            <a:endParaRPr lang="en-US"/>
          </a:p>
        </p:txBody>
      </p:sp>
    </p:spTree>
    <p:extLst>
      <p:ext uri="{BB962C8B-B14F-4D97-AF65-F5344CB8AC3E}">
        <p14:creationId xmlns:p14="http://schemas.microsoft.com/office/powerpoint/2010/main" val="3686309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3172FE-B8CB-47F1-BE26-745EDB7B2196}" type="datetimeFigureOut">
              <a:rPr lang="en-US" smtClean="0"/>
              <a:t>8/30/2017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2C88FC-AA4A-490E-B166-CE75A4C5FB6E}" type="slidenum">
              <a:rPr lang="en-US" smtClean="0"/>
              <a:t>‹#›</a:t>
            </a:fld>
            <a:endParaRPr lang="en-US"/>
          </a:p>
        </p:txBody>
      </p:sp>
    </p:spTree>
    <p:extLst>
      <p:ext uri="{BB962C8B-B14F-4D97-AF65-F5344CB8AC3E}">
        <p14:creationId xmlns:p14="http://schemas.microsoft.com/office/powerpoint/2010/main" val="2995418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3172FE-B8CB-47F1-BE26-745EDB7B2196}" type="datetimeFigureOut">
              <a:rPr lang="en-US" smtClean="0"/>
              <a:t>8/30/2017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2C88FC-AA4A-490E-B166-CE75A4C5FB6E}" type="slidenum">
              <a:rPr lang="en-US" smtClean="0"/>
              <a:t>‹#›</a:t>
            </a:fld>
            <a:endParaRPr lang="en-US"/>
          </a:p>
        </p:txBody>
      </p:sp>
    </p:spTree>
    <p:extLst>
      <p:ext uri="{BB962C8B-B14F-4D97-AF65-F5344CB8AC3E}">
        <p14:creationId xmlns:p14="http://schemas.microsoft.com/office/powerpoint/2010/main" val="648927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4" r:id="rId15"/>
    <p:sldLayoutId id="2147483665" r:id="rId16"/>
    <p:sldLayoutId id="2147483666" r:id="rId17"/>
    <p:sldLayoutId id="2147483667" r:id="rId18"/>
    <p:sldLayoutId id="2147483668" r:id="rId19"/>
    <p:sldLayoutId id="2147483669"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8.wmf"/><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1" y="1524000"/>
            <a:ext cx="9141619" cy="1475240"/>
          </a:xfrm>
        </p:spPr>
        <p:txBody>
          <a:bodyPr/>
          <a:lstStyle/>
          <a:p>
            <a:r>
              <a:rPr lang="en-US" sz="4800" b="1" dirty="0"/>
              <a:t>Smart </a:t>
            </a:r>
            <a:r>
              <a:rPr lang="en-US" sz="4800" b="1" dirty="0" smtClean="0"/>
              <a:t>Quote</a:t>
            </a:r>
            <a:r>
              <a:rPr lang="en-US" sz="4800" b="1" dirty="0"/>
              <a:t/>
            </a:r>
            <a:br>
              <a:rPr lang="en-US" sz="4800" b="1" dirty="0"/>
            </a:br>
            <a:r>
              <a:rPr lang="en-US" sz="4800" b="1" dirty="0" smtClean="0"/>
              <a:t>HP Automation </a:t>
            </a:r>
            <a:r>
              <a:rPr lang="en-US" sz="4800" b="1" dirty="0" smtClean="0"/>
              <a:t>Drive</a:t>
            </a:r>
            <a:endParaRPr lang="en-US" sz="3200" dirty="0">
              <a:solidFill>
                <a:srgbClr val="FFC000"/>
              </a:solidFill>
            </a:endParaRPr>
          </a:p>
        </p:txBody>
      </p:sp>
      <p:sp>
        <p:nvSpPr>
          <p:cNvPr id="3" name="Subtitle 2"/>
          <p:cNvSpPr>
            <a:spLocks noGrp="1"/>
          </p:cNvSpPr>
          <p:nvPr>
            <p:ph type="subTitle" idx="1"/>
          </p:nvPr>
        </p:nvSpPr>
        <p:spPr>
          <a:xfrm>
            <a:off x="381001" y="4419600"/>
            <a:ext cx="9141619" cy="381000"/>
          </a:xfrm>
        </p:spPr>
        <p:txBody>
          <a:bodyPr>
            <a:normAutofit fontScale="92500" lnSpcReduction="20000"/>
          </a:bodyPr>
          <a:lstStyle/>
          <a:p>
            <a:r>
              <a:rPr lang="en-US"/>
              <a:t>Aug </a:t>
            </a:r>
            <a:r>
              <a:rPr lang="en-US" smtClean="0"/>
              <a:t>30, </a:t>
            </a:r>
            <a:r>
              <a:rPr lang="en-US" dirty="0"/>
              <a:t>2017</a:t>
            </a:r>
          </a:p>
        </p:txBody>
      </p:sp>
    </p:spTree>
    <p:extLst>
      <p:ext uri="{BB962C8B-B14F-4D97-AF65-F5344CB8AC3E}">
        <p14:creationId xmlns:p14="http://schemas.microsoft.com/office/powerpoint/2010/main" val="10913296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1" y="304800"/>
            <a:ext cx="10969943" cy="762000"/>
          </a:xfrm>
        </p:spPr>
        <p:txBody>
          <a:bodyPr anchor="ctr"/>
          <a:lstStyle/>
          <a:p>
            <a:r>
              <a:rPr lang="en-GB" b="1" smtClean="0"/>
              <a:t>Test Scenarios</a:t>
            </a:r>
            <a:endParaRPr lang="en-US" sz="1600" b="1" dirty="0"/>
          </a:p>
        </p:txBody>
      </p:sp>
      <p:sp>
        <p:nvSpPr>
          <p:cNvPr id="5" name="Rectangle 4"/>
          <p:cNvSpPr/>
          <p:nvPr/>
        </p:nvSpPr>
        <p:spPr>
          <a:xfrm>
            <a:off x="533400" y="882266"/>
            <a:ext cx="10969942" cy="769441"/>
          </a:xfrm>
          <a:prstGeom prst="rect">
            <a:avLst/>
          </a:prstGeom>
        </p:spPr>
        <p:txBody>
          <a:bodyPr wrap="square">
            <a:spAutoFit/>
          </a:bodyPr>
          <a:lstStyle/>
          <a:p>
            <a:endParaRPr lang="en-US" b="1" smtClean="0"/>
          </a:p>
          <a:p>
            <a:endParaRPr lang="en-US" sz="1400" b="1" smtClean="0"/>
          </a:p>
          <a:p>
            <a:endParaRPr lang="en-US" sz="1200" dirty="0">
              <a:solidFill>
                <a:srgbClr val="FF000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892233526"/>
              </p:ext>
            </p:extLst>
          </p:nvPr>
        </p:nvGraphicFramePr>
        <p:xfrm>
          <a:off x="1021772" y="1651707"/>
          <a:ext cx="5524501" cy="1486082"/>
        </p:xfrm>
        <a:graphic>
          <a:graphicData uri="http://schemas.openxmlformats.org/drawingml/2006/table">
            <a:tbl>
              <a:tblPr>
                <a:tableStyleId>{16D9F66E-5EB9-4882-86FB-DCBF35E3C3E4}</a:tableStyleId>
              </a:tblPr>
              <a:tblGrid>
                <a:gridCol w="1205724">
                  <a:extLst>
                    <a:ext uri="{9D8B030D-6E8A-4147-A177-3AD203B41FA5}">
                      <a16:colId xmlns:a16="http://schemas.microsoft.com/office/drawing/2014/main" xmlns="" val="20000"/>
                    </a:ext>
                  </a:extLst>
                </a:gridCol>
                <a:gridCol w="681118">
                  <a:extLst>
                    <a:ext uri="{9D8B030D-6E8A-4147-A177-3AD203B41FA5}">
                      <a16:colId xmlns:a16="http://schemas.microsoft.com/office/drawing/2014/main" xmlns="" val="20001"/>
                    </a:ext>
                  </a:extLst>
                </a:gridCol>
                <a:gridCol w="1212553">
                  <a:extLst>
                    <a:ext uri="{9D8B030D-6E8A-4147-A177-3AD203B41FA5}">
                      <a16:colId xmlns:a16="http://schemas.microsoft.com/office/drawing/2014/main" xmlns="" val="20002"/>
                    </a:ext>
                  </a:extLst>
                </a:gridCol>
                <a:gridCol w="1212553"/>
                <a:gridCol w="1212553"/>
              </a:tblGrid>
              <a:tr h="417384">
                <a:tc>
                  <a:txBody>
                    <a:bodyPr/>
                    <a:lstStyle/>
                    <a:p>
                      <a:pPr marL="0" marR="0" indent="0" algn="ctr" defTabSz="457200" rtl="0" eaLnBrk="1" fontAlgn="ctr" latinLnBrk="0" hangingPunct="1">
                        <a:lnSpc>
                          <a:spcPct val="100000"/>
                        </a:lnSpc>
                        <a:spcBef>
                          <a:spcPts val="0"/>
                        </a:spcBef>
                        <a:spcAft>
                          <a:spcPts val="0"/>
                        </a:spcAft>
                        <a:buClrTx/>
                        <a:buSzTx/>
                        <a:buFontTx/>
                        <a:buNone/>
                        <a:tabLst/>
                        <a:defRPr/>
                      </a:pPr>
                      <a:r>
                        <a:rPr lang="en-US" sz="1200" b="1" i="0" u="none" strike="noStrike" smtClean="0">
                          <a:solidFill>
                            <a:schemeClr val="bg1"/>
                          </a:solidFill>
                          <a:effectLst/>
                          <a:latin typeface="+mn-lt"/>
                          <a:cs typeface="+mn-cs"/>
                        </a:rPr>
                        <a:t>Total</a:t>
                      </a:r>
                      <a:r>
                        <a:rPr lang="en-US" sz="1200" b="1" i="0" u="none" strike="noStrike" baseline="0" smtClean="0">
                          <a:solidFill>
                            <a:schemeClr val="bg1"/>
                          </a:solidFill>
                          <a:effectLst/>
                          <a:latin typeface="+mn-lt"/>
                          <a:cs typeface="+mn-cs"/>
                        </a:rPr>
                        <a:t> Test Scenarios</a:t>
                      </a:r>
                      <a:endParaRPr lang="en-US" sz="1200" b="1" i="0" u="none" strike="noStrike" dirty="0">
                        <a:solidFill>
                          <a:schemeClr val="bg1"/>
                        </a:solidFill>
                        <a:latin typeface="+mn-lt"/>
                        <a:cs typeface="Calibri" pitchFamily="34" charset="0"/>
                      </a:endParaRPr>
                    </a:p>
                  </a:txBody>
                  <a:tcPr marL="0" marR="0" marT="0" marB="0" anchor="ctr">
                    <a:solidFill>
                      <a:schemeClr val="accent1"/>
                    </a:solidFill>
                  </a:tcPr>
                </a:tc>
                <a:tc>
                  <a:txBody>
                    <a:bodyPr/>
                    <a:lstStyle/>
                    <a:p>
                      <a:pPr algn="ctr" rtl="0" fontAlgn="ctr"/>
                      <a:r>
                        <a:rPr lang="en-US" sz="1200" b="1" i="0" u="none" strike="noStrike" dirty="0">
                          <a:solidFill>
                            <a:schemeClr val="bg1"/>
                          </a:solidFill>
                          <a:latin typeface="+mn-lt"/>
                          <a:cs typeface="Calibri" pitchFamily="34" charset="0"/>
                        </a:rPr>
                        <a:t>Team</a:t>
                      </a:r>
                    </a:p>
                  </a:txBody>
                  <a:tcPr marL="0" marR="0" marT="0" marB="0" anchor="ctr">
                    <a:solidFill>
                      <a:schemeClr val="accent1"/>
                    </a:solidFill>
                  </a:tcPr>
                </a:tc>
                <a:tc>
                  <a:txBody>
                    <a:bodyPr/>
                    <a:lstStyle/>
                    <a:p>
                      <a:pPr algn="ctr" rtl="0" fontAlgn="ctr"/>
                      <a:r>
                        <a:rPr lang="en-US" sz="1200" b="1" u="none" strike="noStrike" dirty="0">
                          <a:solidFill>
                            <a:schemeClr val="bg1"/>
                          </a:solidFill>
                          <a:effectLst/>
                          <a:latin typeface="+mn-lt"/>
                        </a:rPr>
                        <a:t># Total </a:t>
                      </a:r>
                      <a:r>
                        <a:rPr lang="en-US" sz="1200" b="1" u="none" strike="noStrike" dirty="0" smtClean="0">
                          <a:solidFill>
                            <a:schemeClr val="bg1"/>
                          </a:solidFill>
                          <a:effectLst/>
                          <a:latin typeface="+mn-lt"/>
                        </a:rPr>
                        <a:t> </a:t>
                      </a:r>
                      <a:r>
                        <a:rPr lang="en-US" sz="1200" b="1" u="none" strike="noStrike" dirty="0">
                          <a:solidFill>
                            <a:schemeClr val="bg1"/>
                          </a:solidFill>
                          <a:effectLst/>
                          <a:latin typeface="+mn-lt"/>
                        </a:rPr>
                        <a:t>TC </a:t>
                      </a:r>
                      <a:endParaRPr lang="en-US" sz="1200" b="1" i="0" u="none" strike="noStrike" dirty="0">
                        <a:solidFill>
                          <a:schemeClr val="bg1"/>
                        </a:solidFill>
                        <a:latin typeface="+mn-lt"/>
                        <a:cs typeface="Calibri" pitchFamily="34" charset="0"/>
                      </a:endParaRPr>
                    </a:p>
                  </a:txBody>
                  <a:tcPr marL="0" marR="0" marT="0" marB="0" anchor="ctr">
                    <a:solidFill>
                      <a:schemeClr val="accent1"/>
                    </a:solidFill>
                  </a:tcPr>
                </a:tc>
                <a:tc>
                  <a:txBody>
                    <a:bodyPr/>
                    <a:lstStyle/>
                    <a:p>
                      <a:pPr algn="ctr" rtl="0" fontAlgn="ctr"/>
                      <a:r>
                        <a:rPr lang="en-US" sz="1200" b="1" i="0" u="none" strike="noStrike" smtClean="0">
                          <a:solidFill>
                            <a:schemeClr val="bg1"/>
                          </a:solidFill>
                          <a:latin typeface="+mn-lt"/>
                          <a:cs typeface="Calibri" pitchFamily="34" charset="0"/>
                        </a:rPr>
                        <a:t>#Complted</a:t>
                      </a:r>
                      <a:r>
                        <a:rPr lang="en-US" sz="1200" b="1" i="0" u="none" strike="noStrike" baseline="0" smtClean="0">
                          <a:solidFill>
                            <a:schemeClr val="bg1"/>
                          </a:solidFill>
                          <a:latin typeface="+mn-lt"/>
                          <a:cs typeface="Calibri" pitchFamily="34" charset="0"/>
                        </a:rPr>
                        <a:t> Tcs</a:t>
                      </a:r>
                      <a:endParaRPr lang="en-US" sz="1200" b="1" i="0" u="none" strike="noStrike" dirty="0">
                        <a:solidFill>
                          <a:schemeClr val="bg1"/>
                        </a:solidFill>
                        <a:latin typeface="+mn-lt"/>
                        <a:cs typeface="Calibri" pitchFamily="34" charset="0"/>
                      </a:endParaRPr>
                    </a:p>
                  </a:txBody>
                  <a:tcPr marL="0" marR="0" marT="0" marB="0" anchor="ctr">
                    <a:solidFill>
                      <a:schemeClr val="accent1"/>
                    </a:solidFill>
                  </a:tcPr>
                </a:tc>
                <a:tc>
                  <a:txBody>
                    <a:bodyPr/>
                    <a:lstStyle/>
                    <a:p>
                      <a:pPr algn="ctr" rtl="0" fontAlgn="ctr"/>
                      <a:r>
                        <a:rPr lang="en-US" sz="1200" b="1" i="0" u="none" strike="noStrike" smtClean="0">
                          <a:solidFill>
                            <a:schemeClr val="bg1"/>
                          </a:solidFill>
                          <a:latin typeface="+mn-lt"/>
                          <a:cs typeface="Calibri" pitchFamily="34" charset="0"/>
                        </a:rPr>
                        <a:t>In Progress</a:t>
                      </a:r>
                      <a:endParaRPr lang="en-US" sz="1200" b="1" i="0" u="none" strike="noStrike" dirty="0">
                        <a:solidFill>
                          <a:schemeClr val="bg1"/>
                        </a:solidFill>
                        <a:latin typeface="+mn-lt"/>
                        <a:cs typeface="Calibri" pitchFamily="34" charset="0"/>
                      </a:endParaRPr>
                    </a:p>
                  </a:txBody>
                  <a:tcPr marL="0" marR="0" marT="0" marB="0" anchor="ctr">
                    <a:solidFill>
                      <a:schemeClr val="accent1"/>
                    </a:solidFill>
                  </a:tcPr>
                </a:tc>
                <a:extLst>
                  <a:ext uri="{0D108BD9-81ED-4DB2-BD59-A6C34878D82A}">
                    <a16:rowId xmlns:a16="http://schemas.microsoft.com/office/drawing/2014/main" xmlns="" val="10000"/>
                  </a:ext>
                </a:extLst>
              </a:tr>
              <a:tr h="727840">
                <a:tc>
                  <a:txBody>
                    <a:bodyPr/>
                    <a:lstStyle/>
                    <a:p>
                      <a:pPr marL="457200" marR="0" lvl="1"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smtClean="0">
                          <a:solidFill>
                            <a:srgbClr val="0D0D0D"/>
                          </a:solidFill>
                          <a:latin typeface="+mn-lt"/>
                          <a:cs typeface="Calibri" pitchFamily="34" charset="0"/>
                        </a:rPr>
                        <a:t>External &amp; Internal</a:t>
                      </a:r>
                      <a:endParaRPr lang="en-US" sz="1200" b="0" i="0" u="none" strike="noStrike" dirty="0">
                        <a:solidFill>
                          <a:srgbClr val="0D0D0D"/>
                        </a:solidFill>
                        <a:latin typeface="+mn-lt"/>
                        <a:cs typeface="Calibri" pitchFamily="34" charset="0"/>
                      </a:endParaRPr>
                    </a:p>
                  </a:txBody>
                  <a:tcPr marL="0" marR="0" marT="0" marB="0" anchor="ctr">
                    <a:solidFill>
                      <a:schemeClr val="accent4">
                        <a:lumMod val="20000"/>
                        <a:lumOff val="8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kern="1200" dirty="0">
                          <a:solidFill>
                            <a:srgbClr val="0D0D0D"/>
                          </a:solidFill>
                          <a:latin typeface="+mn-lt"/>
                          <a:ea typeface="+mn-ea"/>
                          <a:cs typeface="Calibri" pitchFamily="34" charset="0"/>
                        </a:rPr>
                        <a:t>QA</a:t>
                      </a:r>
                    </a:p>
                  </a:txBody>
                  <a:tcPr marL="0" marR="0" marT="0" marB="0" anchor="ctr">
                    <a:solidFill>
                      <a:schemeClr val="accent4">
                        <a:lumMod val="20000"/>
                        <a:lumOff val="8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kern="1200" smtClean="0">
                          <a:solidFill>
                            <a:schemeClr val="tx1"/>
                          </a:solidFill>
                          <a:latin typeface="+mn-lt"/>
                          <a:ea typeface="+mn-ea"/>
                          <a:cs typeface="Calibri" pitchFamily="34" charset="0"/>
                        </a:rPr>
                        <a:t>108</a:t>
                      </a:r>
                      <a:endParaRPr lang="en-US" sz="1200" b="0" i="0" u="none" strike="noStrike" kern="1200" dirty="0">
                        <a:solidFill>
                          <a:schemeClr val="tx1"/>
                        </a:solidFill>
                        <a:latin typeface="+mn-lt"/>
                        <a:ea typeface="+mn-ea"/>
                        <a:cs typeface="Calibri" pitchFamily="34" charset="0"/>
                      </a:endParaRPr>
                    </a:p>
                  </a:txBody>
                  <a:tcPr marL="0" marR="0" marT="0" marB="0" anchor="ctr">
                    <a:solidFill>
                      <a:schemeClr val="accent4">
                        <a:lumMod val="20000"/>
                        <a:lumOff val="8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kern="1200" smtClean="0">
                          <a:solidFill>
                            <a:schemeClr val="tx1"/>
                          </a:solidFill>
                          <a:latin typeface="+mn-lt"/>
                          <a:ea typeface="+mn-ea"/>
                          <a:cs typeface="Calibri" pitchFamily="34" charset="0"/>
                        </a:rPr>
                        <a:t>39</a:t>
                      </a:r>
                      <a:endParaRPr lang="en-US" sz="1200" b="0" i="0" u="none" strike="noStrike" kern="1200" dirty="0">
                        <a:solidFill>
                          <a:schemeClr val="tx1"/>
                        </a:solidFill>
                        <a:latin typeface="+mn-lt"/>
                        <a:ea typeface="+mn-ea"/>
                        <a:cs typeface="Calibri" pitchFamily="34" charset="0"/>
                      </a:endParaRPr>
                    </a:p>
                  </a:txBody>
                  <a:tcPr marL="0" marR="0" marT="0" marB="0" anchor="ctr">
                    <a:solidFill>
                      <a:schemeClr val="accent4">
                        <a:lumMod val="20000"/>
                        <a:lumOff val="80000"/>
                      </a:schemeClr>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kern="1200" smtClean="0">
                          <a:solidFill>
                            <a:schemeClr val="tx1"/>
                          </a:solidFill>
                          <a:latin typeface="+mn-lt"/>
                          <a:ea typeface="+mn-ea"/>
                          <a:cs typeface="Calibri" pitchFamily="34" charset="0"/>
                        </a:rPr>
                        <a:t>69</a:t>
                      </a:r>
                      <a:endParaRPr lang="en-US" sz="1200" b="0" i="0" u="none" strike="noStrike" kern="1200" dirty="0">
                        <a:solidFill>
                          <a:schemeClr val="tx1"/>
                        </a:solidFill>
                        <a:latin typeface="+mn-lt"/>
                        <a:ea typeface="+mn-ea"/>
                        <a:cs typeface="Calibri" pitchFamily="34" charset="0"/>
                      </a:endParaRPr>
                    </a:p>
                  </a:txBody>
                  <a:tcPr marL="0" marR="0" marT="0" marB="0" anchor="ctr">
                    <a:solidFill>
                      <a:schemeClr val="accent4">
                        <a:lumMod val="20000"/>
                        <a:lumOff val="80000"/>
                      </a:schemeClr>
                    </a:solidFill>
                  </a:tcPr>
                </a:tc>
                <a:extLst>
                  <a:ext uri="{0D108BD9-81ED-4DB2-BD59-A6C34878D82A}">
                    <a16:rowId xmlns:a16="http://schemas.microsoft.com/office/drawing/2014/main" xmlns="" val="10002"/>
                  </a:ext>
                </a:extLst>
              </a:tr>
              <a:tr h="340858">
                <a:tc>
                  <a:txBody>
                    <a:bodyPr/>
                    <a:lstStyle/>
                    <a:p>
                      <a:pPr marL="457200" marR="0" lvl="1"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dirty="0">
                          <a:solidFill>
                            <a:schemeClr val="bg1"/>
                          </a:solidFill>
                          <a:latin typeface="+mn-lt"/>
                          <a:cs typeface="Calibri" pitchFamily="34" charset="0"/>
                        </a:rPr>
                        <a:t>Total </a:t>
                      </a:r>
                    </a:p>
                  </a:txBody>
                  <a:tcPr marL="0" marR="0" marT="0" marB="0" anchor="ctr">
                    <a:solidFill>
                      <a:srgbClr val="0096D6"/>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endParaRPr lang="en-US" sz="1200" b="1" i="0" u="none" strike="noStrike" kern="1200" dirty="0">
                        <a:solidFill>
                          <a:schemeClr val="bg1"/>
                        </a:solidFill>
                        <a:latin typeface="+mn-lt"/>
                        <a:ea typeface="+mn-ea"/>
                        <a:cs typeface="Calibri" pitchFamily="34" charset="0"/>
                      </a:endParaRPr>
                    </a:p>
                  </a:txBody>
                  <a:tcPr marL="0" marR="0" marT="0" marB="0" anchor="ctr">
                    <a:solidFill>
                      <a:srgbClr val="0096D6"/>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kern="1200" smtClean="0">
                          <a:solidFill>
                            <a:schemeClr val="bg1"/>
                          </a:solidFill>
                          <a:latin typeface="+mn-lt"/>
                          <a:ea typeface="+mn-ea"/>
                          <a:cs typeface="Calibri" pitchFamily="34" charset="0"/>
                        </a:rPr>
                        <a:t>108</a:t>
                      </a:r>
                      <a:endParaRPr lang="en-US" sz="1200" b="1" i="0" u="none" strike="noStrike" kern="1200" dirty="0">
                        <a:solidFill>
                          <a:schemeClr val="bg1"/>
                        </a:solidFill>
                        <a:latin typeface="+mn-lt"/>
                        <a:ea typeface="+mn-ea"/>
                        <a:cs typeface="Calibri" pitchFamily="34" charset="0"/>
                      </a:endParaRPr>
                    </a:p>
                  </a:txBody>
                  <a:tcPr marL="0" marR="0" marT="0" marB="0" anchor="ctr">
                    <a:solidFill>
                      <a:srgbClr val="0096D6"/>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kern="1200" smtClean="0">
                          <a:solidFill>
                            <a:schemeClr val="bg1"/>
                          </a:solidFill>
                          <a:latin typeface="+mn-lt"/>
                          <a:ea typeface="+mn-ea"/>
                          <a:cs typeface="Calibri" pitchFamily="34" charset="0"/>
                        </a:rPr>
                        <a:t>39</a:t>
                      </a:r>
                      <a:endParaRPr lang="en-US" sz="1200" b="1" i="0" u="none" strike="noStrike" kern="1200" dirty="0">
                        <a:solidFill>
                          <a:schemeClr val="bg1"/>
                        </a:solidFill>
                        <a:latin typeface="+mn-lt"/>
                        <a:ea typeface="+mn-ea"/>
                        <a:cs typeface="Calibri" pitchFamily="34" charset="0"/>
                      </a:endParaRPr>
                    </a:p>
                  </a:txBody>
                  <a:tcPr marL="0" marR="0" marT="0" marB="0" anchor="ctr">
                    <a:solidFill>
                      <a:srgbClr val="0096D6"/>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200" b="1" i="0" u="none" strike="noStrike" kern="1200" smtClean="0">
                          <a:solidFill>
                            <a:schemeClr val="bg1"/>
                          </a:solidFill>
                          <a:latin typeface="+mn-lt"/>
                          <a:ea typeface="+mn-ea"/>
                          <a:cs typeface="Calibri" pitchFamily="34" charset="0"/>
                        </a:rPr>
                        <a:t>69</a:t>
                      </a:r>
                      <a:endParaRPr lang="en-US" sz="1200" b="1" i="0" u="none" strike="noStrike" kern="1200" dirty="0">
                        <a:solidFill>
                          <a:schemeClr val="bg1"/>
                        </a:solidFill>
                        <a:latin typeface="+mn-lt"/>
                        <a:ea typeface="+mn-ea"/>
                        <a:cs typeface="Calibri" pitchFamily="34" charset="0"/>
                      </a:endParaRPr>
                    </a:p>
                  </a:txBody>
                  <a:tcPr marL="0" marR="0" marT="0" marB="0" anchor="ctr">
                    <a:solidFill>
                      <a:srgbClr val="0096D6"/>
                    </a:solidFill>
                  </a:tcPr>
                </a:tc>
                <a:extLst>
                  <a:ext uri="{0D108BD9-81ED-4DB2-BD59-A6C34878D82A}">
                    <a16:rowId xmlns:a16="http://schemas.microsoft.com/office/drawing/2014/main" xmlns="" val="3852310273"/>
                  </a:ext>
                </a:extLst>
              </a:tr>
            </a:tbl>
          </a:graphicData>
        </a:graphic>
      </p:graphicFrame>
    </p:spTree>
    <p:extLst>
      <p:ext uri="{BB962C8B-B14F-4D97-AF65-F5344CB8AC3E}">
        <p14:creationId xmlns:p14="http://schemas.microsoft.com/office/powerpoint/2010/main" val="29291841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5886" y="1926052"/>
            <a:ext cx="9144000" cy="1608645"/>
          </a:xfrm>
        </p:spPr>
        <p:txBody>
          <a:bodyPr/>
          <a:lstStyle/>
          <a:p>
            <a:r>
              <a:rPr lang="en-US" dirty="0"/>
              <a:t>Test </a:t>
            </a:r>
            <a:r>
              <a:rPr lang="en-US" dirty="0" smtClean="0"/>
              <a:t>Drive </a:t>
            </a:r>
            <a:endParaRPr lang="en-US" dirty="0"/>
          </a:p>
        </p:txBody>
      </p:sp>
    </p:spTree>
    <p:extLst>
      <p:ext uri="{BB962C8B-B14F-4D97-AF65-F5344CB8AC3E}">
        <p14:creationId xmlns:p14="http://schemas.microsoft.com/office/powerpoint/2010/main" val="28218378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030" y="304801"/>
            <a:ext cx="9141619" cy="781783"/>
          </a:xfrm>
        </p:spPr>
        <p:txBody>
          <a:bodyPr anchor="ctr"/>
          <a:lstStyle/>
          <a:p>
            <a:r>
              <a:rPr lang="en-GB" sz="3200" b="1" dirty="0"/>
              <a:t>ITG URLs and Test Accounts</a:t>
            </a:r>
            <a:endParaRPr lang="en-US" sz="3200" b="1" dirty="0"/>
          </a:p>
        </p:txBody>
      </p:sp>
      <p:graphicFrame>
        <p:nvGraphicFramePr>
          <p:cNvPr id="6" name="Table 5"/>
          <p:cNvGraphicFramePr>
            <a:graphicFrameLocks noGrp="1"/>
          </p:cNvGraphicFramePr>
          <p:nvPr>
            <p:extLst>
              <p:ext uri="{D42A27DB-BD31-4B8C-83A1-F6EECF244321}">
                <p14:modId xmlns:p14="http://schemas.microsoft.com/office/powerpoint/2010/main" val="4023855414"/>
              </p:ext>
            </p:extLst>
          </p:nvPr>
        </p:nvGraphicFramePr>
        <p:xfrm>
          <a:off x="591856" y="1219202"/>
          <a:ext cx="10969943" cy="2407224"/>
        </p:xfrm>
        <a:graphic>
          <a:graphicData uri="http://schemas.openxmlformats.org/drawingml/2006/table">
            <a:tbl>
              <a:tblPr/>
              <a:tblGrid>
                <a:gridCol w="2760945">
                  <a:extLst>
                    <a:ext uri="{9D8B030D-6E8A-4147-A177-3AD203B41FA5}">
                      <a16:colId xmlns:a16="http://schemas.microsoft.com/office/drawing/2014/main" xmlns="" val="20000"/>
                    </a:ext>
                  </a:extLst>
                </a:gridCol>
                <a:gridCol w="8208998">
                  <a:extLst>
                    <a:ext uri="{9D8B030D-6E8A-4147-A177-3AD203B41FA5}">
                      <a16:colId xmlns:a16="http://schemas.microsoft.com/office/drawing/2014/main" xmlns="" val="20001"/>
                    </a:ext>
                  </a:extLst>
                </a:gridCol>
              </a:tblGrid>
              <a:tr h="286246">
                <a:tc>
                  <a:txBody>
                    <a:bodyPr/>
                    <a:lstStyle>
                      <a:lvl1pPr marL="0" algn="l" defTabSz="914400" rtl="0" eaLnBrk="1" latinLnBrk="0" hangingPunct="1">
                        <a:defRPr sz="1800" kern="1200">
                          <a:solidFill>
                            <a:schemeClr val="dk1"/>
                          </a:solidFill>
                          <a:latin typeface="HP Simplified"/>
                          <a:ea typeface=""/>
                          <a:cs typeface=""/>
                        </a:defRPr>
                      </a:lvl1pPr>
                      <a:lvl2pPr marL="457200" algn="l" defTabSz="914400" rtl="0" eaLnBrk="1" latinLnBrk="0" hangingPunct="1">
                        <a:defRPr sz="1800" kern="1200">
                          <a:solidFill>
                            <a:schemeClr val="dk1"/>
                          </a:solidFill>
                          <a:latin typeface="HP Simplified"/>
                          <a:ea typeface=""/>
                          <a:cs typeface=""/>
                        </a:defRPr>
                      </a:lvl2pPr>
                      <a:lvl3pPr marL="914400" algn="l" defTabSz="914400" rtl="0" eaLnBrk="1" latinLnBrk="0" hangingPunct="1">
                        <a:defRPr sz="1800" kern="1200">
                          <a:solidFill>
                            <a:schemeClr val="dk1"/>
                          </a:solidFill>
                          <a:latin typeface="HP Simplified"/>
                          <a:ea typeface=""/>
                          <a:cs typeface=""/>
                        </a:defRPr>
                      </a:lvl3pPr>
                      <a:lvl4pPr marL="1371600" algn="l" defTabSz="914400" rtl="0" eaLnBrk="1" latinLnBrk="0" hangingPunct="1">
                        <a:defRPr sz="1800" kern="1200">
                          <a:solidFill>
                            <a:schemeClr val="dk1"/>
                          </a:solidFill>
                          <a:latin typeface="HP Simplified"/>
                          <a:ea typeface=""/>
                          <a:cs typeface=""/>
                        </a:defRPr>
                      </a:lvl4pPr>
                      <a:lvl5pPr marL="1828800" algn="l" defTabSz="914400" rtl="0" eaLnBrk="1" latinLnBrk="0" hangingPunct="1">
                        <a:defRPr sz="1800" kern="1200">
                          <a:solidFill>
                            <a:schemeClr val="dk1"/>
                          </a:solidFill>
                          <a:latin typeface="HP Simplified"/>
                          <a:ea typeface=""/>
                          <a:cs typeface=""/>
                        </a:defRPr>
                      </a:lvl5pPr>
                      <a:lvl6pPr marL="2286000" algn="l" defTabSz="914400" rtl="0" eaLnBrk="1" latinLnBrk="0" hangingPunct="1">
                        <a:defRPr sz="1800" kern="1200">
                          <a:solidFill>
                            <a:schemeClr val="dk1"/>
                          </a:solidFill>
                          <a:latin typeface="HP Simplified"/>
                          <a:ea typeface=""/>
                          <a:cs typeface=""/>
                        </a:defRPr>
                      </a:lvl6pPr>
                      <a:lvl7pPr marL="2743200" algn="l" defTabSz="914400" rtl="0" eaLnBrk="1" latinLnBrk="0" hangingPunct="1">
                        <a:defRPr sz="1800" kern="1200">
                          <a:solidFill>
                            <a:schemeClr val="dk1"/>
                          </a:solidFill>
                          <a:latin typeface="HP Simplified"/>
                          <a:ea typeface=""/>
                          <a:cs typeface=""/>
                        </a:defRPr>
                      </a:lvl7pPr>
                      <a:lvl8pPr marL="3200400" algn="l" defTabSz="914400" rtl="0" eaLnBrk="1" latinLnBrk="0" hangingPunct="1">
                        <a:defRPr sz="1800" kern="1200">
                          <a:solidFill>
                            <a:schemeClr val="dk1"/>
                          </a:solidFill>
                          <a:latin typeface="HP Simplified"/>
                          <a:ea typeface=""/>
                          <a:cs typeface=""/>
                        </a:defRPr>
                      </a:lvl8pPr>
                      <a:lvl9pPr marL="3657600" algn="l" defTabSz="914400" rtl="0" eaLnBrk="1" latinLnBrk="0" hangingPunct="1">
                        <a:defRPr sz="1800" kern="1200">
                          <a:solidFill>
                            <a:schemeClr val="dk1"/>
                          </a:solidFill>
                          <a:latin typeface="HP Simplified"/>
                          <a:ea typeface=""/>
                          <a:cs typeface=""/>
                        </a:defRPr>
                      </a:lvl9pPr>
                    </a:lstStyle>
                    <a:p>
                      <a:pPr lvl="1" algn="l" rtl="0" fontAlgn="ctr"/>
                      <a:r>
                        <a:rPr lang="en-US" sz="1400" b="1" u="none" strike="noStrike" dirty="0">
                          <a:solidFill>
                            <a:schemeClr val="tx1"/>
                          </a:solidFill>
                          <a:latin typeface="+mn-lt"/>
                        </a:rPr>
                        <a:t> Description</a:t>
                      </a:r>
                      <a:endParaRPr lang="en-US" sz="1400" b="1" i="0" u="none" strike="noStrike" dirty="0">
                        <a:solidFill>
                          <a:schemeClr val="tx1"/>
                        </a:solidFill>
                        <a:latin typeface="+mn-lt"/>
                        <a:cs typeface="Calibri" pitchFamily="34" charset="0"/>
                      </a:endParaRPr>
                    </a:p>
                  </a:txBody>
                  <a:tcPr marL="0" marR="0" marT="0" marB="0" anchor="ctr">
                    <a:lnL w="12700" cmpd="sng">
                      <a:solidFill>
                        <a:srgbClr val="E5E8E8"/>
                      </a:solidFill>
                    </a:lnL>
                    <a:lnR w="12700" cmpd="sng">
                      <a:solidFill>
                        <a:srgbClr val="E5E8E8"/>
                      </a:solidFill>
                    </a:lnR>
                    <a:lnT w="12700" cmpd="sng">
                      <a:solidFill>
                        <a:srgbClr val="E5E8E8"/>
                      </a:solidFill>
                    </a:lnT>
                    <a:lnB w="12700" cmpd="sng">
                      <a:solidFill>
                        <a:srgbClr val="E5E8E8"/>
                      </a:solidFill>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kern="1200">
                          <a:solidFill>
                            <a:schemeClr val="dk1"/>
                          </a:solidFill>
                          <a:latin typeface="HP Simplified"/>
                          <a:ea typeface=""/>
                          <a:cs typeface=""/>
                        </a:defRPr>
                      </a:lvl1pPr>
                      <a:lvl2pPr marL="457200" algn="l" defTabSz="914400" rtl="0" eaLnBrk="1" latinLnBrk="0" hangingPunct="1">
                        <a:defRPr sz="1800" kern="1200">
                          <a:solidFill>
                            <a:schemeClr val="dk1"/>
                          </a:solidFill>
                          <a:latin typeface="HP Simplified"/>
                          <a:ea typeface=""/>
                          <a:cs typeface=""/>
                        </a:defRPr>
                      </a:lvl2pPr>
                      <a:lvl3pPr marL="914400" algn="l" defTabSz="914400" rtl="0" eaLnBrk="1" latinLnBrk="0" hangingPunct="1">
                        <a:defRPr sz="1800" kern="1200">
                          <a:solidFill>
                            <a:schemeClr val="dk1"/>
                          </a:solidFill>
                          <a:latin typeface="HP Simplified"/>
                          <a:ea typeface=""/>
                          <a:cs typeface=""/>
                        </a:defRPr>
                      </a:lvl3pPr>
                      <a:lvl4pPr marL="1371600" algn="l" defTabSz="914400" rtl="0" eaLnBrk="1" latinLnBrk="0" hangingPunct="1">
                        <a:defRPr sz="1800" kern="1200">
                          <a:solidFill>
                            <a:schemeClr val="dk1"/>
                          </a:solidFill>
                          <a:latin typeface="HP Simplified"/>
                          <a:ea typeface=""/>
                          <a:cs typeface=""/>
                        </a:defRPr>
                      </a:lvl4pPr>
                      <a:lvl5pPr marL="1828800" algn="l" defTabSz="914400" rtl="0" eaLnBrk="1" latinLnBrk="0" hangingPunct="1">
                        <a:defRPr sz="1800" kern="1200">
                          <a:solidFill>
                            <a:schemeClr val="dk1"/>
                          </a:solidFill>
                          <a:latin typeface="HP Simplified"/>
                          <a:ea typeface=""/>
                          <a:cs typeface=""/>
                        </a:defRPr>
                      </a:lvl5pPr>
                      <a:lvl6pPr marL="2286000" algn="l" defTabSz="914400" rtl="0" eaLnBrk="1" latinLnBrk="0" hangingPunct="1">
                        <a:defRPr sz="1800" kern="1200">
                          <a:solidFill>
                            <a:schemeClr val="dk1"/>
                          </a:solidFill>
                          <a:latin typeface="HP Simplified"/>
                          <a:ea typeface=""/>
                          <a:cs typeface=""/>
                        </a:defRPr>
                      </a:lvl6pPr>
                      <a:lvl7pPr marL="2743200" algn="l" defTabSz="914400" rtl="0" eaLnBrk="1" latinLnBrk="0" hangingPunct="1">
                        <a:defRPr sz="1800" kern="1200">
                          <a:solidFill>
                            <a:schemeClr val="dk1"/>
                          </a:solidFill>
                          <a:latin typeface="HP Simplified"/>
                          <a:ea typeface=""/>
                          <a:cs typeface=""/>
                        </a:defRPr>
                      </a:lvl7pPr>
                      <a:lvl8pPr marL="3200400" algn="l" defTabSz="914400" rtl="0" eaLnBrk="1" latinLnBrk="0" hangingPunct="1">
                        <a:defRPr sz="1800" kern="1200">
                          <a:solidFill>
                            <a:schemeClr val="dk1"/>
                          </a:solidFill>
                          <a:latin typeface="HP Simplified"/>
                          <a:ea typeface=""/>
                          <a:cs typeface=""/>
                        </a:defRPr>
                      </a:lvl8pPr>
                      <a:lvl9pPr marL="3657600" algn="l" defTabSz="914400" rtl="0" eaLnBrk="1" latinLnBrk="0" hangingPunct="1">
                        <a:defRPr sz="1800" kern="1200">
                          <a:solidFill>
                            <a:schemeClr val="dk1"/>
                          </a:solidFill>
                          <a:latin typeface="HP Simplified"/>
                          <a:ea typeface=""/>
                          <a:cs typeface=""/>
                        </a:defRPr>
                      </a:lvl9pPr>
                    </a:lstStyle>
                    <a:p>
                      <a:pPr lvl="1" algn="l" rtl="0" fontAlgn="ctr"/>
                      <a:r>
                        <a:rPr lang="en-US" sz="1400" b="1" u="none" strike="noStrike" baseline="0" dirty="0">
                          <a:solidFill>
                            <a:schemeClr val="tx1"/>
                          </a:solidFill>
                          <a:latin typeface="+mn-lt"/>
                        </a:rPr>
                        <a:t>ITG </a:t>
                      </a:r>
                      <a:r>
                        <a:rPr lang="en-US" sz="1400" b="1" u="none" strike="noStrike" dirty="0">
                          <a:solidFill>
                            <a:schemeClr val="tx1"/>
                          </a:solidFill>
                          <a:latin typeface="+mn-lt"/>
                        </a:rPr>
                        <a:t>URLs </a:t>
                      </a:r>
                      <a:endParaRPr lang="en-US" sz="1400" b="1" i="0" u="none" strike="noStrike" dirty="0">
                        <a:solidFill>
                          <a:schemeClr val="tx1"/>
                        </a:solidFill>
                        <a:latin typeface="+mn-lt"/>
                        <a:cs typeface="Calibri" pitchFamily="34" charset="0"/>
                      </a:endParaRPr>
                    </a:p>
                  </a:txBody>
                  <a:tcPr marL="0" marR="0" marT="0" marB="0" anchor="ctr">
                    <a:lnL w="12700" cmpd="sng">
                      <a:solidFill>
                        <a:srgbClr val="E5E8E8"/>
                      </a:solidFill>
                    </a:lnL>
                    <a:lnR w="12700" cmpd="sng">
                      <a:solidFill>
                        <a:srgbClr val="E5E8E8"/>
                      </a:solidFill>
                    </a:lnR>
                    <a:lnT w="12700" cmpd="sng">
                      <a:solidFill>
                        <a:srgbClr val="E5E8E8"/>
                      </a:solidFill>
                    </a:lnT>
                    <a:lnB w="12700" cmpd="sng">
                      <a:solidFill>
                        <a:srgbClr val="E5E8E8"/>
                      </a:solidFill>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xmlns="" val="10000"/>
                  </a:ext>
                </a:extLst>
              </a:tr>
              <a:tr h="286246">
                <a:tc>
                  <a:txBody>
                    <a:bodyPr/>
                    <a:lstStyle>
                      <a:lvl1pPr marL="0" algn="l" defTabSz="914400" rtl="0" eaLnBrk="1" latinLnBrk="0" hangingPunct="1">
                        <a:defRPr sz="1800" kern="1200">
                          <a:solidFill>
                            <a:schemeClr val="dk1"/>
                          </a:solidFill>
                          <a:latin typeface="HP Simplified"/>
                          <a:ea typeface=""/>
                          <a:cs typeface=""/>
                        </a:defRPr>
                      </a:lvl1pPr>
                      <a:lvl2pPr marL="457200" algn="l" defTabSz="914400" rtl="0" eaLnBrk="1" latinLnBrk="0" hangingPunct="1">
                        <a:defRPr sz="1800" kern="1200">
                          <a:solidFill>
                            <a:schemeClr val="dk1"/>
                          </a:solidFill>
                          <a:latin typeface="HP Simplified"/>
                          <a:ea typeface=""/>
                          <a:cs typeface=""/>
                        </a:defRPr>
                      </a:lvl2pPr>
                      <a:lvl3pPr marL="914400" algn="l" defTabSz="914400" rtl="0" eaLnBrk="1" latinLnBrk="0" hangingPunct="1">
                        <a:defRPr sz="1800" kern="1200">
                          <a:solidFill>
                            <a:schemeClr val="dk1"/>
                          </a:solidFill>
                          <a:latin typeface="HP Simplified"/>
                          <a:ea typeface=""/>
                          <a:cs typeface=""/>
                        </a:defRPr>
                      </a:lvl3pPr>
                      <a:lvl4pPr marL="1371600" algn="l" defTabSz="914400" rtl="0" eaLnBrk="1" latinLnBrk="0" hangingPunct="1">
                        <a:defRPr sz="1800" kern="1200">
                          <a:solidFill>
                            <a:schemeClr val="dk1"/>
                          </a:solidFill>
                          <a:latin typeface="HP Simplified"/>
                          <a:ea typeface=""/>
                          <a:cs typeface=""/>
                        </a:defRPr>
                      </a:lvl4pPr>
                      <a:lvl5pPr marL="1828800" algn="l" defTabSz="914400" rtl="0" eaLnBrk="1" latinLnBrk="0" hangingPunct="1">
                        <a:defRPr sz="1800" kern="1200">
                          <a:solidFill>
                            <a:schemeClr val="dk1"/>
                          </a:solidFill>
                          <a:latin typeface="HP Simplified"/>
                          <a:ea typeface=""/>
                          <a:cs typeface=""/>
                        </a:defRPr>
                      </a:lvl5pPr>
                      <a:lvl6pPr marL="2286000" algn="l" defTabSz="914400" rtl="0" eaLnBrk="1" latinLnBrk="0" hangingPunct="1">
                        <a:defRPr sz="1800" kern="1200">
                          <a:solidFill>
                            <a:schemeClr val="dk1"/>
                          </a:solidFill>
                          <a:latin typeface="HP Simplified"/>
                          <a:ea typeface=""/>
                          <a:cs typeface=""/>
                        </a:defRPr>
                      </a:lvl6pPr>
                      <a:lvl7pPr marL="2743200" algn="l" defTabSz="914400" rtl="0" eaLnBrk="1" latinLnBrk="0" hangingPunct="1">
                        <a:defRPr sz="1800" kern="1200">
                          <a:solidFill>
                            <a:schemeClr val="dk1"/>
                          </a:solidFill>
                          <a:latin typeface="HP Simplified"/>
                          <a:ea typeface=""/>
                          <a:cs typeface=""/>
                        </a:defRPr>
                      </a:lvl7pPr>
                      <a:lvl8pPr marL="3200400" algn="l" defTabSz="914400" rtl="0" eaLnBrk="1" latinLnBrk="0" hangingPunct="1">
                        <a:defRPr sz="1800" kern="1200">
                          <a:solidFill>
                            <a:schemeClr val="dk1"/>
                          </a:solidFill>
                          <a:latin typeface="HP Simplified"/>
                          <a:ea typeface=""/>
                          <a:cs typeface=""/>
                        </a:defRPr>
                      </a:lvl8pPr>
                      <a:lvl9pPr marL="3657600" algn="l" defTabSz="914400" rtl="0" eaLnBrk="1" latinLnBrk="0" hangingPunct="1">
                        <a:defRPr sz="1800" kern="1200">
                          <a:solidFill>
                            <a:schemeClr val="dk1"/>
                          </a:solidFill>
                          <a:latin typeface="HP Simplified"/>
                          <a:ea typeface=""/>
                          <a:cs typeface=""/>
                        </a:defRPr>
                      </a:lvl9pPr>
                    </a:lstStyle>
                    <a:p>
                      <a:pPr marL="457200" marR="0" lvl="1" indent="0" algn="l" defTabSz="457200" rtl="0" eaLnBrk="1" fontAlgn="ctr" latinLnBrk="0" hangingPunct="1">
                        <a:lnSpc>
                          <a:spcPct val="100000"/>
                        </a:lnSpc>
                        <a:spcBef>
                          <a:spcPts val="0"/>
                        </a:spcBef>
                        <a:spcAft>
                          <a:spcPts val="0"/>
                        </a:spcAft>
                        <a:buClrTx/>
                        <a:buSzTx/>
                        <a:buFontTx/>
                        <a:buNone/>
                        <a:tabLst/>
                        <a:defRPr/>
                      </a:pPr>
                      <a:r>
                        <a:rPr kumimoji="0" lang="en-US" altLang="ko-KR" sz="1400" b="0" i="0" u="none" strike="noStrike" kern="1200" cap="none" normalizeH="0" baseline="0" dirty="0">
                          <a:ln>
                            <a:noFill/>
                          </a:ln>
                          <a:solidFill>
                            <a:srgbClr val="000000"/>
                          </a:solidFill>
                          <a:effectLst/>
                          <a:latin typeface="+mn-lt"/>
                          <a:ea typeface="Batang" pitchFamily="18" charset="-127"/>
                          <a:cs typeface="Futura Md" pitchFamily="34" charset="0"/>
                        </a:rPr>
                        <a:t>ITG PFP login page URL</a:t>
                      </a:r>
                    </a:p>
                  </a:txBody>
                  <a:tcPr marL="0" marR="0" marT="0" marB="0" anchor="ctr">
                    <a:lnL w="12700" cmpd="sng">
                      <a:solidFill>
                        <a:srgbClr val="E5E8E8"/>
                      </a:solidFill>
                    </a:lnL>
                    <a:lnR w="12700" cap="flat" cmpd="sng" algn="ctr">
                      <a:solidFill>
                        <a:srgbClr val="E5E8E8"/>
                      </a:solidFill>
                      <a:prstDash val="solid"/>
                      <a:round/>
                      <a:headEnd type="none" w="med" len="med"/>
                      <a:tailEnd type="none" w="med" len="med"/>
                    </a:lnR>
                    <a:lnT w="12700" cap="flat" cmpd="sng" algn="ctr">
                      <a:solidFill>
                        <a:srgbClr val="E5E8E8"/>
                      </a:solidFill>
                      <a:prstDash val="solid"/>
                      <a:round/>
                      <a:headEnd type="none" w="med" len="med"/>
                      <a:tailEnd type="none" w="med" len="med"/>
                    </a:lnT>
                    <a:lnB w="12700" cap="flat" cmpd="sng" algn="ctr">
                      <a:solidFill>
                        <a:srgbClr val="E5E8E8"/>
                      </a:solidFill>
                      <a:prstDash val="solid"/>
                      <a:round/>
                      <a:headEnd type="none" w="med" len="med"/>
                      <a:tailEnd type="none" w="med" len="med"/>
                    </a:lnB>
                    <a:lnTlToBr w="12700" cmpd="sng">
                      <a:noFill/>
                      <a:prstDash val="solid"/>
                    </a:lnTlToBr>
                    <a:lnBlToTr w="12700" cmpd="sng">
                      <a:noFill/>
                      <a:prstDash val="solid"/>
                    </a:lnBlToTr>
                    <a:solidFill>
                      <a:srgbClr val="E5E8E8">
                        <a:tint val="20000"/>
                      </a:srgbClr>
                    </a:solidFill>
                  </a:tcPr>
                </a:tc>
                <a:tc>
                  <a:txBody>
                    <a:bodyPr/>
                    <a:lstStyle>
                      <a:lvl1pPr marL="0" algn="l" defTabSz="914400" rtl="0" eaLnBrk="1" latinLnBrk="0" hangingPunct="1">
                        <a:defRPr sz="1800" kern="1200">
                          <a:solidFill>
                            <a:schemeClr val="dk1"/>
                          </a:solidFill>
                          <a:latin typeface="HP Simplified"/>
                          <a:ea typeface=""/>
                          <a:cs typeface=""/>
                        </a:defRPr>
                      </a:lvl1pPr>
                      <a:lvl2pPr marL="457200" algn="l" defTabSz="914400" rtl="0" eaLnBrk="1" latinLnBrk="0" hangingPunct="1">
                        <a:defRPr sz="1800" kern="1200">
                          <a:solidFill>
                            <a:schemeClr val="dk1"/>
                          </a:solidFill>
                          <a:latin typeface="HP Simplified"/>
                          <a:ea typeface=""/>
                          <a:cs typeface=""/>
                        </a:defRPr>
                      </a:lvl2pPr>
                      <a:lvl3pPr marL="914400" algn="l" defTabSz="914400" rtl="0" eaLnBrk="1" latinLnBrk="0" hangingPunct="1">
                        <a:defRPr sz="1800" kern="1200">
                          <a:solidFill>
                            <a:schemeClr val="dk1"/>
                          </a:solidFill>
                          <a:latin typeface="HP Simplified"/>
                          <a:ea typeface=""/>
                          <a:cs typeface=""/>
                        </a:defRPr>
                      </a:lvl3pPr>
                      <a:lvl4pPr marL="1371600" algn="l" defTabSz="914400" rtl="0" eaLnBrk="1" latinLnBrk="0" hangingPunct="1">
                        <a:defRPr sz="1800" kern="1200">
                          <a:solidFill>
                            <a:schemeClr val="dk1"/>
                          </a:solidFill>
                          <a:latin typeface="HP Simplified"/>
                          <a:ea typeface=""/>
                          <a:cs typeface=""/>
                        </a:defRPr>
                      </a:lvl4pPr>
                      <a:lvl5pPr marL="1828800" algn="l" defTabSz="914400" rtl="0" eaLnBrk="1" latinLnBrk="0" hangingPunct="1">
                        <a:defRPr sz="1800" kern="1200">
                          <a:solidFill>
                            <a:schemeClr val="dk1"/>
                          </a:solidFill>
                          <a:latin typeface="HP Simplified"/>
                          <a:ea typeface=""/>
                          <a:cs typeface=""/>
                        </a:defRPr>
                      </a:lvl5pPr>
                      <a:lvl6pPr marL="2286000" algn="l" defTabSz="914400" rtl="0" eaLnBrk="1" latinLnBrk="0" hangingPunct="1">
                        <a:defRPr sz="1800" kern="1200">
                          <a:solidFill>
                            <a:schemeClr val="dk1"/>
                          </a:solidFill>
                          <a:latin typeface="HP Simplified"/>
                          <a:ea typeface=""/>
                          <a:cs typeface=""/>
                        </a:defRPr>
                      </a:lvl6pPr>
                      <a:lvl7pPr marL="2743200" algn="l" defTabSz="914400" rtl="0" eaLnBrk="1" latinLnBrk="0" hangingPunct="1">
                        <a:defRPr sz="1800" kern="1200">
                          <a:solidFill>
                            <a:schemeClr val="dk1"/>
                          </a:solidFill>
                          <a:latin typeface="HP Simplified"/>
                          <a:ea typeface=""/>
                          <a:cs typeface=""/>
                        </a:defRPr>
                      </a:lvl7pPr>
                      <a:lvl8pPr marL="3200400" algn="l" defTabSz="914400" rtl="0" eaLnBrk="1" latinLnBrk="0" hangingPunct="1">
                        <a:defRPr sz="1800" kern="1200">
                          <a:solidFill>
                            <a:schemeClr val="dk1"/>
                          </a:solidFill>
                          <a:latin typeface="HP Simplified"/>
                          <a:ea typeface=""/>
                          <a:cs typeface=""/>
                        </a:defRPr>
                      </a:lvl8pPr>
                      <a:lvl9pPr marL="3657600" algn="l" defTabSz="914400" rtl="0" eaLnBrk="1" latinLnBrk="0" hangingPunct="1">
                        <a:defRPr sz="1800" kern="1200">
                          <a:solidFill>
                            <a:schemeClr val="dk1"/>
                          </a:solidFill>
                          <a:latin typeface="HP Simplified"/>
                          <a:ea typeface=""/>
                          <a:cs typeface=""/>
                        </a:defRPr>
                      </a:lvl9pPr>
                    </a:lstStyle>
                    <a:p>
                      <a:pPr marL="457200" marR="0" lvl="1" indent="0" algn="l" defTabSz="457200" rtl="0" eaLnBrk="1" fontAlgn="ctr" latinLnBrk="0" hangingPunct="1">
                        <a:lnSpc>
                          <a:spcPct val="100000"/>
                        </a:lnSpc>
                        <a:spcBef>
                          <a:spcPts val="0"/>
                        </a:spcBef>
                        <a:spcAft>
                          <a:spcPts val="0"/>
                        </a:spcAft>
                        <a:buClrTx/>
                        <a:buSzTx/>
                        <a:buFontTx/>
                        <a:buNone/>
                        <a:tabLst/>
                        <a:defRPr/>
                      </a:pPr>
                      <a:r>
                        <a:rPr lang="en-US" sz="1400" b="0" i="0" u="none" strike="noStrike" kern="1200" baseline="0" dirty="0">
                          <a:solidFill>
                            <a:schemeClr val="dk1"/>
                          </a:solidFill>
                          <a:latin typeface="+mn-lt"/>
                          <a:ea typeface="+mn-ea"/>
                          <a:cs typeface="HP Simplified"/>
                        </a:rPr>
                        <a:t>https://partner-itg.hp.com/</a:t>
                      </a:r>
                    </a:p>
                  </a:txBody>
                  <a:tcPr marL="0" marR="0" marT="0" marB="0" anchor="ctr">
                    <a:lnL w="12700" cap="flat" cmpd="sng" algn="ctr">
                      <a:solidFill>
                        <a:srgbClr val="E5E8E8"/>
                      </a:solidFill>
                      <a:prstDash val="solid"/>
                      <a:round/>
                      <a:headEnd type="none" w="med" len="med"/>
                      <a:tailEnd type="none" w="med" len="med"/>
                    </a:lnL>
                    <a:lnR w="12700" cmpd="sng">
                      <a:solidFill>
                        <a:srgbClr val="E5E8E8"/>
                      </a:solidFill>
                    </a:lnR>
                    <a:lnT w="12700" cap="flat" cmpd="sng" algn="ctr">
                      <a:solidFill>
                        <a:srgbClr val="E5E8E8"/>
                      </a:solidFill>
                      <a:prstDash val="solid"/>
                      <a:round/>
                      <a:headEnd type="none" w="med" len="med"/>
                      <a:tailEnd type="none" w="med" len="med"/>
                    </a:lnT>
                    <a:lnB w="12700" cap="flat" cmpd="sng" algn="ctr">
                      <a:solidFill>
                        <a:srgbClr val="E5E8E8"/>
                      </a:solidFill>
                      <a:prstDash val="solid"/>
                      <a:round/>
                      <a:headEnd type="none" w="med" len="med"/>
                      <a:tailEnd type="none" w="med" len="med"/>
                    </a:lnB>
                    <a:lnTlToBr w="12700" cmpd="sng">
                      <a:noFill/>
                      <a:prstDash val="solid"/>
                    </a:lnTlToBr>
                    <a:lnBlToTr w="12700" cmpd="sng">
                      <a:noFill/>
                      <a:prstDash val="solid"/>
                    </a:lnBlToTr>
                    <a:solidFill>
                      <a:srgbClr val="E5E8E8">
                        <a:tint val="20000"/>
                      </a:srgbClr>
                    </a:solidFill>
                  </a:tcPr>
                </a:tc>
                <a:extLst>
                  <a:ext uri="{0D108BD9-81ED-4DB2-BD59-A6C34878D82A}">
                    <a16:rowId xmlns:a16="http://schemas.microsoft.com/office/drawing/2014/main" xmlns="" val="10001"/>
                  </a:ext>
                </a:extLst>
              </a:tr>
              <a:tr h="1834732">
                <a:tc>
                  <a:txBody>
                    <a:bodyPr/>
                    <a:lstStyle/>
                    <a:p>
                      <a:pPr marL="457200" marR="0" lvl="1" indent="0" algn="l" defTabSz="457200" rtl="0" eaLnBrk="1" fontAlgn="ctr" latinLnBrk="0" hangingPunct="1">
                        <a:lnSpc>
                          <a:spcPct val="100000"/>
                        </a:lnSpc>
                        <a:spcBef>
                          <a:spcPts val="0"/>
                        </a:spcBef>
                        <a:spcAft>
                          <a:spcPts val="0"/>
                        </a:spcAft>
                        <a:buClrTx/>
                        <a:buSzTx/>
                        <a:buFontTx/>
                        <a:buNone/>
                        <a:tabLst/>
                        <a:defRPr/>
                      </a:pPr>
                      <a:r>
                        <a:rPr kumimoji="0" lang="en-US" altLang="ko-KR" sz="1400" b="0" i="0" u="none" strike="noStrike" kern="1200" cap="none" normalizeH="0" baseline="0" dirty="0">
                          <a:ln>
                            <a:noFill/>
                          </a:ln>
                          <a:solidFill>
                            <a:srgbClr val="000000"/>
                          </a:solidFill>
                          <a:effectLst/>
                          <a:latin typeface="+mn-lt"/>
                          <a:ea typeface="Batang" pitchFamily="18" charset="-127"/>
                          <a:cs typeface="Futura Md" pitchFamily="34" charset="0"/>
                        </a:rPr>
                        <a:t>ITG Standalone Application </a:t>
                      </a:r>
                    </a:p>
                  </a:txBody>
                  <a:tcPr marL="0" marR="0" marT="0" marB="0" anchor="ctr">
                    <a:lnL w="12700" cmpd="sng">
                      <a:solidFill>
                        <a:srgbClr val="E5E8E8"/>
                      </a:solidFill>
                    </a:lnL>
                    <a:lnR w="12700" cap="flat" cmpd="sng" algn="ctr">
                      <a:solidFill>
                        <a:srgbClr val="E5E8E8"/>
                      </a:solidFill>
                      <a:prstDash val="solid"/>
                      <a:round/>
                      <a:headEnd type="none" w="med" len="med"/>
                      <a:tailEnd type="none" w="med" len="med"/>
                    </a:lnR>
                    <a:lnT w="12700" cap="flat" cmpd="sng" algn="ctr">
                      <a:solidFill>
                        <a:srgbClr val="E5E8E8"/>
                      </a:solidFill>
                      <a:prstDash val="solid"/>
                      <a:round/>
                      <a:headEnd type="none" w="med" len="med"/>
                      <a:tailEnd type="none" w="med" len="med"/>
                    </a:lnT>
                    <a:lnB w="12700" cap="flat" cmpd="sng" algn="ctr">
                      <a:solidFill>
                        <a:srgbClr val="E5E8E8"/>
                      </a:solidFill>
                      <a:prstDash val="solid"/>
                      <a:round/>
                      <a:headEnd type="none" w="med" len="med"/>
                      <a:tailEnd type="none" w="med" len="med"/>
                    </a:lnB>
                    <a:lnTlToBr w="12700" cmpd="sng">
                      <a:noFill/>
                      <a:prstDash val="solid"/>
                    </a:lnTlToBr>
                    <a:lnBlToTr w="12700" cmpd="sng">
                      <a:noFill/>
                      <a:prstDash val="solid"/>
                    </a:lnBlToTr>
                    <a:solidFill>
                      <a:srgbClr val="E5E8E8">
                        <a:tint val="20000"/>
                      </a:srgbClr>
                    </a:solidFill>
                  </a:tcPr>
                </a:tc>
                <a:tc>
                  <a:txBody>
                    <a:bodyPr/>
                    <a:lstStyle/>
                    <a:p>
                      <a:pPr marL="457200" marR="0" lvl="1" indent="0" algn="l" defTabSz="457200" rtl="0" eaLnBrk="1" fontAlgn="ctr" latinLnBrk="0" hangingPunct="1">
                        <a:lnSpc>
                          <a:spcPct val="100000"/>
                        </a:lnSpc>
                        <a:spcBef>
                          <a:spcPts val="0"/>
                        </a:spcBef>
                        <a:spcAft>
                          <a:spcPts val="0"/>
                        </a:spcAft>
                        <a:buClrTx/>
                        <a:buSzTx/>
                        <a:buFontTx/>
                        <a:buNone/>
                        <a:tabLst/>
                        <a:defRPr/>
                      </a:pPr>
                      <a:r>
                        <a:rPr lang="nl-NL" sz="1400" b="0" i="0" u="none" strike="noStrike" kern="1200" baseline="0" dirty="0">
                          <a:solidFill>
                            <a:srgbClr val="00B0F0"/>
                          </a:solidFill>
                          <a:latin typeface="+mn-lt"/>
                          <a:ea typeface="+mn-ea"/>
                          <a:cs typeface="HP Simplified"/>
                        </a:rPr>
                        <a:t>Internal : </a:t>
                      </a:r>
                    </a:p>
                    <a:p>
                      <a:pPr marL="457200" marR="0" lvl="1" indent="0" algn="l" defTabSz="457200" rtl="0" eaLnBrk="1" fontAlgn="ctr" latinLnBrk="0" hangingPunct="1">
                        <a:lnSpc>
                          <a:spcPct val="100000"/>
                        </a:lnSpc>
                        <a:spcBef>
                          <a:spcPts val="0"/>
                        </a:spcBef>
                        <a:spcAft>
                          <a:spcPts val="0"/>
                        </a:spcAft>
                        <a:buClrTx/>
                        <a:buSzTx/>
                        <a:buFontTx/>
                        <a:buNone/>
                        <a:tabLst/>
                        <a:defRPr/>
                      </a:pPr>
                      <a:endParaRPr lang="nl-NL" sz="1400" b="0" i="0" u="none" strike="noStrike" kern="1200" baseline="0" dirty="0">
                        <a:solidFill>
                          <a:srgbClr val="00B0F0"/>
                        </a:solidFill>
                        <a:latin typeface="+mn-lt"/>
                        <a:ea typeface="+mn-ea"/>
                        <a:cs typeface="HP Simplified"/>
                      </a:endParaRPr>
                    </a:p>
                    <a:p>
                      <a:pPr marL="457200" marR="0" lvl="1" indent="0" algn="l" defTabSz="457200" rtl="0" eaLnBrk="1" fontAlgn="ctr" latinLnBrk="0" hangingPunct="1">
                        <a:lnSpc>
                          <a:spcPct val="100000"/>
                        </a:lnSpc>
                        <a:spcBef>
                          <a:spcPts val="0"/>
                        </a:spcBef>
                        <a:spcAft>
                          <a:spcPts val="0"/>
                        </a:spcAft>
                        <a:buClrTx/>
                        <a:buSzTx/>
                        <a:buFontTx/>
                        <a:buNone/>
                        <a:tabLst/>
                        <a:defRPr/>
                      </a:pPr>
                      <a:endParaRPr lang="nl-NL" sz="1400" b="0" i="0" u="none" strike="noStrike" kern="1200" baseline="0" dirty="0">
                        <a:solidFill>
                          <a:srgbClr val="00B0F0"/>
                        </a:solidFill>
                        <a:latin typeface="+mn-lt"/>
                        <a:ea typeface="+mn-ea"/>
                        <a:cs typeface="HP Simplified"/>
                      </a:endParaRPr>
                    </a:p>
                    <a:p>
                      <a:pPr marL="457200" marR="0" lvl="1" indent="0" algn="l" defTabSz="457200" rtl="0" eaLnBrk="1" fontAlgn="ctr" latinLnBrk="0" hangingPunct="1">
                        <a:lnSpc>
                          <a:spcPct val="100000"/>
                        </a:lnSpc>
                        <a:spcBef>
                          <a:spcPts val="0"/>
                        </a:spcBef>
                        <a:spcAft>
                          <a:spcPts val="0"/>
                        </a:spcAft>
                        <a:buClrTx/>
                        <a:buSzTx/>
                        <a:buFontTx/>
                        <a:buNone/>
                        <a:tabLst/>
                        <a:defRPr/>
                      </a:pPr>
                      <a:endParaRPr lang="nl-NL" sz="1400" b="0" i="0" u="none" strike="noStrike" kern="1200" baseline="0" dirty="0">
                        <a:solidFill>
                          <a:srgbClr val="00B0F0"/>
                        </a:solidFill>
                        <a:latin typeface="+mn-lt"/>
                        <a:ea typeface="+mn-ea"/>
                        <a:cs typeface="HP Simplified"/>
                      </a:endParaRPr>
                    </a:p>
                    <a:p>
                      <a:pPr marL="457200" marR="0" lvl="1" indent="0" algn="l" defTabSz="457200" rtl="0" eaLnBrk="1" fontAlgn="ctr" latinLnBrk="0" hangingPunct="1">
                        <a:lnSpc>
                          <a:spcPct val="100000"/>
                        </a:lnSpc>
                        <a:spcBef>
                          <a:spcPts val="0"/>
                        </a:spcBef>
                        <a:spcAft>
                          <a:spcPts val="0"/>
                        </a:spcAft>
                        <a:buClrTx/>
                        <a:buSzTx/>
                        <a:buFontTx/>
                        <a:buNone/>
                        <a:tabLst/>
                        <a:defRPr/>
                      </a:pPr>
                      <a:r>
                        <a:rPr lang="nl-NL" sz="1400" b="0" i="0" u="none" strike="noStrike" kern="1200" baseline="0" dirty="0">
                          <a:solidFill>
                            <a:srgbClr val="00B0F0"/>
                          </a:solidFill>
                          <a:latin typeface="+mn-lt"/>
                          <a:ea typeface="+mn-ea"/>
                          <a:cs typeface="HP Simplified"/>
                        </a:rPr>
                        <a:t>External :</a:t>
                      </a:r>
                    </a:p>
                  </a:txBody>
                  <a:tcPr marL="0" marR="0" marT="0" marB="0" anchor="ctr">
                    <a:lnL w="12700" cap="flat" cmpd="sng" algn="ctr">
                      <a:solidFill>
                        <a:srgbClr val="E5E8E8"/>
                      </a:solidFill>
                      <a:prstDash val="solid"/>
                      <a:round/>
                      <a:headEnd type="none" w="med" len="med"/>
                      <a:tailEnd type="none" w="med" len="med"/>
                    </a:lnL>
                    <a:lnR w="12700" cmpd="sng">
                      <a:solidFill>
                        <a:srgbClr val="E5E8E8"/>
                      </a:solidFill>
                    </a:lnR>
                    <a:lnT w="12700" cap="flat" cmpd="sng" algn="ctr">
                      <a:solidFill>
                        <a:srgbClr val="E5E8E8"/>
                      </a:solidFill>
                      <a:prstDash val="solid"/>
                      <a:round/>
                      <a:headEnd type="none" w="med" len="med"/>
                      <a:tailEnd type="none" w="med" len="med"/>
                    </a:lnT>
                    <a:lnB w="12700" cap="flat" cmpd="sng" algn="ctr">
                      <a:solidFill>
                        <a:srgbClr val="E5E8E8"/>
                      </a:solidFill>
                      <a:prstDash val="solid"/>
                      <a:round/>
                      <a:headEnd type="none" w="med" len="med"/>
                      <a:tailEnd type="none" w="med" len="med"/>
                    </a:lnB>
                    <a:lnTlToBr w="12700" cmpd="sng">
                      <a:noFill/>
                      <a:prstDash val="solid"/>
                    </a:lnTlToBr>
                    <a:lnBlToTr w="12700" cmpd="sng">
                      <a:noFill/>
                      <a:prstDash val="solid"/>
                    </a:lnBlToTr>
                    <a:solidFill>
                      <a:srgbClr val="E5E8E8">
                        <a:tint val="20000"/>
                      </a:srgbClr>
                    </a:solidFill>
                  </a:tcPr>
                </a:tc>
                <a:extLst>
                  <a:ext uri="{0D108BD9-81ED-4DB2-BD59-A6C34878D82A}">
                    <a16:rowId xmlns:a16="http://schemas.microsoft.com/office/drawing/2014/main" xmlns="" val="10002"/>
                  </a:ext>
                </a:extLst>
              </a:tr>
            </a:tbl>
          </a:graphicData>
        </a:graphic>
      </p:graphicFrame>
      <p:graphicFrame>
        <p:nvGraphicFramePr>
          <p:cNvPr id="8" name="Object 7"/>
          <p:cNvGraphicFramePr>
            <a:graphicFrameLocks noChangeAspect="1"/>
          </p:cNvGraphicFramePr>
          <p:nvPr>
            <p:extLst/>
          </p:nvPr>
        </p:nvGraphicFramePr>
        <p:xfrm>
          <a:off x="5207291" y="1796318"/>
          <a:ext cx="914400" cy="806450"/>
        </p:xfrm>
        <a:graphic>
          <a:graphicData uri="http://schemas.openxmlformats.org/presentationml/2006/ole">
            <mc:AlternateContent xmlns:mc="http://schemas.openxmlformats.org/markup-compatibility/2006">
              <mc:Choice xmlns:v="urn:schemas-microsoft-com:vml" Requires="v">
                <p:oleObj spid="_x0000_s1199" name="Packager Shell Object" showAsIcon="1" r:id="rId4" imgW="914400" imgH="806400" progId="Package">
                  <p:embed/>
                </p:oleObj>
              </mc:Choice>
              <mc:Fallback>
                <p:oleObj name="Packager Shell Object" showAsIcon="1" r:id="rId4" imgW="914400" imgH="806400" progId="Package">
                  <p:embed/>
                  <p:pic>
                    <p:nvPicPr>
                      <p:cNvPr id="8" name="Object 7"/>
                      <p:cNvPicPr/>
                      <p:nvPr/>
                    </p:nvPicPr>
                    <p:blipFill>
                      <a:blip r:embed="rId5"/>
                      <a:stretch>
                        <a:fillRect/>
                      </a:stretch>
                    </p:blipFill>
                    <p:spPr>
                      <a:xfrm>
                        <a:off x="5207291" y="1796318"/>
                        <a:ext cx="914400" cy="806450"/>
                      </a:xfrm>
                      <a:prstGeom prst="rect">
                        <a:avLst/>
                      </a:prstGeom>
                    </p:spPr>
                  </p:pic>
                </p:oleObj>
              </mc:Fallback>
            </mc:AlternateContent>
          </a:graphicData>
        </a:graphic>
      </p:graphicFrame>
      <p:graphicFrame>
        <p:nvGraphicFramePr>
          <p:cNvPr id="9" name="Object 8"/>
          <p:cNvGraphicFramePr>
            <a:graphicFrameLocks noChangeAspect="1"/>
          </p:cNvGraphicFramePr>
          <p:nvPr>
            <p:extLst/>
          </p:nvPr>
        </p:nvGraphicFramePr>
        <p:xfrm>
          <a:off x="5172093" y="2602768"/>
          <a:ext cx="914400" cy="806450"/>
        </p:xfrm>
        <a:graphic>
          <a:graphicData uri="http://schemas.openxmlformats.org/presentationml/2006/ole">
            <mc:AlternateContent xmlns:mc="http://schemas.openxmlformats.org/markup-compatibility/2006">
              <mc:Choice xmlns:v="urn:schemas-microsoft-com:vml" Requires="v">
                <p:oleObj spid="_x0000_s1200" name="Packager Shell Object" showAsIcon="1" r:id="rId6" imgW="914400" imgH="806400" progId="Package">
                  <p:embed/>
                </p:oleObj>
              </mc:Choice>
              <mc:Fallback>
                <p:oleObj name="Packager Shell Object" showAsIcon="1" r:id="rId6" imgW="914400" imgH="806400" progId="Package">
                  <p:embed/>
                  <p:pic>
                    <p:nvPicPr>
                      <p:cNvPr id="9" name="Object 8"/>
                      <p:cNvPicPr/>
                      <p:nvPr/>
                    </p:nvPicPr>
                    <p:blipFill>
                      <a:blip r:embed="rId7"/>
                      <a:stretch>
                        <a:fillRect/>
                      </a:stretch>
                    </p:blipFill>
                    <p:spPr>
                      <a:xfrm>
                        <a:off x="5172093" y="2602768"/>
                        <a:ext cx="914400" cy="806450"/>
                      </a:xfrm>
                      <a:prstGeom prst="rect">
                        <a:avLst/>
                      </a:prstGeom>
                    </p:spPr>
                  </p:pic>
                </p:oleObj>
              </mc:Fallback>
            </mc:AlternateContent>
          </a:graphicData>
        </a:graphic>
      </p:graphicFrame>
    </p:spTree>
    <p:extLst>
      <p:ext uri="{BB962C8B-B14F-4D97-AF65-F5344CB8AC3E}">
        <p14:creationId xmlns:p14="http://schemas.microsoft.com/office/powerpoint/2010/main" val="373292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Project Flow</a:t>
            </a:r>
            <a:endParaRPr lang="en-GB" dirty="0"/>
          </a:p>
        </p:txBody>
      </p:sp>
      <p:pic>
        <p:nvPicPr>
          <p:cNvPr id="3" name="Picture 2"/>
          <p:cNvPicPr>
            <a:picLocks noChangeAspect="1"/>
          </p:cNvPicPr>
          <p:nvPr/>
        </p:nvPicPr>
        <p:blipFill>
          <a:blip r:embed="rId2"/>
          <a:stretch>
            <a:fillRect/>
          </a:stretch>
        </p:blipFill>
        <p:spPr>
          <a:xfrm>
            <a:off x="432954" y="2133600"/>
            <a:ext cx="2457450" cy="3952875"/>
          </a:xfrm>
          <a:prstGeom prst="rect">
            <a:avLst/>
          </a:prstGeom>
        </p:spPr>
      </p:pic>
      <p:pic>
        <p:nvPicPr>
          <p:cNvPr id="4" name="Picture 3"/>
          <p:cNvPicPr>
            <a:picLocks noChangeAspect="1"/>
          </p:cNvPicPr>
          <p:nvPr/>
        </p:nvPicPr>
        <p:blipFill>
          <a:blip r:embed="rId3"/>
          <a:stretch>
            <a:fillRect/>
          </a:stretch>
        </p:blipFill>
        <p:spPr>
          <a:xfrm>
            <a:off x="4825711" y="2456585"/>
            <a:ext cx="3600450" cy="3524250"/>
          </a:xfrm>
          <a:prstGeom prst="rect">
            <a:avLst/>
          </a:prstGeom>
        </p:spPr>
      </p:pic>
    </p:spTree>
    <p:extLst>
      <p:ext uri="{BB962C8B-B14F-4D97-AF65-F5344CB8AC3E}">
        <p14:creationId xmlns:p14="http://schemas.microsoft.com/office/powerpoint/2010/main" val="2644470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Drive </a:t>
            </a:r>
            <a:r>
              <a:rPr lang="en-US" sz="4400" dirty="0" smtClean="0"/>
              <a:t>flow chat</a:t>
            </a:r>
            <a:endParaRPr lang="en-GB" sz="4400" dirty="0"/>
          </a:p>
        </p:txBody>
      </p:sp>
      <p:pic>
        <p:nvPicPr>
          <p:cNvPr id="3" name="Picture 2"/>
          <p:cNvPicPr>
            <a:picLocks noChangeAspect="1"/>
          </p:cNvPicPr>
          <p:nvPr/>
        </p:nvPicPr>
        <p:blipFill>
          <a:blip r:embed="rId2"/>
          <a:stretch>
            <a:fillRect/>
          </a:stretch>
        </p:blipFill>
        <p:spPr>
          <a:xfrm>
            <a:off x="745115" y="1652154"/>
            <a:ext cx="9853612" cy="3330798"/>
          </a:xfrm>
          <a:prstGeom prst="rect">
            <a:avLst/>
          </a:prstGeom>
        </p:spPr>
      </p:pic>
    </p:spTree>
    <p:extLst>
      <p:ext uri="{BB962C8B-B14F-4D97-AF65-F5344CB8AC3E}">
        <p14:creationId xmlns:p14="http://schemas.microsoft.com/office/powerpoint/2010/main" val="220632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146464"/>
            <a:ext cx="9144000" cy="1828800"/>
          </a:xfrm>
        </p:spPr>
        <p:txBody>
          <a:bodyPr>
            <a:normAutofit/>
          </a:bodyPr>
          <a:lstStyle/>
          <a:p>
            <a:r>
              <a:rPr lang="en-US" sz="4400" smtClean="0"/>
              <a:t>Regression </a:t>
            </a:r>
            <a:r>
              <a:rPr lang="en-US" sz="4400" dirty="0" smtClean="0"/>
              <a:t>test </a:t>
            </a:r>
            <a:br>
              <a:rPr lang="en-US" sz="4400" dirty="0" smtClean="0"/>
            </a:br>
            <a:r>
              <a:rPr lang="en-US" sz="4400" dirty="0" smtClean="0"/>
              <a:t>execution status</a:t>
            </a:r>
            <a:endParaRPr lang="en-GB" sz="4400" dirty="0"/>
          </a:p>
        </p:txBody>
      </p:sp>
      <p:pic>
        <p:nvPicPr>
          <p:cNvPr id="3" name="Picture 2"/>
          <p:cNvPicPr>
            <a:picLocks noChangeAspect="1"/>
          </p:cNvPicPr>
          <p:nvPr/>
        </p:nvPicPr>
        <p:blipFill>
          <a:blip r:embed="rId2"/>
          <a:stretch>
            <a:fillRect/>
          </a:stretch>
        </p:blipFill>
        <p:spPr>
          <a:xfrm>
            <a:off x="457200" y="2520996"/>
            <a:ext cx="10704328" cy="3965085"/>
          </a:xfrm>
          <a:prstGeom prst="rect">
            <a:avLst/>
          </a:prstGeom>
        </p:spPr>
      </p:pic>
      <p:pic>
        <p:nvPicPr>
          <p:cNvPr id="4" name="Picture 3"/>
          <p:cNvPicPr>
            <a:picLocks noChangeAspect="1"/>
          </p:cNvPicPr>
          <p:nvPr/>
        </p:nvPicPr>
        <p:blipFill>
          <a:blip r:embed="rId3"/>
          <a:stretch>
            <a:fillRect/>
          </a:stretch>
        </p:blipFill>
        <p:spPr>
          <a:xfrm>
            <a:off x="8781942" y="4800600"/>
            <a:ext cx="1610657" cy="1939105"/>
          </a:xfrm>
          <a:prstGeom prst="rect">
            <a:avLst/>
          </a:prstGeom>
        </p:spPr>
      </p:pic>
    </p:spTree>
    <p:extLst>
      <p:ext uri="{BB962C8B-B14F-4D97-AF65-F5344CB8AC3E}">
        <p14:creationId xmlns:p14="http://schemas.microsoft.com/office/powerpoint/2010/main" val="1200234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0414" y="429761"/>
            <a:ext cx="9144000" cy="1608645"/>
          </a:xfrm>
        </p:spPr>
        <p:txBody>
          <a:bodyPr/>
          <a:lstStyle/>
          <a:p>
            <a:r>
              <a:rPr lang="en-US" dirty="0" smtClean="0"/>
              <a:t>Thank you</a:t>
            </a:r>
            <a:endParaRPr lang="en-US" dirty="0"/>
          </a:p>
        </p:txBody>
      </p:sp>
    </p:spTree>
    <p:extLst>
      <p:ext uri="{BB962C8B-B14F-4D97-AF65-F5344CB8AC3E}">
        <p14:creationId xmlns:p14="http://schemas.microsoft.com/office/powerpoint/2010/main" val="3100938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49302" y="2171700"/>
            <a:ext cx="9193461" cy="2254827"/>
          </a:xfrm>
        </p:spPr>
        <p:txBody>
          <a:bodyPr>
            <a:normAutofit/>
          </a:bodyPr>
          <a:lstStyle/>
          <a:p>
            <a:r>
              <a:rPr lang="en-US" sz="4000" dirty="0" smtClean="0">
                <a:solidFill>
                  <a:srgbClr val="92D050"/>
                </a:solidFill>
              </a:rPr>
              <a:t>HP </a:t>
            </a:r>
            <a:r>
              <a:rPr lang="en-US" sz="4000" dirty="0" smtClean="0">
                <a:solidFill>
                  <a:srgbClr val="92D050"/>
                </a:solidFill>
              </a:rPr>
              <a:t>Automation Drive? </a:t>
            </a:r>
            <a:r>
              <a:rPr lang="en-US" dirty="0"/>
              <a:t/>
            </a:r>
            <a:br>
              <a:rPr lang="en-US" dirty="0"/>
            </a:br>
            <a:r>
              <a:rPr lang="en-US" sz="1800" dirty="0" smtClean="0">
                <a:latin typeface="+mn-lt"/>
                <a:ea typeface="Verdana" panose="020B0604030504040204" pitchFamily="34" charset="0"/>
                <a:cs typeface="Verdana" panose="020B0604030504040204" pitchFamily="34" charset="0"/>
              </a:rPr>
              <a:t>A </a:t>
            </a:r>
            <a:r>
              <a:rPr lang="en-US" sz="1800" dirty="0">
                <a:latin typeface="+mn-lt"/>
                <a:ea typeface="Verdana" panose="020B0604030504040204" pitchFamily="34" charset="0"/>
                <a:cs typeface="Verdana" panose="020B0604030504040204" pitchFamily="34" charset="0"/>
              </a:rPr>
              <a:t>Selenium WebDriver-based framework that slowly evolved into what we're introducing as HP Auto </a:t>
            </a:r>
            <a:r>
              <a:rPr lang="en-US" sz="1800" dirty="0" smtClean="0">
                <a:latin typeface="+mn-lt"/>
                <a:ea typeface="Verdana" panose="020B0604030504040204" pitchFamily="34" charset="0"/>
                <a:cs typeface="Verdana" panose="020B0604030504040204" pitchFamily="34" charset="0"/>
              </a:rPr>
              <a:t>Drive. </a:t>
            </a:r>
            <a:r>
              <a:rPr lang="en-US" sz="1800" dirty="0">
                <a:latin typeface="+mn-lt"/>
                <a:ea typeface="Verdana" panose="020B0604030504040204" pitchFamily="34" charset="0"/>
                <a:cs typeface="Verdana" panose="020B0604030504040204" pitchFamily="34" charset="0"/>
              </a:rPr>
              <a:t/>
            </a:r>
            <a:br>
              <a:rPr lang="en-US" sz="1800" dirty="0">
                <a:latin typeface="+mn-lt"/>
                <a:ea typeface="Verdana" panose="020B0604030504040204" pitchFamily="34" charset="0"/>
                <a:cs typeface="Verdana" panose="020B0604030504040204" pitchFamily="34" charset="0"/>
              </a:rPr>
            </a:br>
            <a:endParaRPr lang="en-US" sz="1800" dirty="0">
              <a:latin typeface="+mn-l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46805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1" y="238992"/>
            <a:ext cx="9524999" cy="1936172"/>
          </a:xfrm>
        </p:spPr>
        <p:txBody>
          <a:bodyPr anchor="ctr">
            <a:normAutofit/>
          </a:bodyPr>
          <a:lstStyle/>
          <a:p>
            <a:r>
              <a:rPr lang="en-GB" sz="3200" b="1" dirty="0" smtClean="0">
                <a:solidFill>
                  <a:srgbClr val="92D050"/>
                </a:solidFill>
              </a:rPr>
              <a:t>What’s in HP Auto Driver?</a:t>
            </a:r>
            <a:r>
              <a:rPr lang="en-GB" sz="3200" b="1" dirty="0" smtClean="0"/>
              <a:t/>
            </a:r>
            <a:br>
              <a:rPr lang="en-GB" sz="3200" b="1" dirty="0" smtClean="0"/>
            </a:br>
            <a:r>
              <a:rPr lang="en-GB" sz="3200" b="1" dirty="0" smtClean="0"/>
              <a:t> </a:t>
            </a:r>
            <a:r>
              <a:rPr lang="en-GB" sz="2000" b="1" dirty="0" smtClean="0"/>
              <a:t>HP </a:t>
            </a:r>
            <a:r>
              <a:rPr lang="en-GB" sz="2000" b="1" dirty="0" smtClean="0"/>
              <a:t>Automation Drive </a:t>
            </a:r>
            <a:r>
              <a:rPr lang="en-GB" sz="2000" b="1" dirty="0" smtClean="0"/>
              <a:t>uses  selenium WebDriver,Maven and TestNG underneath the hood.</a:t>
            </a:r>
            <a:endParaRPr lang="en-US" sz="2000" b="1" dirty="0"/>
          </a:p>
        </p:txBody>
      </p:sp>
      <p:sp>
        <p:nvSpPr>
          <p:cNvPr id="3" name="Content Placeholder 2"/>
          <p:cNvSpPr>
            <a:spLocks noGrp="1"/>
          </p:cNvSpPr>
          <p:nvPr>
            <p:ph idx="4294967295"/>
          </p:nvPr>
        </p:nvSpPr>
        <p:spPr>
          <a:xfrm>
            <a:off x="228601" y="1773382"/>
            <a:ext cx="11232572" cy="3016827"/>
          </a:xfrm>
        </p:spPr>
        <p:txBody>
          <a:bodyPr>
            <a:noAutofit/>
          </a:bodyPr>
          <a:lstStyle/>
          <a:p>
            <a:pPr marL="0" indent="0">
              <a:lnSpc>
                <a:spcPct val="150000"/>
              </a:lnSpc>
              <a:buNone/>
              <a:defRPr/>
            </a:pPr>
            <a:r>
              <a:rPr lang="en-US" dirty="0">
                <a:solidFill>
                  <a:srgbClr val="92D050"/>
                </a:solidFill>
              </a:rPr>
              <a:t>How </a:t>
            </a:r>
            <a:r>
              <a:rPr lang="en-US" dirty="0" smtClean="0">
                <a:solidFill>
                  <a:srgbClr val="92D050"/>
                </a:solidFill>
              </a:rPr>
              <a:t>HP Auto Driver </a:t>
            </a:r>
            <a:r>
              <a:rPr lang="en-US" dirty="0">
                <a:solidFill>
                  <a:srgbClr val="92D050"/>
                </a:solidFill>
              </a:rPr>
              <a:t>works and the philosophy behind it</a:t>
            </a:r>
            <a:r>
              <a:rPr lang="en-US" dirty="0" smtClean="0">
                <a:solidFill>
                  <a:srgbClr val="92D050"/>
                </a:solidFill>
              </a:rPr>
              <a:t>.</a:t>
            </a:r>
          </a:p>
          <a:p>
            <a:pPr marL="0" indent="0" algn="just">
              <a:lnSpc>
                <a:spcPct val="150000"/>
              </a:lnSpc>
              <a:buNone/>
              <a:defRPr/>
            </a:pPr>
            <a:r>
              <a:rPr lang="en-US" sz="1600" dirty="0" smtClean="0"/>
              <a:t>                               HP Auto </a:t>
            </a:r>
            <a:r>
              <a:rPr lang="en-US" sz="1600" dirty="0" smtClean="0"/>
              <a:t>Drive </a:t>
            </a:r>
            <a:r>
              <a:rPr lang="en-US" sz="1600" dirty="0"/>
              <a:t>uses Page Objects as a base methodology, which is commonly recommended by the Selenium community. In essence, don't hard-code your page element identifiers in your test cases. Build them in a way that you can make one change in one location, and suddenly all your test cases change with it. </a:t>
            </a:r>
            <a:r>
              <a:rPr lang="en-US" sz="1600" dirty="0" smtClean="0"/>
              <a:t>HP auto driver </a:t>
            </a:r>
            <a:r>
              <a:rPr lang="en-US" sz="1600" dirty="0"/>
              <a:t>does this by taking a </a:t>
            </a:r>
            <a:r>
              <a:rPr lang="en-US" sz="1600" dirty="0" smtClean="0"/>
              <a:t>Jason page </a:t>
            </a:r>
            <a:r>
              <a:rPr lang="en-US" sz="1600" dirty="0"/>
              <a:t>definition file and turning it into a Java class you can refer to in your test cases. If your page element changes, the classes get regenerated. If you have multiple teams accessing the same classes, they don't have to change anything in their test case code. It has certainly worked for us at a large scale, and we don't have to re-write or maintain the base page classes.</a:t>
            </a:r>
            <a:endParaRPr lang="en-US" sz="1600" dirty="0" smtClean="0"/>
          </a:p>
          <a:p>
            <a:pPr marL="285750" indent="-285750">
              <a:lnSpc>
                <a:spcPct val="150000"/>
              </a:lnSpc>
              <a:defRPr/>
            </a:pPr>
            <a:endParaRPr lang="en-US" sz="1600" dirty="0"/>
          </a:p>
          <a:p>
            <a:pPr marL="285750" indent="-285750">
              <a:lnSpc>
                <a:spcPct val="150000"/>
              </a:lnSpc>
              <a:defRPr/>
            </a:pPr>
            <a:endParaRPr lang="en-US" sz="1600" dirty="0"/>
          </a:p>
        </p:txBody>
      </p:sp>
    </p:spTree>
    <p:extLst>
      <p:ext uri="{BB962C8B-B14F-4D97-AF65-F5344CB8AC3E}">
        <p14:creationId xmlns:p14="http://schemas.microsoft.com/office/powerpoint/2010/main" val="31610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5558" y="2050743"/>
            <a:ext cx="9144000" cy="1608645"/>
          </a:xfrm>
        </p:spPr>
        <p:txBody>
          <a:bodyPr/>
          <a:lstStyle/>
          <a:p>
            <a:r>
              <a:rPr lang="en-US" dirty="0"/>
              <a:t>Test In Scope / Out of Scope</a:t>
            </a:r>
          </a:p>
        </p:txBody>
      </p:sp>
    </p:spTree>
    <p:extLst>
      <p:ext uri="{BB962C8B-B14F-4D97-AF65-F5344CB8AC3E}">
        <p14:creationId xmlns:p14="http://schemas.microsoft.com/office/powerpoint/2010/main" val="1397253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59" y="304800"/>
            <a:ext cx="10969943" cy="762000"/>
          </a:xfrm>
        </p:spPr>
        <p:txBody>
          <a:bodyPr anchor="ctr"/>
          <a:lstStyle/>
          <a:p>
            <a:r>
              <a:rPr lang="en-GB" b="1" dirty="0"/>
              <a:t>SQ </a:t>
            </a:r>
            <a:r>
              <a:rPr lang="en-GB" b="1" dirty="0" smtClean="0"/>
              <a:t>Regression </a:t>
            </a:r>
            <a:r>
              <a:rPr lang="en-GB" b="1" dirty="0" smtClean="0"/>
              <a:t>Test </a:t>
            </a:r>
            <a:r>
              <a:rPr lang="en-GB" b="1" dirty="0"/>
              <a:t>In Scope</a:t>
            </a:r>
            <a:endParaRPr lang="en-US" b="1" dirty="0">
              <a:solidFill>
                <a:schemeClr val="accent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12777629"/>
              </p:ext>
            </p:extLst>
          </p:nvPr>
        </p:nvGraphicFramePr>
        <p:xfrm>
          <a:off x="1007917" y="1145549"/>
          <a:ext cx="9964881" cy="4652007"/>
        </p:xfrm>
        <a:graphic>
          <a:graphicData uri="http://schemas.openxmlformats.org/drawingml/2006/table">
            <a:tbl>
              <a:tblPr firstRow="1" bandRow="1">
                <a:tableStyleId>{5C22544A-7EE6-4342-B048-85BDC9FD1C3A}</a:tableStyleId>
              </a:tblPr>
              <a:tblGrid>
                <a:gridCol w="335186">
                  <a:extLst>
                    <a:ext uri="{9D8B030D-6E8A-4147-A177-3AD203B41FA5}">
                      <a16:colId xmlns:a16="http://schemas.microsoft.com/office/drawing/2014/main" xmlns="" val="20000"/>
                    </a:ext>
                  </a:extLst>
                </a:gridCol>
                <a:gridCol w="1473171">
                  <a:extLst>
                    <a:ext uri="{9D8B030D-6E8A-4147-A177-3AD203B41FA5}">
                      <a16:colId xmlns:a16="http://schemas.microsoft.com/office/drawing/2014/main" xmlns="" val="20001"/>
                    </a:ext>
                  </a:extLst>
                </a:gridCol>
                <a:gridCol w="5039253">
                  <a:extLst>
                    <a:ext uri="{9D8B030D-6E8A-4147-A177-3AD203B41FA5}">
                      <a16:colId xmlns:a16="http://schemas.microsoft.com/office/drawing/2014/main" xmlns="" val="20003"/>
                    </a:ext>
                  </a:extLst>
                </a:gridCol>
                <a:gridCol w="727364">
                  <a:extLst>
                    <a:ext uri="{9D8B030D-6E8A-4147-A177-3AD203B41FA5}">
                      <a16:colId xmlns:a16="http://schemas.microsoft.com/office/drawing/2014/main" xmlns="" val="20004"/>
                    </a:ext>
                  </a:extLst>
                </a:gridCol>
                <a:gridCol w="2389907">
                  <a:extLst>
                    <a:ext uri="{9D8B030D-6E8A-4147-A177-3AD203B41FA5}">
                      <a16:colId xmlns:a16="http://schemas.microsoft.com/office/drawing/2014/main" xmlns="" val="20005"/>
                    </a:ext>
                  </a:extLst>
                </a:gridCol>
              </a:tblGrid>
              <a:tr h="285747">
                <a:tc>
                  <a:txBody>
                    <a:bodyPr/>
                    <a:lstStyle/>
                    <a:p>
                      <a:pPr algn="ctr" fontAlgn="t"/>
                      <a:r>
                        <a:rPr lang="en-US" sz="1100" u="none" strike="noStrike" dirty="0">
                          <a:effectLst/>
                        </a:rPr>
                        <a:t>No.</a:t>
                      </a:r>
                      <a:endParaRPr lang="en-US" sz="1100" b="1" i="0" u="none" strike="noStrike" dirty="0">
                        <a:solidFill>
                          <a:srgbClr val="FFFFFF"/>
                        </a:solidFill>
                        <a:effectLst/>
                        <a:latin typeface="HP Simplified Light" panose="020B0404020204020204" pitchFamily="34" charset="0"/>
                      </a:endParaRPr>
                    </a:p>
                  </a:txBody>
                  <a:tcPr marL="7620" marR="7620" marT="7620" marB="0" anchor="ctr"/>
                </a:tc>
                <a:tc>
                  <a:txBody>
                    <a:bodyPr/>
                    <a:lstStyle/>
                    <a:p>
                      <a:pPr algn="ctr" fontAlgn="t"/>
                      <a:r>
                        <a:rPr lang="en-US" sz="1100" b="1" i="0" u="none" strike="noStrike" dirty="0">
                          <a:solidFill>
                            <a:schemeClr val="lt1"/>
                          </a:solidFill>
                          <a:effectLst/>
                          <a:latin typeface="+mn-lt"/>
                        </a:rPr>
                        <a:t>Module</a:t>
                      </a:r>
                      <a:endParaRPr lang="en-US" sz="1100" b="1" i="0" u="none" strike="noStrike" dirty="0">
                        <a:solidFill>
                          <a:srgbClr val="FFFFFF"/>
                        </a:solidFill>
                        <a:effectLst/>
                        <a:latin typeface="HP Simplified Light" panose="020B0404020204020204" pitchFamily="34" charset="0"/>
                      </a:endParaRPr>
                    </a:p>
                  </a:txBody>
                  <a:tcPr marL="7620" marR="7620" marT="7620" marB="0" anchor="ctr"/>
                </a:tc>
                <a:tc>
                  <a:txBody>
                    <a:bodyPr/>
                    <a:lstStyle/>
                    <a:p>
                      <a:pPr algn="ctr" fontAlgn="t"/>
                      <a:r>
                        <a:rPr lang="en-US" sz="1100" u="none" strike="noStrike" dirty="0">
                          <a:effectLst/>
                        </a:rPr>
                        <a:t>Test Cases</a:t>
                      </a:r>
                      <a:endParaRPr lang="en-US" sz="1100" b="1" i="0" u="none" strike="noStrike" dirty="0">
                        <a:solidFill>
                          <a:srgbClr val="FFFFFF"/>
                        </a:solidFill>
                        <a:effectLst/>
                        <a:latin typeface="HP Simplified Light" panose="020B0404020204020204" pitchFamily="34" charset="0"/>
                      </a:endParaRPr>
                    </a:p>
                  </a:txBody>
                  <a:tcPr marL="7620" marR="7620" marT="7620" marB="0" anchor="ctr"/>
                </a:tc>
                <a:tc>
                  <a:txBody>
                    <a:bodyPr/>
                    <a:lstStyle/>
                    <a:p>
                      <a:pPr algn="ctr" fontAlgn="t"/>
                      <a:r>
                        <a:rPr lang="en-US" sz="1100" b="1" i="0" u="none" strike="noStrike" dirty="0">
                          <a:solidFill>
                            <a:srgbClr val="FFFFFF"/>
                          </a:solidFill>
                          <a:effectLst/>
                          <a:latin typeface="HP Simplified Light" panose="020B0404020204020204" pitchFamily="34" charset="0"/>
                        </a:rPr>
                        <a:t>Type</a:t>
                      </a:r>
                    </a:p>
                  </a:txBody>
                  <a:tcPr marL="7620" marR="7620" marT="7620" marB="0" anchor="ctr"/>
                </a:tc>
                <a:tc>
                  <a:txBody>
                    <a:bodyPr/>
                    <a:lstStyle/>
                    <a:p>
                      <a:pPr algn="ctr" fontAlgn="t"/>
                      <a:r>
                        <a:rPr lang="en-US" sz="1100" b="1" i="0" u="none" strike="noStrike" dirty="0">
                          <a:solidFill>
                            <a:srgbClr val="FFFFFF"/>
                          </a:solidFill>
                          <a:effectLst/>
                          <a:latin typeface="HP Simplified Light" panose="020B0404020204020204" pitchFamily="34" charset="0"/>
                        </a:rPr>
                        <a:t>Remarks</a:t>
                      </a:r>
                    </a:p>
                  </a:txBody>
                  <a:tcPr marL="7620" marR="7620" marT="7620" marB="0" anchor="ctr"/>
                </a:tc>
                <a:extLst>
                  <a:ext uri="{0D108BD9-81ED-4DB2-BD59-A6C34878D82A}">
                    <a16:rowId xmlns:a16="http://schemas.microsoft.com/office/drawing/2014/main" xmlns="" val="10000"/>
                  </a:ext>
                </a:extLst>
              </a:tr>
              <a:tr h="3984345">
                <a:tc>
                  <a:txBody>
                    <a:bodyPr/>
                    <a:lstStyle/>
                    <a:p>
                      <a:pPr algn="ctr" fontAlgn="t"/>
                      <a:r>
                        <a:rPr lang="en-US" sz="1100" b="0" i="0" u="none" strike="noStrike" kern="1200" dirty="0">
                          <a:solidFill>
                            <a:srgbClr val="000000"/>
                          </a:solidFill>
                          <a:effectLst/>
                          <a:latin typeface="HP Simplified Light" panose="020B0404020204020204" pitchFamily="34" charset="0"/>
                          <a:ea typeface="+mn-ea"/>
                          <a:cs typeface="+mn-cs"/>
                        </a:rPr>
                        <a:t>1</a:t>
                      </a:r>
                    </a:p>
                  </a:txBody>
                  <a:tcPr marL="7620" marR="7620" marT="7620" marB="0" anchor="ctr"/>
                </a:tc>
                <a:tc>
                  <a:txBody>
                    <a:bodyPr/>
                    <a:lstStyle/>
                    <a:p>
                      <a:pPr algn="l" fontAlgn="ctr"/>
                      <a:r>
                        <a:rPr lang="en-GB" sz="1100" b="0" i="0" u="none" strike="noStrike" kern="1200" dirty="0">
                          <a:solidFill>
                            <a:srgbClr val="000000"/>
                          </a:solidFill>
                          <a:effectLst/>
                          <a:latin typeface="HP Simplified Light" panose="020B0404020204020204" pitchFamily="34" charset="0"/>
                          <a:ea typeface="+mn-ea"/>
                          <a:cs typeface="+mn-cs"/>
                        </a:rPr>
                        <a:t>Admin Function</a:t>
                      </a:r>
                    </a:p>
                  </a:txBody>
                  <a:tcPr marL="6350" marR="6350" marT="6350" marB="0" anchor="ctr"/>
                </a:tc>
                <a:tc>
                  <a:txBody>
                    <a:bodyPr/>
                    <a:lstStyle/>
                    <a:p>
                      <a:pPr algn="l" fontAlgn="t"/>
                      <a:r>
                        <a:rPr lang="en-US" sz="1100" u="none" strike="noStrike" dirty="0">
                          <a:effectLst/>
                        </a:rPr>
                        <a:t>1. HPI_Internal_Admin__Reporting</a:t>
                      </a:r>
                    </a:p>
                    <a:p>
                      <a:pPr algn="l" fontAlgn="t"/>
                      <a:r>
                        <a:rPr lang="en-US" sz="1100" u="none" strike="noStrike" dirty="0">
                          <a:effectLst/>
                        </a:rPr>
                        <a:t>2. HPI_Internal_Admin__Sales Notification</a:t>
                      </a:r>
                    </a:p>
                    <a:p>
                      <a:pPr algn="l" fontAlgn="t"/>
                      <a:r>
                        <a:rPr lang="en-US" sz="1100" u="none" strike="noStrike" dirty="0">
                          <a:effectLst/>
                        </a:rPr>
                        <a:t>3. HPI_Internal_Admin_Country Email </a:t>
                      </a:r>
                      <a:r>
                        <a:rPr lang="en-US" sz="1100" u="none" strike="noStrike" dirty="0" err="1">
                          <a:effectLst/>
                        </a:rPr>
                        <a:t>Config</a:t>
                      </a:r>
                      <a:endParaRPr lang="en-US" sz="1100" u="none" strike="noStrike" dirty="0">
                        <a:effectLst/>
                      </a:endParaRPr>
                    </a:p>
                    <a:p>
                      <a:pPr algn="l" fontAlgn="t"/>
                      <a:r>
                        <a:rPr lang="en-US" sz="1100" u="none" strike="noStrike" dirty="0">
                          <a:effectLst/>
                        </a:rPr>
                        <a:t>4. HPI_Internal_Admin_Country Email </a:t>
                      </a:r>
                      <a:r>
                        <a:rPr lang="en-US" sz="1100" u="none" strike="noStrike" dirty="0" err="1">
                          <a:effectLst/>
                        </a:rPr>
                        <a:t>Config_Event</a:t>
                      </a:r>
                      <a:r>
                        <a:rPr lang="en-US" sz="1100" u="none" strike="noStrike" dirty="0">
                          <a:effectLst/>
                        </a:rPr>
                        <a:t> Validation</a:t>
                      </a:r>
                    </a:p>
                    <a:p>
                      <a:pPr algn="l" fontAlgn="t"/>
                      <a:r>
                        <a:rPr lang="en-US" sz="1100" u="none" strike="noStrike" dirty="0">
                          <a:effectLst/>
                        </a:rPr>
                        <a:t>5. HPI_Internal_Admin_Distributor Submit on Behalf</a:t>
                      </a:r>
                    </a:p>
                    <a:p>
                      <a:pPr algn="l" fontAlgn="t"/>
                      <a:r>
                        <a:rPr lang="en-US" sz="1100" u="none" strike="noStrike" dirty="0">
                          <a:effectLst/>
                        </a:rPr>
                        <a:t>6. HPI_Internal_Admin_Distributor-Reseller Mapping</a:t>
                      </a:r>
                    </a:p>
                    <a:p>
                      <a:pPr algn="l" fontAlgn="t"/>
                      <a:r>
                        <a:rPr lang="en-US" sz="1100" u="none" strike="noStrike" dirty="0">
                          <a:effectLst/>
                        </a:rPr>
                        <a:t>7. HPI_Internal_Admin_Edit </a:t>
                      </a:r>
                      <a:r>
                        <a:rPr lang="en-US" sz="1100" u="none" strike="noStrike" dirty="0" err="1">
                          <a:effectLst/>
                        </a:rPr>
                        <a:t>Config</a:t>
                      </a:r>
                      <a:endParaRPr lang="en-US" sz="1100" u="none" strike="noStrike" dirty="0">
                        <a:effectLst/>
                      </a:endParaRPr>
                    </a:p>
                    <a:p>
                      <a:pPr algn="l" fontAlgn="t"/>
                      <a:r>
                        <a:rPr lang="en-US" sz="1100" u="none" strike="noStrike" dirty="0">
                          <a:effectLst/>
                        </a:rPr>
                        <a:t>8. HPI_Internal_Admin_Manage Corporate Resellers</a:t>
                      </a:r>
                    </a:p>
                    <a:p>
                      <a:pPr algn="l" fontAlgn="t"/>
                      <a:r>
                        <a:rPr lang="en-US" sz="1100" u="none" strike="noStrike" dirty="0">
                          <a:effectLst/>
                        </a:rPr>
                        <a:t>9. HPI_Internal_Admin_Manage My Stand-Ins</a:t>
                      </a:r>
                    </a:p>
                    <a:p>
                      <a:pPr algn="l" fontAlgn="t"/>
                      <a:r>
                        <a:rPr lang="en-US" sz="1100" u="none" strike="noStrike" dirty="0">
                          <a:effectLst/>
                        </a:rPr>
                        <a:t>10.HPI_Internal_Admin_Manage Users</a:t>
                      </a:r>
                    </a:p>
                    <a:p>
                      <a:pPr algn="l" fontAlgn="t"/>
                      <a:r>
                        <a:rPr lang="en-US" sz="1100" u="none" strike="noStrike" dirty="0">
                          <a:effectLst/>
                        </a:rPr>
                        <a:t>11. HPI_Internal_Admin_Manage </a:t>
                      </a:r>
                      <a:r>
                        <a:rPr lang="en-US" sz="1100" u="none" strike="noStrike" dirty="0" err="1">
                          <a:effectLst/>
                        </a:rPr>
                        <a:t>Workbuckets</a:t>
                      </a:r>
                      <a:endParaRPr lang="en-US" sz="1100" u="none" strike="noStrike" dirty="0">
                        <a:effectLst/>
                      </a:endParaRPr>
                    </a:p>
                    <a:p>
                      <a:pPr algn="l" fontAlgn="t"/>
                      <a:r>
                        <a:rPr lang="en-US" sz="1100" u="none" strike="noStrike" dirty="0">
                          <a:effectLst/>
                        </a:rPr>
                        <a:t>12. HPI_Internal_Admin_Manage </a:t>
                      </a:r>
                      <a:r>
                        <a:rPr lang="en-US" sz="1100" u="none" strike="noStrike" dirty="0" err="1">
                          <a:effectLst/>
                        </a:rPr>
                        <a:t>Workbuckets_Permission</a:t>
                      </a:r>
                      <a:r>
                        <a:rPr lang="en-US" sz="1100" u="none" strike="noStrike" dirty="0">
                          <a:effectLst/>
                        </a:rPr>
                        <a:t> Validations</a:t>
                      </a:r>
                    </a:p>
                    <a:p>
                      <a:pPr algn="l" fontAlgn="t"/>
                      <a:r>
                        <a:rPr lang="en-US" sz="1100" u="none" strike="noStrike" dirty="0">
                          <a:effectLst/>
                        </a:rPr>
                        <a:t>13. </a:t>
                      </a:r>
                      <a:r>
                        <a:rPr lang="en-US" sz="1100" u="none" strike="noStrike" dirty="0" err="1">
                          <a:effectLst/>
                        </a:rPr>
                        <a:t>HPI_Internal_Admin_Partner</a:t>
                      </a:r>
                      <a:r>
                        <a:rPr lang="en-US" sz="1100" u="none" strike="noStrike" dirty="0">
                          <a:effectLst/>
                        </a:rPr>
                        <a:t> User Change on any existing quote</a:t>
                      </a:r>
                    </a:p>
                    <a:p>
                      <a:pPr algn="l" fontAlgn="t"/>
                      <a:r>
                        <a:rPr lang="en-US" sz="1100" u="none" strike="noStrike" dirty="0">
                          <a:effectLst/>
                        </a:rPr>
                        <a:t>14. HPI_Internal_Admin_Routing_Quote Lead</a:t>
                      </a:r>
                    </a:p>
                    <a:p>
                      <a:pPr algn="l" fontAlgn="t"/>
                      <a:r>
                        <a:rPr lang="en-US" sz="1100" u="none" strike="noStrike" dirty="0">
                          <a:effectLst/>
                        </a:rPr>
                        <a:t>15. HPI_Internal_Admin_Routing_User Assignment</a:t>
                      </a:r>
                    </a:p>
                    <a:p>
                      <a:pPr algn="l" fontAlgn="t"/>
                      <a:r>
                        <a:rPr lang="en-US" sz="1100" u="none" strike="noStrike" dirty="0">
                          <a:effectLst/>
                        </a:rPr>
                        <a:t>16. HPI_Internal_Admin_Set-up &amp; Map Additional Flags</a:t>
                      </a:r>
                    </a:p>
                    <a:p>
                      <a:pPr algn="l" fontAlgn="t"/>
                      <a:r>
                        <a:rPr lang="en-US" sz="1100" u="none" strike="noStrike" dirty="0">
                          <a:effectLst/>
                        </a:rPr>
                        <a:t>17. HPI_Internal_Admin_SR_PBM Email </a:t>
                      </a:r>
                      <a:r>
                        <a:rPr lang="en-US" sz="1100" u="none" strike="noStrike" dirty="0" err="1">
                          <a:effectLst/>
                        </a:rPr>
                        <a:t>Config_SR</a:t>
                      </a:r>
                      <a:endParaRPr lang="en-US" sz="1100" u="none" strike="noStrike" dirty="0">
                        <a:effectLst/>
                      </a:endParaRPr>
                    </a:p>
                    <a:p>
                      <a:pPr algn="l" fontAlgn="t"/>
                      <a:r>
                        <a:rPr lang="en-US" sz="1100" u="none" strike="noStrike" dirty="0">
                          <a:effectLst/>
                        </a:rPr>
                        <a:t>18. </a:t>
                      </a:r>
                      <a:r>
                        <a:rPr lang="en-US" sz="1100" u="none" strike="noStrike" dirty="0" err="1">
                          <a:effectLst/>
                        </a:rPr>
                        <a:t>HPI_Internal_Admin_Translation</a:t>
                      </a:r>
                      <a:r>
                        <a:rPr lang="en-US" sz="1100" u="none" strike="noStrike" dirty="0">
                          <a:effectLst/>
                        </a:rPr>
                        <a:t> </a:t>
                      </a:r>
                      <a:r>
                        <a:rPr lang="en-US" sz="1100" u="none" strike="noStrike" dirty="0" err="1">
                          <a:effectLst/>
                        </a:rPr>
                        <a:t>Upload_Upload</a:t>
                      </a:r>
                      <a:r>
                        <a:rPr lang="en-US" sz="1100" u="none" strike="noStrike" dirty="0">
                          <a:effectLst/>
                        </a:rPr>
                        <a:t> List Table</a:t>
                      </a:r>
                    </a:p>
                    <a:p>
                      <a:pPr algn="l" fontAlgn="t"/>
                      <a:r>
                        <a:rPr lang="en-US" sz="1100" u="none" strike="noStrike" dirty="0">
                          <a:effectLst/>
                        </a:rPr>
                        <a:t>19. </a:t>
                      </a:r>
                      <a:r>
                        <a:rPr lang="en-US" sz="1100" u="none" strike="noStrike" dirty="0" err="1">
                          <a:effectLst/>
                        </a:rPr>
                        <a:t>HPI_Internal_Admin_Translation</a:t>
                      </a:r>
                      <a:r>
                        <a:rPr lang="en-US" sz="1100" u="none" strike="noStrike" dirty="0">
                          <a:effectLst/>
                        </a:rPr>
                        <a:t> </a:t>
                      </a:r>
                      <a:r>
                        <a:rPr lang="en-US" sz="1100" u="none" strike="noStrike" dirty="0" err="1">
                          <a:effectLst/>
                        </a:rPr>
                        <a:t>Upload_Upload</a:t>
                      </a:r>
                      <a:r>
                        <a:rPr lang="en-US" sz="1100" u="none" strike="noStrike" dirty="0">
                          <a:effectLst/>
                        </a:rPr>
                        <a:t> Translate Table</a:t>
                      </a:r>
                    </a:p>
                    <a:p>
                      <a:pPr algn="l" fontAlgn="t"/>
                      <a:r>
                        <a:rPr lang="en-US" sz="1100" u="none" strike="noStrike" dirty="0">
                          <a:effectLst/>
                        </a:rPr>
                        <a:t>20. </a:t>
                      </a:r>
                      <a:r>
                        <a:rPr lang="en-US" sz="1100" u="none" strike="noStrike" dirty="0" err="1">
                          <a:effectLst/>
                        </a:rPr>
                        <a:t>HPI_Internal_Admin_Translation</a:t>
                      </a:r>
                      <a:r>
                        <a:rPr lang="en-US" sz="1100" u="none" strike="noStrike" dirty="0">
                          <a:effectLst/>
                        </a:rPr>
                        <a:t> </a:t>
                      </a:r>
                      <a:r>
                        <a:rPr lang="en-US" sz="1100" u="none" strike="noStrike" dirty="0" err="1">
                          <a:effectLst/>
                        </a:rPr>
                        <a:t>Upload_View_Edit_Download</a:t>
                      </a:r>
                      <a:r>
                        <a:rPr lang="en-US" sz="1100" u="none" strike="noStrike" dirty="0">
                          <a:effectLst/>
                        </a:rPr>
                        <a:t> List Table</a:t>
                      </a:r>
                    </a:p>
                    <a:p>
                      <a:pPr algn="l" fontAlgn="t"/>
                      <a:r>
                        <a:rPr lang="en-US" sz="1100" u="none" strike="noStrike" dirty="0">
                          <a:effectLst/>
                        </a:rPr>
                        <a:t>21. </a:t>
                      </a:r>
                      <a:r>
                        <a:rPr lang="en-US" sz="1100" u="none" strike="noStrike" dirty="0" err="1">
                          <a:effectLst/>
                        </a:rPr>
                        <a:t>HPI_Internal_Admin_Translation</a:t>
                      </a:r>
                      <a:r>
                        <a:rPr lang="en-US" sz="1100" u="none" strike="noStrike" dirty="0">
                          <a:effectLst/>
                        </a:rPr>
                        <a:t> </a:t>
                      </a:r>
                      <a:r>
                        <a:rPr lang="en-US" sz="1100" u="none" strike="noStrike" dirty="0" err="1">
                          <a:effectLst/>
                        </a:rPr>
                        <a:t>Upload_View_Edit_Download</a:t>
                      </a:r>
                      <a:r>
                        <a:rPr lang="en-US" sz="1100" u="none" strike="noStrike" dirty="0">
                          <a:effectLst/>
                        </a:rPr>
                        <a:t> Translate Table</a:t>
                      </a:r>
                    </a:p>
                    <a:p>
                      <a:pPr algn="l" fontAlgn="t"/>
                      <a:r>
                        <a:rPr lang="en-US" sz="1100" u="none" strike="noStrike" dirty="0">
                          <a:effectLst/>
                        </a:rPr>
                        <a:t>22. </a:t>
                      </a:r>
                      <a:r>
                        <a:rPr lang="en-US" sz="1100" u="none" strike="noStrike" dirty="0" err="1">
                          <a:effectLst/>
                        </a:rPr>
                        <a:t>HPI_Internal_Admin_Upload</a:t>
                      </a:r>
                      <a:r>
                        <a:rPr lang="en-US" sz="1100" u="none" strike="noStrike" dirty="0">
                          <a:effectLst/>
                        </a:rPr>
                        <a:t> </a:t>
                      </a:r>
                      <a:r>
                        <a:rPr lang="en-US" sz="1100" u="none" strike="noStrike" dirty="0" err="1">
                          <a:effectLst/>
                        </a:rPr>
                        <a:t>HPI_Product</a:t>
                      </a:r>
                      <a:r>
                        <a:rPr lang="en-US" sz="1100" u="none" strike="noStrike" dirty="0">
                          <a:effectLst/>
                        </a:rPr>
                        <a:t> Options</a:t>
                      </a:r>
                    </a:p>
                    <a:p>
                      <a:pPr algn="l" fontAlgn="t"/>
                      <a:r>
                        <a:rPr lang="en-US" sz="1100" u="none" strike="noStrike" dirty="0">
                          <a:effectLst/>
                        </a:rPr>
                        <a:t>23. </a:t>
                      </a:r>
                      <a:r>
                        <a:rPr lang="en-US" sz="1100" u="none" strike="noStrike" dirty="0" err="1">
                          <a:effectLst/>
                        </a:rPr>
                        <a:t>HPI_Internal_Admin_Upload</a:t>
                      </a:r>
                      <a:r>
                        <a:rPr lang="en-US" sz="1100" u="none" strike="noStrike" dirty="0">
                          <a:effectLst/>
                        </a:rPr>
                        <a:t> </a:t>
                      </a:r>
                      <a:r>
                        <a:rPr lang="en-US" sz="1100" u="none" strike="noStrike" dirty="0" err="1">
                          <a:effectLst/>
                        </a:rPr>
                        <a:t>HPI_Product</a:t>
                      </a:r>
                      <a:r>
                        <a:rPr lang="en-US" sz="1100" u="none" strike="noStrike" dirty="0">
                          <a:effectLst/>
                        </a:rPr>
                        <a:t> Price Markup</a:t>
                      </a:r>
                    </a:p>
                    <a:p>
                      <a:pPr algn="l" fontAlgn="t"/>
                      <a:r>
                        <a:rPr lang="en-US" sz="1100" u="none" strike="noStrike" dirty="0">
                          <a:effectLst/>
                        </a:rPr>
                        <a:t>24. </a:t>
                      </a:r>
                      <a:r>
                        <a:rPr lang="en-US" sz="1100" u="none" strike="noStrike" dirty="0" err="1">
                          <a:effectLst/>
                        </a:rPr>
                        <a:t>HPI_Internal_Smart</a:t>
                      </a:r>
                      <a:r>
                        <a:rPr lang="en-US" sz="1100" u="none" strike="noStrike" dirty="0">
                          <a:effectLst/>
                        </a:rPr>
                        <a:t> Quote Admin User Roles Constrained by Transacting Company</a:t>
                      </a:r>
                    </a:p>
                    <a:p>
                      <a:pPr algn="l" fontAlgn="t"/>
                      <a:r>
                        <a:rPr lang="en-US" sz="1100" u="none" strike="noStrike" dirty="0">
                          <a:effectLst/>
                        </a:rPr>
                        <a:t>25. </a:t>
                      </a:r>
                      <a:r>
                        <a:rPr lang="en-US" sz="1100" u="none" strike="noStrike" dirty="0" err="1">
                          <a:effectLst/>
                        </a:rPr>
                        <a:t>EIS_EclipseTracker_DownLoadInExcelFormat</a:t>
                      </a:r>
                      <a:endParaRPr lang="en-US" sz="1100" u="none" strike="noStrike" dirty="0">
                        <a:effectLst/>
                      </a:endParaRPr>
                    </a:p>
                    <a:p>
                      <a:pPr algn="l" fontAlgn="t"/>
                      <a:r>
                        <a:rPr lang="en-US" sz="1100" u="none" strike="noStrike" dirty="0">
                          <a:effectLst/>
                        </a:rPr>
                        <a:t>26. </a:t>
                      </a:r>
                      <a:r>
                        <a:rPr lang="en-US" sz="1100" u="none" strike="noStrike" dirty="0" err="1">
                          <a:effectLst/>
                        </a:rPr>
                        <a:t>EIS_EclipseTracker_Search</a:t>
                      </a:r>
                      <a:r>
                        <a:rPr lang="en-US" sz="1100" u="none" strike="noStrike" dirty="0">
                          <a:effectLst/>
                        </a:rPr>
                        <a:t> </a:t>
                      </a:r>
                      <a:endParaRPr lang="en-US" sz="1100" b="0" i="0" u="none" strike="noStrike" dirty="0">
                        <a:solidFill>
                          <a:srgbClr val="000000"/>
                        </a:solidFill>
                        <a:effectLst/>
                        <a:latin typeface="HP Simplified Light" panose="020B0404020204020204" pitchFamily="34" charset="0"/>
                      </a:endParaRPr>
                    </a:p>
                  </a:txBody>
                  <a:tcPr marL="7620" marR="7620" marT="7620" marB="0" anchor="ctr"/>
                </a:tc>
                <a:tc>
                  <a:txBody>
                    <a:bodyPr/>
                    <a:lstStyle/>
                    <a:p>
                      <a:pPr algn="l" fontAlgn="t"/>
                      <a:r>
                        <a:rPr lang="en-US" sz="1100" b="1" i="0" u="none" strike="noStrike" dirty="0">
                          <a:solidFill>
                            <a:srgbClr val="000000"/>
                          </a:solidFill>
                          <a:effectLst/>
                          <a:latin typeface="HP Simplified Light" panose="020B0404020204020204" pitchFamily="34" charset="0"/>
                        </a:rPr>
                        <a:t>Regression</a:t>
                      </a:r>
                    </a:p>
                  </a:txBody>
                  <a:tcPr marL="7620" marR="7620" marT="7620" marB="0" anchor="ctr"/>
                </a:tc>
                <a:tc>
                  <a:txBody>
                    <a:bodyPr/>
                    <a:lstStyle/>
                    <a:p>
                      <a:pPr algn="l" fontAlgn="t"/>
                      <a:r>
                        <a:rPr lang="en-US" sz="1100" b="1" i="0" u="none" strike="noStrike" smtClean="0">
                          <a:solidFill>
                            <a:srgbClr val="000000"/>
                          </a:solidFill>
                          <a:effectLst/>
                          <a:latin typeface="HP Simplified Light" panose="020B0404020204020204" pitchFamily="34" charset="0"/>
                        </a:rPr>
                        <a:t> In Progress</a:t>
                      </a:r>
                      <a:endParaRPr lang="en-US" sz="1100" b="1" i="0" u="none" strike="noStrike" dirty="0">
                        <a:solidFill>
                          <a:srgbClr val="000000"/>
                        </a:solidFill>
                        <a:effectLst/>
                        <a:latin typeface="HP Simplified Light" panose="020B0404020204020204" pitchFamily="34" charset="0"/>
                      </a:endParaRPr>
                    </a:p>
                  </a:txBody>
                  <a:tcPr marL="7620" marR="7620" marT="7620" marB="0" anchor="ct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559011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59" y="304800"/>
            <a:ext cx="10969943" cy="762000"/>
          </a:xfrm>
        </p:spPr>
        <p:txBody>
          <a:bodyPr anchor="ctr"/>
          <a:lstStyle/>
          <a:p>
            <a:r>
              <a:rPr lang="en-GB" b="1" dirty="0"/>
              <a:t>SQ </a:t>
            </a:r>
            <a:r>
              <a:rPr lang="en-GB" b="1" dirty="0" smtClean="0"/>
              <a:t>Regression </a:t>
            </a:r>
            <a:r>
              <a:rPr lang="en-GB" b="1" dirty="0" smtClean="0"/>
              <a:t>Test </a:t>
            </a:r>
            <a:r>
              <a:rPr lang="en-GB" b="1" dirty="0"/>
              <a:t>In Scope</a:t>
            </a:r>
            <a:endParaRPr lang="en-US" b="1" dirty="0">
              <a:solidFill>
                <a:schemeClr val="accent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26478539"/>
              </p:ext>
            </p:extLst>
          </p:nvPr>
        </p:nvGraphicFramePr>
        <p:xfrm>
          <a:off x="545558" y="1021773"/>
          <a:ext cx="10442686" cy="5809252"/>
        </p:xfrm>
        <a:graphic>
          <a:graphicData uri="http://schemas.openxmlformats.org/drawingml/2006/table">
            <a:tbl>
              <a:tblPr firstRow="1" bandRow="1">
                <a:tableStyleId>{5C22544A-7EE6-4342-B048-85BDC9FD1C3A}</a:tableStyleId>
              </a:tblPr>
              <a:tblGrid>
                <a:gridCol w="351258">
                  <a:extLst>
                    <a:ext uri="{9D8B030D-6E8A-4147-A177-3AD203B41FA5}">
                      <a16:colId xmlns:a16="http://schemas.microsoft.com/office/drawing/2014/main" xmlns="" val="20000"/>
                    </a:ext>
                  </a:extLst>
                </a:gridCol>
                <a:gridCol w="1543808">
                  <a:extLst>
                    <a:ext uri="{9D8B030D-6E8A-4147-A177-3AD203B41FA5}">
                      <a16:colId xmlns:a16="http://schemas.microsoft.com/office/drawing/2014/main" xmlns="" val="20001"/>
                    </a:ext>
                  </a:extLst>
                </a:gridCol>
                <a:gridCol w="6795021">
                  <a:extLst>
                    <a:ext uri="{9D8B030D-6E8A-4147-A177-3AD203B41FA5}">
                      <a16:colId xmlns:a16="http://schemas.microsoft.com/office/drawing/2014/main" xmlns="" val="20003"/>
                    </a:ext>
                  </a:extLst>
                </a:gridCol>
                <a:gridCol w="914400">
                  <a:extLst>
                    <a:ext uri="{9D8B030D-6E8A-4147-A177-3AD203B41FA5}">
                      <a16:colId xmlns:a16="http://schemas.microsoft.com/office/drawing/2014/main" xmlns="" val="20004"/>
                    </a:ext>
                  </a:extLst>
                </a:gridCol>
                <a:gridCol w="838199">
                  <a:extLst>
                    <a:ext uri="{9D8B030D-6E8A-4147-A177-3AD203B41FA5}">
                      <a16:colId xmlns:a16="http://schemas.microsoft.com/office/drawing/2014/main" xmlns="" val="20005"/>
                    </a:ext>
                  </a:extLst>
                </a:gridCol>
              </a:tblGrid>
              <a:tr h="313137">
                <a:tc>
                  <a:txBody>
                    <a:bodyPr/>
                    <a:lstStyle/>
                    <a:p>
                      <a:pPr algn="ctr" fontAlgn="t"/>
                      <a:r>
                        <a:rPr lang="en-US" sz="1100" u="none" strike="noStrike" dirty="0">
                          <a:effectLst/>
                        </a:rPr>
                        <a:t>No.</a:t>
                      </a:r>
                      <a:endParaRPr lang="en-US" sz="1100" b="1" i="0" u="none" strike="noStrike" dirty="0">
                        <a:solidFill>
                          <a:srgbClr val="FFFFFF"/>
                        </a:solidFill>
                        <a:effectLst/>
                        <a:latin typeface="HP Simplified Light" panose="020B0404020204020204" pitchFamily="34" charset="0"/>
                      </a:endParaRPr>
                    </a:p>
                  </a:txBody>
                  <a:tcPr marL="7620" marR="7620" marT="7620" marB="0" anchor="ctr"/>
                </a:tc>
                <a:tc>
                  <a:txBody>
                    <a:bodyPr/>
                    <a:lstStyle/>
                    <a:p>
                      <a:pPr algn="ctr" fontAlgn="t"/>
                      <a:r>
                        <a:rPr lang="en-US" sz="1100" b="1" i="0" u="none" strike="noStrike" dirty="0">
                          <a:solidFill>
                            <a:schemeClr val="lt1"/>
                          </a:solidFill>
                          <a:effectLst/>
                          <a:latin typeface="+mn-lt"/>
                        </a:rPr>
                        <a:t>Module</a:t>
                      </a:r>
                      <a:endParaRPr lang="en-US" sz="1100" b="1" i="0" u="none" strike="noStrike" dirty="0">
                        <a:solidFill>
                          <a:srgbClr val="FFFFFF"/>
                        </a:solidFill>
                        <a:effectLst/>
                        <a:latin typeface="HP Simplified Light" panose="020B0404020204020204" pitchFamily="34" charset="0"/>
                      </a:endParaRPr>
                    </a:p>
                  </a:txBody>
                  <a:tcPr marL="7620" marR="7620" marT="7620" marB="0" anchor="ctr"/>
                </a:tc>
                <a:tc>
                  <a:txBody>
                    <a:bodyPr/>
                    <a:lstStyle/>
                    <a:p>
                      <a:pPr algn="ctr" fontAlgn="t"/>
                      <a:r>
                        <a:rPr lang="en-US" sz="1100" u="none" strike="noStrike" dirty="0">
                          <a:effectLst/>
                        </a:rPr>
                        <a:t>Test Cases</a:t>
                      </a:r>
                      <a:endParaRPr lang="en-US" sz="1100" b="1" i="0" u="none" strike="noStrike" dirty="0">
                        <a:solidFill>
                          <a:srgbClr val="FFFFFF"/>
                        </a:solidFill>
                        <a:effectLst/>
                        <a:latin typeface="HP Simplified Light" panose="020B0404020204020204" pitchFamily="34" charset="0"/>
                      </a:endParaRPr>
                    </a:p>
                  </a:txBody>
                  <a:tcPr marL="7620" marR="7620" marT="7620" marB="0" anchor="ctr"/>
                </a:tc>
                <a:tc>
                  <a:txBody>
                    <a:bodyPr/>
                    <a:lstStyle/>
                    <a:p>
                      <a:pPr algn="ctr" fontAlgn="t"/>
                      <a:r>
                        <a:rPr lang="en-US" sz="1100" b="1" i="0" u="none" strike="noStrike" dirty="0">
                          <a:solidFill>
                            <a:srgbClr val="FFFFFF"/>
                          </a:solidFill>
                          <a:effectLst/>
                          <a:latin typeface="HP Simplified Light" panose="020B0404020204020204" pitchFamily="34" charset="0"/>
                        </a:rPr>
                        <a:t>Type</a:t>
                      </a:r>
                    </a:p>
                  </a:txBody>
                  <a:tcPr marL="7620" marR="7620" marT="7620" marB="0" anchor="ctr"/>
                </a:tc>
                <a:tc>
                  <a:txBody>
                    <a:bodyPr/>
                    <a:lstStyle/>
                    <a:p>
                      <a:pPr algn="ctr" fontAlgn="t"/>
                      <a:r>
                        <a:rPr lang="en-US" sz="1100" b="1" i="0" u="none" strike="noStrike" dirty="0">
                          <a:solidFill>
                            <a:srgbClr val="FFFFFF"/>
                          </a:solidFill>
                          <a:effectLst/>
                          <a:latin typeface="HP Simplified Light" panose="020B0404020204020204" pitchFamily="34" charset="0"/>
                        </a:rPr>
                        <a:t>Remarks</a:t>
                      </a:r>
                    </a:p>
                  </a:txBody>
                  <a:tcPr marL="7620" marR="7620" marT="7620" marB="0" anchor="ctr"/>
                </a:tc>
                <a:extLst>
                  <a:ext uri="{0D108BD9-81ED-4DB2-BD59-A6C34878D82A}">
                    <a16:rowId xmlns:a16="http://schemas.microsoft.com/office/drawing/2014/main" xmlns="" val="10000"/>
                  </a:ext>
                </a:extLst>
              </a:tr>
              <a:tr h="619315">
                <a:tc>
                  <a:txBody>
                    <a:bodyPr/>
                    <a:lstStyle/>
                    <a:p>
                      <a:pPr algn="ctr" fontAlgn="t"/>
                      <a:r>
                        <a:rPr lang="en-US" sz="1100" b="0" i="0" u="none" strike="noStrike" kern="1200" dirty="0">
                          <a:solidFill>
                            <a:srgbClr val="000000"/>
                          </a:solidFill>
                          <a:effectLst/>
                          <a:latin typeface="HP Simplified Light" panose="020B0404020204020204" pitchFamily="34" charset="0"/>
                          <a:ea typeface="+mn-ea"/>
                          <a:cs typeface="+mn-cs"/>
                        </a:rPr>
                        <a:t>2</a:t>
                      </a:r>
                    </a:p>
                  </a:txBody>
                  <a:tcPr marL="7620" marR="7620" marT="7620" marB="0" anchor="ctr"/>
                </a:tc>
                <a:tc>
                  <a:txBody>
                    <a:bodyPr/>
                    <a:lstStyle/>
                    <a:p>
                      <a:pPr algn="l" fontAlgn="ctr"/>
                      <a:r>
                        <a:rPr lang="en-US" sz="1100" b="0" i="0" u="none" strike="noStrike" kern="1200" dirty="0">
                          <a:solidFill>
                            <a:srgbClr val="000000"/>
                          </a:solidFill>
                          <a:effectLst/>
                          <a:latin typeface="HP Simplified Light" panose="020B0404020204020204" pitchFamily="34" charset="0"/>
                          <a:ea typeface="+mn-ea"/>
                          <a:cs typeface="+mn-cs"/>
                        </a:rPr>
                        <a:t>Copy</a:t>
                      </a:r>
                      <a:r>
                        <a:rPr lang="en-US" sz="1100" b="0" i="0" u="none" strike="noStrike" kern="1200" baseline="0" dirty="0">
                          <a:solidFill>
                            <a:srgbClr val="000000"/>
                          </a:solidFill>
                          <a:effectLst/>
                          <a:latin typeface="HP Simplified Light" panose="020B0404020204020204" pitchFamily="34" charset="0"/>
                          <a:ea typeface="+mn-ea"/>
                          <a:cs typeface="+mn-cs"/>
                        </a:rPr>
                        <a:t> Quote</a:t>
                      </a:r>
                      <a:endParaRPr lang="en-GB" sz="1100" b="0" i="0" u="none" strike="noStrike" kern="1200" dirty="0">
                        <a:solidFill>
                          <a:srgbClr val="000000"/>
                        </a:solidFill>
                        <a:effectLst/>
                        <a:latin typeface="HP Simplified Light" panose="020B0404020204020204" pitchFamily="34" charset="0"/>
                        <a:ea typeface="+mn-ea"/>
                        <a:cs typeface="+mn-cs"/>
                      </a:endParaRPr>
                    </a:p>
                  </a:txBody>
                  <a:tcPr marL="6350" marR="6350" marT="6350" marB="0" anchor="ctr"/>
                </a:tc>
                <a:tc>
                  <a:txBody>
                    <a:bodyPr/>
                    <a:lstStyle/>
                    <a:p>
                      <a:pPr algn="l" fontAlgn="t"/>
                      <a:r>
                        <a:rPr lang="en-US" sz="1100" b="0" i="0" u="none" strike="noStrike" dirty="0">
                          <a:solidFill>
                            <a:srgbClr val="000000"/>
                          </a:solidFill>
                          <a:effectLst/>
                          <a:latin typeface="HP Simplified Light" panose="020B0404020204020204" pitchFamily="34" charset="0"/>
                        </a:rPr>
                        <a:t>1. HPI_External_Copy Quote</a:t>
                      </a:r>
                    </a:p>
                    <a:p>
                      <a:pPr algn="l" fontAlgn="t"/>
                      <a:r>
                        <a:rPr lang="en-US" sz="1100" b="0" i="0" u="none" strike="noStrike" dirty="0">
                          <a:solidFill>
                            <a:srgbClr val="000000"/>
                          </a:solidFill>
                          <a:effectLst/>
                          <a:latin typeface="HP Simplified Light" panose="020B0404020204020204" pitchFamily="34" charset="0"/>
                        </a:rPr>
                        <a:t>2. HPI_Internal_Copy Quote</a:t>
                      </a:r>
                    </a:p>
                    <a:p>
                      <a:pPr algn="l" fontAlgn="t"/>
                      <a:endParaRPr lang="en-US" sz="1100" b="0" i="0" u="none" strike="noStrike" dirty="0">
                        <a:solidFill>
                          <a:srgbClr val="000000"/>
                        </a:solidFill>
                        <a:effectLst/>
                        <a:latin typeface="HP Simplified Light" panose="020B0404020204020204" pitchFamily="34" charset="0"/>
                      </a:endParaRPr>
                    </a:p>
                  </a:txBody>
                  <a:tcPr marL="7620" marR="7620" marT="7620" marB="0" anchor="ctr"/>
                </a:tc>
                <a:tc>
                  <a:txBody>
                    <a:bodyPr/>
                    <a:lstStyle/>
                    <a:p>
                      <a:pPr algn="l" fontAlgn="t"/>
                      <a:r>
                        <a:rPr lang="en-US" sz="1100" b="1" i="0" u="none" strike="noStrike">
                          <a:solidFill>
                            <a:srgbClr val="000000"/>
                          </a:solidFill>
                          <a:effectLst/>
                          <a:latin typeface="HP Simplified Light" panose="020B0404020204020204" pitchFamily="34" charset="0"/>
                        </a:rPr>
                        <a:t>Regression</a:t>
                      </a:r>
                      <a:endParaRPr lang="en-US" sz="1100" b="1" i="0" u="none" strike="noStrike" dirty="0">
                        <a:solidFill>
                          <a:srgbClr val="000000"/>
                        </a:solidFill>
                        <a:effectLst/>
                        <a:latin typeface="HP Simplified Light" panose="020B0404020204020204" pitchFamily="34" charset="0"/>
                      </a:endParaRPr>
                    </a:p>
                  </a:txBody>
                  <a:tcPr marL="7620" marR="7620" marT="7620" marB="0" anchor="ctr"/>
                </a:tc>
                <a:tc>
                  <a:txBody>
                    <a:bodyPr/>
                    <a:lstStyle/>
                    <a:p>
                      <a:pPr algn="l" fontAlgn="t"/>
                      <a:r>
                        <a:rPr lang="en-US" sz="1100" b="1" i="0" u="none" strike="noStrike" smtClean="0">
                          <a:solidFill>
                            <a:srgbClr val="000000"/>
                          </a:solidFill>
                          <a:effectLst/>
                          <a:latin typeface="HP Simplified Light" panose="020B0404020204020204" pitchFamily="34" charset="0"/>
                        </a:rPr>
                        <a:t>  In Progre</a:t>
                      </a:r>
                      <a:endParaRPr lang="en-US" sz="1100" b="1" i="0" u="none" strike="noStrike" dirty="0">
                        <a:solidFill>
                          <a:srgbClr val="000000"/>
                        </a:solidFill>
                        <a:effectLst/>
                        <a:latin typeface="HP Simplified Light" panose="020B0404020204020204" pitchFamily="34" charset="0"/>
                      </a:endParaRPr>
                    </a:p>
                  </a:txBody>
                  <a:tcPr marL="7620" marR="7620" marT="7620" marB="0" anchor="ctr"/>
                </a:tc>
                <a:extLst>
                  <a:ext uri="{0D108BD9-81ED-4DB2-BD59-A6C34878D82A}">
                    <a16:rowId xmlns:a16="http://schemas.microsoft.com/office/drawing/2014/main" xmlns="" val="10001"/>
                  </a:ext>
                </a:extLst>
              </a:tr>
              <a:tr h="1078582">
                <a:tc>
                  <a:txBody>
                    <a:bodyPr/>
                    <a:lstStyle/>
                    <a:p>
                      <a:pPr algn="ctr" fontAlgn="t"/>
                      <a:r>
                        <a:rPr lang="en-US" sz="1100" b="0" i="0" u="none" strike="noStrike" dirty="0">
                          <a:solidFill>
                            <a:schemeClr val="dk1"/>
                          </a:solidFill>
                          <a:effectLst/>
                          <a:latin typeface="+mn-lt"/>
                        </a:rPr>
                        <a:t>3</a:t>
                      </a:r>
                      <a:endParaRPr lang="en-US" sz="1100" b="0" i="0" u="none" strike="noStrike" dirty="0">
                        <a:solidFill>
                          <a:srgbClr val="000000"/>
                        </a:solidFill>
                        <a:effectLst/>
                        <a:latin typeface="HP Simplified Light" panose="020B0404020204020204" pitchFamily="34" charset="0"/>
                      </a:endParaRPr>
                    </a:p>
                  </a:txBody>
                  <a:tcPr marL="7620" marR="7620" marT="7620" marB="0" anchor="ctr"/>
                </a:tc>
                <a:tc>
                  <a:txBody>
                    <a:bodyPr/>
                    <a:lstStyle/>
                    <a:p>
                      <a:pPr algn="l" fontAlgn="t"/>
                      <a:r>
                        <a:rPr lang="en-US" sz="1100" b="0" i="0" u="none" strike="noStrike" dirty="0">
                          <a:solidFill>
                            <a:srgbClr val="000000"/>
                          </a:solidFill>
                          <a:effectLst/>
                          <a:latin typeface="HP Simplified Light" panose="020B0404020204020204" pitchFamily="34" charset="0"/>
                        </a:rPr>
                        <a:t>Create Quote</a:t>
                      </a:r>
                    </a:p>
                  </a:txBody>
                  <a:tcPr marL="7620" marR="7620" marT="7620" marB="0" anchor="ctr"/>
                </a:tc>
                <a:tc>
                  <a:txBody>
                    <a:bodyPr/>
                    <a:lstStyle/>
                    <a:p>
                      <a:pPr marL="0" algn="l" defTabSz="914400" rtl="0" eaLnBrk="1" fontAlgn="t" latinLnBrk="0" hangingPunct="1"/>
                      <a:r>
                        <a:rPr lang="en-US" sz="1100" u="none" strike="noStrike" kern="1200" dirty="0">
                          <a:solidFill>
                            <a:schemeClr val="dk1"/>
                          </a:solidFill>
                          <a:effectLst/>
                          <a:latin typeface="+mn-lt"/>
                          <a:ea typeface="+mn-ea"/>
                          <a:cs typeface="+mn-cs"/>
                        </a:rPr>
                        <a:t>1.</a:t>
                      </a:r>
                      <a:r>
                        <a:rPr lang="en-US" sz="1100" u="none" strike="noStrike" kern="1200" baseline="0" dirty="0">
                          <a:solidFill>
                            <a:schemeClr val="dk1"/>
                          </a:solidFill>
                          <a:effectLst/>
                          <a:latin typeface="+mn-lt"/>
                          <a:ea typeface="+mn-ea"/>
                          <a:cs typeface="+mn-cs"/>
                        </a:rPr>
                        <a:t> </a:t>
                      </a:r>
                      <a:r>
                        <a:rPr lang="en-US" sz="1100" u="none" strike="noStrike" kern="1200" dirty="0" err="1">
                          <a:solidFill>
                            <a:schemeClr val="dk1"/>
                          </a:solidFill>
                          <a:effectLst/>
                          <a:latin typeface="+mn-lt"/>
                          <a:ea typeface="+mn-ea"/>
                          <a:cs typeface="+mn-cs"/>
                        </a:rPr>
                        <a:t>HPI_CreateQuote_Verify</a:t>
                      </a:r>
                      <a:r>
                        <a:rPr lang="en-US" sz="1100" u="none" strike="noStrike" kern="1200" dirty="0">
                          <a:solidFill>
                            <a:schemeClr val="dk1"/>
                          </a:solidFill>
                          <a:effectLst/>
                          <a:latin typeface="+mn-lt"/>
                          <a:ea typeface="+mn-ea"/>
                          <a:cs typeface="+mn-cs"/>
                        </a:rPr>
                        <a:t> Reseller </a:t>
                      </a:r>
                      <a:r>
                        <a:rPr lang="en-US" sz="1100" u="none" strike="noStrike" kern="1200">
                          <a:solidFill>
                            <a:schemeClr val="dk1"/>
                          </a:solidFill>
                          <a:effectLst/>
                          <a:latin typeface="+mn-lt"/>
                          <a:ea typeface="+mn-ea"/>
                          <a:cs typeface="+mn-cs"/>
                        </a:rPr>
                        <a:t>User </a:t>
                      </a:r>
                      <a:r>
                        <a:rPr lang="en-US" sz="1100" u="none" strike="noStrike" kern="1200" smtClean="0">
                          <a:solidFill>
                            <a:schemeClr val="dk1"/>
                          </a:solidFill>
                          <a:effectLst/>
                          <a:latin typeface="+mn-lt"/>
                          <a:ea typeface="+mn-ea"/>
                          <a:cs typeface="+mn-cs"/>
                        </a:rPr>
                        <a:t>Guide –</a:t>
                      </a:r>
                      <a:r>
                        <a:rPr lang="en-US" sz="1100" u="none" strike="noStrike" kern="1200" baseline="0" smtClean="0">
                          <a:solidFill>
                            <a:schemeClr val="dk1"/>
                          </a:solidFill>
                          <a:effectLst/>
                          <a:latin typeface="+mn-lt"/>
                          <a:ea typeface="+mn-ea"/>
                          <a:cs typeface="+mn-cs"/>
                        </a:rPr>
                        <a:t> </a:t>
                      </a:r>
                      <a:r>
                        <a:rPr lang="en-US" sz="1100" u="none" strike="noStrike" kern="1200" smtClean="0">
                          <a:solidFill>
                            <a:srgbClr val="FF0000"/>
                          </a:solidFill>
                          <a:effectLst/>
                          <a:latin typeface="+mn-lt"/>
                          <a:ea typeface="+mn-ea"/>
                          <a:cs typeface="+mn-cs"/>
                        </a:rPr>
                        <a:t>Not completed</a:t>
                      </a:r>
                      <a:endParaRPr lang="en-US" sz="1100" u="none" strike="noStrike" kern="1200" dirty="0">
                        <a:solidFill>
                          <a:schemeClr val="dk1"/>
                        </a:solidFill>
                        <a:effectLst/>
                        <a:latin typeface="+mn-lt"/>
                        <a:ea typeface="+mn-ea"/>
                        <a:cs typeface="+mn-cs"/>
                      </a:endParaRPr>
                    </a:p>
                    <a:p>
                      <a:pPr marL="0" algn="l" defTabSz="914400" rtl="0" eaLnBrk="1" fontAlgn="t" latinLnBrk="0" hangingPunct="1"/>
                      <a:r>
                        <a:rPr lang="en-US" sz="1100" u="none" strike="noStrike" kern="1200" dirty="0">
                          <a:solidFill>
                            <a:schemeClr val="dk1"/>
                          </a:solidFill>
                          <a:effectLst/>
                          <a:latin typeface="+mn-lt"/>
                          <a:ea typeface="+mn-ea"/>
                          <a:cs typeface="+mn-cs"/>
                        </a:rPr>
                        <a:t>2. </a:t>
                      </a:r>
                      <a:r>
                        <a:rPr lang="en-US" sz="1100" u="none" strike="noStrike" kern="1200" dirty="0" err="1">
                          <a:solidFill>
                            <a:schemeClr val="dk1"/>
                          </a:solidFill>
                          <a:effectLst/>
                          <a:latin typeface="+mn-lt"/>
                          <a:ea typeface="+mn-ea"/>
                          <a:cs typeface="+mn-cs"/>
                        </a:rPr>
                        <a:t>HPI_CreateQuote_StartfromPFP_HP</a:t>
                      </a:r>
                      <a:r>
                        <a:rPr lang="en-US" sz="1100" u="none" strike="noStrike" kern="1200" dirty="0">
                          <a:solidFill>
                            <a:schemeClr val="dk1"/>
                          </a:solidFill>
                          <a:effectLst/>
                          <a:latin typeface="+mn-lt"/>
                          <a:ea typeface="+mn-ea"/>
                          <a:cs typeface="+mn-cs"/>
                        </a:rPr>
                        <a:t> Logo and Footer and T&amp;Cs</a:t>
                      </a:r>
                    </a:p>
                    <a:p>
                      <a:pPr marL="0" algn="l" defTabSz="914400" rtl="0" eaLnBrk="1" fontAlgn="t" latinLnBrk="0" hangingPunct="1"/>
                      <a:r>
                        <a:rPr lang="en-US" sz="1100" u="none" strike="noStrike" kern="1200" dirty="0">
                          <a:solidFill>
                            <a:schemeClr val="dk1"/>
                          </a:solidFill>
                          <a:effectLst/>
                          <a:latin typeface="+mn-lt"/>
                          <a:ea typeface="+mn-ea"/>
                          <a:cs typeface="+mn-cs"/>
                        </a:rPr>
                        <a:t>3. </a:t>
                      </a:r>
                      <a:r>
                        <a:rPr lang="en-US" sz="1100" u="none" strike="noStrike" kern="1200" dirty="0" err="1">
                          <a:solidFill>
                            <a:schemeClr val="dk1"/>
                          </a:solidFill>
                          <a:effectLst/>
                          <a:latin typeface="+mn-lt"/>
                          <a:ea typeface="+mn-ea"/>
                          <a:cs typeface="+mn-cs"/>
                        </a:rPr>
                        <a:t>HPI_Distributor_CreateQuote_StartFromPFP</a:t>
                      </a:r>
                      <a:endParaRPr lang="en-US" sz="1100" u="none" strike="noStrike" kern="1200" dirty="0">
                        <a:solidFill>
                          <a:schemeClr val="dk1"/>
                        </a:solidFill>
                        <a:effectLst/>
                        <a:latin typeface="+mn-lt"/>
                        <a:ea typeface="+mn-ea"/>
                        <a:cs typeface="+mn-cs"/>
                      </a:endParaRPr>
                    </a:p>
                    <a:p>
                      <a:pPr marL="0" algn="l" defTabSz="914400" rtl="0" eaLnBrk="1" fontAlgn="t" latinLnBrk="0" hangingPunct="1"/>
                      <a:r>
                        <a:rPr lang="en-US" sz="1100" u="none" strike="noStrike" kern="1200" dirty="0">
                          <a:solidFill>
                            <a:schemeClr val="dk1"/>
                          </a:solidFill>
                          <a:effectLst/>
                          <a:latin typeface="+mn-lt"/>
                          <a:ea typeface="+mn-ea"/>
                          <a:cs typeface="+mn-cs"/>
                        </a:rPr>
                        <a:t>4. </a:t>
                      </a:r>
                      <a:r>
                        <a:rPr lang="en-US" sz="1100" u="none" strike="noStrike" kern="1200" dirty="0" err="1">
                          <a:solidFill>
                            <a:schemeClr val="dk1"/>
                          </a:solidFill>
                          <a:effectLst/>
                          <a:latin typeface="+mn-lt"/>
                          <a:ea typeface="+mn-ea"/>
                          <a:cs typeface="+mn-cs"/>
                        </a:rPr>
                        <a:t>HPI_Distributor_Quote</a:t>
                      </a:r>
                      <a:r>
                        <a:rPr lang="en-US" sz="1100" u="none" strike="noStrike" kern="1200" dirty="0">
                          <a:solidFill>
                            <a:schemeClr val="dk1"/>
                          </a:solidFill>
                          <a:effectLst/>
                          <a:latin typeface="+mn-lt"/>
                          <a:ea typeface="+mn-ea"/>
                          <a:cs typeface="+mn-cs"/>
                        </a:rPr>
                        <a:t> </a:t>
                      </a:r>
                      <a:r>
                        <a:rPr lang="en-US" sz="1100" u="none" strike="noStrike" kern="1200" dirty="0" err="1">
                          <a:solidFill>
                            <a:schemeClr val="dk1"/>
                          </a:solidFill>
                          <a:effectLst/>
                          <a:latin typeface="+mn-lt"/>
                          <a:ea typeface="+mn-ea"/>
                          <a:cs typeface="+mn-cs"/>
                        </a:rPr>
                        <a:t>Outputs_Generated</a:t>
                      </a:r>
                      <a:r>
                        <a:rPr lang="en-US" sz="1100" u="none" strike="noStrike" kern="1200" dirty="0">
                          <a:solidFill>
                            <a:schemeClr val="dk1"/>
                          </a:solidFill>
                          <a:effectLst/>
                          <a:latin typeface="+mn-lt"/>
                          <a:ea typeface="+mn-ea"/>
                          <a:cs typeface="+mn-cs"/>
                        </a:rPr>
                        <a:t> Quoted Document</a:t>
                      </a:r>
                    </a:p>
                    <a:p>
                      <a:pPr marL="0" algn="l" defTabSz="914400" rtl="0" eaLnBrk="1" fontAlgn="t" latinLnBrk="0" hangingPunct="1"/>
                      <a:r>
                        <a:rPr lang="en-US" sz="1100" u="none" strike="noStrike" kern="1200" dirty="0">
                          <a:solidFill>
                            <a:schemeClr val="dk1"/>
                          </a:solidFill>
                          <a:effectLst/>
                          <a:latin typeface="+mn-lt"/>
                          <a:ea typeface="+mn-ea"/>
                          <a:cs typeface="+mn-cs"/>
                        </a:rPr>
                        <a:t>5. </a:t>
                      </a:r>
                      <a:r>
                        <a:rPr lang="en-US" sz="1100" u="none" strike="noStrike" kern="1200" dirty="0" err="1">
                          <a:solidFill>
                            <a:schemeClr val="dk1"/>
                          </a:solidFill>
                          <a:effectLst/>
                          <a:latin typeface="+mn-lt"/>
                          <a:ea typeface="+mn-ea"/>
                          <a:cs typeface="+mn-cs"/>
                        </a:rPr>
                        <a:t>HPI_External_Customer</a:t>
                      </a:r>
                      <a:r>
                        <a:rPr lang="en-US" sz="1100" u="none" strike="noStrike" kern="1200" dirty="0">
                          <a:solidFill>
                            <a:schemeClr val="dk1"/>
                          </a:solidFill>
                          <a:effectLst/>
                          <a:latin typeface="+mn-lt"/>
                          <a:ea typeface="+mn-ea"/>
                          <a:cs typeface="+mn-cs"/>
                        </a:rPr>
                        <a:t> Affiliates</a:t>
                      </a:r>
                    </a:p>
                    <a:p>
                      <a:pPr marL="0" algn="l" defTabSz="914400" rtl="0" eaLnBrk="1" fontAlgn="t" latinLnBrk="0" hangingPunct="1"/>
                      <a:r>
                        <a:rPr lang="en-US" sz="1100" u="none" strike="noStrike" kern="1200" dirty="0">
                          <a:solidFill>
                            <a:schemeClr val="dk1"/>
                          </a:solidFill>
                          <a:effectLst/>
                          <a:latin typeface="+mn-lt"/>
                          <a:ea typeface="+mn-ea"/>
                          <a:cs typeface="+mn-cs"/>
                        </a:rPr>
                        <a:t>6. </a:t>
                      </a:r>
                      <a:r>
                        <a:rPr lang="en-US" sz="1100" u="none" strike="noStrike" kern="1200" dirty="0" err="1">
                          <a:solidFill>
                            <a:schemeClr val="dk1"/>
                          </a:solidFill>
                          <a:effectLst/>
                          <a:latin typeface="+mn-lt"/>
                          <a:ea typeface="+mn-ea"/>
                          <a:cs typeface="+mn-cs"/>
                        </a:rPr>
                        <a:t>HPI_External_Customer</a:t>
                      </a:r>
                      <a:r>
                        <a:rPr lang="en-US" sz="1100" u="none" strike="noStrike" kern="1200" dirty="0">
                          <a:solidFill>
                            <a:schemeClr val="dk1"/>
                          </a:solidFill>
                          <a:effectLst/>
                          <a:latin typeface="+mn-lt"/>
                          <a:ea typeface="+mn-ea"/>
                          <a:cs typeface="+mn-cs"/>
                        </a:rPr>
                        <a:t> </a:t>
                      </a:r>
                      <a:r>
                        <a:rPr lang="en-US" sz="1100" u="none" strike="noStrike" kern="1200" dirty="0" err="1">
                          <a:solidFill>
                            <a:schemeClr val="dk1"/>
                          </a:solidFill>
                          <a:effectLst/>
                          <a:latin typeface="+mn-lt"/>
                          <a:ea typeface="+mn-ea"/>
                          <a:cs typeface="+mn-cs"/>
                        </a:rPr>
                        <a:t>Search_MDCP</a:t>
                      </a:r>
                      <a:endParaRPr lang="en-US" sz="1100" u="none" strike="noStrike" kern="1200" dirty="0">
                        <a:solidFill>
                          <a:schemeClr val="dk1"/>
                        </a:solidFill>
                        <a:effectLst/>
                        <a:latin typeface="+mn-lt"/>
                        <a:ea typeface="+mn-ea"/>
                        <a:cs typeface="+mn-cs"/>
                      </a:endParaRPr>
                    </a:p>
                    <a:p>
                      <a:pPr marL="0" algn="l" defTabSz="914400" rtl="0" eaLnBrk="1" fontAlgn="t" latinLnBrk="0" hangingPunct="1"/>
                      <a:r>
                        <a:rPr lang="en-US" sz="1100" u="none" strike="noStrike" kern="1200" dirty="0">
                          <a:solidFill>
                            <a:schemeClr val="dk1"/>
                          </a:solidFill>
                          <a:effectLst/>
                          <a:latin typeface="+mn-lt"/>
                          <a:ea typeface="+mn-ea"/>
                          <a:cs typeface="+mn-cs"/>
                        </a:rPr>
                        <a:t>7. </a:t>
                      </a:r>
                      <a:r>
                        <a:rPr lang="en-US" sz="1100" u="none" strike="noStrike" kern="1200" dirty="0" err="1">
                          <a:solidFill>
                            <a:schemeClr val="dk1"/>
                          </a:solidFill>
                          <a:effectLst/>
                          <a:latin typeface="+mn-lt"/>
                          <a:ea typeface="+mn-ea"/>
                          <a:cs typeface="+mn-cs"/>
                        </a:rPr>
                        <a:t>HPI_External_Distributor</a:t>
                      </a:r>
                      <a:r>
                        <a:rPr lang="en-US" sz="1100" u="none" strike="noStrike" kern="1200" dirty="0">
                          <a:solidFill>
                            <a:schemeClr val="dk1"/>
                          </a:solidFill>
                          <a:effectLst/>
                          <a:latin typeface="+mn-lt"/>
                          <a:ea typeface="+mn-ea"/>
                          <a:cs typeface="+mn-cs"/>
                        </a:rPr>
                        <a:t> </a:t>
                      </a:r>
                      <a:r>
                        <a:rPr lang="en-US" sz="1100" u="none" strike="noStrike" kern="1200" dirty="0" err="1">
                          <a:solidFill>
                            <a:schemeClr val="dk1"/>
                          </a:solidFill>
                          <a:effectLst/>
                          <a:latin typeface="+mn-lt"/>
                          <a:ea typeface="+mn-ea"/>
                          <a:cs typeface="+mn-cs"/>
                        </a:rPr>
                        <a:t>tab_Distributor</a:t>
                      </a:r>
                      <a:r>
                        <a:rPr lang="en-US" sz="1100" u="none" strike="noStrike" kern="1200" dirty="0">
                          <a:solidFill>
                            <a:schemeClr val="dk1"/>
                          </a:solidFill>
                          <a:effectLst/>
                          <a:latin typeface="+mn-lt"/>
                          <a:ea typeface="+mn-ea"/>
                          <a:cs typeface="+mn-cs"/>
                        </a:rPr>
                        <a:t>  functionality</a:t>
                      </a:r>
                    </a:p>
                    <a:p>
                      <a:pPr marL="0" algn="l" defTabSz="914400" rtl="0" eaLnBrk="1" fontAlgn="t" latinLnBrk="0" hangingPunct="1"/>
                      <a:r>
                        <a:rPr lang="en-US" sz="1100" u="none" strike="noStrike" kern="1200" dirty="0">
                          <a:solidFill>
                            <a:schemeClr val="dk1"/>
                          </a:solidFill>
                          <a:effectLst/>
                          <a:latin typeface="+mn-lt"/>
                          <a:ea typeface="+mn-ea"/>
                          <a:cs typeface="+mn-cs"/>
                        </a:rPr>
                        <a:t>8. </a:t>
                      </a:r>
                      <a:r>
                        <a:rPr lang="en-US" sz="1100" u="none" strike="noStrike" kern="1200" dirty="0" err="1">
                          <a:solidFill>
                            <a:schemeClr val="dk1"/>
                          </a:solidFill>
                          <a:effectLst/>
                          <a:latin typeface="+mn-lt"/>
                          <a:ea typeface="+mn-ea"/>
                          <a:cs typeface="+mn-cs"/>
                        </a:rPr>
                        <a:t>HPI_External_New</a:t>
                      </a:r>
                      <a:r>
                        <a:rPr lang="en-US" sz="1100" u="none" strike="noStrike" kern="1200" dirty="0">
                          <a:solidFill>
                            <a:schemeClr val="dk1"/>
                          </a:solidFill>
                          <a:effectLst/>
                          <a:latin typeface="+mn-lt"/>
                          <a:ea typeface="+mn-ea"/>
                          <a:cs typeface="+mn-cs"/>
                        </a:rPr>
                        <a:t> Customer</a:t>
                      </a:r>
                    </a:p>
                    <a:p>
                      <a:pPr marL="0" algn="l" defTabSz="914400" rtl="0" eaLnBrk="1" fontAlgn="t" latinLnBrk="0" hangingPunct="1"/>
                      <a:r>
                        <a:rPr lang="en-US" sz="1100" u="none" strike="noStrike" kern="1200" dirty="0">
                          <a:solidFill>
                            <a:schemeClr val="dk1"/>
                          </a:solidFill>
                          <a:effectLst/>
                          <a:latin typeface="+mn-lt"/>
                          <a:ea typeface="+mn-ea"/>
                          <a:cs typeface="+mn-cs"/>
                        </a:rPr>
                        <a:t>9. </a:t>
                      </a:r>
                      <a:r>
                        <a:rPr lang="en-US" sz="1100" u="none" strike="noStrike" kern="1200" dirty="0" err="1">
                          <a:solidFill>
                            <a:schemeClr val="dk1"/>
                          </a:solidFill>
                          <a:effectLst/>
                          <a:latin typeface="+mn-lt"/>
                          <a:ea typeface="+mn-ea"/>
                          <a:cs typeface="+mn-cs"/>
                        </a:rPr>
                        <a:t>HPI_External_Product</a:t>
                      </a:r>
                      <a:r>
                        <a:rPr lang="en-US" sz="1100" u="none" strike="noStrike" kern="1200" dirty="0">
                          <a:solidFill>
                            <a:schemeClr val="dk1"/>
                          </a:solidFill>
                          <a:effectLst/>
                          <a:latin typeface="+mn-lt"/>
                          <a:ea typeface="+mn-ea"/>
                          <a:cs typeface="+mn-cs"/>
                        </a:rPr>
                        <a:t> </a:t>
                      </a:r>
                      <a:r>
                        <a:rPr lang="en-US" sz="1100" u="none" strike="noStrike" kern="1200" dirty="0" err="1">
                          <a:solidFill>
                            <a:schemeClr val="dk1"/>
                          </a:solidFill>
                          <a:effectLst/>
                          <a:latin typeface="+mn-lt"/>
                          <a:ea typeface="+mn-ea"/>
                          <a:cs typeface="+mn-cs"/>
                        </a:rPr>
                        <a:t>tab_Import</a:t>
                      </a:r>
                      <a:r>
                        <a:rPr lang="en-US" sz="1100" u="none" strike="noStrike" kern="1200" dirty="0">
                          <a:solidFill>
                            <a:schemeClr val="dk1"/>
                          </a:solidFill>
                          <a:effectLst/>
                          <a:latin typeface="+mn-lt"/>
                          <a:ea typeface="+mn-ea"/>
                          <a:cs typeface="+mn-cs"/>
                        </a:rPr>
                        <a:t> </a:t>
                      </a:r>
                      <a:r>
                        <a:rPr lang="en-US" sz="1100" u="none" strike="noStrike" kern="1200" dirty="0" err="1">
                          <a:solidFill>
                            <a:schemeClr val="dk1"/>
                          </a:solidFill>
                          <a:effectLst/>
                          <a:latin typeface="+mn-lt"/>
                          <a:ea typeface="+mn-ea"/>
                          <a:cs typeface="+mn-cs"/>
                        </a:rPr>
                        <a:t>Product&amp;Configuration</a:t>
                      </a:r>
                      <a:endParaRPr lang="en-US" sz="1100" u="none" strike="noStrike" kern="1200" dirty="0">
                        <a:solidFill>
                          <a:schemeClr val="dk1"/>
                        </a:solidFill>
                        <a:effectLst/>
                        <a:latin typeface="+mn-lt"/>
                        <a:ea typeface="+mn-ea"/>
                        <a:cs typeface="+mn-cs"/>
                      </a:endParaRPr>
                    </a:p>
                    <a:p>
                      <a:pPr marL="0" algn="l" defTabSz="914400" rtl="0" eaLnBrk="1" fontAlgn="t" latinLnBrk="0" hangingPunct="1"/>
                      <a:r>
                        <a:rPr lang="en-US" sz="1100" u="none" strike="noStrike" kern="1200" dirty="0">
                          <a:solidFill>
                            <a:schemeClr val="dk1"/>
                          </a:solidFill>
                          <a:effectLst/>
                          <a:latin typeface="+mn-lt"/>
                          <a:ea typeface="+mn-ea"/>
                          <a:cs typeface="+mn-cs"/>
                        </a:rPr>
                        <a:t>10. </a:t>
                      </a:r>
                      <a:r>
                        <a:rPr lang="en-US" sz="1100" u="none" strike="noStrike" kern="1200" dirty="0" err="1">
                          <a:solidFill>
                            <a:schemeClr val="dk1"/>
                          </a:solidFill>
                          <a:effectLst/>
                          <a:latin typeface="+mn-lt"/>
                          <a:ea typeface="+mn-ea"/>
                          <a:cs typeface="+mn-cs"/>
                        </a:rPr>
                        <a:t>HPI_External_Product</a:t>
                      </a:r>
                      <a:r>
                        <a:rPr lang="en-US" sz="1100" u="none" strike="noStrike" kern="1200" dirty="0">
                          <a:solidFill>
                            <a:schemeClr val="dk1"/>
                          </a:solidFill>
                          <a:effectLst/>
                          <a:latin typeface="+mn-lt"/>
                          <a:ea typeface="+mn-ea"/>
                          <a:cs typeface="+mn-cs"/>
                        </a:rPr>
                        <a:t> </a:t>
                      </a:r>
                      <a:r>
                        <a:rPr lang="en-US" sz="1100" u="none" strike="noStrike" kern="1200" dirty="0" err="1">
                          <a:solidFill>
                            <a:schemeClr val="dk1"/>
                          </a:solidFill>
                          <a:effectLst/>
                          <a:latin typeface="+mn-lt"/>
                          <a:ea typeface="+mn-ea"/>
                          <a:cs typeface="+mn-cs"/>
                        </a:rPr>
                        <a:t>tab_IPG</a:t>
                      </a:r>
                      <a:r>
                        <a:rPr lang="en-US" sz="1100" u="none" strike="noStrike" kern="1200" dirty="0">
                          <a:solidFill>
                            <a:schemeClr val="dk1"/>
                          </a:solidFill>
                          <a:effectLst/>
                          <a:latin typeface="+mn-lt"/>
                          <a:ea typeface="+mn-ea"/>
                          <a:cs typeface="+mn-cs"/>
                        </a:rPr>
                        <a:t> Selection</a:t>
                      </a:r>
                    </a:p>
                    <a:p>
                      <a:pPr marL="0" algn="l" defTabSz="914400" rtl="0" eaLnBrk="1" fontAlgn="t" latinLnBrk="0" hangingPunct="1"/>
                      <a:r>
                        <a:rPr lang="en-US" sz="1100" u="none" strike="noStrike" kern="1200" dirty="0">
                          <a:solidFill>
                            <a:schemeClr val="dk1"/>
                          </a:solidFill>
                          <a:effectLst/>
                          <a:latin typeface="+mn-lt"/>
                          <a:ea typeface="+mn-ea"/>
                          <a:cs typeface="+mn-cs"/>
                        </a:rPr>
                        <a:t>11. </a:t>
                      </a:r>
                      <a:r>
                        <a:rPr lang="en-US" sz="1100" u="none" strike="noStrike" kern="1200" dirty="0" err="1">
                          <a:solidFill>
                            <a:schemeClr val="dk1"/>
                          </a:solidFill>
                          <a:effectLst/>
                          <a:latin typeface="+mn-lt"/>
                          <a:ea typeface="+mn-ea"/>
                          <a:cs typeface="+mn-cs"/>
                        </a:rPr>
                        <a:t>HPI_External_Product</a:t>
                      </a:r>
                      <a:r>
                        <a:rPr lang="en-US" sz="1100" u="none" strike="noStrike" kern="1200" dirty="0">
                          <a:solidFill>
                            <a:schemeClr val="dk1"/>
                          </a:solidFill>
                          <a:effectLst/>
                          <a:latin typeface="+mn-lt"/>
                          <a:ea typeface="+mn-ea"/>
                          <a:cs typeface="+mn-cs"/>
                        </a:rPr>
                        <a:t> </a:t>
                      </a:r>
                      <a:r>
                        <a:rPr lang="en-US" sz="1100" u="none" strike="noStrike" kern="1200" dirty="0" err="1">
                          <a:solidFill>
                            <a:schemeClr val="dk1"/>
                          </a:solidFill>
                          <a:effectLst/>
                          <a:latin typeface="+mn-lt"/>
                          <a:ea typeface="+mn-ea"/>
                          <a:cs typeface="+mn-cs"/>
                        </a:rPr>
                        <a:t>tab_Product</a:t>
                      </a:r>
                      <a:r>
                        <a:rPr lang="en-US" sz="1100" u="none" strike="noStrike" kern="1200" dirty="0">
                          <a:solidFill>
                            <a:schemeClr val="dk1"/>
                          </a:solidFill>
                          <a:effectLst/>
                          <a:latin typeface="+mn-lt"/>
                          <a:ea typeface="+mn-ea"/>
                          <a:cs typeface="+mn-cs"/>
                        </a:rPr>
                        <a:t> Search</a:t>
                      </a:r>
                    </a:p>
                    <a:p>
                      <a:pPr marL="0" algn="l" defTabSz="914400" rtl="0" eaLnBrk="1" fontAlgn="t" latinLnBrk="0" hangingPunct="1"/>
                      <a:r>
                        <a:rPr lang="en-US" sz="1100" u="none" strike="noStrike" kern="1200" dirty="0">
                          <a:solidFill>
                            <a:schemeClr val="dk1"/>
                          </a:solidFill>
                          <a:effectLst/>
                          <a:latin typeface="+mn-lt"/>
                          <a:ea typeface="+mn-ea"/>
                          <a:cs typeface="+mn-cs"/>
                        </a:rPr>
                        <a:t>12. </a:t>
                      </a:r>
                      <a:r>
                        <a:rPr lang="en-US" sz="1100" u="none" strike="noStrike" kern="1200" dirty="0" err="1">
                          <a:solidFill>
                            <a:schemeClr val="dk1"/>
                          </a:solidFill>
                          <a:effectLst/>
                          <a:latin typeface="+mn-lt"/>
                          <a:ea typeface="+mn-ea"/>
                          <a:cs typeface="+mn-cs"/>
                        </a:rPr>
                        <a:t>HPI_External_Product</a:t>
                      </a:r>
                      <a:r>
                        <a:rPr lang="en-US" sz="1100" u="none" strike="noStrike" kern="1200" dirty="0">
                          <a:solidFill>
                            <a:schemeClr val="dk1"/>
                          </a:solidFill>
                          <a:effectLst/>
                          <a:latin typeface="+mn-lt"/>
                          <a:ea typeface="+mn-ea"/>
                          <a:cs typeface="+mn-cs"/>
                        </a:rPr>
                        <a:t> </a:t>
                      </a:r>
                      <a:r>
                        <a:rPr lang="en-US" sz="1100" u="none" strike="noStrike" kern="1200" err="1">
                          <a:solidFill>
                            <a:schemeClr val="dk1"/>
                          </a:solidFill>
                          <a:effectLst/>
                          <a:latin typeface="+mn-lt"/>
                          <a:ea typeface="+mn-ea"/>
                          <a:cs typeface="+mn-cs"/>
                        </a:rPr>
                        <a:t>tab_Product&amp;Configuration</a:t>
                      </a:r>
                      <a:r>
                        <a:rPr lang="en-US" sz="1100" u="none" strike="noStrike" kern="1200">
                          <a:solidFill>
                            <a:schemeClr val="dk1"/>
                          </a:solidFill>
                          <a:effectLst/>
                          <a:latin typeface="+mn-lt"/>
                          <a:ea typeface="+mn-ea"/>
                          <a:cs typeface="+mn-cs"/>
                        </a:rPr>
                        <a:t> </a:t>
                      </a:r>
                      <a:r>
                        <a:rPr lang="en-US" sz="1100" u="none" strike="noStrike" kern="1200" smtClean="0">
                          <a:solidFill>
                            <a:schemeClr val="dk1"/>
                          </a:solidFill>
                          <a:effectLst/>
                          <a:latin typeface="+mn-lt"/>
                          <a:ea typeface="+mn-ea"/>
                          <a:cs typeface="+mn-cs"/>
                        </a:rPr>
                        <a:t>Attachment – </a:t>
                      </a:r>
                      <a:r>
                        <a:rPr lang="en-US" sz="1100" u="none" strike="noStrike" kern="1200" smtClean="0">
                          <a:solidFill>
                            <a:srgbClr val="FF0000"/>
                          </a:solidFill>
                          <a:effectLst/>
                          <a:latin typeface="+mn-lt"/>
                          <a:ea typeface="+mn-ea"/>
                          <a:cs typeface="+mn-cs"/>
                        </a:rPr>
                        <a:t>Not completed</a:t>
                      </a:r>
                      <a:endParaRPr lang="en-US" sz="1100" u="none" strike="noStrike" kern="1200" dirty="0">
                        <a:solidFill>
                          <a:srgbClr val="FF0000"/>
                        </a:solidFill>
                        <a:effectLst/>
                        <a:latin typeface="+mn-lt"/>
                        <a:ea typeface="+mn-ea"/>
                        <a:cs typeface="+mn-cs"/>
                      </a:endParaRPr>
                    </a:p>
                    <a:p>
                      <a:pPr marL="0" algn="l" defTabSz="914400" rtl="0" eaLnBrk="1" fontAlgn="t" latinLnBrk="0" hangingPunct="1"/>
                      <a:r>
                        <a:rPr lang="en-US" sz="1100" u="none" strike="noStrike" kern="1200" dirty="0">
                          <a:solidFill>
                            <a:schemeClr val="dk1"/>
                          </a:solidFill>
                          <a:effectLst/>
                          <a:latin typeface="+mn-lt"/>
                          <a:ea typeface="+mn-ea"/>
                          <a:cs typeface="+mn-cs"/>
                        </a:rPr>
                        <a:t>13. </a:t>
                      </a:r>
                      <a:r>
                        <a:rPr lang="en-US" sz="1100" u="none" strike="noStrike" kern="1200" dirty="0" err="1">
                          <a:solidFill>
                            <a:schemeClr val="dk1"/>
                          </a:solidFill>
                          <a:effectLst/>
                          <a:latin typeface="+mn-lt"/>
                          <a:ea typeface="+mn-ea"/>
                          <a:cs typeface="+mn-cs"/>
                        </a:rPr>
                        <a:t>HPI_External_Quote</a:t>
                      </a:r>
                      <a:r>
                        <a:rPr lang="en-US" sz="1100" u="none" strike="noStrike" kern="1200" dirty="0">
                          <a:solidFill>
                            <a:schemeClr val="dk1"/>
                          </a:solidFill>
                          <a:effectLst/>
                          <a:latin typeface="+mn-lt"/>
                          <a:ea typeface="+mn-ea"/>
                          <a:cs typeface="+mn-cs"/>
                        </a:rPr>
                        <a:t> Core </a:t>
                      </a:r>
                      <a:r>
                        <a:rPr lang="en-US" sz="1100" u="none" strike="noStrike" kern="1200">
                          <a:solidFill>
                            <a:schemeClr val="dk1"/>
                          </a:solidFill>
                          <a:effectLst/>
                          <a:latin typeface="+mn-lt"/>
                          <a:ea typeface="+mn-ea"/>
                          <a:cs typeface="+mn-cs"/>
                        </a:rPr>
                        <a:t>Data </a:t>
                      </a:r>
                      <a:r>
                        <a:rPr lang="en-US" sz="1100" u="none" strike="noStrike" kern="1200" smtClean="0">
                          <a:solidFill>
                            <a:schemeClr val="dk1"/>
                          </a:solidFill>
                          <a:effectLst/>
                          <a:latin typeface="+mn-lt"/>
                          <a:ea typeface="+mn-ea"/>
                          <a:cs typeface="+mn-cs"/>
                        </a:rPr>
                        <a:t>tab_AdditionalFlag </a:t>
                      </a:r>
                      <a:endParaRPr lang="en-US" sz="1100" u="none" strike="noStrike" kern="1200" dirty="0">
                        <a:solidFill>
                          <a:schemeClr val="dk1"/>
                        </a:solidFill>
                        <a:effectLst/>
                        <a:latin typeface="+mn-lt"/>
                        <a:ea typeface="+mn-ea"/>
                        <a:cs typeface="+mn-cs"/>
                      </a:endParaRPr>
                    </a:p>
                    <a:p>
                      <a:pPr marL="0" algn="l" defTabSz="914400" rtl="0" eaLnBrk="1" fontAlgn="t" latinLnBrk="0" hangingPunct="1"/>
                      <a:r>
                        <a:rPr lang="en-US" sz="1100" u="none" strike="noStrike" kern="1200" dirty="0">
                          <a:solidFill>
                            <a:schemeClr val="dk1"/>
                          </a:solidFill>
                          <a:effectLst/>
                          <a:latin typeface="+mn-lt"/>
                          <a:ea typeface="+mn-ea"/>
                          <a:cs typeface="+mn-cs"/>
                        </a:rPr>
                        <a:t>14. </a:t>
                      </a:r>
                      <a:r>
                        <a:rPr lang="en-US" sz="1100" u="none" strike="noStrike" kern="1200" dirty="0" err="1">
                          <a:solidFill>
                            <a:schemeClr val="dk1"/>
                          </a:solidFill>
                          <a:effectLst/>
                          <a:latin typeface="+mn-lt"/>
                          <a:ea typeface="+mn-ea"/>
                          <a:cs typeface="+mn-cs"/>
                        </a:rPr>
                        <a:t>HPI_External_Quote</a:t>
                      </a:r>
                      <a:r>
                        <a:rPr lang="en-US" sz="1100" u="none" strike="noStrike" kern="1200" dirty="0">
                          <a:solidFill>
                            <a:schemeClr val="dk1"/>
                          </a:solidFill>
                          <a:effectLst/>
                          <a:latin typeface="+mn-lt"/>
                          <a:ea typeface="+mn-ea"/>
                          <a:cs typeface="+mn-cs"/>
                        </a:rPr>
                        <a:t> Core Data </a:t>
                      </a:r>
                      <a:r>
                        <a:rPr lang="en-US" sz="1100" u="none" strike="noStrike" kern="1200" err="1">
                          <a:solidFill>
                            <a:schemeClr val="dk1"/>
                          </a:solidFill>
                          <a:effectLst/>
                          <a:latin typeface="+mn-lt"/>
                          <a:ea typeface="+mn-ea"/>
                          <a:cs typeface="+mn-cs"/>
                        </a:rPr>
                        <a:t>tab_Competitor</a:t>
                      </a:r>
                      <a:r>
                        <a:rPr lang="en-US" sz="1100" u="none" strike="noStrike" kern="1200">
                          <a:solidFill>
                            <a:schemeClr val="dk1"/>
                          </a:solidFill>
                          <a:effectLst/>
                          <a:latin typeface="+mn-lt"/>
                          <a:ea typeface="+mn-ea"/>
                          <a:cs typeface="+mn-cs"/>
                        </a:rPr>
                        <a:t> </a:t>
                      </a:r>
                      <a:r>
                        <a:rPr lang="en-US" sz="1100" u="none" strike="noStrike" kern="1200" smtClean="0">
                          <a:solidFill>
                            <a:schemeClr val="dk1"/>
                          </a:solidFill>
                          <a:effectLst/>
                          <a:latin typeface="+mn-lt"/>
                          <a:ea typeface="+mn-ea"/>
                          <a:cs typeface="+mn-cs"/>
                        </a:rPr>
                        <a:t>list – </a:t>
                      </a:r>
                      <a:r>
                        <a:rPr lang="en-US" sz="1100" u="none" strike="noStrike" kern="1200" smtClean="0">
                          <a:solidFill>
                            <a:srgbClr val="FF0000"/>
                          </a:solidFill>
                          <a:effectLst/>
                          <a:latin typeface="+mn-lt"/>
                          <a:ea typeface="+mn-ea"/>
                          <a:cs typeface="+mn-cs"/>
                        </a:rPr>
                        <a:t>N/A</a:t>
                      </a:r>
                      <a:endParaRPr lang="en-US" sz="1100" u="none" strike="noStrike" kern="1200" dirty="0">
                        <a:solidFill>
                          <a:srgbClr val="FF0000"/>
                        </a:solidFill>
                        <a:effectLst/>
                        <a:latin typeface="+mn-lt"/>
                        <a:ea typeface="+mn-ea"/>
                        <a:cs typeface="+mn-cs"/>
                      </a:endParaRPr>
                    </a:p>
                    <a:p>
                      <a:pPr marL="0" algn="l" defTabSz="914400" rtl="0" eaLnBrk="1" fontAlgn="t" latinLnBrk="0" hangingPunct="1"/>
                      <a:r>
                        <a:rPr lang="en-US" sz="1100" u="none" strike="noStrike" kern="1200" dirty="0">
                          <a:solidFill>
                            <a:schemeClr val="dk1"/>
                          </a:solidFill>
                          <a:effectLst/>
                          <a:latin typeface="+mn-lt"/>
                          <a:ea typeface="+mn-ea"/>
                          <a:cs typeface="+mn-cs"/>
                        </a:rPr>
                        <a:t>15. </a:t>
                      </a:r>
                      <a:r>
                        <a:rPr lang="en-US" sz="1100" u="none" strike="noStrike" kern="1200" dirty="0" err="1">
                          <a:solidFill>
                            <a:schemeClr val="dk1"/>
                          </a:solidFill>
                          <a:effectLst/>
                          <a:latin typeface="+mn-lt"/>
                          <a:ea typeface="+mn-ea"/>
                          <a:cs typeface="+mn-cs"/>
                        </a:rPr>
                        <a:t>HPI_External_Quote</a:t>
                      </a:r>
                      <a:r>
                        <a:rPr lang="en-US" sz="1100" u="none" strike="noStrike" kern="1200" dirty="0">
                          <a:solidFill>
                            <a:schemeClr val="dk1"/>
                          </a:solidFill>
                          <a:effectLst/>
                          <a:latin typeface="+mn-lt"/>
                          <a:ea typeface="+mn-ea"/>
                          <a:cs typeface="+mn-cs"/>
                        </a:rPr>
                        <a:t> Core Data </a:t>
                      </a:r>
                      <a:r>
                        <a:rPr lang="en-US" sz="1100" u="none" strike="noStrike" kern="1200" dirty="0" err="1">
                          <a:solidFill>
                            <a:schemeClr val="dk1"/>
                          </a:solidFill>
                          <a:effectLst/>
                          <a:latin typeface="+mn-lt"/>
                          <a:ea typeface="+mn-ea"/>
                          <a:cs typeface="+mn-cs"/>
                        </a:rPr>
                        <a:t>tab_Questionnaires</a:t>
                      </a:r>
                      <a:endParaRPr lang="en-US" sz="1100" u="none" strike="noStrike" kern="1200" dirty="0">
                        <a:solidFill>
                          <a:schemeClr val="dk1"/>
                        </a:solidFill>
                        <a:effectLst/>
                        <a:latin typeface="+mn-lt"/>
                        <a:ea typeface="+mn-ea"/>
                        <a:cs typeface="+mn-cs"/>
                      </a:endParaRPr>
                    </a:p>
                    <a:p>
                      <a:pPr marL="0" algn="l" defTabSz="914400" rtl="0" eaLnBrk="1" fontAlgn="t" latinLnBrk="0" hangingPunct="1"/>
                      <a:r>
                        <a:rPr lang="en-US" sz="1100" u="none" strike="noStrike" kern="1200" dirty="0">
                          <a:solidFill>
                            <a:schemeClr val="dk1"/>
                          </a:solidFill>
                          <a:effectLst/>
                          <a:latin typeface="+mn-lt"/>
                          <a:ea typeface="+mn-ea"/>
                          <a:cs typeface="+mn-cs"/>
                        </a:rPr>
                        <a:t>16. </a:t>
                      </a:r>
                      <a:r>
                        <a:rPr lang="en-US" sz="1100" u="none" strike="noStrike" kern="1200" dirty="0" err="1">
                          <a:solidFill>
                            <a:schemeClr val="dk1"/>
                          </a:solidFill>
                          <a:effectLst/>
                          <a:latin typeface="+mn-lt"/>
                          <a:ea typeface="+mn-ea"/>
                          <a:cs typeface="+mn-cs"/>
                        </a:rPr>
                        <a:t>HPI_External_Reseller</a:t>
                      </a:r>
                      <a:r>
                        <a:rPr lang="en-US" sz="1100" u="none" strike="noStrike" kern="1200" dirty="0">
                          <a:solidFill>
                            <a:schemeClr val="dk1"/>
                          </a:solidFill>
                          <a:effectLst/>
                          <a:latin typeface="+mn-lt"/>
                          <a:ea typeface="+mn-ea"/>
                          <a:cs typeface="+mn-cs"/>
                        </a:rPr>
                        <a:t> tab- Change </a:t>
                      </a:r>
                      <a:r>
                        <a:rPr lang="en-US" sz="1100" u="none" strike="noStrike" kern="1200">
                          <a:solidFill>
                            <a:schemeClr val="dk1"/>
                          </a:solidFill>
                          <a:effectLst/>
                          <a:latin typeface="+mn-lt"/>
                          <a:ea typeface="+mn-ea"/>
                          <a:cs typeface="+mn-cs"/>
                        </a:rPr>
                        <a:t>Partner </a:t>
                      </a:r>
                      <a:r>
                        <a:rPr lang="en-US" sz="1100" u="none" strike="noStrike" kern="1200" smtClean="0">
                          <a:solidFill>
                            <a:schemeClr val="dk1"/>
                          </a:solidFill>
                          <a:effectLst/>
                          <a:latin typeface="+mn-lt"/>
                          <a:ea typeface="+mn-ea"/>
                          <a:cs typeface="+mn-cs"/>
                        </a:rPr>
                        <a:t>functionality – </a:t>
                      </a:r>
                      <a:r>
                        <a:rPr lang="en-US" sz="1100" u="none" strike="noStrike" kern="1200" smtClean="0">
                          <a:solidFill>
                            <a:srgbClr val="FF0000"/>
                          </a:solidFill>
                          <a:effectLst/>
                          <a:latin typeface="+mn-lt"/>
                          <a:ea typeface="+mn-ea"/>
                          <a:cs typeface="+mn-cs"/>
                        </a:rPr>
                        <a:t>N/A</a:t>
                      </a:r>
                      <a:endParaRPr lang="en-US" sz="1100" u="none" strike="noStrike" kern="1200" dirty="0">
                        <a:solidFill>
                          <a:srgbClr val="FF0000"/>
                        </a:solidFill>
                        <a:effectLst/>
                        <a:latin typeface="+mn-lt"/>
                        <a:ea typeface="+mn-ea"/>
                        <a:cs typeface="+mn-cs"/>
                      </a:endParaRPr>
                    </a:p>
                    <a:p>
                      <a:pPr marL="0" algn="l" defTabSz="914400" rtl="0" eaLnBrk="1" fontAlgn="t" latinLnBrk="0" hangingPunct="1"/>
                      <a:r>
                        <a:rPr lang="en-US" sz="1100" u="none" strike="noStrike" kern="1200" dirty="0">
                          <a:solidFill>
                            <a:schemeClr val="dk1"/>
                          </a:solidFill>
                          <a:effectLst/>
                          <a:latin typeface="+mn-lt"/>
                          <a:ea typeface="+mn-ea"/>
                          <a:cs typeface="+mn-cs"/>
                        </a:rPr>
                        <a:t>17. </a:t>
                      </a:r>
                      <a:r>
                        <a:rPr lang="en-US" sz="1100" u="none" strike="noStrike" kern="1200" dirty="0" err="1">
                          <a:solidFill>
                            <a:schemeClr val="dk1"/>
                          </a:solidFill>
                          <a:effectLst/>
                          <a:latin typeface="+mn-lt"/>
                          <a:ea typeface="+mn-ea"/>
                          <a:cs typeface="+mn-cs"/>
                        </a:rPr>
                        <a:t>HPI_Reseller_Quote</a:t>
                      </a:r>
                      <a:r>
                        <a:rPr lang="en-US" sz="1100" u="none" strike="noStrike" kern="1200" dirty="0">
                          <a:solidFill>
                            <a:schemeClr val="dk1"/>
                          </a:solidFill>
                          <a:effectLst/>
                          <a:latin typeface="+mn-lt"/>
                          <a:ea typeface="+mn-ea"/>
                          <a:cs typeface="+mn-cs"/>
                        </a:rPr>
                        <a:t> </a:t>
                      </a:r>
                      <a:r>
                        <a:rPr lang="en-US" sz="1100" u="none" strike="noStrike" kern="1200" dirty="0" err="1">
                          <a:solidFill>
                            <a:schemeClr val="dk1"/>
                          </a:solidFill>
                          <a:effectLst/>
                          <a:latin typeface="+mn-lt"/>
                          <a:ea typeface="+mn-ea"/>
                          <a:cs typeface="+mn-cs"/>
                        </a:rPr>
                        <a:t>Outputs_Generated</a:t>
                      </a:r>
                      <a:r>
                        <a:rPr lang="en-US" sz="1100" u="none" strike="noStrike" kern="1200" dirty="0">
                          <a:solidFill>
                            <a:schemeClr val="dk1"/>
                          </a:solidFill>
                          <a:effectLst/>
                          <a:latin typeface="+mn-lt"/>
                          <a:ea typeface="+mn-ea"/>
                          <a:cs typeface="+mn-cs"/>
                        </a:rPr>
                        <a:t> </a:t>
                      </a:r>
                      <a:r>
                        <a:rPr lang="en-US" sz="1100" u="none" strike="noStrike" kern="1200">
                          <a:solidFill>
                            <a:schemeClr val="dk1"/>
                          </a:solidFill>
                          <a:effectLst/>
                          <a:latin typeface="+mn-lt"/>
                          <a:ea typeface="+mn-ea"/>
                          <a:cs typeface="+mn-cs"/>
                        </a:rPr>
                        <a:t>Quoted </a:t>
                      </a:r>
                      <a:r>
                        <a:rPr lang="en-US" sz="1100" u="none" strike="noStrike" kern="1200" smtClean="0">
                          <a:solidFill>
                            <a:schemeClr val="dk1"/>
                          </a:solidFill>
                          <a:effectLst/>
                          <a:latin typeface="+mn-lt"/>
                          <a:ea typeface="+mn-ea"/>
                          <a:cs typeface="+mn-cs"/>
                        </a:rPr>
                        <a:t>Document – </a:t>
                      </a:r>
                      <a:r>
                        <a:rPr lang="en-US" sz="1100" u="none" strike="noStrike" kern="1200" smtClean="0">
                          <a:solidFill>
                            <a:srgbClr val="FF0000"/>
                          </a:solidFill>
                          <a:effectLst/>
                          <a:latin typeface="+mn-lt"/>
                          <a:ea typeface="+mn-ea"/>
                          <a:cs typeface="+mn-cs"/>
                        </a:rPr>
                        <a:t>Not completed</a:t>
                      </a:r>
                    </a:p>
                    <a:p>
                      <a:pPr marL="0" algn="l" defTabSz="914400" rtl="0" eaLnBrk="1" fontAlgn="t" latinLnBrk="0" hangingPunct="1"/>
                      <a:r>
                        <a:rPr lang="en-US" sz="1100" u="none" strike="noStrike" kern="1200" smtClean="0">
                          <a:solidFill>
                            <a:schemeClr val="dk1"/>
                          </a:solidFill>
                          <a:effectLst/>
                          <a:latin typeface="+mn-lt"/>
                          <a:ea typeface="+mn-ea"/>
                          <a:cs typeface="+mn-cs"/>
                        </a:rPr>
                        <a:t>18. HPI External Reseller  quote submission.</a:t>
                      </a:r>
                      <a:endParaRPr lang="en-US" sz="1100" u="none" strike="noStrike" kern="1200" dirty="0">
                        <a:solidFill>
                          <a:schemeClr val="dk1"/>
                        </a:solidFill>
                        <a:effectLst/>
                        <a:latin typeface="+mn-lt"/>
                        <a:ea typeface="+mn-ea"/>
                        <a:cs typeface="+mn-cs"/>
                      </a:endParaRPr>
                    </a:p>
                  </a:txBody>
                  <a:tcPr marL="7620" marR="7620" marT="7620" marB="0" anchor="ctr"/>
                </a:tc>
                <a:tc>
                  <a:txBody>
                    <a:bodyPr/>
                    <a:lstStyle/>
                    <a:p>
                      <a:pPr algn="l" fontAlgn="t"/>
                      <a:r>
                        <a:rPr lang="en-US" sz="1100" b="1" i="0" u="none" strike="noStrike">
                          <a:solidFill>
                            <a:srgbClr val="000000"/>
                          </a:solidFill>
                          <a:effectLst/>
                          <a:latin typeface="HP Simplified Light" panose="020B0404020204020204" pitchFamily="34" charset="0"/>
                        </a:rPr>
                        <a:t>Regression</a:t>
                      </a:r>
                      <a:endParaRPr lang="en-US" sz="1100" b="1" i="0" u="none" strike="noStrike" dirty="0">
                        <a:solidFill>
                          <a:srgbClr val="000000"/>
                        </a:solidFill>
                        <a:effectLst/>
                        <a:latin typeface="HP Simplified Light" panose="020B0404020204020204" pitchFamily="34" charset="0"/>
                      </a:endParaRPr>
                    </a:p>
                  </a:txBody>
                  <a:tcPr marL="7620" marR="7620" marT="7620" marB="0" anchor="ctr"/>
                </a:tc>
                <a:tc>
                  <a:txBody>
                    <a:bodyPr/>
                    <a:lstStyle/>
                    <a:p>
                      <a:pPr algn="l" fontAlgn="t"/>
                      <a:r>
                        <a:rPr lang="en-US" sz="1100" b="1" i="0" u="none" strike="noStrike" smtClean="0">
                          <a:solidFill>
                            <a:srgbClr val="000000"/>
                          </a:solidFill>
                          <a:effectLst/>
                          <a:latin typeface="HP Simplified Light" panose="020B0404020204020204" pitchFamily="34" charset="0"/>
                        </a:rPr>
                        <a:t>Completed</a:t>
                      </a:r>
                      <a:endParaRPr lang="en-US" sz="1100" b="1" i="0" u="none" strike="noStrike" dirty="0">
                        <a:solidFill>
                          <a:srgbClr val="000000"/>
                        </a:solidFill>
                        <a:effectLst/>
                        <a:latin typeface="HP Simplified Light" panose="020B0404020204020204" pitchFamily="34" charset="0"/>
                      </a:endParaRPr>
                    </a:p>
                  </a:txBody>
                  <a:tcPr marL="7620" marR="7620" marT="7620" marB="0" anchor="ctr"/>
                </a:tc>
                <a:extLst>
                  <a:ext uri="{0D108BD9-81ED-4DB2-BD59-A6C34878D82A}">
                    <a16:rowId xmlns:a16="http://schemas.microsoft.com/office/drawing/2014/main" xmlns="" val="10002"/>
                  </a:ext>
                </a:extLst>
              </a:tr>
              <a:tr h="755645">
                <a:tc>
                  <a:txBody>
                    <a:bodyPr/>
                    <a:lstStyle/>
                    <a:p>
                      <a:pPr algn="ctr" fontAlgn="t"/>
                      <a:r>
                        <a:rPr lang="en-US" sz="1100" b="0" i="0" u="none" strike="noStrike" dirty="0">
                          <a:solidFill>
                            <a:schemeClr val="dk1"/>
                          </a:solidFill>
                          <a:effectLst/>
                          <a:latin typeface="+mn-lt"/>
                        </a:rPr>
                        <a:t>4</a:t>
                      </a:r>
                      <a:endParaRPr lang="en-US" sz="1100" b="0" i="0" u="none" strike="noStrike" dirty="0">
                        <a:solidFill>
                          <a:srgbClr val="000000"/>
                        </a:solidFill>
                        <a:effectLst/>
                        <a:latin typeface="HP Simplified Light" panose="020B0404020204020204" pitchFamily="34" charset="0"/>
                      </a:endParaRPr>
                    </a:p>
                  </a:txBody>
                  <a:tcPr marL="7620" marR="7620" marT="7620" marB="0" anchor="ctr"/>
                </a:tc>
                <a:tc>
                  <a:txBody>
                    <a:bodyPr/>
                    <a:lstStyle/>
                    <a:p>
                      <a:pPr algn="l" fontAlgn="t"/>
                      <a:r>
                        <a:rPr lang="en-US" sz="1100" b="0" i="0" u="none" strike="noStrike" dirty="0">
                          <a:solidFill>
                            <a:srgbClr val="000000"/>
                          </a:solidFill>
                          <a:effectLst/>
                          <a:latin typeface="HP Simplified Light" panose="020B0404020204020204" pitchFamily="34" charset="0"/>
                        </a:rPr>
                        <a:t>E2E </a:t>
                      </a:r>
                    </a:p>
                  </a:txBody>
                  <a:tcPr marL="7620" marR="7620" marT="7620" marB="0" anchor="ctr"/>
                </a:tc>
                <a:tc>
                  <a:txBody>
                    <a:bodyPr/>
                    <a:lstStyle/>
                    <a:p>
                      <a:pPr algn="l" fontAlgn="t"/>
                      <a:r>
                        <a:rPr lang="en-US" sz="1100" b="0" i="0" u="none" strike="noStrike" dirty="0">
                          <a:solidFill>
                            <a:srgbClr val="000000"/>
                          </a:solidFill>
                          <a:effectLst/>
                          <a:latin typeface="HP Simplified Light" panose="020B0404020204020204" pitchFamily="34" charset="0"/>
                        </a:rPr>
                        <a:t>1.</a:t>
                      </a:r>
                      <a:r>
                        <a:rPr lang="en-US" sz="1100" b="0" i="0" u="none" strike="noStrike" baseline="0" dirty="0">
                          <a:solidFill>
                            <a:srgbClr val="000000"/>
                          </a:solidFill>
                          <a:effectLst/>
                          <a:latin typeface="HP Simplified Light" panose="020B0404020204020204" pitchFamily="34" charset="0"/>
                        </a:rPr>
                        <a:t> </a:t>
                      </a:r>
                      <a:r>
                        <a:rPr lang="en-US" sz="1100" b="0" i="0" u="none" strike="noStrike" dirty="0" err="1">
                          <a:solidFill>
                            <a:srgbClr val="000000"/>
                          </a:solidFill>
                          <a:effectLst/>
                          <a:latin typeface="HP Simplified Light" panose="020B0404020204020204" pitchFamily="34" charset="0"/>
                        </a:rPr>
                        <a:t>HPI_Reseller_Internal_PQ_End</a:t>
                      </a:r>
                      <a:r>
                        <a:rPr lang="en-US" sz="1100" b="0" i="0" u="none" strike="noStrike" dirty="0">
                          <a:solidFill>
                            <a:srgbClr val="000000"/>
                          </a:solidFill>
                          <a:effectLst/>
                          <a:latin typeface="HP Simplified Light" panose="020B0404020204020204" pitchFamily="34" charset="0"/>
                        </a:rPr>
                        <a:t> to </a:t>
                      </a:r>
                      <a:r>
                        <a:rPr lang="en-US" sz="1100" b="0" i="0" u="none" strike="noStrike" dirty="0" err="1">
                          <a:solidFill>
                            <a:srgbClr val="000000"/>
                          </a:solidFill>
                          <a:effectLst/>
                          <a:latin typeface="HP Simplified Light" panose="020B0404020204020204" pitchFamily="34" charset="0"/>
                        </a:rPr>
                        <a:t>End_High</a:t>
                      </a:r>
                      <a:r>
                        <a:rPr lang="en-US" sz="1100" b="0" i="0" u="none" strike="noStrike" dirty="0">
                          <a:solidFill>
                            <a:srgbClr val="000000"/>
                          </a:solidFill>
                          <a:effectLst/>
                          <a:latin typeface="HP Simplified Light" panose="020B0404020204020204" pitchFamily="34" charset="0"/>
                        </a:rPr>
                        <a:t> Touch Low </a:t>
                      </a:r>
                      <a:r>
                        <a:rPr lang="en-US" sz="1100" b="0" i="0" u="none" strike="noStrike" dirty="0" err="1">
                          <a:solidFill>
                            <a:srgbClr val="000000"/>
                          </a:solidFill>
                          <a:effectLst/>
                          <a:latin typeface="HP Simplified Light" panose="020B0404020204020204" pitchFamily="34" charset="0"/>
                        </a:rPr>
                        <a:t>Risk_Eclipse</a:t>
                      </a:r>
                      <a:r>
                        <a:rPr lang="en-US" sz="1100" b="0" i="0" u="none" strike="noStrike" dirty="0">
                          <a:solidFill>
                            <a:srgbClr val="000000"/>
                          </a:solidFill>
                          <a:effectLst/>
                          <a:latin typeface="HP Simplified Light" panose="020B0404020204020204" pitchFamily="34" charset="0"/>
                        </a:rPr>
                        <a:t> version 0</a:t>
                      </a:r>
                    </a:p>
                    <a:p>
                      <a:pPr algn="l" fontAlgn="t"/>
                      <a:r>
                        <a:rPr lang="en-US" sz="1100" b="0" i="0" u="none" strike="noStrike" dirty="0">
                          <a:solidFill>
                            <a:srgbClr val="000000"/>
                          </a:solidFill>
                          <a:effectLst/>
                          <a:latin typeface="HP Simplified Light" panose="020B0404020204020204" pitchFamily="34" charset="0"/>
                        </a:rPr>
                        <a:t>2. </a:t>
                      </a:r>
                      <a:r>
                        <a:rPr lang="en-US" sz="1100" b="0" i="0" u="none" strike="noStrike" dirty="0" err="1">
                          <a:solidFill>
                            <a:srgbClr val="000000"/>
                          </a:solidFill>
                          <a:effectLst/>
                          <a:latin typeface="HP Simplified Light" panose="020B0404020204020204" pitchFamily="34" charset="0"/>
                        </a:rPr>
                        <a:t>HPI_Distributor_Internal_PQ_End</a:t>
                      </a:r>
                      <a:r>
                        <a:rPr lang="en-US" sz="1100" b="0" i="0" u="none" strike="noStrike" dirty="0">
                          <a:solidFill>
                            <a:srgbClr val="000000"/>
                          </a:solidFill>
                          <a:effectLst/>
                          <a:latin typeface="HP Simplified Light" panose="020B0404020204020204" pitchFamily="34" charset="0"/>
                        </a:rPr>
                        <a:t> to </a:t>
                      </a:r>
                      <a:r>
                        <a:rPr lang="en-US" sz="1100" b="0" i="0" u="none" strike="noStrike" dirty="0" err="1">
                          <a:solidFill>
                            <a:srgbClr val="000000"/>
                          </a:solidFill>
                          <a:effectLst/>
                          <a:latin typeface="HP Simplified Light" panose="020B0404020204020204" pitchFamily="34" charset="0"/>
                        </a:rPr>
                        <a:t>End_High</a:t>
                      </a:r>
                      <a:r>
                        <a:rPr lang="en-US" sz="1100" b="0" i="0" u="none" strike="noStrike" dirty="0">
                          <a:solidFill>
                            <a:srgbClr val="000000"/>
                          </a:solidFill>
                          <a:effectLst/>
                          <a:latin typeface="HP Simplified Light" panose="020B0404020204020204" pitchFamily="34" charset="0"/>
                        </a:rPr>
                        <a:t> Touch High Risk</a:t>
                      </a:r>
                    </a:p>
                    <a:p>
                      <a:pPr algn="l" fontAlgn="t"/>
                      <a:r>
                        <a:rPr lang="en-US" sz="1100" b="0" i="0" u="none" strike="noStrike" dirty="0">
                          <a:solidFill>
                            <a:srgbClr val="000000"/>
                          </a:solidFill>
                          <a:effectLst/>
                          <a:latin typeface="HP Simplified Light" panose="020B0404020204020204" pitchFamily="34" charset="0"/>
                        </a:rPr>
                        <a:t>3. </a:t>
                      </a:r>
                      <a:r>
                        <a:rPr lang="en-US" sz="1100" b="0" i="0" u="none" strike="noStrike" dirty="0" err="1">
                          <a:solidFill>
                            <a:srgbClr val="000000"/>
                          </a:solidFill>
                          <a:effectLst/>
                          <a:latin typeface="HP Simplified Light" panose="020B0404020204020204" pitchFamily="34" charset="0"/>
                        </a:rPr>
                        <a:t>HPI_Distributor_Internal_PQ_End</a:t>
                      </a:r>
                      <a:r>
                        <a:rPr lang="en-US" sz="1100" b="0" i="0" u="none" strike="noStrike" dirty="0">
                          <a:solidFill>
                            <a:srgbClr val="000000"/>
                          </a:solidFill>
                          <a:effectLst/>
                          <a:latin typeface="HP Simplified Light" panose="020B0404020204020204" pitchFamily="34" charset="0"/>
                        </a:rPr>
                        <a:t> to </a:t>
                      </a:r>
                      <a:r>
                        <a:rPr lang="en-US" sz="1100" b="0" i="0" u="none" strike="noStrike" dirty="0" err="1">
                          <a:solidFill>
                            <a:srgbClr val="000000"/>
                          </a:solidFill>
                          <a:effectLst/>
                          <a:latin typeface="HP Simplified Light" panose="020B0404020204020204" pitchFamily="34" charset="0"/>
                        </a:rPr>
                        <a:t>End_Low</a:t>
                      </a:r>
                      <a:r>
                        <a:rPr lang="en-US" sz="1100" b="0" i="0" u="none" strike="noStrike" dirty="0">
                          <a:solidFill>
                            <a:srgbClr val="000000"/>
                          </a:solidFill>
                          <a:effectLst/>
                          <a:latin typeface="HP Simplified Light" panose="020B0404020204020204" pitchFamily="34" charset="0"/>
                        </a:rPr>
                        <a:t> Touch Low Risk</a:t>
                      </a:r>
                    </a:p>
                    <a:p>
                      <a:pPr algn="l" fontAlgn="t"/>
                      <a:r>
                        <a:rPr lang="en-US" sz="1100" b="0" i="0" u="none" strike="noStrike" dirty="0">
                          <a:solidFill>
                            <a:srgbClr val="000000"/>
                          </a:solidFill>
                          <a:effectLst/>
                          <a:latin typeface="HP Simplified Light" panose="020B0404020204020204" pitchFamily="34" charset="0"/>
                        </a:rPr>
                        <a:t>4. </a:t>
                      </a:r>
                      <a:r>
                        <a:rPr lang="en-US" sz="1100" b="0" i="0" u="none" strike="noStrike" dirty="0" err="1">
                          <a:solidFill>
                            <a:srgbClr val="000000"/>
                          </a:solidFill>
                          <a:effectLst/>
                          <a:latin typeface="HP Simplified Light" panose="020B0404020204020204" pitchFamily="34" charset="0"/>
                        </a:rPr>
                        <a:t>HPI_Reseller_Internal_PQ_End</a:t>
                      </a:r>
                      <a:r>
                        <a:rPr lang="en-US" sz="1100" b="0" i="0" u="none" strike="noStrike" dirty="0">
                          <a:solidFill>
                            <a:srgbClr val="000000"/>
                          </a:solidFill>
                          <a:effectLst/>
                          <a:latin typeface="HP Simplified Light" panose="020B0404020204020204" pitchFamily="34" charset="0"/>
                        </a:rPr>
                        <a:t> to </a:t>
                      </a:r>
                      <a:r>
                        <a:rPr lang="en-US" sz="1100" b="0" i="0" u="none" strike="noStrike" dirty="0" err="1">
                          <a:solidFill>
                            <a:srgbClr val="000000"/>
                          </a:solidFill>
                          <a:effectLst/>
                          <a:latin typeface="HP Simplified Light" panose="020B0404020204020204" pitchFamily="34" charset="0"/>
                        </a:rPr>
                        <a:t>End_Low</a:t>
                      </a:r>
                      <a:r>
                        <a:rPr lang="en-US" sz="1100" b="0" i="0" u="none" strike="noStrike" dirty="0">
                          <a:solidFill>
                            <a:srgbClr val="000000"/>
                          </a:solidFill>
                          <a:effectLst/>
                          <a:latin typeface="HP Simplified Light" panose="020B0404020204020204" pitchFamily="34" charset="0"/>
                        </a:rPr>
                        <a:t> Touch High Risk</a:t>
                      </a:r>
                    </a:p>
                    <a:p>
                      <a:pPr algn="l" fontAlgn="t"/>
                      <a:r>
                        <a:rPr lang="en-US" sz="1100" b="0" i="0" u="none" strike="noStrike" dirty="0">
                          <a:solidFill>
                            <a:srgbClr val="000000"/>
                          </a:solidFill>
                          <a:effectLst/>
                          <a:latin typeface="HP Simplified Light" panose="020B0404020204020204" pitchFamily="34" charset="0"/>
                        </a:rPr>
                        <a:t>5. </a:t>
                      </a:r>
                      <a:r>
                        <a:rPr lang="en-US" sz="1100" b="0" i="0" u="none" strike="noStrike" dirty="0" err="1">
                          <a:solidFill>
                            <a:srgbClr val="000000"/>
                          </a:solidFill>
                          <a:effectLst/>
                          <a:latin typeface="HP Simplified Light" panose="020B0404020204020204" pitchFamily="34" charset="0"/>
                        </a:rPr>
                        <a:t>HPI_Internal_PQ_End</a:t>
                      </a:r>
                      <a:r>
                        <a:rPr lang="en-US" sz="1100" b="0" i="0" u="none" strike="noStrike" dirty="0">
                          <a:solidFill>
                            <a:srgbClr val="000000"/>
                          </a:solidFill>
                          <a:effectLst/>
                          <a:latin typeface="HP Simplified Light" panose="020B0404020204020204" pitchFamily="34" charset="0"/>
                        </a:rPr>
                        <a:t> to </a:t>
                      </a:r>
                      <a:r>
                        <a:rPr lang="en-US" sz="1100" b="0" i="0" u="none" strike="noStrike" dirty="0" err="1">
                          <a:solidFill>
                            <a:srgbClr val="000000"/>
                          </a:solidFill>
                          <a:effectLst/>
                          <a:latin typeface="HP Simplified Light" panose="020B0404020204020204" pitchFamily="34" charset="0"/>
                        </a:rPr>
                        <a:t>End_High</a:t>
                      </a:r>
                      <a:r>
                        <a:rPr lang="en-US" sz="1100" b="0" i="0" u="none" strike="noStrike" dirty="0">
                          <a:solidFill>
                            <a:srgbClr val="000000"/>
                          </a:solidFill>
                          <a:effectLst/>
                          <a:latin typeface="HP Simplified Light" panose="020B0404020204020204" pitchFamily="34" charset="0"/>
                        </a:rPr>
                        <a:t> Touch High Risk</a:t>
                      </a:r>
                    </a:p>
                    <a:p>
                      <a:pPr algn="l" fontAlgn="t"/>
                      <a:r>
                        <a:rPr lang="en-US" sz="1100" b="0" i="0" u="none" strike="noStrike" dirty="0">
                          <a:solidFill>
                            <a:srgbClr val="000000"/>
                          </a:solidFill>
                          <a:effectLst/>
                          <a:latin typeface="HP Simplified Light" panose="020B0404020204020204" pitchFamily="34" charset="0"/>
                        </a:rPr>
                        <a:t>6. </a:t>
                      </a:r>
                      <a:r>
                        <a:rPr lang="en-US" sz="1100" b="0" i="0" u="none" strike="noStrike" dirty="0" err="1">
                          <a:solidFill>
                            <a:srgbClr val="000000"/>
                          </a:solidFill>
                          <a:effectLst/>
                          <a:latin typeface="HP Simplified Light" panose="020B0404020204020204" pitchFamily="34" charset="0"/>
                        </a:rPr>
                        <a:t>HPI_Internal_PQ_End</a:t>
                      </a:r>
                      <a:r>
                        <a:rPr lang="en-US" sz="1100" b="0" i="0" u="none" strike="noStrike" dirty="0">
                          <a:solidFill>
                            <a:srgbClr val="000000"/>
                          </a:solidFill>
                          <a:effectLst/>
                          <a:latin typeface="HP Simplified Light" panose="020B0404020204020204" pitchFamily="34" charset="0"/>
                        </a:rPr>
                        <a:t> to </a:t>
                      </a:r>
                      <a:r>
                        <a:rPr lang="en-US" sz="1100" b="0" i="0" u="none" strike="noStrike" dirty="0" err="1">
                          <a:solidFill>
                            <a:srgbClr val="000000"/>
                          </a:solidFill>
                          <a:effectLst/>
                          <a:latin typeface="HP Simplified Light" panose="020B0404020204020204" pitchFamily="34" charset="0"/>
                        </a:rPr>
                        <a:t>End_High</a:t>
                      </a:r>
                      <a:r>
                        <a:rPr lang="en-US" sz="1100" b="0" i="0" u="none" strike="noStrike" dirty="0">
                          <a:solidFill>
                            <a:srgbClr val="000000"/>
                          </a:solidFill>
                          <a:effectLst/>
                          <a:latin typeface="HP Simplified Light" panose="020B0404020204020204" pitchFamily="34" charset="0"/>
                        </a:rPr>
                        <a:t> Touch Low </a:t>
                      </a:r>
                      <a:r>
                        <a:rPr lang="en-US" sz="1100" b="0" i="0" u="none" strike="noStrike" dirty="0" err="1">
                          <a:solidFill>
                            <a:srgbClr val="000000"/>
                          </a:solidFill>
                          <a:effectLst/>
                          <a:latin typeface="HP Simplified Light" panose="020B0404020204020204" pitchFamily="34" charset="0"/>
                        </a:rPr>
                        <a:t>Risk_Eclipse</a:t>
                      </a:r>
                      <a:r>
                        <a:rPr lang="en-US" sz="1100" b="0" i="0" u="none" strike="noStrike" dirty="0">
                          <a:solidFill>
                            <a:srgbClr val="000000"/>
                          </a:solidFill>
                          <a:effectLst/>
                          <a:latin typeface="HP Simplified Light" panose="020B0404020204020204" pitchFamily="34" charset="0"/>
                        </a:rPr>
                        <a:t> version 0</a:t>
                      </a:r>
                    </a:p>
                    <a:p>
                      <a:pPr algn="l" fontAlgn="t"/>
                      <a:r>
                        <a:rPr lang="en-US" sz="1100" b="0" i="0" u="none" strike="noStrike" dirty="0">
                          <a:solidFill>
                            <a:srgbClr val="000000"/>
                          </a:solidFill>
                          <a:effectLst/>
                          <a:latin typeface="HP Simplified Light" panose="020B0404020204020204" pitchFamily="34" charset="0"/>
                        </a:rPr>
                        <a:t>7.Email Notification scenarios</a:t>
                      </a:r>
                      <a:r>
                        <a:rPr lang="en-US" sz="1100" b="0" i="0" u="none" strike="noStrike" baseline="0" dirty="0">
                          <a:solidFill>
                            <a:srgbClr val="000000"/>
                          </a:solidFill>
                          <a:effectLst/>
                          <a:latin typeface="HP Simplified Light" panose="020B0404020204020204" pitchFamily="34" charset="0"/>
                        </a:rPr>
                        <a:t> in Internal &amp; external</a:t>
                      </a:r>
                    </a:p>
                    <a:p>
                      <a:pPr algn="l" fontAlgn="t"/>
                      <a:r>
                        <a:rPr lang="en-US" sz="1100" b="0" i="0" u="none" strike="noStrike" baseline="0" dirty="0">
                          <a:solidFill>
                            <a:srgbClr val="000000"/>
                          </a:solidFill>
                          <a:effectLst/>
                          <a:latin typeface="HP Simplified Light" panose="020B0404020204020204" pitchFamily="34" charset="0"/>
                        </a:rPr>
                        <a:t>8.Interlock asset </a:t>
                      </a:r>
                      <a:r>
                        <a:rPr lang="en-US" sz="1100" b="0" i="0" u="none" strike="noStrike" baseline="0">
                          <a:solidFill>
                            <a:srgbClr val="000000"/>
                          </a:solidFill>
                          <a:effectLst/>
                          <a:latin typeface="HP Simplified Light" panose="020B0404020204020204" pitchFamily="34" charset="0"/>
                        </a:rPr>
                        <a:t>case </a:t>
                      </a:r>
                      <a:r>
                        <a:rPr lang="en-US" sz="1100" b="0" i="0" u="none" strike="noStrike" baseline="0" smtClean="0">
                          <a:solidFill>
                            <a:srgbClr val="000000"/>
                          </a:solidFill>
                          <a:effectLst/>
                          <a:latin typeface="HP Simplified Light" panose="020B0404020204020204" pitchFamily="34" charset="0"/>
                        </a:rPr>
                        <a:t>validation </a:t>
                      </a:r>
                      <a:endParaRPr lang="en-US" sz="1100" b="0" i="0" u="none" strike="noStrike" baseline="0" dirty="0">
                        <a:solidFill>
                          <a:srgbClr val="000000"/>
                        </a:solidFill>
                        <a:effectLst/>
                        <a:latin typeface="HP Simplified Light" panose="020B0404020204020204" pitchFamily="34" charset="0"/>
                      </a:endParaRPr>
                    </a:p>
                    <a:p>
                      <a:pPr algn="l" fontAlgn="t"/>
                      <a:r>
                        <a:rPr lang="en-US" sz="1100" b="0" i="0" u="none" strike="noStrike" baseline="0" dirty="0">
                          <a:solidFill>
                            <a:srgbClr val="000000"/>
                          </a:solidFill>
                          <a:effectLst/>
                          <a:latin typeface="HP Simplified Light" panose="020B0404020204020204" pitchFamily="34" charset="0"/>
                        </a:rPr>
                        <a:t>9. Eclipse auto deal settings validation</a:t>
                      </a:r>
                    </a:p>
                    <a:p>
                      <a:pPr algn="l" fontAlgn="t"/>
                      <a:r>
                        <a:rPr lang="en-US" sz="1100" b="0" i="0" u="none" strike="noStrike" baseline="0" dirty="0">
                          <a:solidFill>
                            <a:srgbClr val="000000"/>
                          </a:solidFill>
                          <a:effectLst/>
                          <a:latin typeface="HP Simplified Light" panose="020B0404020204020204" pitchFamily="34" charset="0"/>
                        </a:rPr>
                        <a:t>10. DB validation</a:t>
                      </a:r>
                    </a:p>
                    <a:p>
                      <a:pPr algn="l" fontAlgn="t"/>
                      <a:r>
                        <a:rPr lang="en-US" sz="1100" b="0" i="0" u="none" strike="noStrike" baseline="0" dirty="0">
                          <a:solidFill>
                            <a:srgbClr val="000000"/>
                          </a:solidFill>
                          <a:effectLst/>
                          <a:latin typeface="HP Simplified Light" panose="020B0404020204020204" pitchFamily="34" charset="0"/>
                        </a:rPr>
                        <a:t>11.Job Validation</a:t>
                      </a:r>
                      <a:endParaRPr lang="en-US" sz="1100" b="0" i="0" u="none" strike="noStrike" dirty="0">
                        <a:solidFill>
                          <a:srgbClr val="000000"/>
                        </a:solidFill>
                        <a:effectLst/>
                        <a:latin typeface="HP Simplified Light" panose="020B0404020204020204" pitchFamily="34" charset="0"/>
                      </a:endParaRPr>
                    </a:p>
                  </a:txBody>
                  <a:tcPr marL="7620" marR="7620" marT="7620" marB="0" anchor="ctr"/>
                </a:tc>
                <a:tc>
                  <a:txBody>
                    <a:bodyPr/>
                    <a:lstStyle/>
                    <a:p>
                      <a:pPr algn="l" fontAlgn="t"/>
                      <a:r>
                        <a:rPr lang="en-US" sz="1100" b="1" i="0" u="none" strike="noStrike" dirty="0">
                          <a:solidFill>
                            <a:srgbClr val="000000"/>
                          </a:solidFill>
                          <a:effectLst/>
                          <a:latin typeface="HP Simplified Light" panose="020B0404020204020204" pitchFamily="34" charset="0"/>
                        </a:rPr>
                        <a:t>Regression</a:t>
                      </a:r>
                    </a:p>
                  </a:txBody>
                  <a:tcPr marL="7620" marR="7620" marT="7620" marB="0" anchor="ctr"/>
                </a:tc>
                <a:tc>
                  <a:txBody>
                    <a:bodyPr/>
                    <a:lstStyle/>
                    <a:p>
                      <a:pPr algn="l" fontAlgn="t"/>
                      <a:r>
                        <a:rPr lang="en-US" sz="1100" b="1" i="0" u="none" strike="noStrike" smtClean="0">
                          <a:solidFill>
                            <a:srgbClr val="000000"/>
                          </a:solidFill>
                          <a:effectLst/>
                          <a:latin typeface="HP Simplified Light" panose="020B0404020204020204" pitchFamily="34" charset="0"/>
                        </a:rPr>
                        <a:t>1- 2</a:t>
                      </a:r>
                      <a:r>
                        <a:rPr lang="en-US" sz="1100" b="1" i="0" u="none" strike="noStrike" baseline="0" smtClean="0">
                          <a:solidFill>
                            <a:srgbClr val="000000"/>
                          </a:solidFill>
                          <a:effectLst/>
                          <a:latin typeface="HP Simplified Light" panose="020B0404020204020204" pitchFamily="34" charset="0"/>
                        </a:rPr>
                        <a:t> -7</a:t>
                      </a:r>
                    </a:p>
                    <a:p>
                      <a:pPr algn="l" fontAlgn="t"/>
                      <a:r>
                        <a:rPr lang="en-US" sz="1100" b="1" i="0" u="none" strike="noStrike" smtClean="0">
                          <a:solidFill>
                            <a:srgbClr val="000000"/>
                          </a:solidFill>
                          <a:effectLst/>
                          <a:latin typeface="HP Simplified Light" panose="020B0404020204020204" pitchFamily="34" charset="0"/>
                        </a:rPr>
                        <a:t>completed</a:t>
                      </a:r>
                    </a:p>
                    <a:p>
                      <a:pPr algn="l" fontAlgn="t"/>
                      <a:endParaRPr lang="en-US" sz="1100" b="1" i="0" u="none" strike="noStrike" smtClean="0">
                        <a:solidFill>
                          <a:srgbClr val="000000"/>
                        </a:solidFill>
                        <a:effectLst/>
                        <a:latin typeface="HP Simplified Light" panose="020B0404020204020204" pitchFamily="34" charset="0"/>
                      </a:endParaRPr>
                    </a:p>
                    <a:p>
                      <a:pPr algn="l" fontAlgn="t"/>
                      <a:r>
                        <a:rPr lang="en-US" sz="1100" b="1" i="0" u="none" strike="noStrike" smtClean="0">
                          <a:solidFill>
                            <a:srgbClr val="000000"/>
                          </a:solidFill>
                          <a:effectLst/>
                          <a:latin typeface="HP Simplified Light" panose="020B0404020204020204" pitchFamily="34" charset="0"/>
                        </a:rPr>
                        <a:t>8-9-10-11</a:t>
                      </a:r>
                    </a:p>
                    <a:p>
                      <a:pPr algn="l" fontAlgn="t"/>
                      <a:r>
                        <a:rPr lang="en-US" sz="1100" b="1" i="0" u="none" strike="noStrike" smtClean="0">
                          <a:solidFill>
                            <a:srgbClr val="000000"/>
                          </a:solidFill>
                          <a:effectLst/>
                          <a:latin typeface="HP Simplified Light" panose="020B0404020204020204" pitchFamily="34" charset="0"/>
                        </a:rPr>
                        <a:t>N/A</a:t>
                      </a:r>
                      <a:endParaRPr lang="en-US" sz="1100" b="1" i="0" u="none" strike="noStrike" dirty="0">
                        <a:solidFill>
                          <a:srgbClr val="000000"/>
                        </a:solidFill>
                        <a:effectLst/>
                        <a:latin typeface="HP Simplified Light" panose="020B0404020204020204" pitchFamily="34" charset="0"/>
                      </a:endParaRPr>
                    </a:p>
                  </a:txBody>
                  <a:tcPr marL="7620" marR="7620" marT="7620" marB="0"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982970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59" y="304800"/>
            <a:ext cx="10969943" cy="762000"/>
          </a:xfrm>
        </p:spPr>
        <p:txBody>
          <a:bodyPr anchor="ctr"/>
          <a:lstStyle/>
          <a:p>
            <a:r>
              <a:rPr lang="en-GB" b="1" dirty="0"/>
              <a:t>SQ </a:t>
            </a:r>
            <a:r>
              <a:rPr lang="en-GB" b="1" dirty="0" smtClean="0"/>
              <a:t>Regression </a:t>
            </a:r>
            <a:r>
              <a:rPr lang="en-GB" b="1" dirty="0"/>
              <a:t>Test In Scope</a:t>
            </a:r>
            <a:endParaRPr lang="en-US" b="1" dirty="0">
              <a:solidFill>
                <a:schemeClr val="accent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4093074168"/>
              </p:ext>
            </p:extLst>
          </p:nvPr>
        </p:nvGraphicFramePr>
        <p:xfrm>
          <a:off x="530113" y="1118158"/>
          <a:ext cx="10442686" cy="5146312"/>
        </p:xfrm>
        <a:graphic>
          <a:graphicData uri="http://schemas.openxmlformats.org/drawingml/2006/table">
            <a:tbl>
              <a:tblPr firstRow="1" bandRow="1">
                <a:tableStyleId>{5C22544A-7EE6-4342-B048-85BDC9FD1C3A}</a:tableStyleId>
              </a:tblPr>
              <a:tblGrid>
                <a:gridCol w="351258">
                  <a:extLst>
                    <a:ext uri="{9D8B030D-6E8A-4147-A177-3AD203B41FA5}">
                      <a16:colId xmlns:a16="http://schemas.microsoft.com/office/drawing/2014/main" xmlns="" val="20000"/>
                    </a:ext>
                  </a:extLst>
                </a:gridCol>
                <a:gridCol w="1543808">
                  <a:extLst>
                    <a:ext uri="{9D8B030D-6E8A-4147-A177-3AD203B41FA5}">
                      <a16:colId xmlns:a16="http://schemas.microsoft.com/office/drawing/2014/main" xmlns="" val="20001"/>
                    </a:ext>
                  </a:extLst>
                </a:gridCol>
                <a:gridCol w="6795021">
                  <a:extLst>
                    <a:ext uri="{9D8B030D-6E8A-4147-A177-3AD203B41FA5}">
                      <a16:colId xmlns:a16="http://schemas.microsoft.com/office/drawing/2014/main" xmlns="" val="20003"/>
                    </a:ext>
                  </a:extLst>
                </a:gridCol>
                <a:gridCol w="914400">
                  <a:extLst>
                    <a:ext uri="{9D8B030D-6E8A-4147-A177-3AD203B41FA5}">
                      <a16:colId xmlns:a16="http://schemas.microsoft.com/office/drawing/2014/main" xmlns="" val="20004"/>
                    </a:ext>
                  </a:extLst>
                </a:gridCol>
                <a:gridCol w="838199">
                  <a:extLst>
                    <a:ext uri="{9D8B030D-6E8A-4147-A177-3AD203B41FA5}">
                      <a16:colId xmlns:a16="http://schemas.microsoft.com/office/drawing/2014/main" xmlns="" val="20005"/>
                    </a:ext>
                  </a:extLst>
                </a:gridCol>
              </a:tblGrid>
              <a:tr h="313137">
                <a:tc>
                  <a:txBody>
                    <a:bodyPr/>
                    <a:lstStyle/>
                    <a:p>
                      <a:pPr algn="ctr" fontAlgn="t"/>
                      <a:r>
                        <a:rPr lang="en-US" sz="1100" u="none" strike="noStrike" dirty="0">
                          <a:effectLst/>
                        </a:rPr>
                        <a:t>No.</a:t>
                      </a:r>
                      <a:endParaRPr lang="en-US" sz="1100" b="1" i="0" u="none" strike="noStrike" dirty="0">
                        <a:solidFill>
                          <a:srgbClr val="FFFFFF"/>
                        </a:solidFill>
                        <a:effectLst/>
                        <a:latin typeface="HP Simplified Light" panose="020B0404020204020204" pitchFamily="34" charset="0"/>
                      </a:endParaRPr>
                    </a:p>
                  </a:txBody>
                  <a:tcPr marL="7620" marR="7620" marT="7620" marB="0" anchor="ctr"/>
                </a:tc>
                <a:tc>
                  <a:txBody>
                    <a:bodyPr/>
                    <a:lstStyle/>
                    <a:p>
                      <a:pPr algn="ctr" fontAlgn="t"/>
                      <a:r>
                        <a:rPr lang="en-US" sz="1100" b="1" i="0" u="none" strike="noStrike" dirty="0">
                          <a:solidFill>
                            <a:schemeClr val="lt1"/>
                          </a:solidFill>
                          <a:effectLst/>
                          <a:latin typeface="+mn-lt"/>
                        </a:rPr>
                        <a:t>Module</a:t>
                      </a:r>
                      <a:endParaRPr lang="en-US" sz="1100" b="1" i="0" u="none" strike="noStrike" dirty="0">
                        <a:solidFill>
                          <a:srgbClr val="FFFFFF"/>
                        </a:solidFill>
                        <a:effectLst/>
                        <a:latin typeface="HP Simplified Light" panose="020B0404020204020204" pitchFamily="34" charset="0"/>
                      </a:endParaRPr>
                    </a:p>
                  </a:txBody>
                  <a:tcPr marL="7620" marR="7620" marT="7620" marB="0" anchor="ctr"/>
                </a:tc>
                <a:tc>
                  <a:txBody>
                    <a:bodyPr/>
                    <a:lstStyle/>
                    <a:p>
                      <a:pPr algn="ctr" fontAlgn="t"/>
                      <a:r>
                        <a:rPr lang="en-US" sz="1100" u="none" strike="noStrike" dirty="0">
                          <a:effectLst/>
                        </a:rPr>
                        <a:t>Test Cases</a:t>
                      </a:r>
                      <a:endParaRPr lang="en-US" sz="1100" b="1" i="0" u="none" strike="noStrike" dirty="0">
                        <a:solidFill>
                          <a:srgbClr val="FFFFFF"/>
                        </a:solidFill>
                        <a:effectLst/>
                        <a:latin typeface="HP Simplified Light" panose="020B0404020204020204" pitchFamily="34" charset="0"/>
                      </a:endParaRPr>
                    </a:p>
                  </a:txBody>
                  <a:tcPr marL="7620" marR="7620" marT="7620" marB="0" anchor="ctr"/>
                </a:tc>
                <a:tc>
                  <a:txBody>
                    <a:bodyPr/>
                    <a:lstStyle/>
                    <a:p>
                      <a:pPr algn="ctr" fontAlgn="t"/>
                      <a:r>
                        <a:rPr lang="en-US" sz="1100" b="1" i="0" u="none" strike="noStrike" dirty="0">
                          <a:solidFill>
                            <a:srgbClr val="FFFFFF"/>
                          </a:solidFill>
                          <a:effectLst/>
                          <a:latin typeface="HP Simplified Light" panose="020B0404020204020204" pitchFamily="34" charset="0"/>
                        </a:rPr>
                        <a:t>Type</a:t>
                      </a:r>
                    </a:p>
                  </a:txBody>
                  <a:tcPr marL="7620" marR="7620" marT="7620" marB="0" anchor="ctr"/>
                </a:tc>
                <a:tc>
                  <a:txBody>
                    <a:bodyPr/>
                    <a:lstStyle/>
                    <a:p>
                      <a:pPr algn="ctr" fontAlgn="t"/>
                      <a:r>
                        <a:rPr lang="en-US" sz="1100" b="1" i="0" u="none" strike="noStrike" dirty="0">
                          <a:solidFill>
                            <a:srgbClr val="FFFFFF"/>
                          </a:solidFill>
                          <a:effectLst/>
                          <a:latin typeface="HP Simplified Light" panose="020B0404020204020204" pitchFamily="34" charset="0"/>
                        </a:rPr>
                        <a:t>Remarks</a:t>
                      </a:r>
                    </a:p>
                  </a:txBody>
                  <a:tcPr marL="7620" marR="7620" marT="7620" marB="0" anchor="ctr"/>
                </a:tc>
                <a:extLst>
                  <a:ext uri="{0D108BD9-81ED-4DB2-BD59-A6C34878D82A}">
                    <a16:rowId xmlns:a16="http://schemas.microsoft.com/office/drawing/2014/main" xmlns="" val="10000"/>
                  </a:ext>
                </a:extLst>
              </a:tr>
              <a:tr h="619315">
                <a:tc>
                  <a:txBody>
                    <a:bodyPr/>
                    <a:lstStyle/>
                    <a:p>
                      <a:pPr algn="ctr" fontAlgn="t"/>
                      <a:r>
                        <a:rPr lang="en-US" sz="1100" b="0" i="0" u="none" strike="noStrike" kern="1200" dirty="0">
                          <a:solidFill>
                            <a:srgbClr val="000000"/>
                          </a:solidFill>
                          <a:effectLst/>
                          <a:latin typeface="HP Simplified Light" panose="020B0404020204020204" pitchFamily="34" charset="0"/>
                          <a:ea typeface="+mn-ea"/>
                          <a:cs typeface="+mn-cs"/>
                        </a:rPr>
                        <a:t>5</a:t>
                      </a:r>
                    </a:p>
                  </a:txBody>
                  <a:tcPr marL="7620" marR="7620" marT="7620" marB="0" anchor="ctr"/>
                </a:tc>
                <a:tc>
                  <a:txBody>
                    <a:bodyPr/>
                    <a:lstStyle/>
                    <a:p>
                      <a:pPr algn="l" fontAlgn="ctr"/>
                      <a:r>
                        <a:rPr lang="en-US" sz="1100" b="0" i="0" u="none" strike="noStrike" kern="1200" dirty="0">
                          <a:solidFill>
                            <a:srgbClr val="000000"/>
                          </a:solidFill>
                          <a:effectLst/>
                          <a:latin typeface="HP Simplified Light" panose="020B0404020204020204" pitchFamily="34" charset="0"/>
                          <a:ea typeface="+mn-ea"/>
                          <a:cs typeface="+mn-cs"/>
                        </a:rPr>
                        <a:t>EIS</a:t>
                      </a:r>
                      <a:endParaRPr lang="en-GB" sz="1100" b="0" i="0" u="none" strike="noStrike" kern="1200" dirty="0">
                        <a:solidFill>
                          <a:srgbClr val="000000"/>
                        </a:solidFill>
                        <a:effectLst/>
                        <a:latin typeface="HP Simplified Light" panose="020B0404020204020204" pitchFamily="34" charset="0"/>
                        <a:ea typeface="+mn-ea"/>
                        <a:cs typeface="+mn-cs"/>
                      </a:endParaRPr>
                    </a:p>
                  </a:txBody>
                  <a:tcPr marL="6350" marR="6350" marT="6350" marB="0" anchor="ctr"/>
                </a:tc>
                <a:tc>
                  <a:txBody>
                    <a:bodyPr/>
                    <a:lstStyle/>
                    <a:p>
                      <a:pPr algn="l" fontAlgn="t"/>
                      <a:r>
                        <a:rPr lang="en-US" sz="1100" b="0" i="0" u="none" strike="noStrike" dirty="0">
                          <a:solidFill>
                            <a:srgbClr val="000000"/>
                          </a:solidFill>
                          <a:effectLst/>
                          <a:latin typeface="HP Simplified Light" panose="020B0404020204020204" pitchFamily="34" charset="0"/>
                        </a:rPr>
                        <a:t>1. </a:t>
                      </a:r>
                      <a:r>
                        <a:rPr lang="en-US" sz="1100" b="0" i="0" u="none" strike="noStrike" dirty="0" err="1">
                          <a:solidFill>
                            <a:srgbClr val="000000"/>
                          </a:solidFill>
                          <a:effectLst/>
                          <a:latin typeface="HP Simplified Light" panose="020B0404020204020204" pitchFamily="34" charset="0"/>
                        </a:rPr>
                        <a:t>HPI_Eclipse_DC</a:t>
                      </a:r>
                      <a:r>
                        <a:rPr lang="en-US" sz="1100" b="0" i="0" u="none" strike="noStrike" dirty="0">
                          <a:solidFill>
                            <a:srgbClr val="000000"/>
                          </a:solidFill>
                          <a:effectLst/>
                          <a:latin typeface="HP Simplified Light" panose="020B0404020204020204" pitchFamily="34" charset="0"/>
                        </a:rPr>
                        <a:t> Company Specific</a:t>
                      </a:r>
                    </a:p>
                    <a:p>
                      <a:pPr algn="l" fontAlgn="t"/>
                      <a:r>
                        <a:rPr lang="en-US" sz="1100" b="0" i="0" u="none" strike="noStrike" dirty="0">
                          <a:solidFill>
                            <a:srgbClr val="000000"/>
                          </a:solidFill>
                          <a:effectLst/>
                          <a:latin typeface="HP Simplified Light" panose="020B0404020204020204" pitchFamily="34" charset="0"/>
                        </a:rPr>
                        <a:t>2. </a:t>
                      </a:r>
                      <a:r>
                        <a:rPr lang="en-US" sz="1100" b="0" i="0" u="none" strike="noStrike" dirty="0" err="1">
                          <a:solidFill>
                            <a:srgbClr val="000000"/>
                          </a:solidFill>
                          <a:effectLst/>
                          <a:latin typeface="HP Simplified Light" panose="020B0404020204020204" pitchFamily="34" charset="0"/>
                        </a:rPr>
                        <a:t>HPI_Eclipse_DL</a:t>
                      </a:r>
                      <a:r>
                        <a:rPr lang="en-US" sz="1100" b="0" i="0" u="none" strike="noStrike" dirty="0">
                          <a:solidFill>
                            <a:srgbClr val="000000"/>
                          </a:solidFill>
                          <a:effectLst/>
                          <a:latin typeface="HP Simplified Light" panose="020B0404020204020204" pitchFamily="34" charset="0"/>
                        </a:rPr>
                        <a:t> or SR or DM Company Specific</a:t>
                      </a:r>
                    </a:p>
                    <a:p>
                      <a:pPr algn="l" fontAlgn="t"/>
                      <a:r>
                        <a:rPr lang="en-US" sz="1100" b="0" i="0" u="none" strike="noStrike" dirty="0">
                          <a:solidFill>
                            <a:srgbClr val="000000"/>
                          </a:solidFill>
                          <a:effectLst/>
                          <a:latin typeface="HP Simplified Light" panose="020B0404020204020204" pitchFamily="34" charset="0"/>
                        </a:rPr>
                        <a:t>3. </a:t>
                      </a:r>
                      <a:r>
                        <a:rPr lang="en-US" sz="1100" b="0" i="0" u="none" strike="noStrike" dirty="0" err="1">
                          <a:solidFill>
                            <a:srgbClr val="000000"/>
                          </a:solidFill>
                          <a:effectLst/>
                          <a:latin typeface="HP Simplified Light" panose="020B0404020204020204" pitchFamily="34" charset="0"/>
                        </a:rPr>
                        <a:t>HPI_Internal_EIS</a:t>
                      </a:r>
                      <a:r>
                        <a:rPr lang="en-US" sz="1100" b="0" i="0" u="none" strike="noStrike" dirty="0">
                          <a:solidFill>
                            <a:srgbClr val="000000"/>
                          </a:solidFill>
                          <a:effectLst/>
                          <a:latin typeface="HP Simplified Light" panose="020B0404020204020204" pitchFamily="34" charset="0"/>
                        </a:rPr>
                        <a:t>_ Displays Data</a:t>
                      </a:r>
                    </a:p>
                    <a:p>
                      <a:pPr algn="l" fontAlgn="t"/>
                      <a:r>
                        <a:rPr lang="en-US" sz="1100" b="0" i="0" u="none" strike="noStrike" dirty="0">
                          <a:solidFill>
                            <a:srgbClr val="000000"/>
                          </a:solidFill>
                          <a:effectLst/>
                          <a:latin typeface="HP Simplified Light" panose="020B0404020204020204" pitchFamily="34" charset="0"/>
                        </a:rPr>
                        <a:t>4. </a:t>
                      </a:r>
                      <a:r>
                        <a:rPr lang="en-US" sz="1100" b="0" i="0" u="none" strike="noStrike" dirty="0" err="1">
                          <a:solidFill>
                            <a:srgbClr val="000000"/>
                          </a:solidFill>
                          <a:effectLst/>
                          <a:latin typeface="HP Simplified Light" panose="020B0404020204020204" pitchFamily="34" charset="0"/>
                        </a:rPr>
                        <a:t>HPI_Internal_EIS_Bg</a:t>
                      </a:r>
                      <a:r>
                        <a:rPr lang="en-US" sz="1100" b="0" i="0" u="none" strike="noStrike" dirty="0">
                          <a:solidFill>
                            <a:srgbClr val="000000"/>
                          </a:solidFill>
                          <a:effectLst/>
                          <a:latin typeface="HP Simplified Light" panose="020B0404020204020204" pitchFamily="34" charset="0"/>
                        </a:rPr>
                        <a:t> or BU Info Send to Eclipse for Deal Creation</a:t>
                      </a:r>
                    </a:p>
                    <a:p>
                      <a:pPr algn="l" fontAlgn="t"/>
                      <a:r>
                        <a:rPr lang="en-US" sz="1100" b="0" i="0" u="none" strike="noStrike" dirty="0">
                          <a:solidFill>
                            <a:srgbClr val="000000"/>
                          </a:solidFill>
                          <a:effectLst/>
                          <a:latin typeface="HP Simplified Light" panose="020B0404020204020204" pitchFamily="34" charset="0"/>
                        </a:rPr>
                        <a:t>5. </a:t>
                      </a:r>
                      <a:r>
                        <a:rPr lang="en-US" sz="1100" b="0" i="0" u="none" strike="noStrike" dirty="0" err="1">
                          <a:solidFill>
                            <a:srgbClr val="000000"/>
                          </a:solidFill>
                          <a:effectLst/>
                          <a:latin typeface="HP Simplified Light" panose="020B0404020204020204" pitchFamily="34" charset="0"/>
                        </a:rPr>
                        <a:t>HPI_Internal_EIS_Change</a:t>
                      </a:r>
                      <a:r>
                        <a:rPr lang="en-US" sz="1100" b="0" i="0" u="none" strike="noStrike" dirty="0">
                          <a:solidFill>
                            <a:srgbClr val="000000"/>
                          </a:solidFill>
                          <a:effectLst/>
                          <a:latin typeface="HP Simplified Light" panose="020B0404020204020204" pitchFamily="34" charset="0"/>
                        </a:rPr>
                        <a:t> Partner </a:t>
                      </a:r>
                      <a:r>
                        <a:rPr lang="en-US" sz="1100" b="0" i="0" u="none" strike="noStrike" dirty="0" err="1">
                          <a:solidFill>
                            <a:srgbClr val="000000"/>
                          </a:solidFill>
                          <a:effectLst/>
                          <a:latin typeface="HP Simplified Light" panose="020B0404020204020204" pitchFamily="34" charset="0"/>
                        </a:rPr>
                        <a:t>functionality_Reseller</a:t>
                      </a:r>
                      <a:r>
                        <a:rPr lang="en-US" sz="1100" b="0" i="0" u="none" strike="noStrike" dirty="0">
                          <a:solidFill>
                            <a:srgbClr val="000000"/>
                          </a:solidFill>
                          <a:effectLst/>
                          <a:latin typeface="HP Simplified Light" panose="020B0404020204020204" pitchFamily="34" charset="0"/>
                        </a:rPr>
                        <a:t> Tab</a:t>
                      </a:r>
                    </a:p>
                    <a:p>
                      <a:pPr algn="l" fontAlgn="t"/>
                      <a:r>
                        <a:rPr lang="en-US" sz="1100" b="0" i="0" u="none" strike="noStrike" dirty="0">
                          <a:solidFill>
                            <a:srgbClr val="000000"/>
                          </a:solidFill>
                          <a:effectLst/>
                          <a:latin typeface="HP Simplified Light" panose="020B0404020204020204" pitchFamily="34" charset="0"/>
                        </a:rPr>
                        <a:t>6. </a:t>
                      </a:r>
                      <a:r>
                        <a:rPr lang="en-US" sz="1100" b="0" i="0" u="none" strike="noStrike" dirty="0" err="1">
                          <a:solidFill>
                            <a:srgbClr val="000000"/>
                          </a:solidFill>
                          <a:effectLst/>
                          <a:latin typeface="HP Simplified Light" panose="020B0404020204020204" pitchFamily="34" charset="0"/>
                        </a:rPr>
                        <a:t>HPI_Internal_EIS_Header</a:t>
                      </a:r>
                      <a:r>
                        <a:rPr lang="en-US" sz="1100" b="0" i="0" u="none" strike="noStrike" dirty="0">
                          <a:solidFill>
                            <a:srgbClr val="000000"/>
                          </a:solidFill>
                          <a:effectLst/>
                          <a:latin typeface="HP Simplified Light" panose="020B0404020204020204" pitchFamily="34" charset="0"/>
                        </a:rPr>
                        <a:t> Section</a:t>
                      </a:r>
                    </a:p>
                    <a:p>
                      <a:pPr algn="l" fontAlgn="t"/>
                      <a:r>
                        <a:rPr lang="en-US" sz="1100" b="0" i="0" u="none" strike="noStrike" dirty="0">
                          <a:solidFill>
                            <a:srgbClr val="000000"/>
                          </a:solidFill>
                          <a:effectLst/>
                          <a:latin typeface="HP Simplified Light" panose="020B0404020204020204" pitchFamily="34" charset="0"/>
                        </a:rPr>
                        <a:t>7. </a:t>
                      </a:r>
                      <a:r>
                        <a:rPr lang="en-US" sz="1100" b="0" i="0" u="none" strike="noStrike" dirty="0" err="1">
                          <a:solidFill>
                            <a:srgbClr val="000000"/>
                          </a:solidFill>
                          <a:effectLst/>
                          <a:latin typeface="HP Simplified Light" panose="020B0404020204020204" pitchFamily="34" charset="0"/>
                        </a:rPr>
                        <a:t>HPI_Internal_EIS_Manual</a:t>
                      </a:r>
                      <a:r>
                        <a:rPr lang="en-US" sz="1100" b="0" i="0" u="none" strike="noStrike" dirty="0">
                          <a:solidFill>
                            <a:srgbClr val="000000"/>
                          </a:solidFill>
                          <a:effectLst/>
                          <a:latin typeface="HP Simplified Light" panose="020B0404020204020204" pitchFamily="34" charset="0"/>
                        </a:rPr>
                        <a:t> Override Error </a:t>
                      </a:r>
                      <a:r>
                        <a:rPr lang="en-US" sz="1100" b="0" i="0" u="none" strike="noStrike">
                          <a:solidFill>
                            <a:srgbClr val="000000"/>
                          </a:solidFill>
                          <a:effectLst/>
                          <a:latin typeface="HP Simplified Light" panose="020B0404020204020204" pitchFamily="34" charset="0"/>
                        </a:rPr>
                        <a:t>Message </a:t>
                      </a:r>
                      <a:r>
                        <a:rPr lang="en-US" sz="1100" b="0" i="0" u="none" strike="noStrike" smtClean="0">
                          <a:solidFill>
                            <a:srgbClr val="000000"/>
                          </a:solidFill>
                          <a:effectLst/>
                          <a:latin typeface="HP Simplified Light" panose="020B0404020204020204" pitchFamily="34" charset="0"/>
                        </a:rPr>
                        <a:t>Functionality – </a:t>
                      </a:r>
                      <a:r>
                        <a:rPr lang="en-US" sz="1100" b="0" i="0" u="none" strike="noStrike" smtClean="0">
                          <a:solidFill>
                            <a:srgbClr val="FF0000"/>
                          </a:solidFill>
                          <a:effectLst/>
                          <a:latin typeface="HP Simplified Light" panose="020B0404020204020204" pitchFamily="34" charset="0"/>
                        </a:rPr>
                        <a:t>Not complted</a:t>
                      </a:r>
                      <a:endParaRPr lang="en-US" sz="1100" b="0" i="0" u="none" strike="noStrike" dirty="0">
                        <a:solidFill>
                          <a:srgbClr val="FF0000"/>
                        </a:solidFill>
                        <a:effectLst/>
                        <a:latin typeface="HP Simplified Light" panose="020B0404020204020204" pitchFamily="34" charset="0"/>
                      </a:endParaRPr>
                    </a:p>
                    <a:p>
                      <a:pPr algn="l" fontAlgn="t"/>
                      <a:r>
                        <a:rPr lang="en-US" sz="1100" b="0" i="0" u="none" strike="noStrike" dirty="0">
                          <a:solidFill>
                            <a:srgbClr val="000000"/>
                          </a:solidFill>
                          <a:effectLst/>
                          <a:latin typeface="HP Simplified Light" panose="020B0404020204020204" pitchFamily="34" charset="0"/>
                        </a:rPr>
                        <a:t>8. </a:t>
                      </a:r>
                      <a:r>
                        <a:rPr lang="en-US" sz="1100" b="0" i="0" u="none" strike="noStrike" dirty="0" err="1">
                          <a:solidFill>
                            <a:srgbClr val="000000"/>
                          </a:solidFill>
                          <a:effectLst/>
                          <a:latin typeface="HP Simplified Light" panose="020B0404020204020204" pitchFamily="34" charset="0"/>
                        </a:rPr>
                        <a:t>HPI_Internal_EIS_Manual</a:t>
                      </a:r>
                      <a:r>
                        <a:rPr lang="en-US" sz="1100" b="0" i="0" u="none" strike="noStrike" dirty="0">
                          <a:solidFill>
                            <a:srgbClr val="000000"/>
                          </a:solidFill>
                          <a:effectLst/>
                          <a:latin typeface="HP Simplified Light" panose="020B0404020204020204" pitchFamily="34" charset="0"/>
                        </a:rPr>
                        <a:t> </a:t>
                      </a:r>
                      <a:r>
                        <a:rPr lang="en-US" sz="1100" b="0" i="0" u="none" strike="noStrike">
                          <a:solidFill>
                            <a:srgbClr val="000000"/>
                          </a:solidFill>
                          <a:effectLst/>
                          <a:latin typeface="HP Simplified Light" panose="020B0404020204020204" pitchFamily="34" charset="0"/>
                        </a:rPr>
                        <a:t>Override </a:t>
                      </a:r>
                      <a:r>
                        <a:rPr lang="en-US" sz="1100" b="0" i="0" u="none" strike="noStrike" smtClean="0">
                          <a:solidFill>
                            <a:srgbClr val="000000"/>
                          </a:solidFill>
                          <a:effectLst/>
                          <a:latin typeface="HP Simplified Light" panose="020B0404020204020204" pitchFamily="34" charset="0"/>
                        </a:rPr>
                        <a:t>functionality – </a:t>
                      </a:r>
                      <a:r>
                        <a:rPr lang="en-US" sz="1100" b="0" i="0" u="none" strike="noStrike" smtClean="0">
                          <a:solidFill>
                            <a:srgbClr val="FF0000"/>
                          </a:solidFill>
                          <a:effectLst/>
                          <a:latin typeface="HP Simplified Light" panose="020B0404020204020204" pitchFamily="34" charset="0"/>
                        </a:rPr>
                        <a:t>Not</a:t>
                      </a:r>
                      <a:r>
                        <a:rPr lang="en-US" sz="1100" b="0" i="0" u="none" strike="noStrike" baseline="0" smtClean="0">
                          <a:solidFill>
                            <a:srgbClr val="FF0000"/>
                          </a:solidFill>
                          <a:effectLst/>
                          <a:latin typeface="HP Simplified Light" panose="020B0404020204020204" pitchFamily="34" charset="0"/>
                        </a:rPr>
                        <a:t> completed</a:t>
                      </a:r>
                      <a:endParaRPr lang="en-US" sz="1100" b="0" i="0" u="none" strike="noStrike" dirty="0">
                        <a:solidFill>
                          <a:srgbClr val="FF0000"/>
                        </a:solidFill>
                        <a:effectLst/>
                        <a:latin typeface="HP Simplified Light" panose="020B0404020204020204" pitchFamily="34" charset="0"/>
                      </a:endParaRPr>
                    </a:p>
                    <a:p>
                      <a:pPr algn="l" fontAlgn="t"/>
                      <a:r>
                        <a:rPr lang="en-US" sz="1100" b="0" i="0" u="none" strike="noStrike" dirty="0">
                          <a:solidFill>
                            <a:srgbClr val="000000"/>
                          </a:solidFill>
                          <a:effectLst/>
                          <a:latin typeface="HP Simplified Light" panose="020B0404020204020204" pitchFamily="34" charset="0"/>
                        </a:rPr>
                        <a:t>9. </a:t>
                      </a:r>
                      <a:r>
                        <a:rPr lang="en-US" sz="1100" b="0" i="0" u="none" strike="noStrike" dirty="0" err="1">
                          <a:solidFill>
                            <a:srgbClr val="000000"/>
                          </a:solidFill>
                          <a:effectLst/>
                          <a:latin typeface="HP Simplified Light" panose="020B0404020204020204" pitchFamily="34" charset="0"/>
                        </a:rPr>
                        <a:t>HPI_Internal_EIS_Request</a:t>
                      </a:r>
                      <a:r>
                        <a:rPr lang="en-US" sz="1100" b="0" i="0" u="none" strike="noStrike" dirty="0">
                          <a:solidFill>
                            <a:srgbClr val="000000"/>
                          </a:solidFill>
                          <a:effectLst/>
                          <a:latin typeface="HP Simplified Light" panose="020B0404020204020204" pitchFamily="34" charset="0"/>
                        </a:rPr>
                        <a:t> Information, Indicators, Customer Information Functionality</a:t>
                      </a:r>
                    </a:p>
                    <a:p>
                      <a:pPr algn="l" fontAlgn="t"/>
                      <a:r>
                        <a:rPr lang="en-US" sz="1100" b="0" i="0" u="none" strike="noStrike" dirty="0">
                          <a:solidFill>
                            <a:srgbClr val="000000"/>
                          </a:solidFill>
                          <a:effectLst/>
                          <a:latin typeface="HP Simplified Light" panose="020B0404020204020204" pitchFamily="34" charset="0"/>
                        </a:rPr>
                        <a:t>10.</a:t>
                      </a:r>
                      <a:r>
                        <a:rPr lang="en-US" sz="1100" b="0" i="0" u="none" strike="noStrike" baseline="0" dirty="0">
                          <a:solidFill>
                            <a:srgbClr val="000000"/>
                          </a:solidFill>
                          <a:effectLst/>
                          <a:latin typeface="HP Simplified Light" panose="020B0404020204020204" pitchFamily="34" charset="0"/>
                        </a:rPr>
                        <a:t> </a:t>
                      </a:r>
                      <a:r>
                        <a:rPr lang="en-US" sz="1100" b="0" i="0" u="none" strike="noStrike" dirty="0" err="1">
                          <a:solidFill>
                            <a:srgbClr val="000000"/>
                          </a:solidFill>
                          <a:effectLst/>
                          <a:latin typeface="HP Simplified Light" panose="020B0404020204020204" pitchFamily="34" charset="0"/>
                        </a:rPr>
                        <a:t>HPI_Internal_EIS_Users</a:t>
                      </a:r>
                      <a:r>
                        <a:rPr lang="en-US" sz="1100" b="0" i="0" u="none" strike="noStrike" dirty="0">
                          <a:solidFill>
                            <a:srgbClr val="000000"/>
                          </a:solidFill>
                          <a:effectLst/>
                          <a:latin typeface="HP Simplified Light" panose="020B0404020204020204" pitchFamily="34" charset="0"/>
                        </a:rPr>
                        <a:t> Functionality</a:t>
                      </a:r>
                    </a:p>
                  </a:txBody>
                  <a:tcPr marL="7620" marR="7620" marT="7620" marB="0" anchor="ctr"/>
                </a:tc>
                <a:tc>
                  <a:txBody>
                    <a:bodyPr/>
                    <a:lstStyle/>
                    <a:p>
                      <a:pPr algn="l" fontAlgn="t"/>
                      <a:r>
                        <a:rPr lang="en-US" sz="1100" b="1" i="0" u="none" strike="noStrike">
                          <a:solidFill>
                            <a:srgbClr val="000000"/>
                          </a:solidFill>
                          <a:effectLst/>
                          <a:latin typeface="HP Simplified Light" panose="020B0404020204020204" pitchFamily="34" charset="0"/>
                        </a:rPr>
                        <a:t>Regression</a:t>
                      </a:r>
                      <a:endParaRPr lang="en-US" sz="1100" b="1" i="0" u="none" strike="noStrike" dirty="0">
                        <a:solidFill>
                          <a:srgbClr val="000000"/>
                        </a:solidFill>
                        <a:effectLst/>
                        <a:latin typeface="HP Simplified Light" panose="020B0404020204020204" pitchFamily="34" charset="0"/>
                      </a:endParaRPr>
                    </a:p>
                  </a:txBody>
                  <a:tcPr marL="7620" marR="7620" marT="7620" marB="0" anchor="ctr"/>
                </a:tc>
                <a:tc>
                  <a:txBody>
                    <a:bodyPr/>
                    <a:lstStyle/>
                    <a:p>
                      <a:pPr algn="l" fontAlgn="t"/>
                      <a:r>
                        <a:rPr lang="en-US" sz="1100" b="1" i="0" u="none" strike="noStrike" smtClean="0">
                          <a:solidFill>
                            <a:srgbClr val="000000"/>
                          </a:solidFill>
                          <a:effectLst/>
                          <a:latin typeface="HP Simplified Light" panose="020B0404020204020204" pitchFamily="34" charset="0"/>
                        </a:rPr>
                        <a:t> In</a:t>
                      </a:r>
                      <a:r>
                        <a:rPr lang="en-US" sz="1100" b="1" i="0" u="none" strike="noStrike" baseline="0" smtClean="0">
                          <a:solidFill>
                            <a:srgbClr val="000000"/>
                          </a:solidFill>
                          <a:effectLst/>
                          <a:latin typeface="HP Simplified Light" panose="020B0404020204020204" pitchFamily="34" charset="0"/>
                        </a:rPr>
                        <a:t> Progress</a:t>
                      </a:r>
                      <a:endParaRPr lang="en-US" sz="1100" b="1" i="0" u="none" strike="noStrike" dirty="0">
                        <a:solidFill>
                          <a:srgbClr val="000000"/>
                        </a:solidFill>
                        <a:effectLst/>
                        <a:latin typeface="HP Simplified Light" panose="020B0404020204020204" pitchFamily="34" charset="0"/>
                      </a:endParaRPr>
                    </a:p>
                  </a:txBody>
                  <a:tcPr marL="7620" marR="7620" marT="7620" marB="0" anchor="ctr"/>
                </a:tc>
                <a:extLst>
                  <a:ext uri="{0D108BD9-81ED-4DB2-BD59-A6C34878D82A}">
                    <a16:rowId xmlns:a16="http://schemas.microsoft.com/office/drawing/2014/main" xmlns="" val="10001"/>
                  </a:ext>
                </a:extLst>
              </a:tr>
              <a:tr h="237485">
                <a:tc>
                  <a:txBody>
                    <a:bodyPr/>
                    <a:lstStyle/>
                    <a:p>
                      <a:pPr algn="ctr" fontAlgn="t"/>
                      <a:r>
                        <a:rPr lang="en-US" sz="1100" b="0" i="0" u="none" strike="noStrike" dirty="0">
                          <a:solidFill>
                            <a:schemeClr val="dk1"/>
                          </a:solidFill>
                          <a:effectLst/>
                          <a:latin typeface="+mn-lt"/>
                        </a:rPr>
                        <a:t>6</a:t>
                      </a:r>
                      <a:endParaRPr lang="en-US" sz="1100" b="0" i="0" u="none" strike="noStrike" dirty="0">
                        <a:solidFill>
                          <a:srgbClr val="000000"/>
                        </a:solidFill>
                        <a:effectLst/>
                        <a:latin typeface="HP Simplified Light" panose="020B0404020204020204" pitchFamily="34" charset="0"/>
                      </a:endParaRPr>
                    </a:p>
                  </a:txBody>
                  <a:tcPr marL="7620" marR="7620" marT="7620" marB="0" anchor="ctr"/>
                </a:tc>
                <a:tc>
                  <a:txBody>
                    <a:bodyPr/>
                    <a:lstStyle/>
                    <a:p>
                      <a:pPr algn="l" fontAlgn="t"/>
                      <a:r>
                        <a:rPr lang="en-US" sz="1100" b="0" i="0" u="none" strike="noStrike" dirty="0">
                          <a:solidFill>
                            <a:srgbClr val="000000"/>
                          </a:solidFill>
                          <a:effectLst/>
                          <a:latin typeface="HP Simplified Light" panose="020B0404020204020204" pitchFamily="34" charset="0"/>
                        </a:rPr>
                        <a:t>Mark Won</a:t>
                      </a:r>
                    </a:p>
                  </a:txBody>
                  <a:tcPr marL="7620" marR="7620" marT="7620" marB="0" anchor="ctr"/>
                </a:tc>
                <a:tc>
                  <a:txBody>
                    <a:bodyPr/>
                    <a:lstStyle/>
                    <a:p>
                      <a:pPr marL="0" algn="l" defTabSz="914400" rtl="0" eaLnBrk="1" fontAlgn="t" latinLnBrk="0" hangingPunct="1"/>
                      <a:endParaRPr lang="en-US" sz="1100" u="none" strike="noStrike" kern="1200" dirty="0">
                        <a:solidFill>
                          <a:schemeClr val="dk1"/>
                        </a:solidFill>
                        <a:effectLst/>
                        <a:latin typeface="+mn-lt"/>
                        <a:ea typeface="+mn-ea"/>
                        <a:cs typeface="+mn-cs"/>
                      </a:endParaRPr>
                    </a:p>
                    <a:p>
                      <a:pPr marL="0" algn="l" defTabSz="914400" rtl="0" eaLnBrk="1" fontAlgn="t" latinLnBrk="0" hangingPunct="1"/>
                      <a:r>
                        <a:rPr lang="en-US" sz="1100" u="none" strike="noStrike" kern="1200" dirty="0">
                          <a:solidFill>
                            <a:schemeClr val="dk1"/>
                          </a:solidFill>
                          <a:effectLst/>
                          <a:latin typeface="+mn-lt"/>
                          <a:ea typeface="+mn-ea"/>
                          <a:cs typeface="+mn-cs"/>
                        </a:rPr>
                        <a:t>1.</a:t>
                      </a:r>
                      <a:r>
                        <a:rPr lang="en-US" sz="1100" u="none" strike="noStrike" kern="1200" baseline="0" dirty="0">
                          <a:solidFill>
                            <a:schemeClr val="dk1"/>
                          </a:solidFill>
                          <a:effectLst/>
                          <a:latin typeface="+mn-lt"/>
                          <a:ea typeface="+mn-ea"/>
                          <a:cs typeface="+mn-cs"/>
                        </a:rPr>
                        <a:t> </a:t>
                      </a:r>
                      <a:r>
                        <a:rPr lang="en-US" sz="1100" u="none" strike="noStrike" kern="1200" baseline="0" dirty="0" err="1">
                          <a:solidFill>
                            <a:schemeClr val="dk1"/>
                          </a:solidFill>
                          <a:effectLst/>
                          <a:latin typeface="+mn-lt"/>
                          <a:ea typeface="+mn-ea"/>
                          <a:cs typeface="+mn-cs"/>
                        </a:rPr>
                        <a:t>HPI_External_Mark</a:t>
                      </a:r>
                      <a:r>
                        <a:rPr lang="en-US" sz="1100" u="none" strike="noStrike" kern="1200" baseline="0" dirty="0">
                          <a:solidFill>
                            <a:schemeClr val="dk1"/>
                          </a:solidFill>
                          <a:effectLst/>
                          <a:latin typeface="+mn-lt"/>
                          <a:ea typeface="+mn-ea"/>
                          <a:cs typeface="+mn-cs"/>
                        </a:rPr>
                        <a:t> Won</a:t>
                      </a:r>
                    </a:p>
                    <a:p>
                      <a:pPr marL="0" algn="l" defTabSz="914400" rtl="0" eaLnBrk="1" fontAlgn="t" latinLnBrk="0" hangingPunct="1"/>
                      <a:endParaRPr lang="en-US" sz="1100" u="none" strike="noStrike" kern="1200" dirty="0">
                        <a:solidFill>
                          <a:schemeClr val="dk1"/>
                        </a:solidFill>
                        <a:effectLst/>
                        <a:latin typeface="+mn-lt"/>
                        <a:ea typeface="+mn-ea"/>
                        <a:cs typeface="+mn-cs"/>
                      </a:endParaRPr>
                    </a:p>
                  </a:txBody>
                  <a:tcPr marL="7620" marR="7620" marT="7620" marB="0" anchor="ctr"/>
                </a:tc>
                <a:tc>
                  <a:txBody>
                    <a:bodyPr/>
                    <a:lstStyle/>
                    <a:p>
                      <a:pPr algn="l" fontAlgn="t"/>
                      <a:r>
                        <a:rPr lang="en-US" sz="1100" b="1" i="0" u="none" strike="noStrike">
                          <a:solidFill>
                            <a:srgbClr val="000000"/>
                          </a:solidFill>
                          <a:effectLst/>
                          <a:latin typeface="HP Simplified Light" panose="020B0404020204020204" pitchFamily="34" charset="0"/>
                        </a:rPr>
                        <a:t>Regression</a:t>
                      </a:r>
                      <a:endParaRPr lang="en-US" sz="1100" b="1" i="0" u="none" strike="noStrike" dirty="0">
                        <a:solidFill>
                          <a:srgbClr val="000000"/>
                        </a:solidFill>
                        <a:effectLst/>
                        <a:latin typeface="HP Simplified Light" panose="020B0404020204020204" pitchFamily="34" charset="0"/>
                      </a:endParaRPr>
                    </a:p>
                  </a:txBody>
                  <a:tcPr marL="7620" marR="7620" marT="7620" marB="0" anchor="ctr"/>
                </a:tc>
                <a:tc>
                  <a:txBody>
                    <a:bodyPr/>
                    <a:lstStyle/>
                    <a:p>
                      <a:pPr algn="l" fontAlgn="t"/>
                      <a:r>
                        <a:rPr lang="en-US" sz="1100" b="1" i="0" u="none" strike="noStrike" baseline="0" smtClean="0">
                          <a:solidFill>
                            <a:srgbClr val="000000"/>
                          </a:solidFill>
                          <a:effectLst/>
                          <a:latin typeface="HP Simplified Light" panose="020B0404020204020204" pitchFamily="34" charset="0"/>
                        </a:rPr>
                        <a:t>In Progress</a:t>
                      </a:r>
                      <a:endParaRPr lang="en-US" sz="1100" b="1" i="0" u="none" strike="noStrike" dirty="0">
                        <a:solidFill>
                          <a:srgbClr val="000000"/>
                        </a:solidFill>
                        <a:effectLst/>
                        <a:latin typeface="HP Simplified Light" panose="020B0404020204020204" pitchFamily="34" charset="0"/>
                      </a:endParaRPr>
                    </a:p>
                  </a:txBody>
                  <a:tcPr marL="7620" marR="7620" marT="7620" marB="0" anchor="ctr"/>
                </a:tc>
                <a:extLst>
                  <a:ext uri="{0D108BD9-81ED-4DB2-BD59-A6C34878D82A}">
                    <a16:rowId xmlns:a16="http://schemas.microsoft.com/office/drawing/2014/main" xmlns="" val="10002"/>
                  </a:ext>
                </a:extLst>
              </a:tr>
              <a:tr h="755645">
                <a:tc>
                  <a:txBody>
                    <a:bodyPr/>
                    <a:lstStyle/>
                    <a:p>
                      <a:pPr algn="ctr" fontAlgn="t"/>
                      <a:r>
                        <a:rPr lang="en-US" sz="1100" b="0" i="0" u="none" strike="noStrike" dirty="0">
                          <a:solidFill>
                            <a:schemeClr val="dk1"/>
                          </a:solidFill>
                          <a:effectLst/>
                          <a:latin typeface="+mn-lt"/>
                        </a:rPr>
                        <a:t>7</a:t>
                      </a:r>
                      <a:endParaRPr lang="en-US" sz="1100" b="0" i="0" u="none" strike="noStrike" dirty="0">
                        <a:solidFill>
                          <a:srgbClr val="000000"/>
                        </a:solidFill>
                        <a:effectLst/>
                        <a:latin typeface="HP Simplified Light" panose="020B0404020204020204" pitchFamily="34" charset="0"/>
                      </a:endParaRPr>
                    </a:p>
                  </a:txBody>
                  <a:tcPr marL="7620" marR="7620" marT="7620" marB="0" anchor="ctr"/>
                </a:tc>
                <a:tc>
                  <a:txBody>
                    <a:bodyPr/>
                    <a:lstStyle/>
                    <a:p>
                      <a:pPr algn="l" fontAlgn="t"/>
                      <a:r>
                        <a:rPr lang="en-US" sz="1100" b="0" i="0" u="none" strike="noStrike" dirty="0">
                          <a:solidFill>
                            <a:srgbClr val="000000"/>
                          </a:solidFill>
                          <a:effectLst/>
                          <a:latin typeface="HP Simplified Light" panose="020B0404020204020204" pitchFamily="34" charset="0"/>
                        </a:rPr>
                        <a:t>Process</a:t>
                      </a:r>
                      <a:r>
                        <a:rPr lang="en-US" sz="1100" b="0" i="0" u="none" strike="noStrike" baseline="0" dirty="0">
                          <a:solidFill>
                            <a:srgbClr val="000000"/>
                          </a:solidFill>
                          <a:effectLst/>
                          <a:latin typeface="HP Simplified Light" panose="020B0404020204020204" pitchFamily="34" charset="0"/>
                        </a:rPr>
                        <a:t> Quote</a:t>
                      </a:r>
                      <a:endParaRPr lang="en-US" sz="1100" b="0" i="0" u="none" strike="noStrike" dirty="0">
                        <a:solidFill>
                          <a:srgbClr val="000000"/>
                        </a:solidFill>
                        <a:effectLst/>
                        <a:latin typeface="HP Simplified Light" panose="020B0404020204020204" pitchFamily="34" charset="0"/>
                      </a:endParaRPr>
                    </a:p>
                  </a:txBody>
                  <a:tcPr marL="7620" marR="7620" marT="7620" marB="0" anchor="ctr"/>
                </a:tc>
                <a:tc>
                  <a:txBody>
                    <a:bodyPr/>
                    <a:lstStyle/>
                    <a:p>
                      <a:pPr algn="l" fontAlgn="t"/>
                      <a:r>
                        <a:rPr lang="en-US" sz="1100" b="0" i="0" u="none" strike="noStrike" dirty="0">
                          <a:solidFill>
                            <a:srgbClr val="000000"/>
                          </a:solidFill>
                          <a:effectLst/>
                          <a:latin typeface="HP Simplified Light" panose="020B0404020204020204" pitchFamily="34" charset="0"/>
                        </a:rPr>
                        <a:t>1.</a:t>
                      </a:r>
                      <a:r>
                        <a:rPr lang="en-US" sz="1100" b="0" i="0" u="none" strike="noStrike" baseline="0" dirty="0">
                          <a:solidFill>
                            <a:srgbClr val="000000"/>
                          </a:solidFill>
                          <a:effectLst/>
                          <a:latin typeface="HP Simplified Light" panose="020B0404020204020204" pitchFamily="34" charset="0"/>
                        </a:rPr>
                        <a:t> </a:t>
                      </a:r>
                      <a:r>
                        <a:rPr lang="en-US" sz="1100" b="0" i="0" u="none" strike="noStrike" dirty="0" err="1">
                          <a:solidFill>
                            <a:srgbClr val="000000"/>
                          </a:solidFill>
                          <a:effectLst/>
                          <a:latin typeface="HP Simplified Light" panose="020B0404020204020204" pitchFamily="34" charset="0"/>
                        </a:rPr>
                        <a:t>HPI_Internal_EIS_Distributor</a:t>
                      </a:r>
                      <a:r>
                        <a:rPr lang="en-US" sz="1100" b="0" i="0" u="none" strike="noStrike" dirty="0">
                          <a:solidFill>
                            <a:srgbClr val="000000"/>
                          </a:solidFill>
                          <a:effectLst/>
                          <a:latin typeface="HP Simplified Light" panose="020B0404020204020204" pitchFamily="34" charset="0"/>
                        </a:rPr>
                        <a:t> </a:t>
                      </a:r>
                      <a:r>
                        <a:rPr lang="en-US" sz="1100" b="0" i="0" u="none" strike="noStrike" dirty="0" err="1">
                          <a:solidFill>
                            <a:srgbClr val="000000"/>
                          </a:solidFill>
                          <a:effectLst/>
                          <a:latin typeface="HP Simplified Light" panose="020B0404020204020204" pitchFamily="34" charset="0"/>
                        </a:rPr>
                        <a:t>Tab_Change</a:t>
                      </a:r>
                      <a:r>
                        <a:rPr lang="en-US" sz="1100" b="0" i="0" u="none" strike="noStrike" dirty="0">
                          <a:solidFill>
                            <a:srgbClr val="000000"/>
                          </a:solidFill>
                          <a:effectLst/>
                          <a:latin typeface="HP Simplified Light" panose="020B0404020204020204" pitchFamily="34" charset="0"/>
                        </a:rPr>
                        <a:t> Partner functionality</a:t>
                      </a:r>
                    </a:p>
                    <a:p>
                      <a:pPr algn="l" fontAlgn="t"/>
                      <a:r>
                        <a:rPr lang="en-US" sz="1100" b="0" i="0" u="none" strike="noStrike" dirty="0">
                          <a:solidFill>
                            <a:srgbClr val="000000"/>
                          </a:solidFill>
                          <a:effectLst/>
                          <a:latin typeface="HP Simplified Light" panose="020B0404020204020204" pitchFamily="34" charset="0"/>
                        </a:rPr>
                        <a:t>2. </a:t>
                      </a:r>
                      <a:r>
                        <a:rPr lang="en-US" sz="1100" b="0" i="0" u="none" strike="noStrike" dirty="0" err="1">
                          <a:solidFill>
                            <a:srgbClr val="000000"/>
                          </a:solidFill>
                          <a:effectLst/>
                          <a:latin typeface="HP Simplified Light" panose="020B0404020204020204" pitchFamily="34" charset="0"/>
                        </a:rPr>
                        <a:t>HPI_Internal_Process</a:t>
                      </a:r>
                      <a:r>
                        <a:rPr lang="en-US" sz="1100" b="0" i="0" u="none" strike="noStrike" dirty="0">
                          <a:solidFill>
                            <a:srgbClr val="000000"/>
                          </a:solidFill>
                          <a:effectLst/>
                          <a:latin typeface="HP Simplified Light" panose="020B0404020204020204" pitchFamily="34" charset="0"/>
                        </a:rPr>
                        <a:t> </a:t>
                      </a:r>
                      <a:r>
                        <a:rPr lang="en-US" sz="1100" b="0" i="0" u="none" strike="noStrike" dirty="0" err="1">
                          <a:solidFill>
                            <a:srgbClr val="000000"/>
                          </a:solidFill>
                          <a:effectLst/>
                          <a:latin typeface="HP Simplified Light" panose="020B0404020204020204" pitchFamily="34" charset="0"/>
                        </a:rPr>
                        <a:t>Quote_Action</a:t>
                      </a:r>
                      <a:r>
                        <a:rPr lang="en-US" sz="1100" b="0" i="0" u="none" strike="noStrike" dirty="0">
                          <a:solidFill>
                            <a:srgbClr val="000000"/>
                          </a:solidFill>
                          <a:effectLst/>
                          <a:latin typeface="HP Simplified Light" panose="020B0404020204020204" pitchFamily="34" charset="0"/>
                        </a:rPr>
                        <a:t> </a:t>
                      </a:r>
                      <a:r>
                        <a:rPr lang="en-US" sz="1100" b="0" i="0" u="none" strike="noStrike" dirty="0" err="1">
                          <a:solidFill>
                            <a:srgbClr val="000000"/>
                          </a:solidFill>
                          <a:effectLst/>
                          <a:latin typeface="HP Simplified Light" panose="020B0404020204020204" pitchFamily="34" charset="0"/>
                        </a:rPr>
                        <a:t>Tab_Deal</a:t>
                      </a:r>
                      <a:r>
                        <a:rPr lang="en-US" sz="1100" b="0" i="0" u="none" strike="noStrike" dirty="0">
                          <a:solidFill>
                            <a:srgbClr val="000000"/>
                          </a:solidFill>
                          <a:effectLst/>
                          <a:latin typeface="HP Simplified Light" panose="020B0404020204020204" pitchFamily="34" charset="0"/>
                        </a:rPr>
                        <a:t> Lost functionality</a:t>
                      </a:r>
                    </a:p>
                    <a:p>
                      <a:pPr algn="l" fontAlgn="t"/>
                      <a:r>
                        <a:rPr lang="en-US" sz="1100" b="0" i="0" u="none" strike="noStrike" dirty="0">
                          <a:solidFill>
                            <a:srgbClr val="000000"/>
                          </a:solidFill>
                          <a:effectLst/>
                          <a:latin typeface="HP Simplified Light" panose="020B0404020204020204" pitchFamily="34" charset="0"/>
                        </a:rPr>
                        <a:t>3. </a:t>
                      </a:r>
                      <a:r>
                        <a:rPr lang="en-US" sz="1100" b="0" i="0" u="none" strike="noStrike" dirty="0" err="1">
                          <a:solidFill>
                            <a:srgbClr val="000000"/>
                          </a:solidFill>
                          <a:effectLst/>
                          <a:latin typeface="HP Simplified Light" panose="020B0404020204020204" pitchFamily="34" charset="0"/>
                        </a:rPr>
                        <a:t>HPI_Internal_Process</a:t>
                      </a:r>
                      <a:r>
                        <a:rPr lang="en-US" sz="1100" b="0" i="0" u="none" strike="noStrike" dirty="0">
                          <a:solidFill>
                            <a:srgbClr val="000000"/>
                          </a:solidFill>
                          <a:effectLst/>
                          <a:latin typeface="HP Simplified Light" panose="020B0404020204020204" pitchFamily="34" charset="0"/>
                        </a:rPr>
                        <a:t> </a:t>
                      </a:r>
                      <a:r>
                        <a:rPr lang="en-US" sz="1100" b="0" i="0" u="none" strike="noStrike" dirty="0" err="1">
                          <a:solidFill>
                            <a:srgbClr val="000000"/>
                          </a:solidFill>
                          <a:effectLst/>
                          <a:latin typeface="HP Simplified Light" panose="020B0404020204020204" pitchFamily="34" charset="0"/>
                        </a:rPr>
                        <a:t>Quote_Action</a:t>
                      </a:r>
                      <a:r>
                        <a:rPr lang="en-US" sz="1100" b="0" i="0" u="none" strike="noStrike" dirty="0">
                          <a:solidFill>
                            <a:srgbClr val="000000"/>
                          </a:solidFill>
                          <a:effectLst/>
                          <a:latin typeface="HP Simplified Light" panose="020B0404020204020204" pitchFamily="34" charset="0"/>
                        </a:rPr>
                        <a:t> </a:t>
                      </a:r>
                      <a:r>
                        <a:rPr lang="en-US" sz="1100" b="0" i="0" u="none" strike="noStrike" dirty="0" err="1">
                          <a:solidFill>
                            <a:srgbClr val="000000"/>
                          </a:solidFill>
                          <a:effectLst/>
                          <a:latin typeface="HP Simplified Light" panose="020B0404020204020204" pitchFamily="34" charset="0"/>
                        </a:rPr>
                        <a:t>Tab_Deal</a:t>
                      </a:r>
                      <a:r>
                        <a:rPr lang="en-US" sz="1100" b="0" i="0" u="none" strike="noStrike" dirty="0">
                          <a:solidFill>
                            <a:srgbClr val="000000"/>
                          </a:solidFill>
                          <a:effectLst/>
                          <a:latin typeface="HP Simplified Light" panose="020B0404020204020204" pitchFamily="34" charset="0"/>
                        </a:rPr>
                        <a:t> Won functionality</a:t>
                      </a:r>
                    </a:p>
                    <a:p>
                      <a:pPr algn="l" fontAlgn="t"/>
                      <a:r>
                        <a:rPr lang="en-US" sz="1100" b="0" i="0" u="none" strike="noStrike" dirty="0">
                          <a:solidFill>
                            <a:srgbClr val="000000"/>
                          </a:solidFill>
                          <a:effectLst/>
                          <a:latin typeface="HP Simplified Light" panose="020B0404020204020204" pitchFamily="34" charset="0"/>
                        </a:rPr>
                        <a:t>4. </a:t>
                      </a:r>
                      <a:r>
                        <a:rPr lang="en-US" sz="1100" b="0" i="0" u="none" strike="noStrike" dirty="0" err="1">
                          <a:solidFill>
                            <a:srgbClr val="000000"/>
                          </a:solidFill>
                          <a:effectLst/>
                          <a:latin typeface="HP Simplified Light" panose="020B0404020204020204" pitchFamily="34" charset="0"/>
                        </a:rPr>
                        <a:t>HPI_Internal_Process</a:t>
                      </a:r>
                      <a:r>
                        <a:rPr lang="en-US" sz="1100" b="0" i="0" u="none" strike="noStrike" dirty="0">
                          <a:solidFill>
                            <a:srgbClr val="000000"/>
                          </a:solidFill>
                          <a:effectLst/>
                          <a:latin typeface="HP Simplified Light" panose="020B0404020204020204" pitchFamily="34" charset="0"/>
                        </a:rPr>
                        <a:t> </a:t>
                      </a:r>
                      <a:r>
                        <a:rPr lang="en-US" sz="1100" b="0" i="0" u="none" strike="noStrike" dirty="0" err="1">
                          <a:solidFill>
                            <a:srgbClr val="000000"/>
                          </a:solidFill>
                          <a:effectLst/>
                          <a:latin typeface="HP Simplified Light" panose="020B0404020204020204" pitchFamily="34" charset="0"/>
                        </a:rPr>
                        <a:t>Quote_Action</a:t>
                      </a:r>
                      <a:r>
                        <a:rPr lang="en-US" sz="1100" b="0" i="0" u="none" strike="noStrike" dirty="0">
                          <a:solidFill>
                            <a:srgbClr val="000000"/>
                          </a:solidFill>
                          <a:effectLst/>
                          <a:latin typeface="HP Simplified Light" panose="020B0404020204020204" pitchFamily="34" charset="0"/>
                        </a:rPr>
                        <a:t> </a:t>
                      </a:r>
                      <a:r>
                        <a:rPr lang="en-US" sz="1100" b="0" i="0" u="none" strike="noStrike" dirty="0" err="1">
                          <a:solidFill>
                            <a:srgbClr val="000000"/>
                          </a:solidFill>
                          <a:effectLst/>
                          <a:latin typeface="HP Simplified Light" panose="020B0404020204020204" pitchFamily="34" charset="0"/>
                        </a:rPr>
                        <a:t>Tab_Reject</a:t>
                      </a:r>
                      <a:r>
                        <a:rPr lang="en-US" sz="1100" b="0" i="0" u="none" strike="noStrike" dirty="0">
                          <a:solidFill>
                            <a:srgbClr val="000000"/>
                          </a:solidFill>
                          <a:effectLst/>
                          <a:latin typeface="HP Simplified Light" panose="020B0404020204020204" pitchFamily="34" charset="0"/>
                        </a:rPr>
                        <a:t> Request functionality</a:t>
                      </a:r>
                    </a:p>
                    <a:p>
                      <a:pPr algn="l" fontAlgn="t"/>
                      <a:r>
                        <a:rPr lang="en-US" sz="1100" b="0" i="0" u="none" strike="noStrike" dirty="0">
                          <a:solidFill>
                            <a:srgbClr val="000000"/>
                          </a:solidFill>
                          <a:effectLst/>
                          <a:latin typeface="HP Simplified Light" panose="020B0404020204020204" pitchFamily="34" charset="0"/>
                        </a:rPr>
                        <a:t>5. </a:t>
                      </a:r>
                      <a:r>
                        <a:rPr lang="en-US" sz="1100" b="0" i="0" u="none" strike="noStrike" dirty="0" err="1">
                          <a:solidFill>
                            <a:srgbClr val="000000"/>
                          </a:solidFill>
                          <a:effectLst/>
                          <a:latin typeface="HP Simplified Light" panose="020B0404020204020204" pitchFamily="34" charset="0"/>
                        </a:rPr>
                        <a:t>HPI_Internal_Process</a:t>
                      </a:r>
                      <a:r>
                        <a:rPr lang="en-US" sz="1100" b="0" i="0" u="none" strike="noStrike" dirty="0">
                          <a:solidFill>
                            <a:srgbClr val="000000"/>
                          </a:solidFill>
                          <a:effectLst/>
                          <a:latin typeface="HP Simplified Light" panose="020B0404020204020204" pitchFamily="34" charset="0"/>
                        </a:rPr>
                        <a:t> </a:t>
                      </a:r>
                      <a:r>
                        <a:rPr lang="en-US" sz="1100" b="0" i="0" u="none" strike="noStrike" dirty="0" err="1">
                          <a:solidFill>
                            <a:srgbClr val="000000"/>
                          </a:solidFill>
                          <a:effectLst/>
                          <a:latin typeface="HP Simplified Light" panose="020B0404020204020204" pitchFamily="34" charset="0"/>
                        </a:rPr>
                        <a:t>Quote_Action</a:t>
                      </a:r>
                      <a:r>
                        <a:rPr lang="en-US" sz="1100" b="0" i="0" u="none" strike="noStrike" dirty="0">
                          <a:solidFill>
                            <a:srgbClr val="000000"/>
                          </a:solidFill>
                          <a:effectLst/>
                          <a:latin typeface="HP Simplified Light" panose="020B0404020204020204" pitchFamily="34" charset="0"/>
                        </a:rPr>
                        <a:t> </a:t>
                      </a:r>
                      <a:r>
                        <a:rPr lang="en-US" sz="1100" b="0" i="0" u="none" strike="noStrike" dirty="0" err="1">
                          <a:solidFill>
                            <a:srgbClr val="000000"/>
                          </a:solidFill>
                          <a:effectLst/>
                          <a:latin typeface="HP Simplified Light" panose="020B0404020204020204" pitchFamily="34" charset="0"/>
                        </a:rPr>
                        <a:t>Tab_Request</a:t>
                      </a:r>
                      <a:r>
                        <a:rPr lang="en-US" sz="1100" b="0" i="0" u="none" strike="noStrike" dirty="0">
                          <a:solidFill>
                            <a:srgbClr val="000000"/>
                          </a:solidFill>
                          <a:effectLst/>
                          <a:latin typeface="HP Simplified Light" panose="020B0404020204020204" pitchFamily="34" charset="0"/>
                        </a:rPr>
                        <a:t> Qualified functionality</a:t>
                      </a:r>
                    </a:p>
                    <a:p>
                      <a:pPr algn="l" fontAlgn="t"/>
                      <a:r>
                        <a:rPr lang="en-US" sz="1100" b="0" i="0" u="none" strike="noStrike" dirty="0">
                          <a:solidFill>
                            <a:srgbClr val="000000"/>
                          </a:solidFill>
                          <a:effectLst/>
                          <a:latin typeface="HP Simplified Light" panose="020B0404020204020204" pitchFamily="34" charset="0"/>
                        </a:rPr>
                        <a:t>6. </a:t>
                      </a:r>
                      <a:r>
                        <a:rPr lang="en-US" sz="1100" b="0" i="0" u="none" strike="noStrike" dirty="0" err="1">
                          <a:solidFill>
                            <a:srgbClr val="000000"/>
                          </a:solidFill>
                          <a:effectLst/>
                          <a:latin typeface="HP Simplified Light" panose="020B0404020204020204" pitchFamily="34" charset="0"/>
                        </a:rPr>
                        <a:t>HPI_Internal_Process</a:t>
                      </a:r>
                      <a:r>
                        <a:rPr lang="en-US" sz="1100" b="0" i="0" u="none" strike="noStrike" dirty="0">
                          <a:solidFill>
                            <a:srgbClr val="000000"/>
                          </a:solidFill>
                          <a:effectLst/>
                          <a:latin typeface="HP Simplified Light" panose="020B0404020204020204" pitchFamily="34" charset="0"/>
                        </a:rPr>
                        <a:t> </a:t>
                      </a:r>
                      <a:r>
                        <a:rPr lang="en-US" sz="1100" b="0" i="0" u="none" strike="noStrike" dirty="0" err="1">
                          <a:solidFill>
                            <a:srgbClr val="000000"/>
                          </a:solidFill>
                          <a:effectLst/>
                          <a:latin typeface="HP Simplified Light" panose="020B0404020204020204" pitchFamily="34" charset="0"/>
                        </a:rPr>
                        <a:t>Quote_Add</a:t>
                      </a:r>
                      <a:r>
                        <a:rPr lang="en-US" sz="1100" b="0" i="0" u="none" strike="noStrike" dirty="0">
                          <a:solidFill>
                            <a:srgbClr val="000000"/>
                          </a:solidFill>
                          <a:effectLst/>
                          <a:latin typeface="HP Simplified Light" panose="020B0404020204020204" pitchFamily="34" charset="0"/>
                        </a:rPr>
                        <a:t> Products Attachments</a:t>
                      </a:r>
                    </a:p>
                    <a:p>
                      <a:pPr algn="l" fontAlgn="t"/>
                      <a:r>
                        <a:rPr lang="en-US" sz="1100" b="0" i="0" u="none" strike="noStrike" dirty="0">
                          <a:solidFill>
                            <a:srgbClr val="000000"/>
                          </a:solidFill>
                          <a:effectLst/>
                          <a:latin typeface="HP Simplified Light" panose="020B0404020204020204" pitchFamily="34" charset="0"/>
                        </a:rPr>
                        <a:t>7. </a:t>
                      </a:r>
                      <a:r>
                        <a:rPr lang="en-US" sz="1100" b="0" i="0" u="none" strike="noStrike" dirty="0" err="1">
                          <a:solidFill>
                            <a:srgbClr val="000000"/>
                          </a:solidFill>
                          <a:effectLst/>
                          <a:latin typeface="HP Simplified Light" panose="020B0404020204020204" pitchFamily="34" charset="0"/>
                        </a:rPr>
                        <a:t>HPI_Internal_Process</a:t>
                      </a:r>
                      <a:r>
                        <a:rPr lang="en-US" sz="1100" b="0" i="0" u="none" strike="noStrike" dirty="0">
                          <a:solidFill>
                            <a:srgbClr val="000000"/>
                          </a:solidFill>
                          <a:effectLst/>
                          <a:latin typeface="HP Simplified Light" panose="020B0404020204020204" pitchFamily="34" charset="0"/>
                        </a:rPr>
                        <a:t> </a:t>
                      </a:r>
                      <a:r>
                        <a:rPr lang="en-US" sz="1100" b="0" i="0" u="none" strike="noStrike" dirty="0" err="1">
                          <a:solidFill>
                            <a:srgbClr val="000000"/>
                          </a:solidFill>
                          <a:effectLst/>
                          <a:latin typeface="HP Simplified Light" panose="020B0404020204020204" pitchFamily="34" charset="0"/>
                        </a:rPr>
                        <a:t>Quote_Add</a:t>
                      </a:r>
                      <a:r>
                        <a:rPr lang="en-US" sz="1100" b="0" i="0" u="none" strike="noStrike" dirty="0">
                          <a:solidFill>
                            <a:srgbClr val="000000"/>
                          </a:solidFill>
                          <a:effectLst/>
                          <a:latin typeface="HP Simplified Light" panose="020B0404020204020204" pitchFamily="34" charset="0"/>
                        </a:rPr>
                        <a:t> Products Functionality</a:t>
                      </a:r>
                    </a:p>
                    <a:p>
                      <a:pPr algn="l" fontAlgn="t"/>
                      <a:r>
                        <a:rPr lang="en-US" sz="1100" b="0" i="0" u="none" strike="noStrike" dirty="0">
                          <a:solidFill>
                            <a:srgbClr val="000000"/>
                          </a:solidFill>
                          <a:effectLst/>
                          <a:latin typeface="HP Simplified Light" panose="020B0404020204020204" pitchFamily="34" charset="0"/>
                        </a:rPr>
                        <a:t>8. </a:t>
                      </a:r>
                      <a:r>
                        <a:rPr lang="en-US" sz="1100" b="0" i="0" u="none" strike="noStrike" dirty="0" err="1">
                          <a:solidFill>
                            <a:srgbClr val="000000"/>
                          </a:solidFill>
                          <a:effectLst/>
                          <a:latin typeface="HP Simplified Light" panose="020B0404020204020204" pitchFamily="34" charset="0"/>
                        </a:rPr>
                        <a:t>HPI_Internal_Process</a:t>
                      </a:r>
                      <a:r>
                        <a:rPr lang="en-US" sz="1100" b="0" i="0" u="none" strike="noStrike" dirty="0">
                          <a:solidFill>
                            <a:srgbClr val="000000"/>
                          </a:solidFill>
                          <a:effectLst/>
                          <a:latin typeface="HP Simplified Light" panose="020B0404020204020204" pitchFamily="34" charset="0"/>
                        </a:rPr>
                        <a:t> </a:t>
                      </a:r>
                      <a:r>
                        <a:rPr lang="en-US" sz="1100" b="0" i="0" u="none" strike="noStrike" dirty="0" err="1">
                          <a:solidFill>
                            <a:srgbClr val="000000"/>
                          </a:solidFill>
                          <a:effectLst/>
                          <a:latin typeface="HP Simplified Light" panose="020B0404020204020204" pitchFamily="34" charset="0"/>
                        </a:rPr>
                        <a:t>Quote_Change</a:t>
                      </a:r>
                      <a:r>
                        <a:rPr lang="en-US" sz="1100" b="0" i="0" u="none" strike="noStrike" dirty="0">
                          <a:solidFill>
                            <a:srgbClr val="000000"/>
                          </a:solidFill>
                          <a:effectLst/>
                          <a:latin typeface="HP Simplified Light" panose="020B0404020204020204" pitchFamily="34" charset="0"/>
                        </a:rPr>
                        <a:t> Partner functionality</a:t>
                      </a:r>
                    </a:p>
                    <a:p>
                      <a:pPr algn="l" fontAlgn="t"/>
                      <a:r>
                        <a:rPr lang="en-US" sz="1100" b="0" i="0" u="none" strike="noStrike" dirty="0">
                          <a:solidFill>
                            <a:srgbClr val="000000"/>
                          </a:solidFill>
                          <a:effectLst/>
                          <a:latin typeface="HP Simplified Light" panose="020B0404020204020204" pitchFamily="34" charset="0"/>
                        </a:rPr>
                        <a:t>9. </a:t>
                      </a:r>
                      <a:r>
                        <a:rPr lang="en-US" sz="1100" b="0" i="0" u="none" strike="noStrike" dirty="0" err="1">
                          <a:solidFill>
                            <a:srgbClr val="000000"/>
                          </a:solidFill>
                          <a:effectLst/>
                          <a:latin typeface="HP Simplified Light" panose="020B0404020204020204" pitchFamily="34" charset="0"/>
                        </a:rPr>
                        <a:t>HPI_Internal_Process</a:t>
                      </a:r>
                      <a:r>
                        <a:rPr lang="en-US" sz="1100" b="0" i="0" u="none" strike="noStrike" dirty="0">
                          <a:solidFill>
                            <a:srgbClr val="000000"/>
                          </a:solidFill>
                          <a:effectLst/>
                          <a:latin typeface="HP Simplified Light" panose="020B0404020204020204" pitchFamily="34" charset="0"/>
                        </a:rPr>
                        <a:t> </a:t>
                      </a:r>
                      <a:r>
                        <a:rPr lang="en-US" sz="1100" b="0" i="0" u="none" strike="noStrike" dirty="0" err="1">
                          <a:solidFill>
                            <a:srgbClr val="000000"/>
                          </a:solidFill>
                          <a:effectLst/>
                          <a:latin typeface="HP Simplified Light" panose="020B0404020204020204" pitchFamily="34" charset="0"/>
                        </a:rPr>
                        <a:t>Quote_Import</a:t>
                      </a:r>
                      <a:r>
                        <a:rPr lang="en-US" sz="1100" b="0" i="0" u="none" strike="noStrike" dirty="0">
                          <a:solidFill>
                            <a:srgbClr val="000000"/>
                          </a:solidFill>
                          <a:effectLst/>
                          <a:latin typeface="HP Simplified Light" panose="020B0404020204020204" pitchFamily="34" charset="0"/>
                        </a:rPr>
                        <a:t> Excel or SBW XML Configuration File</a:t>
                      </a:r>
                    </a:p>
                    <a:p>
                      <a:pPr algn="l" fontAlgn="t"/>
                      <a:r>
                        <a:rPr lang="en-US" sz="1100" b="0" i="0" u="none" strike="noStrike" dirty="0">
                          <a:solidFill>
                            <a:srgbClr val="000000"/>
                          </a:solidFill>
                          <a:effectLst/>
                          <a:latin typeface="HP Simplified Light" panose="020B0404020204020204" pitchFamily="34" charset="0"/>
                        </a:rPr>
                        <a:t>10. </a:t>
                      </a:r>
                      <a:r>
                        <a:rPr lang="en-US" sz="1100" b="0" i="0" u="none" strike="noStrike" dirty="0" err="1">
                          <a:solidFill>
                            <a:srgbClr val="000000"/>
                          </a:solidFill>
                          <a:effectLst/>
                          <a:latin typeface="HP Simplified Light" panose="020B0404020204020204" pitchFamily="34" charset="0"/>
                        </a:rPr>
                        <a:t>HPI_Internal_Process</a:t>
                      </a:r>
                      <a:r>
                        <a:rPr lang="en-US" sz="1100" b="0" i="0" u="none" strike="noStrike" dirty="0">
                          <a:solidFill>
                            <a:srgbClr val="000000"/>
                          </a:solidFill>
                          <a:effectLst/>
                          <a:latin typeface="HP Simplified Light" panose="020B0404020204020204" pitchFamily="34" charset="0"/>
                        </a:rPr>
                        <a:t> </a:t>
                      </a:r>
                      <a:r>
                        <a:rPr lang="en-US" sz="1100" b="0" i="0" u="none" strike="noStrike" dirty="0" err="1">
                          <a:solidFill>
                            <a:srgbClr val="000000"/>
                          </a:solidFill>
                          <a:effectLst/>
                          <a:latin typeface="HP Simplified Light" panose="020B0404020204020204" pitchFamily="34" charset="0"/>
                        </a:rPr>
                        <a:t>Quote_Match</a:t>
                      </a:r>
                      <a:r>
                        <a:rPr lang="en-US" sz="1100" b="0" i="0" u="none" strike="noStrike" dirty="0">
                          <a:solidFill>
                            <a:srgbClr val="000000"/>
                          </a:solidFill>
                          <a:effectLst/>
                          <a:latin typeface="HP Simplified Light" panose="020B0404020204020204" pitchFamily="34" charset="0"/>
                        </a:rPr>
                        <a:t> Customer functionality</a:t>
                      </a:r>
                    </a:p>
                    <a:p>
                      <a:pPr algn="l" fontAlgn="t"/>
                      <a:r>
                        <a:rPr lang="en-US" sz="1100" b="0" i="0" u="none" strike="noStrike" dirty="0">
                          <a:solidFill>
                            <a:srgbClr val="000000"/>
                          </a:solidFill>
                          <a:effectLst/>
                          <a:latin typeface="HP Simplified Light" panose="020B0404020204020204" pitchFamily="34" charset="0"/>
                        </a:rPr>
                        <a:t>11. </a:t>
                      </a:r>
                      <a:r>
                        <a:rPr lang="en-US" sz="1100" b="0" i="0" u="none" strike="noStrike" dirty="0" err="1">
                          <a:solidFill>
                            <a:srgbClr val="000000"/>
                          </a:solidFill>
                          <a:effectLst/>
                          <a:latin typeface="HP Simplified Light" panose="020B0404020204020204" pitchFamily="34" charset="0"/>
                        </a:rPr>
                        <a:t>HPI_Internal_Process</a:t>
                      </a:r>
                      <a:r>
                        <a:rPr lang="en-US" sz="1100" b="0" i="0" u="none" strike="noStrike" dirty="0">
                          <a:solidFill>
                            <a:srgbClr val="000000"/>
                          </a:solidFill>
                          <a:effectLst/>
                          <a:latin typeface="HP Simplified Light" panose="020B0404020204020204" pitchFamily="34" charset="0"/>
                        </a:rPr>
                        <a:t> </a:t>
                      </a:r>
                      <a:r>
                        <a:rPr lang="en-US" sz="1100" b="0" i="0" u="none" strike="noStrike" dirty="0" err="1">
                          <a:solidFill>
                            <a:srgbClr val="000000"/>
                          </a:solidFill>
                          <a:effectLst/>
                          <a:latin typeface="HP Simplified Light" panose="020B0404020204020204" pitchFamily="34" charset="0"/>
                        </a:rPr>
                        <a:t>Quote_Route</a:t>
                      </a:r>
                      <a:r>
                        <a:rPr lang="en-US" sz="1100" b="0" i="0" u="none" strike="noStrike" dirty="0">
                          <a:solidFill>
                            <a:srgbClr val="000000"/>
                          </a:solidFill>
                          <a:effectLst/>
                          <a:latin typeface="HP Simplified Light" panose="020B0404020204020204" pitchFamily="34" charset="0"/>
                        </a:rPr>
                        <a:t> to Sales Rep</a:t>
                      </a:r>
                    </a:p>
                    <a:p>
                      <a:pPr algn="l" fontAlgn="t"/>
                      <a:r>
                        <a:rPr lang="en-US" sz="1100" b="0" i="0" u="none" strike="noStrike" dirty="0">
                          <a:solidFill>
                            <a:srgbClr val="000000"/>
                          </a:solidFill>
                          <a:effectLst/>
                          <a:latin typeface="HP Simplified Light" panose="020B0404020204020204" pitchFamily="34" charset="0"/>
                        </a:rPr>
                        <a:t>12. </a:t>
                      </a:r>
                      <a:r>
                        <a:rPr lang="en-US" sz="1100" b="0" i="0" u="none" strike="noStrike" dirty="0" err="1">
                          <a:solidFill>
                            <a:srgbClr val="000000"/>
                          </a:solidFill>
                          <a:effectLst/>
                          <a:latin typeface="HP Simplified Light" panose="020B0404020204020204" pitchFamily="34" charset="0"/>
                        </a:rPr>
                        <a:t>HPI_Internal_Process</a:t>
                      </a:r>
                      <a:r>
                        <a:rPr lang="en-US" sz="1100" b="0" i="0" u="none" strike="noStrike" dirty="0">
                          <a:solidFill>
                            <a:srgbClr val="000000"/>
                          </a:solidFill>
                          <a:effectLst/>
                          <a:latin typeface="HP Simplified Light" panose="020B0404020204020204" pitchFamily="34" charset="0"/>
                        </a:rPr>
                        <a:t> </a:t>
                      </a:r>
                      <a:r>
                        <a:rPr lang="en-US" sz="1100" b="0" i="0" u="none" strike="noStrike" dirty="0" err="1">
                          <a:solidFill>
                            <a:srgbClr val="000000"/>
                          </a:solidFill>
                          <a:effectLst/>
                          <a:latin typeface="HP Simplified Light" panose="020B0404020204020204" pitchFamily="34" charset="0"/>
                        </a:rPr>
                        <a:t>Quote_Search</a:t>
                      </a:r>
                      <a:r>
                        <a:rPr lang="en-US" sz="1100" b="0" i="0" u="none" strike="noStrike" dirty="0">
                          <a:solidFill>
                            <a:srgbClr val="000000"/>
                          </a:solidFill>
                          <a:effectLst/>
                          <a:latin typeface="HP Simplified Light" panose="020B0404020204020204" pitchFamily="34" charset="0"/>
                        </a:rPr>
                        <a:t> Products functionality</a:t>
                      </a:r>
                    </a:p>
                  </a:txBody>
                  <a:tcPr marL="7620" marR="7620" marT="7620" marB="0" anchor="ctr"/>
                </a:tc>
                <a:tc>
                  <a:txBody>
                    <a:bodyPr/>
                    <a:lstStyle/>
                    <a:p>
                      <a:pPr algn="l" fontAlgn="t"/>
                      <a:r>
                        <a:rPr lang="en-US" sz="1100" b="1" i="0" u="none" strike="noStrike">
                          <a:solidFill>
                            <a:srgbClr val="000000"/>
                          </a:solidFill>
                          <a:effectLst/>
                          <a:latin typeface="HP Simplified Light" panose="020B0404020204020204" pitchFamily="34" charset="0"/>
                        </a:rPr>
                        <a:t>Regression</a:t>
                      </a:r>
                      <a:endParaRPr lang="en-US" sz="1100" b="1" i="0" u="none" strike="noStrike" dirty="0">
                        <a:solidFill>
                          <a:srgbClr val="000000"/>
                        </a:solidFill>
                        <a:effectLst/>
                        <a:latin typeface="HP Simplified Light" panose="020B0404020204020204" pitchFamily="34" charset="0"/>
                      </a:endParaRPr>
                    </a:p>
                  </a:txBody>
                  <a:tcPr marL="7620" marR="7620" marT="7620" marB="0" anchor="ctr"/>
                </a:tc>
                <a:tc>
                  <a:txBody>
                    <a:bodyPr/>
                    <a:lstStyle/>
                    <a:p>
                      <a:pPr algn="l" fontAlgn="t"/>
                      <a:r>
                        <a:rPr lang="en-US" sz="1100" b="1" i="0" u="none" strike="noStrike" smtClean="0">
                          <a:solidFill>
                            <a:srgbClr val="000000"/>
                          </a:solidFill>
                          <a:effectLst/>
                          <a:latin typeface="HP Simplified Light" panose="020B0404020204020204" pitchFamily="34" charset="0"/>
                        </a:rPr>
                        <a:t>Completed</a:t>
                      </a:r>
                      <a:endParaRPr lang="en-US" sz="1100" b="1" i="0" u="none" strike="noStrike" dirty="0">
                        <a:solidFill>
                          <a:srgbClr val="000000"/>
                        </a:solidFill>
                        <a:effectLst/>
                        <a:latin typeface="HP Simplified Light" panose="020B0404020204020204" pitchFamily="34" charset="0"/>
                      </a:endParaRPr>
                    </a:p>
                  </a:txBody>
                  <a:tcPr marL="7620" marR="7620" marT="7620" marB="0" anchor="ctr"/>
                </a:tc>
                <a:extLst>
                  <a:ext uri="{0D108BD9-81ED-4DB2-BD59-A6C34878D82A}">
                    <a16:rowId xmlns:a16="http://schemas.microsoft.com/office/drawing/2014/main" xmlns="" val="10003"/>
                  </a:ext>
                </a:extLst>
              </a:tr>
              <a:tr h="619315">
                <a:tc>
                  <a:txBody>
                    <a:bodyPr/>
                    <a:lstStyle/>
                    <a:p>
                      <a:pPr algn="ctr" fontAlgn="t"/>
                      <a:r>
                        <a:rPr lang="en-US" sz="1100" b="0" i="0" u="none" strike="noStrike" dirty="0">
                          <a:solidFill>
                            <a:schemeClr val="dk1"/>
                          </a:solidFill>
                          <a:effectLst/>
                          <a:latin typeface="+mn-lt"/>
                        </a:rPr>
                        <a:t>8</a:t>
                      </a:r>
                      <a:endParaRPr lang="en-US" sz="1100" b="0" i="0" u="none" strike="noStrike" dirty="0">
                        <a:solidFill>
                          <a:srgbClr val="000000"/>
                        </a:solidFill>
                        <a:effectLst/>
                        <a:latin typeface="HP Simplified Light" panose="020B0404020204020204" pitchFamily="34" charset="0"/>
                      </a:endParaRPr>
                    </a:p>
                  </a:txBody>
                  <a:tcPr marL="7620" marR="7620" marT="7620" marB="0" anchor="ctr"/>
                </a:tc>
                <a:tc>
                  <a:txBody>
                    <a:bodyPr/>
                    <a:lstStyle/>
                    <a:p>
                      <a:pPr algn="l" fontAlgn="t"/>
                      <a:r>
                        <a:rPr lang="en-US" sz="1100" b="0" i="0" u="none" strike="noStrike" dirty="0">
                          <a:solidFill>
                            <a:srgbClr val="000000"/>
                          </a:solidFill>
                          <a:effectLst/>
                          <a:latin typeface="HP Simplified Light" panose="020B0404020204020204" pitchFamily="34" charset="0"/>
                        </a:rPr>
                        <a:t>Resubmit Quote </a:t>
                      </a:r>
                    </a:p>
                  </a:txBody>
                  <a:tcPr marL="7620" marR="7620" marT="7620" marB="0" anchor="ctr"/>
                </a:tc>
                <a:tc>
                  <a:txBody>
                    <a:bodyPr/>
                    <a:lstStyle/>
                    <a:p>
                      <a:pPr algn="l" fontAlgn="t"/>
                      <a:endParaRPr lang="en-US" sz="1100" b="0" i="0" u="none" strike="noStrike" dirty="0">
                        <a:solidFill>
                          <a:srgbClr val="000000"/>
                        </a:solidFill>
                        <a:effectLst/>
                        <a:latin typeface="HP Simplified Light" panose="020B0404020204020204" pitchFamily="34" charset="0"/>
                      </a:endParaRPr>
                    </a:p>
                    <a:p>
                      <a:pPr algn="l" fontAlgn="t"/>
                      <a:r>
                        <a:rPr lang="en-US" sz="1100" b="0" i="0" u="none" strike="noStrike" dirty="0">
                          <a:solidFill>
                            <a:srgbClr val="000000"/>
                          </a:solidFill>
                          <a:effectLst/>
                          <a:latin typeface="HP Simplified Light" panose="020B0404020204020204" pitchFamily="34" charset="0"/>
                        </a:rPr>
                        <a:t>1. </a:t>
                      </a:r>
                      <a:r>
                        <a:rPr lang="en-US" sz="1100" b="0" i="0" u="none" strike="noStrike" dirty="0" err="1">
                          <a:solidFill>
                            <a:srgbClr val="000000"/>
                          </a:solidFill>
                          <a:effectLst/>
                          <a:latin typeface="HP Simplified Light" panose="020B0404020204020204" pitchFamily="34" charset="0"/>
                        </a:rPr>
                        <a:t>HPI_External_ReSubmit</a:t>
                      </a:r>
                      <a:r>
                        <a:rPr lang="en-US" sz="1100" b="0" i="0" u="none" strike="noStrike" dirty="0">
                          <a:solidFill>
                            <a:srgbClr val="000000"/>
                          </a:solidFill>
                          <a:effectLst/>
                          <a:latin typeface="HP Simplified Light" panose="020B0404020204020204" pitchFamily="34" charset="0"/>
                        </a:rPr>
                        <a:t> Quote</a:t>
                      </a:r>
                    </a:p>
                    <a:p>
                      <a:pPr algn="l" fontAlgn="t"/>
                      <a:endParaRPr lang="en-US" sz="1100" b="0" i="0" u="none" strike="noStrike" dirty="0">
                        <a:solidFill>
                          <a:srgbClr val="000000"/>
                        </a:solidFill>
                        <a:effectLst/>
                        <a:latin typeface="HP Simplified Light" panose="020B0404020204020204" pitchFamily="34" charset="0"/>
                      </a:endParaRPr>
                    </a:p>
                  </a:txBody>
                  <a:tcPr marL="7620" marR="7620" marT="7620" marB="0" anchor="ctr"/>
                </a:tc>
                <a:tc>
                  <a:txBody>
                    <a:bodyPr/>
                    <a:lstStyle/>
                    <a:p>
                      <a:pPr algn="l" fontAlgn="t"/>
                      <a:r>
                        <a:rPr lang="en-US" sz="1100" b="1" i="0" u="none" strike="noStrike" dirty="0">
                          <a:solidFill>
                            <a:srgbClr val="000000"/>
                          </a:solidFill>
                          <a:effectLst/>
                          <a:latin typeface="HP Simplified Light" panose="020B0404020204020204" pitchFamily="34" charset="0"/>
                        </a:rPr>
                        <a:t>Regression</a:t>
                      </a:r>
                    </a:p>
                  </a:txBody>
                  <a:tcPr marL="7620" marR="7620" marT="7620" marB="0" anchor="ctr"/>
                </a:tc>
                <a:tc>
                  <a:txBody>
                    <a:bodyPr/>
                    <a:lstStyle/>
                    <a:p>
                      <a:pPr algn="l" fontAlgn="t"/>
                      <a:r>
                        <a:rPr lang="en-US" sz="1100" b="1" i="0" u="none" strike="noStrike" smtClean="0">
                          <a:solidFill>
                            <a:srgbClr val="000000"/>
                          </a:solidFill>
                          <a:effectLst/>
                          <a:latin typeface="HP Simplified Light" panose="020B0404020204020204" pitchFamily="34" charset="0"/>
                        </a:rPr>
                        <a:t>In</a:t>
                      </a:r>
                      <a:r>
                        <a:rPr lang="en-US" sz="1100" b="1" i="0" u="none" strike="noStrike" baseline="0" smtClean="0">
                          <a:solidFill>
                            <a:srgbClr val="000000"/>
                          </a:solidFill>
                          <a:effectLst/>
                          <a:latin typeface="HP Simplified Light" panose="020B0404020204020204" pitchFamily="34" charset="0"/>
                        </a:rPr>
                        <a:t> Progress</a:t>
                      </a:r>
                      <a:endParaRPr lang="en-US" sz="1100" b="1" i="0" u="none" strike="noStrike" dirty="0">
                        <a:solidFill>
                          <a:srgbClr val="000000"/>
                        </a:solidFill>
                        <a:effectLst/>
                        <a:latin typeface="HP Simplified Light" panose="020B0404020204020204" pitchFamily="34" charset="0"/>
                      </a:endParaRPr>
                    </a:p>
                  </a:txBody>
                  <a:tcPr marL="7620" marR="7620" marT="7620" marB="0" anchor="ct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1895584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114" y="21021"/>
            <a:ext cx="10969943" cy="762000"/>
          </a:xfrm>
        </p:spPr>
        <p:txBody>
          <a:bodyPr anchor="ctr"/>
          <a:lstStyle/>
          <a:p>
            <a:r>
              <a:rPr lang="en-GB" b="1" dirty="0"/>
              <a:t>SQ </a:t>
            </a:r>
            <a:r>
              <a:rPr lang="en-GB" b="1" dirty="0" smtClean="0"/>
              <a:t>Regression </a:t>
            </a:r>
            <a:r>
              <a:rPr lang="en-GB" b="1" dirty="0"/>
              <a:t>Test In Scope</a:t>
            </a:r>
            <a:endParaRPr lang="en-US" b="1" dirty="0">
              <a:solidFill>
                <a:schemeClr val="accent1"/>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1772922736"/>
              </p:ext>
            </p:extLst>
          </p:nvPr>
        </p:nvGraphicFramePr>
        <p:xfrm>
          <a:off x="530113" y="805738"/>
          <a:ext cx="10442686" cy="5488382"/>
        </p:xfrm>
        <a:graphic>
          <a:graphicData uri="http://schemas.openxmlformats.org/drawingml/2006/table">
            <a:tbl>
              <a:tblPr firstRow="1" bandRow="1">
                <a:tableStyleId>{5C22544A-7EE6-4342-B048-85BDC9FD1C3A}</a:tableStyleId>
              </a:tblPr>
              <a:tblGrid>
                <a:gridCol w="351258">
                  <a:extLst>
                    <a:ext uri="{9D8B030D-6E8A-4147-A177-3AD203B41FA5}">
                      <a16:colId xmlns:a16="http://schemas.microsoft.com/office/drawing/2014/main" xmlns="" val="20000"/>
                    </a:ext>
                  </a:extLst>
                </a:gridCol>
                <a:gridCol w="1543808">
                  <a:extLst>
                    <a:ext uri="{9D8B030D-6E8A-4147-A177-3AD203B41FA5}">
                      <a16:colId xmlns:a16="http://schemas.microsoft.com/office/drawing/2014/main" xmlns="" val="20001"/>
                    </a:ext>
                  </a:extLst>
                </a:gridCol>
                <a:gridCol w="6795021">
                  <a:extLst>
                    <a:ext uri="{9D8B030D-6E8A-4147-A177-3AD203B41FA5}">
                      <a16:colId xmlns:a16="http://schemas.microsoft.com/office/drawing/2014/main" xmlns="" val="20003"/>
                    </a:ext>
                  </a:extLst>
                </a:gridCol>
                <a:gridCol w="914400">
                  <a:extLst>
                    <a:ext uri="{9D8B030D-6E8A-4147-A177-3AD203B41FA5}">
                      <a16:colId xmlns:a16="http://schemas.microsoft.com/office/drawing/2014/main" xmlns="" val="20004"/>
                    </a:ext>
                  </a:extLst>
                </a:gridCol>
                <a:gridCol w="838199">
                  <a:extLst>
                    <a:ext uri="{9D8B030D-6E8A-4147-A177-3AD203B41FA5}">
                      <a16:colId xmlns:a16="http://schemas.microsoft.com/office/drawing/2014/main" xmlns="" val="20005"/>
                    </a:ext>
                  </a:extLst>
                </a:gridCol>
              </a:tblGrid>
              <a:tr h="313137">
                <a:tc>
                  <a:txBody>
                    <a:bodyPr/>
                    <a:lstStyle/>
                    <a:p>
                      <a:pPr algn="ctr" fontAlgn="t"/>
                      <a:r>
                        <a:rPr lang="en-US" sz="1100" u="none" strike="noStrike" dirty="0">
                          <a:effectLst/>
                        </a:rPr>
                        <a:t>No.</a:t>
                      </a:r>
                      <a:endParaRPr lang="en-US" sz="1100" b="1" i="0" u="none" strike="noStrike" dirty="0">
                        <a:solidFill>
                          <a:srgbClr val="FFFFFF"/>
                        </a:solidFill>
                        <a:effectLst/>
                        <a:latin typeface="HP Simplified Light" panose="020B0404020204020204" pitchFamily="34" charset="0"/>
                      </a:endParaRPr>
                    </a:p>
                  </a:txBody>
                  <a:tcPr marL="7620" marR="7620" marT="7620" marB="0" anchor="ctr"/>
                </a:tc>
                <a:tc>
                  <a:txBody>
                    <a:bodyPr/>
                    <a:lstStyle/>
                    <a:p>
                      <a:pPr algn="ctr" fontAlgn="t"/>
                      <a:r>
                        <a:rPr lang="en-US" sz="1100" b="1" i="0" u="none" strike="noStrike" dirty="0">
                          <a:solidFill>
                            <a:schemeClr val="lt1"/>
                          </a:solidFill>
                          <a:effectLst/>
                          <a:latin typeface="+mn-lt"/>
                        </a:rPr>
                        <a:t>Module</a:t>
                      </a:r>
                      <a:endParaRPr lang="en-US" sz="1100" b="1" i="0" u="none" strike="noStrike" dirty="0">
                        <a:solidFill>
                          <a:srgbClr val="FFFFFF"/>
                        </a:solidFill>
                        <a:effectLst/>
                        <a:latin typeface="HP Simplified Light" panose="020B0404020204020204" pitchFamily="34" charset="0"/>
                      </a:endParaRPr>
                    </a:p>
                  </a:txBody>
                  <a:tcPr marL="7620" marR="7620" marT="7620" marB="0" anchor="ctr"/>
                </a:tc>
                <a:tc>
                  <a:txBody>
                    <a:bodyPr/>
                    <a:lstStyle/>
                    <a:p>
                      <a:pPr algn="ctr" fontAlgn="t"/>
                      <a:r>
                        <a:rPr lang="en-US" sz="1100" u="none" strike="noStrike" dirty="0">
                          <a:effectLst/>
                        </a:rPr>
                        <a:t>Test Cases</a:t>
                      </a:r>
                      <a:endParaRPr lang="en-US" sz="1100" b="1" i="0" u="none" strike="noStrike" dirty="0">
                        <a:solidFill>
                          <a:srgbClr val="FFFFFF"/>
                        </a:solidFill>
                        <a:effectLst/>
                        <a:latin typeface="HP Simplified Light" panose="020B0404020204020204" pitchFamily="34" charset="0"/>
                      </a:endParaRPr>
                    </a:p>
                  </a:txBody>
                  <a:tcPr marL="7620" marR="7620" marT="7620" marB="0" anchor="ctr"/>
                </a:tc>
                <a:tc>
                  <a:txBody>
                    <a:bodyPr/>
                    <a:lstStyle/>
                    <a:p>
                      <a:pPr algn="ctr" fontAlgn="t"/>
                      <a:r>
                        <a:rPr lang="en-US" sz="1100" b="1" i="0" u="none" strike="noStrike" dirty="0">
                          <a:solidFill>
                            <a:srgbClr val="FFFFFF"/>
                          </a:solidFill>
                          <a:effectLst/>
                          <a:latin typeface="HP Simplified Light" panose="020B0404020204020204" pitchFamily="34" charset="0"/>
                        </a:rPr>
                        <a:t>Type</a:t>
                      </a:r>
                    </a:p>
                  </a:txBody>
                  <a:tcPr marL="7620" marR="7620" marT="7620" marB="0" anchor="ctr"/>
                </a:tc>
                <a:tc>
                  <a:txBody>
                    <a:bodyPr/>
                    <a:lstStyle/>
                    <a:p>
                      <a:pPr algn="ctr" fontAlgn="t"/>
                      <a:r>
                        <a:rPr lang="en-US" sz="1100" b="1" i="0" u="none" strike="noStrike" dirty="0">
                          <a:solidFill>
                            <a:srgbClr val="FFFFFF"/>
                          </a:solidFill>
                          <a:effectLst/>
                          <a:latin typeface="HP Simplified Light" panose="020B0404020204020204" pitchFamily="34" charset="0"/>
                        </a:rPr>
                        <a:t>Remarks</a:t>
                      </a:r>
                    </a:p>
                  </a:txBody>
                  <a:tcPr marL="7620" marR="7620" marT="7620" marB="0" anchor="ctr"/>
                </a:tc>
                <a:extLst>
                  <a:ext uri="{0D108BD9-81ED-4DB2-BD59-A6C34878D82A}">
                    <a16:rowId xmlns:a16="http://schemas.microsoft.com/office/drawing/2014/main" xmlns="" val="10000"/>
                  </a:ext>
                </a:extLst>
              </a:tr>
              <a:tr h="619315">
                <a:tc>
                  <a:txBody>
                    <a:bodyPr/>
                    <a:lstStyle/>
                    <a:p>
                      <a:pPr algn="ctr" fontAlgn="t"/>
                      <a:r>
                        <a:rPr lang="en-US" sz="1100" b="0" i="0" u="none" strike="noStrike" kern="1200" dirty="0">
                          <a:solidFill>
                            <a:srgbClr val="000000"/>
                          </a:solidFill>
                          <a:effectLst/>
                          <a:latin typeface="HP Simplified Light" panose="020B0404020204020204" pitchFamily="34" charset="0"/>
                          <a:ea typeface="+mn-ea"/>
                          <a:cs typeface="+mn-cs"/>
                        </a:rPr>
                        <a:t>9</a:t>
                      </a:r>
                    </a:p>
                  </a:txBody>
                  <a:tcPr marL="7620" marR="7620" marT="7620" marB="0" anchor="ctr"/>
                </a:tc>
                <a:tc>
                  <a:txBody>
                    <a:bodyPr/>
                    <a:lstStyle/>
                    <a:p>
                      <a:pPr algn="l" fontAlgn="ctr"/>
                      <a:r>
                        <a:rPr lang="en-US" sz="1100" b="0" i="0" u="none" strike="noStrike" kern="1200" dirty="0">
                          <a:solidFill>
                            <a:srgbClr val="000000"/>
                          </a:solidFill>
                          <a:effectLst/>
                          <a:latin typeface="HP Simplified Light" panose="020B0404020204020204" pitchFamily="34" charset="0"/>
                          <a:ea typeface="+mn-ea"/>
                          <a:cs typeface="+mn-cs"/>
                        </a:rPr>
                        <a:t>Search</a:t>
                      </a:r>
                      <a:r>
                        <a:rPr lang="en-US" sz="1100" b="0" i="0" u="none" strike="noStrike" kern="1200" baseline="0" dirty="0">
                          <a:solidFill>
                            <a:srgbClr val="000000"/>
                          </a:solidFill>
                          <a:effectLst/>
                          <a:latin typeface="HP Simplified Light" panose="020B0404020204020204" pitchFamily="34" charset="0"/>
                          <a:ea typeface="+mn-ea"/>
                          <a:cs typeface="+mn-cs"/>
                        </a:rPr>
                        <a:t> Functions</a:t>
                      </a:r>
                      <a:endParaRPr lang="en-GB" sz="1100" b="0" i="0" u="none" strike="noStrike" kern="1200" dirty="0">
                        <a:solidFill>
                          <a:srgbClr val="000000"/>
                        </a:solidFill>
                        <a:effectLst/>
                        <a:latin typeface="HP Simplified Light" panose="020B0404020204020204" pitchFamily="34" charset="0"/>
                        <a:ea typeface="+mn-ea"/>
                        <a:cs typeface="+mn-cs"/>
                      </a:endParaRPr>
                    </a:p>
                  </a:txBody>
                  <a:tcPr marL="6350" marR="6350" marT="6350" marB="0" anchor="ctr"/>
                </a:tc>
                <a:tc>
                  <a:txBody>
                    <a:bodyPr/>
                    <a:lstStyle/>
                    <a:p>
                      <a:pPr algn="l" fontAlgn="t"/>
                      <a:r>
                        <a:rPr lang="en-US" sz="1100" b="0" i="0" u="none" strike="noStrike" dirty="0">
                          <a:solidFill>
                            <a:srgbClr val="000000"/>
                          </a:solidFill>
                          <a:effectLst/>
                          <a:latin typeface="HP Simplified Light" panose="020B0404020204020204" pitchFamily="34" charset="0"/>
                        </a:rPr>
                        <a:t>1. </a:t>
                      </a:r>
                      <a:r>
                        <a:rPr lang="en-US" sz="1100" b="0" i="0" u="none" strike="noStrike" dirty="0" err="1">
                          <a:solidFill>
                            <a:srgbClr val="000000"/>
                          </a:solidFill>
                          <a:effectLst/>
                          <a:latin typeface="HP Simplified Light" panose="020B0404020204020204" pitchFamily="34" charset="0"/>
                        </a:rPr>
                        <a:t>HPI_External_AdvancedSearch_withPPA</a:t>
                      </a:r>
                      <a:endParaRPr lang="en-US" sz="1100" b="0" i="0" u="none" strike="noStrike" dirty="0">
                        <a:solidFill>
                          <a:srgbClr val="000000"/>
                        </a:solidFill>
                        <a:effectLst/>
                        <a:latin typeface="HP Simplified Light" panose="020B0404020204020204" pitchFamily="34" charset="0"/>
                      </a:endParaRPr>
                    </a:p>
                    <a:p>
                      <a:pPr algn="l" fontAlgn="t"/>
                      <a:r>
                        <a:rPr lang="en-US" sz="1100" b="0" i="0" u="none" strike="noStrike" dirty="0">
                          <a:solidFill>
                            <a:srgbClr val="000000"/>
                          </a:solidFill>
                          <a:effectLst/>
                          <a:latin typeface="HP Simplified Light" panose="020B0404020204020204" pitchFamily="34" charset="0"/>
                        </a:rPr>
                        <a:t>2. </a:t>
                      </a:r>
                      <a:r>
                        <a:rPr lang="en-US" sz="1100" b="0" i="0" u="none" strike="noStrike" dirty="0" err="1">
                          <a:solidFill>
                            <a:srgbClr val="000000"/>
                          </a:solidFill>
                          <a:effectLst/>
                          <a:latin typeface="HP Simplified Light" panose="020B0404020204020204" pitchFamily="34" charset="0"/>
                        </a:rPr>
                        <a:t>HPI_External_AdvancedSearch_withPPU</a:t>
                      </a:r>
                      <a:endParaRPr lang="en-US" sz="1100" b="0" i="0" u="none" strike="noStrike" dirty="0">
                        <a:solidFill>
                          <a:srgbClr val="000000"/>
                        </a:solidFill>
                        <a:effectLst/>
                        <a:latin typeface="HP Simplified Light" panose="020B0404020204020204" pitchFamily="34" charset="0"/>
                      </a:endParaRPr>
                    </a:p>
                    <a:p>
                      <a:pPr algn="l" fontAlgn="t"/>
                      <a:r>
                        <a:rPr lang="en-US" sz="1100" b="0" i="0" u="none" strike="noStrike" dirty="0">
                          <a:solidFill>
                            <a:srgbClr val="000000"/>
                          </a:solidFill>
                          <a:effectLst/>
                          <a:latin typeface="HP Simplified Light" panose="020B0404020204020204" pitchFamily="34" charset="0"/>
                        </a:rPr>
                        <a:t>3.</a:t>
                      </a:r>
                      <a:r>
                        <a:rPr lang="en-US" sz="1100" b="0" i="0" u="none" strike="noStrike" baseline="0" dirty="0">
                          <a:solidFill>
                            <a:srgbClr val="000000"/>
                          </a:solidFill>
                          <a:effectLst/>
                          <a:latin typeface="HP Simplified Light" panose="020B0404020204020204" pitchFamily="34" charset="0"/>
                        </a:rPr>
                        <a:t> </a:t>
                      </a:r>
                      <a:r>
                        <a:rPr lang="en-US" sz="1100" b="0" i="0" u="none" strike="noStrike" dirty="0" err="1">
                          <a:solidFill>
                            <a:srgbClr val="000000"/>
                          </a:solidFill>
                          <a:effectLst/>
                          <a:latin typeface="HP Simplified Light" panose="020B0404020204020204" pitchFamily="34" charset="0"/>
                        </a:rPr>
                        <a:t>HPI_External_MyActiveQuotesSearch_withPPA</a:t>
                      </a:r>
                      <a:endParaRPr lang="en-US" sz="1100" b="0" i="0" u="none" strike="noStrike" dirty="0">
                        <a:solidFill>
                          <a:srgbClr val="000000"/>
                        </a:solidFill>
                        <a:effectLst/>
                        <a:latin typeface="HP Simplified Light" panose="020B0404020204020204" pitchFamily="34" charset="0"/>
                      </a:endParaRPr>
                    </a:p>
                    <a:p>
                      <a:pPr algn="l" fontAlgn="t"/>
                      <a:r>
                        <a:rPr lang="en-US" sz="1100" b="0" i="0" u="none" strike="noStrike" dirty="0">
                          <a:solidFill>
                            <a:srgbClr val="000000"/>
                          </a:solidFill>
                          <a:effectLst/>
                          <a:latin typeface="HP Simplified Light" panose="020B0404020204020204" pitchFamily="34" charset="0"/>
                        </a:rPr>
                        <a:t>4. </a:t>
                      </a:r>
                      <a:r>
                        <a:rPr lang="en-US" sz="1100" b="0" i="0" u="none" strike="noStrike" dirty="0" err="1">
                          <a:solidFill>
                            <a:srgbClr val="000000"/>
                          </a:solidFill>
                          <a:effectLst/>
                          <a:latin typeface="HP Simplified Light" panose="020B0404020204020204" pitchFamily="34" charset="0"/>
                        </a:rPr>
                        <a:t>HPI_External_MyActiveQuotesSearch_withPPU</a:t>
                      </a:r>
                      <a:endParaRPr lang="en-US" sz="1100" b="0" i="0" u="none" strike="noStrike" dirty="0">
                        <a:solidFill>
                          <a:srgbClr val="000000"/>
                        </a:solidFill>
                        <a:effectLst/>
                        <a:latin typeface="HP Simplified Light" panose="020B0404020204020204" pitchFamily="34" charset="0"/>
                      </a:endParaRPr>
                    </a:p>
                    <a:p>
                      <a:pPr algn="l" fontAlgn="t"/>
                      <a:r>
                        <a:rPr lang="en-US" sz="1100" b="0" i="0" u="none" strike="noStrike" dirty="0">
                          <a:solidFill>
                            <a:srgbClr val="000000"/>
                          </a:solidFill>
                          <a:effectLst/>
                          <a:latin typeface="HP Simplified Light" panose="020B0404020204020204" pitchFamily="34" charset="0"/>
                        </a:rPr>
                        <a:t>5. </a:t>
                      </a:r>
                      <a:r>
                        <a:rPr lang="en-US" sz="1100" b="0" i="0" u="none" strike="noStrike" dirty="0" err="1">
                          <a:solidFill>
                            <a:srgbClr val="000000"/>
                          </a:solidFill>
                          <a:effectLst/>
                          <a:latin typeface="HP Simplified Light" panose="020B0404020204020204" pitchFamily="34" charset="0"/>
                        </a:rPr>
                        <a:t>HPI_External_SearchQuote_withPPA</a:t>
                      </a:r>
                      <a:endParaRPr lang="en-US" sz="1100" b="0" i="0" u="none" strike="noStrike" dirty="0">
                        <a:solidFill>
                          <a:srgbClr val="000000"/>
                        </a:solidFill>
                        <a:effectLst/>
                        <a:latin typeface="HP Simplified Light" panose="020B0404020204020204" pitchFamily="34" charset="0"/>
                      </a:endParaRPr>
                    </a:p>
                    <a:p>
                      <a:pPr algn="l" fontAlgn="t"/>
                      <a:r>
                        <a:rPr lang="en-US" sz="1100" b="0" i="0" u="none" strike="noStrike" dirty="0">
                          <a:solidFill>
                            <a:srgbClr val="000000"/>
                          </a:solidFill>
                          <a:effectLst/>
                          <a:latin typeface="HP Simplified Light" panose="020B0404020204020204" pitchFamily="34" charset="0"/>
                        </a:rPr>
                        <a:t>6. </a:t>
                      </a:r>
                      <a:r>
                        <a:rPr lang="en-US" sz="1100" b="0" i="0" u="none" strike="noStrike" dirty="0" err="1">
                          <a:solidFill>
                            <a:srgbClr val="000000"/>
                          </a:solidFill>
                          <a:effectLst/>
                          <a:latin typeface="HP Simplified Light" panose="020B0404020204020204" pitchFamily="34" charset="0"/>
                        </a:rPr>
                        <a:t>HPI_External_SearchQuote_withPPU</a:t>
                      </a:r>
                      <a:endParaRPr lang="en-US" sz="1100" b="0" i="0" u="none" strike="noStrike" dirty="0">
                        <a:solidFill>
                          <a:srgbClr val="000000"/>
                        </a:solidFill>
                        <a:effectLst/>
                        <a:latin typeface="HP Simplified Light" panose="020B0404020204020204" pitchFamily="34" charset="0"/>
                      </a:endParaRPr>
                    </a:p>
                    <a:p>
                      <a:pPr algn="l" fontAlgn="t"/>
                      <a:r>
                        <a:rPr lang="en-US" sz="1100" b="0" i="0" u="none" strike="noStrike" dirty="0">
                          <a:solidFill>
                            <a:srgbClr val="000000"/>
                          </a:solidFill>
                          <a:effectLst/>
                          <a:latin typeface="HP Simplified Light" panose="020B0404020204020204" pitchFamily="34" charset="0"/>
                        </a:rPr>
                        <a:t>7. </a:t>
                      </a:r>
                      <a:r>
                        <a:rPr lang="en-US" sz="1100" b="0" i="0" u="none" strike="noStrike" dirty="0" err="1">
                          <a:solidFill>
                            <a:srgbClr val="000000"/>
                          </a:solidFill>
                          <a:effectLst/>
                          <a:latin typeface="HP Simplified Light" panose="020B0404020204020204" pitchFamily="34" charset="0"/>
                        </a:rPr>
                        <a:t>HPI_External_ViewQuote_withPPA</a:t>
                      </a:r>
                      <a:endParaRPr lang="en-US" sz="1100" b="0" i="0" u="none" strike="noStrike" dirty="0">
                        <a:solidFill>
                          <a:srgbClr val="000000"/>
                        </a:solidFill>
                        <a:effectLst/>
                        <a:latin typeface="HP Simplified Light" panose="020B0404020204020204" pitchFamily="34" charset="0"/>
                      </a:endParaRPr>
                    </a:p>
                    <a:p>
                      <a:pPr algn="l" fontAlgn="t"/>
                      <a:r>
                        <a:rPr lang="en-US" sz="1100" b="0" i="0" u="none" strike="noStrike" dirty="0">
                          <a:solidFill>
                            <a:srgbClr val="000000"/>
                          </a:solidFill>
                          <a:effectLst/>
                          <a:latin typeface="HP Simplified Light" panose="020B0404020204020204" pitchFamily="34" charset="0"/>
                        </a:rPr>
                        <a:t>8. </a:t>
                      </a:r>
                      <a:r>
                        <a:rPr lang="en-US" sz="1100" b="0" i="0" u="none" strike="noStrike" dirty="0" err="1">
                          <a:solidFill>
                            <a:srgbClr val="000000"/>
                          </a:solidFill>
                          <a:effectLst/>
                          <a:latin typeface="HP Simplified Light" panose="020B0404020204020204" pitchFamily="34" charset="0"/>
                        </a:rPr>
                        <a:t>HPI_External_ViewQuote_withPPU</a:t>
                      </a:r>
                      <a:endParaRPr lang="en-US" sz="1100" b="0" i="0" u="none" strike="noStrike" dirty="0">
                        <a:solidFill>
                          <a:srgbClr val="000000"/>
                        </a:solidFill>
                        <a:effectLst/>
                        <a:latin typeface="HP Simplified Light" panose="020B0404020204020204" pitchFamily="34" charset="0"/>
                      </a:endParaRPr>
                    </a:p>
                    <a:p>
                      <a:pPr algn="l" fontAlgn="t"/>
                      <a:r>
                        <a:rPr lang="en-US" sz="1100" b="0" i="0" u="none" strike="noStrike" dirty="0">
                          <a:solidFill>
                            <a:srgbClr val="000000"/>
                          </a:solidFill>
                          <a:effectLst/>
                          <a:latin typeface="HP Simplified Light" panose="020B0404020204020204" pitchFamily="34" charset="0"/>
                        </a:rPr>
                        <a:t>9. </a:t>
                      </a:r>
                      <a:r>
                        <a:rPr lang="en-US" sz="1100" b="0" i="0" u="none" strike="noStrike" dirty="0" err="1">
                          <a:solidFill>
                            <a:srgbClr val="000000"/>
                          </a:solidFill>
                          <a:effectLst/>
                          <a:latin typeface="HP Simplified Light" panose="020B0404020204020204" pitchFamily="34" charset="0"/>
                        </a:rPr>
                        <a:t>HPI_Internal_Process</a:t>
                      </a:r>
                      <a:r>
                        <a:rPr lang="en-US" sz="1100" b="0" i="0" u="none" strike="noStrike" dirty="0">
                          <a:solidFill>
                            <a:srgbClr val="000000"/>
                          </a:solidFill>
                          <a:effectLst/>
                          <a:latin typeface="HP Simplified Light" panose="020B0404020204020204" pitchFamily="34" charset="0"/>
                        </a:rPr>
                        <a:t> </a:t>
                      </a:r>
                      <a:r>
                        <a:rPr lang="en-US" sz="1100" b="0" i="0" u="none" strike="noStrike" dirty="0" err="1">
                          <a:solidFill>
                            <a:srgbClr val="000000"/>
                          </a:solidFill>
                          <a:effectLst/>
                          <a:latin typeface="HP Simplified Light" panose="020B0404020204020204" pitchFamily="34" charset="0"/>
                        </a:rPr>
                        <a:t>Quote_Advance</a:t>
                      </a:r>
                      <a:r>
                        <a:rPr lang="en-US" sz="1100" b="0" i="0" u="none" strike="noStrike" dirty="0">
                          <a:solidFill>
                            <a:srgbClr val="000000"/>
                          </a:solidFill>
                          <a:effectLst/>
                          <a:latin typeface="HP Simplified Light" panose="020B0404020204020204" pitchFamily="34" charset="0"/>
                        </a:rPr>
                        <a:t> Search functionality</a:t>
                      </a:r>
                    </a:p>
                    <a:p>
                      <a:pPr algn="l" fontAlgn="t"/>
                      <a:r>
                        <a:rPr lang="en-US" sz="1100" b="0" i="0" u="none" strike="noStrike" dirty="0">
                          <a:solidFill>
                            <a:srgbClr val="000000"/>
                          </a:solidFill>
                          <a:effectLst/>
                          <a:latin typeface="HP Simplified Light" panose="020B0404020204020204" pitchFamily="34" charset="0"/>
                        </a:rPr>
                        <a:t>10. </a:t>
                      </a:r>
                      <a:r>
                        <a:rPr lang="en-US" sz="1100" b="0" i="0" u="none" strike="noStrike" dirty="0" err="1">
                          <a:solidFill>
                            <a:srgbClr val="000000"/>
                          </a:solidFill>
                          <a:effectLst/>
                          <a:latin typeface="HP Simplified Light" panose="020B0404020204020204" pitchFamily="34" charset="0"/>
                        </a:rPr>
                        <a:t>HPI_Internal_User</a:t>
                      </a:r>
                      <a:r>
                        <a:rPr lang="en-US" sz="1100" b="0" i="0" u="none" strike="noStrike" dirty="0">
                          <a:solidFill>
                            <a:srgbClr val="000000"/>
                          </a:solidFill>
                          <a:effectLst/>
                          <a:latin typeface="HP Simplified Light" panose="020B0404020204020204" pitchFamily="34" charset="0"/>
                        </a:rPr>
                        <a:t> Access Quotes</a:t>
                      </a:r>
                    </a:p>
                  </a:txBody>
                  <a:tcPr marL="7620" marR="7620" marT="7620" marB="0" anchor="ctr"/>
                </a:tc>
                <a:tc>
                  <a:txBody>
                    <a:bodyPr/>
                    <a:lstStyle/>
                    <a:p>
                      <a:pPr algn="l" fontAlgn="t"/>
                      <a:r>
                        <a:rPr lang="en-US" sz="1100" b="1" i="0" u="none" strike="noStrike">
                          <a:solidFill>
                            <a:srgbClr val="000000"/>
                          </a:solidFill>
                          <a:effectLst/>
                          <a:latin typeface="HP Simplified Light" panose="020B0404020204020204" pitchFamily="34" charset="0"/>
                        </a:rPr>
                        <a:t>Regression</a:t>
                      </a:r>
                      <a:endParaRPr lang="en-US" sz="1100" b="1" i="0" u="none" strike="noStrike" dirty="0">
                        <a:solidFill>
                          <a:srgbClr val="000000"/>
                        </a:solidFill>
                        <a:effectLst/>
                        <a:latin typeface="HP Simplified Light" panose="020B0404020204020204" pitchFamily="34" charset="0"/>
                      </a:endParaRPr>
                    </a:p>
                  </a:txBody>
                  <a:tcPr marL="7620" marR="7620" marT="7620" marB="0" anchor="ctr"/>
                </a:tc>
                <a:tc>
                  <a:txBody>
                    <a:bodyPr/>
                    <a:lstStyle/>
                    <a:p>
                      <a:pPr algn="l" fontAlgn="t"/>
                      <a:r>
                        <a:rPr lang="en-US" sz="1100" b="1" i="0" u="none" strike="noStrike" smtClean="0">
                          <a:solidFill>
                            <a:srgbClr val="000000"/>
                          </a:solidFill>
                          <a:effectLst/>
                          <a:latin typeface="HP Simplified Light" panose="020B0404020204020204" pitchFamily="34" charset="0"/>
                        </a:rPr>
                        <a:t> In Progress</a:t>
                      </a:r>
                      <a:endParaRPr lang="en-US" sz="1100" b="1" i="0" u="none" strike="noStrike" dirty="0">
                        <a:solidFill>
                          <a:srgbClr val="000000"/>
                        </a:solidFill>
                        <a:effectLst/>
                        <a:latin typeface="HP Simplified Light" panose="020B0404020204020204" pitchFamily="34" charset="0"/>
                      </a:endParaRPr>
                    </a:p>
                  </a:txBody>
                  <a:tcPr marL="7620" marR="7620" marT="7620" marB="0" anchor="ctr"/>
                </a:tc>
                <a:extLst>
                  <a:ext uri="{0D108BD9-81ED-4DB2-BD59-A6C34878D82A}">
                    <a16:rowId xmlns:a16="http://schemas.microsoft.com/office/drawing/2014/main" xmlns="" val="10001"/>
                  </a:ext>
                </a:extLst>
              </a:tr>
              <a:tr h="1532885">
                <a:tc>
                  <a:txBody>
                    <a:bodyPr/>
                    <a:lstStyle/>
                    <a:p>
                      <a:pPr marL="0" algn="ctr" defTabSz="914400" rtl="0" eaLnBrk="1" fontAlgn="t" latinLnBrk="0" hangingPunct="1"/>
                      <a:r>
                        <a:rPr lang="en-US" sz="1100" b="0" i="0" u="none" strike="noStrike" kern="1200" dirty="0">
                          <a:solidFill>
                            <a:srgbClr val="000000"/>
                          </a:solidFill>
                          <a:effectLst/>
                          <a:latin typeface="HP Simplified Light" panose="020B0404020204020204" pitchFamily="34" charset="0"/>
                          <a:ea typeface="+mn-ea"/>
                          <a:cs typeface="+mn-cs"/>
                        </a:rPr>
                        <a:t>10</a:t>
                      </a:r>
                    </a:p>
                  </a:txBody>
                  <a:tcPr marL="7620" marR="7620" marT="7620" marB="0" anchor="ctr"/>
                </a:tc>
                <a:tc>
                  <a:txBody>
                    <a:bodyPr/>
                    <a:lstStyle/>
                    <a:p>
                      <a:pPr marL="0" algn="l" defTabSz="914400" rtl="0" eaLnBrk="1" fontAlgn="ctr" latinLnBrk="0" hangingPunct="1"/>
                      <a:r>
                        <a:rPr lang="en-US" sz="1100" b="0" i="0" u="none" strike="noStrike" kern="1200" baseline="0" dirty="0">
                          <a:solidFill>
                            <a:srgbClr val="000000"/>
                          </a:solidFill>
                          <a:effectLst/>
                          <a:latin typeface="HP Simplified Light" panose="020B0404020204020204" pitchFamily="34" charset="0"/>
                          <a:ea typeface="+mn-ea"/>
                          <a:cs typeface="+mn-cs"/>
                        </a:rPr>
                        <a:t>APJ Quoting improvements R1 - Auto OPG Creation, EOS Check and  UI Simplification</a:t>
                      </a:r>
                    </a:p>
                  </a:txBody>
                  <a:tcPr marL="6350" marR="6350" marT="6350" marB="0" anchor="ctr"/>
                </a:tc>
                <a:tc>
                  <a:txBody>
                    <a:bodyPr/>
                    <a:lstStyle/>
                    <a:p>
                      <a:pPr marL="0" algn="l" defTabSz="914400" rtl="0" eaLnBrk="1" fontAlgn="t" latinLnBrk="0" hangingPunct="1"/>
                      <a:r>
                        <a:rPr lang="en-US" sz="1100" u="none" strike="noStrike" kern="1200" dirty="0">
                          <a:solidFill>
                            <a:schemeClr val="dk1"/>
                          </a:solidFill>
                          <a:effectLst/>
                          <a:latin typeface="+mn-lt"/>
                          <a:ea typeface="+mn-ea"/>
                          <a:cs typeface="+mn-cs"/>
                        </a:rPr>
                        <a:t>1. Auto OPG Release High Risk multiple deals scenario  All countries with all MC Codes</a:t>
                      </a:r>
                    </a:p>
                    <a:p>
                      <a:pPr marL="0" algn="l" defTabSz="914400" rtl="0" eaLnBrk="1" fontAlgn="t" latinLnBrk="0" hangingPunct="1"/>
                      <a:r>
                        <a:rPr lang="en-US" sz="1100" u="none" strike="noStrike" kern="1200" dirty="0">
                          <a:solidFill>
                            <a:schemeClr val="dk1"/>
                          </a:solidFill>
                          <a:effectLst/>
                          <a:latin typeface="+mn-lt"/>
                          <a:ea typeface="+mn-ea"/>
                          <a:cs typeface="+mn-cs"/>
                        </a:rPr>
                        <a:t>2. Auto OPG Release High Risk single deal scenario  AU and NZ ONLY</a:t>
                      </a:r>
                    </a:p>
                    <a:p>
                      <a:pPr marL="0" algn="l" defTabSz="914400" rtl="0" eaLnBrk="1" fontAlgn="t" latinLnBrk="0" hangingPunct="1"/>
                      <a:r>
                        <a:rPr lang="en-US" sz="1100" u="none" strike="noStrike" kern="1200" dirty="0">
                          <a:solidFill>
                            <a:schemeClr val="dk1"/>
                          </a:solidFill>
                          <a:effectLst/>
                          <a:latin typeface="+mn-lt"/>
                          <a:ea typeface="+mn-ea"/>
                          <a:cs typeface="+mn-cs"/>
                        </a:rPr>
                        <a:t>3. Auto OPG Release High Risk single deal scenario with MC Code 72G  All countries EXCEPT AU and NZ</a:t>
                      </a:r>
                    </a:p>
                    <a:p>
                      <a:pPr marL="0" algn="l" defTabSz="914400" rtl="0" eaLnBrk="1" fontAlgn="t" latinLnBrk="0" hangingPunct="1"/>
                      <a:r>
                        <a:rPr lang="en-US" sz="1100" u="none" strike="noStrike" kern="1200" dirty="0">
                          <a:solidFill>
                            <a:schemeClr val="dk1"/>
                          </a:solidFill>
                          <a:effectLst/>
                          <a:latin typeface="+mn-lt"/>
                          <a:ea typeface="+mn-ea"/>
                          <a:cs typeface="+mn-cs"/>
                        </a:rPr>
                        <a:t>4. Auto OPG Release High Risk single deal scenario with MC Code NOT belongs to 72G  All countries EXCEPT AU and NZ</a:t>
                      </a:r>
                    </a:p>
                    <a:p>
                      <a:pPr marL="0" algn="l" defTabSz="914400" rtl="0" eaLnBrk="1" fontAlgn="t" latinLnBrk="0" hangingPunct="1"/>
                      <a:r>
                        <a:rPr lang="en-US" sz="1100" u="none" strike="noStrike" kern="1200" dirty="0">
                          <a:solidFill>
                            <a:schemeClr val="dk1"/>
                          </a:solidFill>
                          <a:effectLst/>
                          <a:latin typeface="+mn-lt"/>
                          <a:ea typeface="+mn-ea"/>
                          <a:cs typeface="+mn-cs"/>
                        </a:rPr>
                        <a:t>5. Auto OPG Release Low Risk multiple deals split deals scenario All countries</a:t>
                      </a:r>
                    </a:p>
                    <a:p>
                      <a:pPr marL="0" algn="l" defTabSz="914400" rtl="0" eaLnBrk="1" fontAlgn="t" latinLnBrk="0" hangingPunct="1"/>
                      <a:r>
                        <a:rPr lang="en-US" sz="1100" u="none" strike="noStrike" kern="1200" dirty="0">
                          <a:solidFill>
                            <a:schemeClr val="dk1"/>
                          </a:solidFill>
                          <a:effectLst/>
                          <a:latin typeface="+mn-lt"/>
                          <a:ea typeface="+mn-ea"/>
                          <a:cs typeface="+mn-cs"/>
                        </a:rPr>
                        <a:t>6. Auto OPG Release Low Risk single deal scenario All countries</a:t>
                      </a:r>
                    </a:p>
                    <a:p>
                      <a:pPr marL="0" algn="l" defTabSz="914400" rtl="0" eaLnBrk="1" fontAlgn="t" latinLnBrk="0" hangingPunct="1"/>
                      <a:r>
                        <a:rPr lang="en-US" sz="1100" u="none" strike="noStrike" kern="1200" dirty="0">
                          <a:solidFill>
                            <a:schemeClr val="dk1"/>
                          </a:solidFill>
                          <a:effectLst/>
                          <a:latin typeface="+mn-lt"/>
                          <a:ea typeface="+mn-ea"/>
                          <a:cs typeface="+mn-cs"/>
                        </a:rPr>
                        <a:t>7. SQ_Channel_Q4FY16_EOS</a:t>
                      </a:r>
                    </a:p>
                    <a:p>
                      <a:pPr marL="0" algn="l" defTabSz="914400" rtl="0" eaLnBrk="1" fontAlgn="t" latinLnBrk="0" hangingPunct="1"/>
                      <a:r>
                        <a:rPr lang="en-US" sz="1100" u="none" strike="noStrike" kern="1200" dirty="0">
                          <a:solidFill>
                            <a:schemeClr val="dk1"/>
                          </a:solidFill>
                          <a:effectLst/>
                          <a:latin typeface="+mn-lt"/>
                          <a:ea typeface="+mn-ea"/>
                          <a:cs typeface="+mn-cs"/>
                        </a:rPr>
                        <a:t>8. SQ_Channel_Q4FY16_Simplify User Interface Screen</a:t>
                      </a:r>
                      <a:endParaRPr lang="en-US" sz="1100" u="none" strike="noStrike" kern="1200" baseline="0" dirty="0">
                        <a:solidFill>
                          <a:schemeClr val="dk1"/>
                        </a:solidFill>
                        <a:effectLst/>
                        <a:latin typeface="+mn-lt"/>
                        <a:ea typeface="+mn-ea"/>
                        <a:cs typeface="+mn-cs"/>
                      </a:endParaRPr>
                    </a:p>
                  </a:txBody>
                  <a:tcPr marL="7620" marR="7620" marT="7620" marB="0" anchor="ctr"/>
                </a:tc>
                <a:tc>
                  <a:txBody>
                    <a:bodyPr/>
                    <a:lstStyle/>
                    <a:p>
                      <a:pPr algn="l" fontAlgn="t"/>
                      <a:r>
                        <a:rPr lang="en-US" sz="1100" b="1" i="0" u="none" strike="noStrike">
                          <a:solidFill>
                            <a:srgbClr val="000000"/>
                          </a:solidFill>
                          <a:effectLst/>
                          <a:latin typeface="HP Simplified Light" panose="020B0404020204020204" pitchFamily="34" charset="0"/>
                        </a:rPr>
                        <a:t>Regression</a:t>
                      </a:r>
                      <a:endParaRPr lang="en-US" sz="1100" b="1" i="0" u="none" strike="noStrike" dirty="0">
                        <a:solidFill>
                          <a:srgbClr val="000000"/>
                        </a:solidFill>
                        <a:effectLst/>
                        <a:latin typeface="HP Simplified Light" panose="020B0404020204020204" pitchFamily="34" charset="0"/>
                      </a:endParaRPr>
                    </a:p>
                  </a:txBody>
                  <a:tcPr marL="7620" marR="7620" marT="7620" marB="0" anchor="ctr"/>
                </a:tc>
                <a:tc>
                  <a:txBody>
                    <a:bodyPr/>
                    <a:lstStyle/>
                    <a:p>
                      <a:pPr algn="l" fontAlgn="t"/>
                      <a:r>
                        <a:rPr lang="en-US" sz="1100" b="1" i="0" u="none" strike="noStrike" smtClean="0">
                          <a:solidFill>
                            <a:srgbClr val="000000"/>
                          </a:solidFill>
                          <a:effectLst/>
                          <a:latin typeface="HP Simplified Light" panose="020B0404020204020204" pitchFamily="34" charset="0"/>
                        </a:rPr>
                        <a:t>In Progress</a:t>
                      </a:r>
                      <a:endParaRPr lang="en-US" sz="1100" b="1" i="0" u="none" strike="noStrike" dirty="0">
                        <a:solidFill>
                          <a:srgbClr val="000000"/>
                        </a:solidFill>
                        <a:effectLst/>
                        <a:latin typeface="HP Simplified Light" panose="020B0404020204020204" pitchFamily="34" charset="0"/>
                      </a:endParaRPr>
                    </a:p>
                  </a:txBody>
                  <a:tcPr marL="7620" marR="7620" marT="7620" marB="0" anchor="ctr"/>
                </a:tc>
                <a:extLst>
                  <a:ext uri="{0D108BD9-81ED-4DB2-BD59-A6C34878D82A}">
                    <a16:rowId xmlns:a16="http://schemas.microsoft.com/office/drawing/2014/main" xmlns="" val="10002"/>
                  </a:ext>
                </a:extLst>
              </a:tr>
              <a:tr h="755645">
                <a:tc>
                  <a:txBody>
                    <a:bodyPr/>
                    <a:lstStyle/>
                    <a:p>
                      <a:pPr algn="ctr" fontAlgn="t"/>
                      <a:r>
                        <a:rPr lang="en-US" sz="1100" b="0" i="0" u="none" strike="noStrike" dirty="0">
                          <a:solidFill>
                            <a:schemeClr val="dk1"/>
                          </a:solidFill>
                          <a:effectLst/>
                          <a:latin typeface="+mn-lt"/>
                        </a:rPr>
                        <a:t>11</a:t>
                      </a:r>
                      <a:endParaRPr lang="en-US" sz="1100" b="0" i="0" u="none" strike="noStrike" dirty="0">
                        <a:solidFill>
                          <a:srgbClr val="000000"/>
                        </a:solidFill>
                        <a:effectLst/>
                        <a:latin typeface="HP Simplified Light" panose="020B0404020204020204" pitchFamily="34" charset="0"/>
                      </a:endParaRPr>
                    </a:p>
                  </a:txBody>
                  <a:tcPr marL="7620" marR="7620" marT="7620" marB="0" anchor="ctr"/>
                </a:tc>
                <a:tc>
                  <a:txBody>
                    <a:bodyPr/>
                    <a:lstStyle/>
                    <a:p>
                      <a:pPr algn="l" fontAlgn="ctr"/>
                      <a:r>
                        <a:rPr lang="en-GB" sz="1100" b="0" i="0" u="none" strike="noStrike" kern="1200" baseline="0" dirty="0">
                          <a:solidFill>
                            <a:srgbClr val="000000"/>
                          </a:solidFill>
                          <a:effectLst/>
                          <a:latin typeface="HP Simplified Light" panose="020B0404020204020204" pitchFamily="34" charset="0"/>
                          <a:ea typeface="+mn-ea"/>
                          <a:cs typeface="+mn-cs"/>
                        </a:rPr>
                        <a:t>APJ Quoting improvements R2 - Auto Deal Qualification</a:t>
                      </a:r>
                    </a:p>
                  </a:txBody>
                  <a:tcPr marL="6350" marR="6350" marT="6350" marB="0" anchor="ctr"/>
                </a:tc>
                <a:tc>
                  <a:txBody>
                    <a:bodyPr/>
                    <a:lstStyle/>
                    <a:p>
                      <a:pPr algn="l" fontAlgn="t"/>
                      <a:r>
                        <a:rPr lang="en-US" sz="1100" b="0" i="0" u="none" strike="noStrike" dirty="0">
                          <a:solidFill>
                            <a:srgbClr val="000000"/>
                          </a:solidFill>
                          <a:effectLst/>
                          <a:latin typeface="HP Simplified Light" panose="020B0404020204020204" pitchFamily="34" charset="0"/>
                        </a:rPr>
                        <a:t>1. Auto Quote Qualification &amp; Deal Creation - Add and Import Product</a:t>
                      </a:r>
                    </a:p>
                    <a:p>
                      <a:pPr algn="l" fontAlgn="t"/>
                      <a:r>
                        <a:rPr lang="en-US" sz="1100" b="0" i="0" u="none" strike="noStrike" dirty="0">
                          <a:solidFill>
                            <a:srgbClr val="000000"/>
                          </a:solidFill>
                          <a:effectLst/>
                          <a:latin typeface="HP Simplified Light" panose="020B0404020204020204" pitchFamily="34" charset="0"/>
                        </a:rPr>
                        <a:t>2. Auto Quote Qualification &amp; Deal Creation - Deal </a:t>
                      </a:r>
                      <a:r>
                        <a:rPr lang="en-US" sz="1100" b="0" i="0" u="none" strike="noStrike" dirty="0" err="1">
                          <a:solidFill>
                            <a:srgbClr val="000000"/>
                          </a:solidFill>
                          <a:effectLst/>
                          <a:latin typeface="HP Simplified Light" panose="020B0404020204020204" pitchFamily="34" charset="0"/>
                        </a:rPr>
                        <a:t>Reg</a:t>
                      </a:r>
                      <a:r>
                        <a:rPr lang="en-US" sz="1100" b="0" i="0" u="none" strike="noStrike" dirty="0">
                          <a:solidFill>
                            <a:srgbClr val="000000"/>
                          </a:solidFill>
                          <a:effectLst/>
                          <a:latin typeface="HP Simplified Light" panose="020B0404020204020204" pitchFamily="34" charset="0"/>
                        </a:rPr>
                        <a:t> - Threshold check AU</a:t>
                      </a:r>
                    </a:p>
                    <a:p>
                      <a:pPr algn="l" fontAlgn="t"/>
                      <a:r>
                        <a:rPr lang="en-US" sz="1100" b="0" i="0" u="none" strike="noStrike" dirty="0">
                          <a:solidFill>
                            <a:srgbClr val="000000"/>
                          </a:solidFill>
                          <a:effectLst/>
                          <a:latin typeface="HP Simplified Light" panose="020B0404020204020204" pitchFamily="34" charset="0"/>
                        </a:rPr>
                        <a:t>3. Auto Quote Qualification and  Deal Creation - New Customer</a:t>
                      </a:r>
                    </a:p>
                    <a:p>
                      <a:pPr algn="l" fontAlgn="t"/>
                      <a:r>
                        <a:rPr lang="en-US" sz="1100" b="0" i="0" u="none" strike="noStrike" dirty="0">
                          <a:solidFill>
                            <a:srgbClr val="000000"/>
                          </a:solidFill>
                          <a:effectLst/>
                          <a:latin typeface="HP Simplified Light" panose="020B0404020204020204" pitchFamily="34" charset="0"/>
                        </a:rPr>
                        <a:t>4. Auto Quote Qualification and Deal Creation - CMPS checks</a:t>
                      </a:r>
                    </a:p>
                    <a:p>
                      <a:pPr algn="l" fontAlgn="t"/>
                      <a:r>
                        <a:rPr lang="en-US" sz="1100" b="0" i="0" u="none" strike="noStrike" dirty="0">
                          <a:solidFill>
                            <a:srgbClr val="000000"/>
                          </a:solidFill>
                          <a:effectLst/>
                          <a:latin typeface="HP Simplified Light" panose="020B0404020204020204" pitchFamily="34" charset="0"/>
                        </a:rPr>
                        <a:t>5. Auto Quote Qualification and Deal Creation - Deal </a:t>
                      </a:r>
                      <a:r>
                        <a:rPr lang="en-US" sz="1100" b="0" i="0" u="none" strike="noStrike" dirty="0" err="1">
                          <a:solidFill>
                            <a:srgbClr val="000000"/>
                          </a:solidFill>
                          <a:effectLst/>
                          <a:latin typeface="HP Simplified Light" panose="020B0404020204020204" pitchFamily="34" charset="0"/>
                        </a:rPr>
                        <a:t>Reg</a:t>
                      </a:r>
                      <a:r>
                        <a:rPr lang="en-US" sz="1100" b="0" i="0" u="none" strike="noStrike" dirty="0">
                          <a:solidFill>
                            <a:srgbClr val="000000"/>
                          </a:solidFill>
                          <a:effectLst/>
                          <a:latin typeface="HP Simplified Light" panose="020B0404020204020204" pitchFamily="34" charset="0"/>
                        </a:rPr>
                        <a:t> ID Acct Type and flag similar </a:t>
                      </a:r>
                      <a:r>
                        <a:rPr lang="en-US" sz="1100" b="0" i="0" u="none" strike="noStrike" dirty="0" err="1">
                          <a:solidFill>
                            <a:srgbClr val="000000"/>
                          </a:solidFill>
                          <a:effectLst/>
                          <a:latin typeface="HP Simplified Light" panose="020B0404020204020204" pitchFamily="34" charset="0"/>
                        </a:rPr>
                        <a:t>dea</a:t>
                      </a:r>
                      <a:endParaRPr lang="en-US" sz="1100" b="0" i="0" u="none" strike="noStrike" dirty="0">
                        <a:solidFill>
                          <a:srgbClr val="000000"/>
                        </a:solidFill>
                        <a:effectLst/>
                        <a:latin typeface="HP Simplified Light" panose="020B0404020204020204" pitchFamily="34" charset="0"/>
                      </a:endParaRPr>
                    </a:p>
                    <a:p>
                      <a:pPr algn="l" fontAlgn="t"/>
                      <a:r>
                        <a:rPr lang="en-US" sz="1100" b="0" i="0" u="none" strike="noStrike" dirty="0">
                          <a:solidFill>
                            <a:srgbClr val="000000"/>
                          </a:solidFill>
                          <a:effectLst/>
                          <a:latin typeface="HP Simplified Light" panose="020B0404020204020204" pitchFamily="34" charset="0"/>
                        </a:rPr>
                        <a:t>6. Auto Quote Qualification and Deal Creation - Distributor Eligibility Check</a:t>
                      </a:r>
                    </a:p>
                    <a:p>
                      <a:pPr algn="l" fontAlgn="t"/>
                      <a:r>
                        <a:rPr lang="en-US" sz="1100" b="0" i="0" u="none" strike="noStrike" dirty="0">
                          <a:solidFill>
                            <a:srgbClr val="000000"/>
                          </a:solidFill>
                          <a:effectLst/>
                          <a:latin typeface="HP Simplified Light" panose="020B0404020204020204" pitchFamily="34" charset="0"/>
                        </a:rPr>
                        <a:t>7. Auto Quote Qualification and Deal Creation - TBM checks India</a:t>
                      </a:r>
                    </a:p>
                    <a:p>
                      <a:pPr algn="l" fontAlgn="t"/>
                      <a:r>
                        <a:rPr lang="en-US" sz="1100" b="0" i="0" u="none" strike="noStrike" dirty="0">
                          <a:solidFill>
                            <a:srgbClr val="000000"/>
                          </a:solidFill>
                          <a:effectLst/>
                          <a:latin typeface="HP Simplified Light" panose="020B0404020204020204" pitchFamily="34" charset="0"/>
                        </a:rPr>
                        <a:t>8. Auto Quote Qualification and Deal Creation - TBM checks Non-India countries</a:t>
                      </a:r>
                    </a:p>
                    <a:p>
                      <a:pPr algn="l" fontAlgn="t"/>
                      <a:r>
                        <a:rPr lang="en-US" sz="1100" b="0" i="0" u="none" strike="noStrike" dirty="0">
                          <a:solidFill>
                            <a:srgbClr val="000000"/>
                          </a:solidFill>
                          <a:effectLst/>
                          <a:latin typeface="HP Simplified Light" panose="020B0404020204020204" pitchFamily="34" charset="0"/>
                        </a:rPr>
                        <a:t>9. R1 Auto OPG Release - High Risk Non-72G deal for all countries except AU and NZ</a:t>
                      </a:r>
                    </a:p>
                    <a:p>
                      <a:pPr marL="0" marR="0" lvl="0" indent="0" algn="l" defTabSz="914400" rtl="0" eaLnBrk="1" fontAlgn="t"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HP Simplified Light" panose="020B0404020204020204" pitchFamily="34" charset="0"/>
                        </a:rPr>
                        <a:t>10.</a:t>
                      </a:r>
                      <a:r>
                        <a:rPr lang="en-GB" sz="1800" kern="1200" dirty="0">
                          <a:solidFill>
                            <a:schemeClr val="dk1"/>
                          </a:solidFill>
                          <a:effectLst/>
                          <a:latin typeface="+mn-lt"/>
                          <a:ea typeface="+mn-ea"/>
                          <a:cs typeface="+mn-cs"/>
                        </a:rPr>
                        <a:t> </a:t>
                      </a:r>
                      <a:r>
                        <a:rPr lang="en-GB" sz="1100" b="0" i="0" u="none" strike="noStrike" kern="1200" dirty="0">
                          <a:solidFill>
                            <a:srgbClr val="000000"/>
                          </a:solidFill>
                          <a:effectLst/>
                          <a:latin typeface="HP Simplified Light" panose="020B0404020204020204" pitchFamily="34" charset="0"/>
                          <a:ea typeface="+mn-ea"/>
                          <a:cs typeface="+mn-cs"/>
                        </a:rPr>
                        <a:t>Auto Eclipse Deal </a:t>
                      </a:r>
                      <a:r>
                        <a:rPr lang="en-GB" sz="1100" b="0" i="0" u="none" strike="noStrike" kern="1200" dirty="0" err="1">
                          <a:solidFill>
                            <a:srgbClr val="000000"/>
                          </a:solidFill>
                          <a:effectLst/>
                          <a:latin typeface="HP Simplified Light" panose="020B0404020204020204" pitchFamily="34" charset="0"/>
                          <a:ea typeface="+mn-ea"/>
                          <a:cs typeface="+mn-cs"/>
                        </a:rPr>
                        <a:t>Creation_Account</a:t>
                      </a:r>
                      <a:r>
                        <a:rPr lang="en-GB" sz="1100" b="0" i="0" u="none" strike="noStrike" kern="1200" dirty="0">
                          <a:solidFill>
                            <a:srgbClr val="000000"/>
                          </a:solidFill>
                          <a:effectLst/>
                          <a:latin typeface="HP Simplified Light" panose="020B0404020204020204" pitchFamily="34" charset="0"/>
                          <a:ea typeface="+mn-ea"/>
                          <a:cs typeface="+mn-cs"/>
                        </a:rPr>
                        <a:t> Type</a:t>
                      </a:r>
                    </a:p>
                    <a:p>
                      <a:pPr algn="l" fontAlgn="t"/>
                      <a:endParaRPr lang="en-US" sz="1100" b="0" i="0" u="none" strike="noStrike" dirty="0">
                        <a:solidFill>
                          <a:srgbClr val="000000"/>
                        </a:solidFill>
                        <a:effectLst/>
                        <a:latin typeface="HP Simplified Light" panose="020B0404020204020204" pitchFamily="34" charset="0"/>
                      </a:endParaRPr>
                    </a:p>
                  </a:txBody>
                  <a:tcPr marL="7620" marR="7620" marT="7620" marB="0" anchor="ctr"/>
                </a:tc>
                <a:tc>
                  <a:txBody>
                    <a:bodyPr/>
                    <a:lstStyle/>
                    <a:p>
                      <a:pPr algn="l" fontAlgn="t"/>
                      <a:r>
                        <a:rPr lang="en-US" sz="1100" b="1" i="0" u="none" strike="noStrike" dirty="0">
                          <a:solidFill>
                            <a:srgbClr val="000000"/>
                          </a:solidFill>
                          <a:effectLst/>
                          <a:latin typeface="HP Simplified Light" panose="020B0404020204020204" pitchFamily="34" charset="0"/>
                        </a:rPr>
                        <a:t>Regression</a:t>
                      </a:r>
                    </a:p>
                  </a:txBody>
                  <a:tcPr marL="7620" marR="7620" marT="7620" marB="0" anchor="ctr"/>
                </a:tc>
                <a:tc>
                  <a:txBody>
                    <a:bodyPr/>
                    <a:lstStyle/>
                    <a:p>
                      <a:pPr algn="l" fontAlgn="t"/>
                      <a:r>
                        <a:rPr lang="en-US" sz="1100" b="1" i="0" u="none" strike="noStrike" smtClean="0">
                          <a:solidFill>
                            <a:srgbClr val="000000"/>
                          </a:solidFill>
                          <a:effectLst/>
                          <a:latin typeface="HP Simplified Light" panose="020B0404020204020204" pitchFamily="34" charset="0"/>
                        </a:rPr>
                        <a:t> In Progress</a:t>
                      </a:r>
                      <a:endParaRPr lang="en-US" sz="1100" b="1" i="0" u="none" strike="noStrike" dirty="0">
                        <a:solidFill>
                          <a:srgbClr val="000000"/>
                        </a:solidFill>
                        <a:effectLst/>
                        <a:latin typeface="HP Simplified Light" panose="020B0404020204020204" pitchFamily="34" charset="0"/>
                      </a:endParaRPr>
                    </a:p>
                  </a:txBody>
                  <a:tcPr marL="7620" marR="7620" marT="7620" marB="0" anchor="ct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383945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3604" y="1739015"/>
            <a:ext cx="9144000" cy="1608645"/>
          </a:xfrm>
        </p:spPr>
        <p:txBody>
          <a:bodyPr/>
          <a:lstStyle/>
          <a:p>
            <a:r>
              <a:rPr lang="en-US"/>
              <a:t>Test </a:t>
            </a:r>
            <a:r>
              <a:rPr lang="en-US" smtClean="0"/>
              <a:t>Scenarios</a:t>
            </a:r>
            <a:endParaRPr lang="en-US" dirty="0"/>
          </a:p>
        </p:txBody>
      </p:sp>
    </p:spTree>
    <p:extLst>
      <p:ext uri="{BB962C8B-B14F-4D97-AF65-F5344CB8AC3E}">
        <p14:creationId xmlns:p14="http://schemas.microsoft.com/office/powerpoint/2010/main" val="3530160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9226</TotalTime>
  <Words>1030</Words>
  <Application>Microsoft Office PowerPoint</Application>
  <PresentationFormat>Widescreen</PresentationFormat>
  <Paragraphs>235</Paragraphs>
  <Slides>16</Slides>
  <Notes>12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6" baseType="lpstr">
      <vt:lpstr>Arial</vt:lpstr>
      <vt:lpstr>Batang</vt:lpstr>
      <vt:lpstr>Calibri</vt:lpstr>
      <vt:lpstr>Calibri Light</vt:lpstr>
      <vt:lpstr>Futura Md</vt:lpstr>
      <vt:lpstr>HP Simplified</vt:lpstr>
      <vt:lpstr>HP Simplified Light</vt:lpstr>
      <vt:lpstr>Verdana</vt:lpstr>
      <vt:lpstr>Office Theme</vt:lpstr>
      <vt:lpstr>Packager Shell Object</vt:lpstr>
      <vt:lpstr>Smart Quote HP Automation Drive</vt:lpstr>
      <vt:lpstr>HP Automation Drive?  A Selenium WebDriver-based framework that slowly evolved into what we're introducing as HP Auto Drive.  </vt:lpstr>
      <vt:lpstr>What’s in HP Auto Driver?  HP Automation Drive uses  selenium WebDriver,Maven and TestNG underneath the hood.</vt:lpstr>
      <vt:lpstr>Test In Scope / Out of Scope</vt:lpstr>
      <vt:lpstr>SQ Regression Test In Scope</vt:lpstr>
      <vt:lpstr>SQ Regression Test In Scope</vt:lpstr>
      <vt:lpstr>SQ Regression Test In Scope</vt:lpstr>
      <vt:lpstr>SQ Regression Test In Scope</vt:lpstr>
      <vt:lpstr>Test Scenarios</vt:lpstr>
      <vt:lpstr>Test Scenarios</vt:lpstr>
      <vt:lpstr>Test Drive </vt:lpstr>
      <vt:lpstr>ITG URLs and Test Accounts</vt:lpstr>
      <vt:lpstr>Project Flow</vt:lpstr>
      <vt:lpstr>Drive flow chat</vt:lpstr>
      <vt:lpstr>Regression test  execution status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Donempudi, Dhanunjaya (DJ)</dc:creator>
  <cp:lastModifiedBy>Aluru, Narasimha</cp:lastModifiedBy>
  <cp:revision>55</cp:revision>
  <dcterms:created xsi:type="dcterms:W3CDTF">2017-08-11T11:39:27Z</dcterms:created>
  <dcterms:modified xsi:type="dcterms:W3CDTF">2017-08-30T03:11:44Z</dcterms:modified>
</cp:coreProperties>
</file>