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1" r:id="rId3"/>
  </p:sldMasterIdLst>
  <p:notesMasterIdLst>
    <p:notesMasterId r:id="rId15"/>
  </p:notesMasterIdLst>
  <p:sldIdLst>
    <p:sldId id="386" r:id="rId4"/>
    <p:sldId id="257" r:id="rId5"/>
    <p:sldId id="322" r:id="rId6"/>
    <p:sldId id="370" r:id="rId7"/>
    <p:sldId id="323" r:id="rId8"/>
    <p:sldId id="371" r:id="rId9"/>
    <p:sldId id="324" r:id="rId10"/>
    <p:sldId id="372" r:id="rId11"/>
    <p:sldId id="326" r:id="rId12"/>
    <p:sldId id="373" r:id="rId13"/>
    <p:sldId id="37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 ABDUL-AZIZ ID AL-GUBLAN AL-UTAIBI" initials="KAIAA" lastIdx="1" clrIdx="0">
    <p:extLst>
      <p:ext uri="{19B8F6BF-5375-455C-9EA6-DF929625EA0E}">
        <p15:presenceInfo xmlns:p15="http://schemas.microsoft.com/office/powerpoint/2012/main" userId="S::g199248600@kfupm.edu.sa::4e114f80-a28e-41d9-aea5-cb1ff5f3cd2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/>
    <p:restoredTop sz="94682"/>
  </p:normalViewPr>
  <p:slideViewPr>
    <p:cSldViewPr>
      <p:cViewPr varScale="1">
        <p:scale>
          <a:sx n="170" d="100"/>
          <a:sy n="170" d="100"/>
        </p:scale>
        <p:origin x="9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6139A-E579-FD41-95C2-B922ADE9DDDD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2311E-E8C1-314C-A801-389762A644F9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4977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923A1C-EA83-ED4F-9BD4-95B56586AB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49" y="3219822"/>
            <a:ext cx="1396901" cy="19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D97EB-38B3-B143-B2A5-46EE7B9D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BFE9E-40CE-E84D-8AF6-AA98D780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1D81-2605-6F4E-A00F-B1EBB6F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4839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A759-B3EA-4D4B-9C0E-D670BD10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849D-8BB3-2D41-A0B2-26787B015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C7850-810E-9246-8426-F70ADB4D4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8C2E-CEDB-0145-B8BC-FEBCC1B0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9DEB-8E7B-0345-BE72-DD141888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CE597-AD2B-6F49-942A-40D9EF0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96710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92A4-DE26-934C-A0AD-F953EE3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9943-3FFB-0945-BA07-4F31F610A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40F6-887F-6245-8DC1-A7A04D9B0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5D8DA-4A14-204D-AF78-2286B67A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10BFE-0F24-3642-A4CE-8F4B867B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5D90D-4F6E-EB46-844C-DAD1047E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5945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385E-E240-3645-B5B9-3460894E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DABC4-EEF8-5147-AA43-B4546A11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C350-6906-5C42-9CAE-CA320218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F94B-9F61-7B49-A6F1-F5BE2222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3E925-645F-1C4E-BBEB-2A3B9ED5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4087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DE0C0-6E7F-7E40-8086-A317E8203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7D865-8DE2-E645-B57D-0A86C714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7B02E-18CA-C249-BA96-7B72E837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1D719-763A-3C41-87F6-5CB562A1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7E67-E627-3B4B-8574-79F15D59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45761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0"/>
            <a:ext cx="8748464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 latinLnBrk="0" hangingPunc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50951-C8D4-1E4F-91CF-F4399E580441}"/>
              </a:ext>
            </a:extLst>
          </p:cNvPr>
          <p:cNvSpPr txBox="1"/>
          <p:nvPr userDrawn="1"/>
        </p:nvSpPr>
        <p:spPr>
          <a:xfrm>
            <a:off x="7668344" y="33950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83D7-D3A7-4740-9A16-AD439BF5F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EDC0D-5099-6545-B4BE-1FEF1AD82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145-67D3-814E-B8B3-42037CA1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D40E-81DA-ED4D-BF46-F143A43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80737-5266-A54E-B07C-1D442A6C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7828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F9A6-FEFD-9447-9610-B0D11FC3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9AB8-FC3D-444F-AF8F-DAEF3ECF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69E6-30F8-E243-B76F-537CC23E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3A8B-841D-CD47-ADF9-DDDA0045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C73A-0A86-064C-8473-2390FFBB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8046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C24-5452-AF40-91C0-29CA25D5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7B46E-86C7-CF46-BCC7-25EA80E3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3EC7-D15E-6448-8FD3-9AC2BD16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2EDD-1261-FC4B-BB09-6323737E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89AF-A707-F344-BC1F-D0D74F24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150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25C7-5F6E-EA43-8931-35326616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5785-B561-094D-8418-7B53737D7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B0CA5-421E-7749-B9BC-5C7231714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B5532-3EB9-384B-A1A5-7A6BAF2C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A6487-12CA-7945-B4C1-7905311C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B23E8-2B23-4D49-B315-4D53B8ED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9165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0732-5CEA-8C44-9193-7E0A4897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1AA-D120-DC4A-B69E-0DBAF119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28756-4934-E948-8A3B-F6A844F0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0CC23-B787-DE4C-ABD2-06ECCA1D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2DC07-F874-A243-87B3-8B2BECF5A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AC1F2-0EBF-884E-A1D4-00D452CF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3BF97-4206-9E46-A8AC-627A223A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26C84-60B5-D348-B928-F3C3D541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2392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34A3-DBAA-1D40-8B87-E14D39E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03EF2-DFF2-744A-AAAB-CC09B442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8DDC3-7D72-4F41-A675-437936BD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91D69-D2FF-8E47-9256-A503FA8F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5957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76BB8-A92A-5446-9BED-C8A5DEDE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7B87-5736-174C-94E7-C1370677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6677-05AD-F646-9883-96F1FCC16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C861-AE9C-E64C-ABD1-067B49059692}" type="datetimeFigureOut">
              <a:rPr lang="en-SA" smtClean="0"/>
              <a:t>06/03/2021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DA8E-1760-D74E-815E-BDF330F21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5B5E-9D7B-494C-8DC3-84B0B946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188EE-726A-B34B-97B4-FBC9D56B736E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1530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645" y="285978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Analysis of Algorithms</a:t>
            </a:r>
            <a:r>
              <a:rPr lang="ar-SA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- Part 5</a:t>
            </a:r>
          </a:p>
        </p:txBody>
      </p:sp>
      <p:sp>
        <p:nvSpPr>
          <p:cNvPr id="17" name="TextBox 1"/>
          <p:cNvSpPr txBox="1">
            <a:spLocks noChangeArrowheads="1"/>
          </p:cNvSpPr>
          <p:nvPr/>
        </p:nvSpPr>
        <p:spPr bwMode="auto">
          <a:xfrm>
            <a:off x="3226708" y="1363321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3680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00B8-F86A-E84A-9EBF-60C0EC10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Example 1: </a:t>
            </a:r>
            <a:r>
              <a:rPr lang="en-US" sz="1400" dirty="0"/>
              <a:t>Find the space complexity of the linear search</a:t>
            </a:r>
            <a:endParaRPr lang="en-S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654" y="1132149"/>
            <a:ext cx="540000" cy="540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FBDC8D7-0A20-374E-9F15-506922840C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374" y="1839362"/>
            <a:ext cx="5688124" cy="16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4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00B8-F86A-E84A-9EBF-60C0EC10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Example 1: </a:t>
            </a:r>
            <a:r>
              <a:rPr lang="en-US" sz="1100" dirty="0"/>
              <a:t>Find space complexity of merge algorithm</a:t>
            </a:r>
            <a:endParaRPr lang="en-S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654" y="1132149"/>
            <a:ext cx="540000" cy="54000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190C90-D774-794E-994B-CB153A9DF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1078592"/>
            <a:ext cx="3682752" cy="39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1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      Analysis of Algorithms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SA" dirty="0"/>
              <a:t>Worst Case Analysis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SA" dirty="0"/>
              <a:t>Best Case Analysis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SA" dirty="0"/>
              <a:t>Average Case Analysis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SA" dirty="0"/>
              <a:t>Space Complexity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en-US" dirty="0"/>
          </a:p>
        </p:txBody>
      </p:sp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CAD5B1C2-D134-E242-9FBB-D4A48C1F8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52" y="1131590"/>
            <a:ext cx="540000" cy="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B3F26-A39B-BA47-A66D-22D8A34E6BD7}"/>
              </a:ext>
            </a:extLst>
          </p:cNvPr>
          <p:cNvSpPr txBox="1"/>
          <p:nvPr/>
        </p:nvSpPr>
        <p:spPr>
          <a:xfrm>
            <a:off x="6857541" y="1808261"/>
            <a:ext cx="15857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تحليل الحالة الأسوأ</a:t>
            </a:r>
          </a:p>
          <a:p>
            <a:pPr algn="r" rtl="1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تحليل الحالة الأفضل</a:t>
            </a:r>
          </a:p>
          <a:p>
            <a:pPr algn="r" rtl="1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تحليل الحالة المتوسطة</a:t>
            </a:r>
          </a:p>
          <a:p>
            <a:pPr algn="r" rtl="1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تحليل المساحة</a:t>
            </a:r>
          </a:p>
        </p:txBody>
      </p:sp>
    </p:spTree>
    <p:extLst>
      <p:ext uri="{BB962C8B-B14F-4D97-AF65-F5344CB8AC3E}">
        <p14:creationId xmlns:p14="http://schemas.microsoft.com/office/powerpoint/2010/main" val="424937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BC9F-8929-E243-899A-E0DB96F0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Worst, Average and Best Cases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FE37-0F30-E142-B9E7-FB25A742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Worst Case Analysis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1EFB-C4A9-B243-8704-533AF936F70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 worst case analysis, we calculate upper bound on running time of an algorithm.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We must know the case that causes maximum number of operations to be executed. </a:t>
            </a:r>
          </a:p>
        </p:txBody>
      </p: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A0A22E8A-5751-9345-A1F2-64EFE6AC5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24" y="1100489"/>
            <a:ext cx="540000" cy="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39096C-00C6-7D4B-B51D-53B650192750}"/>
              </a:ext>
            </a:extLst>
          </p:cNvPr>
          <p:cNvSpPr txBox="1"/>
          <p:nvPr/>
        </p:nvSpPr>
        <p:spPr>
          <a:xfrm>
            <a:off x="1115616" y="2516033"/>
            <a:ext cx="6552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latinLnBrk="0" hangingPunct="0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في تحليل الحالة الأسوأ يتم إيجاد الحد الأعلى لوقت تنفيذ الخوارزمية من خلال تحديد الحالة التي ينتج عنها أعلى عدد من العمليات الأساسية</a:t>
            </a:r>
          </a:p>
        </p:txBody>
      </p:sp>
    </p:spTree>
    <p:extLst>
      <p:ext uri="{BB962C8B-B14F-4D97-AF65-F5344CB8AC3E}">
        <p14:creationId xmlns:p14="http://schemas.microsoft.com/office/powerpoint/2010/main" val="243469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Worst, Average and Best Cases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00B8-F86A-E84A-9EBF-60C0EC10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Example 1: </a:t>
            </a:r>
            <a:r>
              <a:rPr lang="en-US" dirty="0"/>
              <a:t>Worst Case Analysis of Linear Search</a:t>
            </a:r>
            <a:endParaRPr lang="en-S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45F4674-7BCF-8947-899D-FFC26294F9A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05880" y="1808262"/>
                <a:ext cx="8486600" cy="2995736"/>
              </a:xfrm>
            </p:spPr>
            <p:txBody>
              <a:bodyPr/>
              <a:lstStyle/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For Linear Search, the worst case happens when the element to be searched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is not present in the array. </a:t>
                </a: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In this case, the algorithm compares it with all the elements of A one by one. </a:t>
                </a: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Therefore, worst case time complexity of linear search would be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SA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45F4674-7BCF-8947-899D-FFC26294F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05880" y="1808262"/>
                <a:ext cx="8486600" cy="2995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654" y="1132149"/>
            <a:ext cx="540000" cy="540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6C58638-441E-714E-BE8B-BF7FCB2A5F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7938" y="3082132"/>
            <a:ext cx="5688124" cy="16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3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BC9F-8929-E243-899A-E0DB96F0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Worst, Average and Best Cases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FE37-0F30-E142-B9E7-FB25A742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Best Case Analysis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1EFB-C4A9-B243-8704-533AF936F70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 best case analysis, we calculate lower bound on running time of an algorithm.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We must know the case that causes minimum number of operations to be executed. </a:t>
            </a:r>
          </a:p>
        </p:txBody>
      </p:sp>
      <p:pic>
        <p:nvPicPr>
          <p:cNvPr id="6" name="Graphic 5" descr="Open book">
            <a:extLst>
              <a:ext uri="{FF2B5EF4-FFF2-40B4-BE49-F238E27FC236}">
                <a16:creationId xmlns:a16="http://schemas.microsoft.com/office/drawing/2014/main" id="{D51C6438-AA43-4945-A1E4-9DBEA425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24" y="1100489"/>
            <a:ext cx="540000" cy="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2E3B1D-E69F-2444-95FF-A493DC026B77}"/>
              </a:ext>
            </a:extLst>
          </p:cNvPr>
          <p:cNvSpPr txBox="1"/>
          <p:nvPr/>
        </p:nvSpPr>
        <p:spPr>
          <a:xfrm>
            <a:off x="1115616" y="2516033"/>
            <a:ext cx="6552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latinLnBrk="0" hangingPunct="0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في تحليل الحالة الأفضل يتم إيجاد الحد الأدنى لوقت تنفيذ الخوارزمية من خلال تحديد الحالة التي ينتج عنها أقل عدد من العمليات الأساسية</a:t>
            </a:r>
          </a:p>
        </p:txBody>
      </p:sp>
    </p:spTree>
    <p:extLst>
      <p:ext uri="{BB962C8B-B14F-4D97-AF65-F5344CB8AC3E}">
        <p14:creationId xmlns:p14="http://schemas.microsoft.com/office/powerpoint/2010/main" val="260360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Worst, Average and Best Cases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00B8-F86A-E84A-9EBF-60C0EC10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Example 2: </a:t>
            </a:r>
            <a:r>
              <a:rPr lang="en-US" dirty="0"/>
              <a:t>Best Case Analysis of Linear Search</a:t>
            </a:r>
            <a:endParaRPr lang="en-S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45F4674-7BCF-8947-899D-FFC26294F9A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05880" y="1808262"/>
                <a:ext cx="8496944" cy="2995736"/>
              </a:xfrm>
            </p:spPr>
            <p:txBody>
              <a:bodyPr/>
              <a:lstStyle/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In the linear search algorithm, the best case occurs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present at the first location. </a:t>
                </a: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The number of operations in the best case is constant (not dependent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). </a:t>
                </a: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So, time complexity in the best case would be </a:t>
                </a:r>
                <a:r>
                  <a:rPr lang="el-GR" dirty="0"/>
                  <a:t>Ω(1) </a:t>
                </a:r>
                <a:endParaRPr lang="en-SA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45F4674-7BCF-8947-899D-FFC26294F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05880" y="1808262"/>
                <a:ext cx="8496944" cy="2995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654" y="1132149"/>
            <a:ext cx="540000" cy="540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9744202-CC37-E141-91BB-8BA016300D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7938" y="3082132"/>
            <a:ext cx="5688124" cy="16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1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BC9F-8929-E243-899A-E0DB96F0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Worst, Average and Best Cases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FE37-0F30-E142-B9E7-FB25A742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Average Case Analysis</a:t>
            </a:r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31EFB-C4A9-B243-8704-533AF936F70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In average case analysis, we take all possible inputs and calculate computing time for all of the inputs.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Sum all the calculated values and divide the sum by total number of inputs.</a:t>
            </a:r>
          </a:p>
        </p:txBody>
      </p: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3A56EACE-4854-0A44-A06E-CDB58A67B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24" y="1100489"/>
            <a:ext cx="540000" cy="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9E6EB6-21D7-0D48-84B9-BEE52CBB79AC}"/>
              </a:ext>
            </a:extLst>
          </p:cNvPr>
          <p:cNvSpPr txBox="1"/>
          <p:nvPr/>
        </p:nvSpPr>
        <p:spPr>
          <a:xfrm>
            <a:off x="956224" y="2715766"/>
            <a:ext cx="7781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latinLnBrk="0" hangingPunct="0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في تحليل الحالة المتوسطة نأخذ بالاعتبار جميع احتمالات المدخلات ويتم احتساب الحد الأعلى من العمليات الأساسية لكل احتمال، ثم يتم قسمة مجموع العمليات على عدد الاحتمالات </a:t>
            </a:r>
          </a:p>
        </p:txBody>
      </p:sp>
    </p:spTree>
    <p:extLst>
      <p:ext uri="{BB962C8B-B14F-4D97-AF65-F5344CB8AC3E}">
        <p14:creationId xmlns:p14="http://schemas.microsoft.com/office/powerpoint/2010/main" val="385429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D7DD-0B09-4E4E-8A59-461BB8EB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Worst, Average and Best Cases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00B8-F86A-E84A-9EBF-60C0EC10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       Example 3: </a:t>
            </a:r>
            <a:r>
              <a:rPr lang="en-US" dirty="0"/>
              <a:t>Average Case Analysis of Linear Search</a:t>
            </a:r>
            <a:endParaRPr lang="en-S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B3E20B0-02CE-0140-81E5-076AACDB8904}"/>
              </a:ext>
            </a:extLst>
          </p:cNvPr>
          <p:cNvSpPr txBox="1">
            <a:spLocks/>
          </p:cNvSpPr>
          <p:nvPr/>
        </p:nvSpPr>
        <p:spPr>
          <a:xfrm>
            <a:off x="405880" y="2428731"/>
            <a:ext cx="8496944" cy="72000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0" hangingPunct="0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45F4674-7BCF-8947-899D-FFC26294F9A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05880" y="1808262"/>
                <a:ext cx="8486600" cy="2995736"/>
              </a:xfrm>
            </p:spPr>
            <p:txBody>
              <a:bodyPr/>
              <a:lstStyle/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For the linear search problem, let us assume that all cases are uniformly distributed.</a:t>
                </a: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We sum all the cases and divide the sum by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Wingdings" pitchFamily="2" charset="2"/>
                  <a:buChar char="ü"/>
                </a:pPr>
                <a:r>
                  <a:rPr lang="en-US" dirty="0"/>
                  <a:t>So, time complexity in the average case would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(1+2+3+…+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S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A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A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45F4674-7BCF-8947-899D-FFC26294F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05880" y="1808262"/>
                <a:ext cx="8486600" cy="29957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Blackboard">
            <a:extLst>
              <a:ext uri="{FF2B5EF4-FFF2-40B4-BE49-F238E27FC236}">
                <a16:creationId xmlns:a16="http://schemas.microsoft.com/office/drawing/2014/main" id="{EC2DF649-4949-0449-95C5-EE3A10C65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654" y="1132149"/>
            <a:ext cx="540000" cy="540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F3B5969-BB10-BC48-AB11-A17B9A7D60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7938" y="3082132"/>
            <a:ext cx="5688124" cy="16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7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A585-4557-344F-A7FB-E3BD731D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05FD-64E6-E346-9FDF-48BB9EF7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b="1" dirty="0"/>
              <a:t>        What is space complexity?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A24F4-C464-D74B-B6DB-DCB53DC0EBF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The space used by an algorithm is the number of memory cells needed to carry out the computational steps required to solve an instance of the problem.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This exclude the space allocated to hold the input.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All definitions of order of growth and asymptotic bounds applied to time complexity carry over to space complexity.</a:t>
            </a:r>
          </a:p>
          <a:p>
            <a:endParaRPr lang="en-SA" dirty="0"/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C6AE192-B1DD-E148-B0D8-5305EE93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24" y="1100489"/>
            <a:ext cx="540000" cy="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579A56-2BA8-2746-A2CF-AFDC805DB80D}"/>
              </a:ext>
            </a:extLst>
          </p:cNvPr>
          <p:cNvSpPr txBox="1"/>
          <p:nvPr/>
        </p:nvSpPr>
        <p:spPr>
          <a:xfrm>
            <a:off x="683568" y="3075806"/>
            <a:ext cx="799288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 latinLnBrk="0" hangingPunct="0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المساحة التي تستخدمها الخوارزمية هي عدد خلايا الذاكرة اللازمة لتنفيذ الخطوات الحسابية المطلوبة لحل المشكلة.</a:t>
            </a:r>
          </a:p>
          <a:p>
            <a:pPr algn="r" rtl="1" latinLnBrk="0" hangingPunct="0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هنا يتم استبعاد المساحة المخصصة للمدخلات.</a:t>
            </a:r>
          </a:p>
          <a:p>
            <a:pPr algn="r" rtl="1" latinLnBrk="0" hangingPunct="0">
              <a:lnSpc>
                <a:spcPct val="150000"/>
              </a:lnSpc>
            </a:pPr>
            <a:r>
              <a:rPr lang="ar-SA" sz="1400" dirty="0">
                <a:solidFill>
                  <a:srgbClr val="0070C0"/>
                </a:solidFill>
                <a:latin typeface="Molhim" panose="02000500000000000000" pitchFamily="2" charset="0"/>
                <a:cs typeface="Molhim" panose="02000500000000000000" pitchFamily="2" charset="0"/>
              </a:rPr>
              <a:t>جميع التعريفات الخاصة معدل النمو والحدود المقاربة المطبقة على تحليل وقت الخوارزمية تنطبق على تحليل مساحة الخوارزمية</a:t>
            </a:r>
          </a:p>
        </p:txBody>
      </p:sp>
    </p:spTree>
    <p:extLst>
      <p:ext uri="{BB962C8B-B14F-4D97-AF65-F5344CB8AC3E}">
        <p14:creationId xmlns:p14="http://schemas.microsoft.com/office/powerpoint/2010/main" val="341912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</TotalTime>
  <Words>577</Words>
  <Application>Microsoft Macintosh PowerPoint</Application>
  <PresentationFormat>On-screen Show (16:9)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Molhim</vt:lpstr>
      <vt:lpstr>Wingdings</vt:lpstr>
      <vt:lpstr>Office Theme</vt:lpstr>
      <vt:lpstr>1_Custom Design</vt:lpstr>
      <vt:lpstr>Custom Design</vt:lpstr>
      <vt:lpstr>PowerPoint Presentation</vt:lpstr>
      <vt:lpstr>Content</vt:lpstr>
      <vt:lpstr>Worst, Average and Best Cases</vt:lpstr>
      <vt:lpstr>Worst, Average and Best Cases</vt:lpstr>
      <vt:lpstr>Worst, Average and Best Cases</vt:lpstr>
      <vt:lpstr>Worst, Average and Best Cases</vt:lpstr>
      <vt:lpstr>Worst, Average and Best Cases</vt:lpstr>
      <vt:lpstr>Worst, Average and Best Cases</vt:lpstr>
      <vt:lpstr>Space Complexity</vt:lpstr>
      <vt:lpstr>Space Complexity</vt:lpstr>
      <vt:lpstr>Space Complexity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KHALED ABDUL-AZIZ ID AL-GUBLAN AL-UTAIBI</cp:lastModifiedBy>
  <cp:revision>211</cp:revision>
  <dcterms:created xsi:type="dcterms:W3CDTF">2014-04-01T16:27:38Z</dcterms:created>
  <dcterms:modified xsi:type="dcterms:W3CDTF">2021-03-06T11:54:52Z</dcterms:modified>
</cp:coreProperties>
</file>