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45"/>
  </p:notesMasterIdLst>
  <p:sldIdLst>
    <p:sldId id="383" r:id="rId4"/>
    <p:sldId id="257" r:id="rId5"/>
    <p:sldId id="317" r:id="rId6"/>
    <p:sldId id="318" r:id="rId7"/>
    <p:sldId id="319" r:id="rId8"/>
    <p:sldId id="350" r:id="rId9"/>
    <p:sldId id="351" r:id="rId10"/>
    <p:sldId id="287" r:id="rId11"/>
    <p:sldId id="352" r:id="rId12"/>
    <p:sldId id="386" r:id="rId13"/>
    <p:sldId id="353" r:id="rId14"/>
    <p:sldId id="387" r:id="rId15"/>
    <p:sldId id="354" r:id="rId16"/>
    <p:sldId id="388" r:id="rId17"/>
    <p:sldId id="384" r:id="rId18"/>
    <p:sldId id="389" r:id="rId19"/>
    <p:sldId id="355" r:id="rId20"/>
    <p:sldId id="390" r:id="rId21"/>
    <p:sldId id="385" r:id="rId22"/>
    <p:sldId id="391" r:id="rId23"/>
    <p:sldId id="295" r:id="rId24"/>
    <p:sldId id="358" r:id="rId25"/>
    <p:sldId id="392" r:id="rId26"/>
    <p:sldId id="359" r:id="rId27"/>
    <p:sldId id="393" r:id="rId28"/>
    <p:sldId id="360" r:id="rId29"/>
    <p:sldId id="394" r:id="rId30"/>
    <p:sldId id="361" r:id="rId31"/>
    <p:sldId id="395" r:id="rId32"/>
    <p:sldId id="362" r:id="rId33"/>
    <p:sldId id="396" r:id="rId34"/>
    <p:sldId id="363" r:id="rId35"/>
    <p:sldId id="397" r:id="rId36"/>
    <p:sldId id="364" r:id="rId37"/>
    <p:sldId id="398" r:id="rId38"/>
    <p:sldId id="365" r:id="rId39"/>
    <p:sldId id="399" r:id="rId40"/>
    <p:sldId id="366" r:id="rId41"/>
    <p:sldId id="400" r:id="rId42"/>
    <p:sldId id="367" r:id="rId43"/>
    <p:sldId id="401" r:id="rId4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 ABDUL-AZIZ ID AL-GUBLAN AL-UTAIBI" initials="KAIAA" lastIdx="1" clrIdx="0">
    <p:extLst>
      <p:ext uri="{19B8F6BF-5375-455C-9EA6-DF929625EA0E}">
        <p15:presenceInfo xmlns:p15="http://schemas.microsoft.com/office/powerpoint/2012/main" userId="S::g199248600@kfupm.edu.sa::4e114f80-a28e-41d9-aea5-cb1ff5f3cd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94694"/>
  </p:normalViewPr>
  <p:slideViewPr>
    <p:cSldViewPr>
      <p:cViewPr varScale="1">
        <p:scale>
          <a:sx n="161" d="100"/>
          <a:sy n="161" d="100"/>
        </p:scale>
        <p:origin x="91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6139A-E579-FD41-95C2-B922ADE9DDDD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2311E-E8C1-314C-A801-389762A644F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4977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923A1C-EA83-ED4F-9BD4-95B56586AB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49" y="3219822"/>
            <a:ext cx="1396901" cy="19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D97EB-38B3-B143-B2A5-46EE7B9D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BFE9E-40CE-E84D-8AF6-AA98D780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1D81-2605-6F4E-A00F-B1EBB6F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4839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A759-B3EA-4D4B-9C0E-D670BD10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849D-8BB3-2D41-A0B2-26787B01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C7850-810E-9246-8426-F70ADB4D4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8C2E-CEDB-0145-B8BC-FEBCC1B0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9DEB-8E7B-0345-BE72-DD141888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CE597-AD2B-6F49-942A-40D9EF0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710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92A4-DE26-934C-A0AD-F953EE3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9943-3FFB-0945-BA07-4F31F610A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40F6-887F-6245-8DC1-A7A04D9B0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D8DA-4A14-204D-AF78-2286B67A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10BFE-0F24-3642-A4CE-8F4B867B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D90D-4F6E-EB46-844C-DAD1047E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5945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385E-E240-3645-B5B9-3460894E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DABC4-EEF8-5147-AA43-B4546A11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C350-6906-5C42-9CAE-CA320218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F94B-9F61-7B49-A6F1-F5BE2222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E925-645F-1C4E-BBEB-2A3B9ED5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4087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DE0C0-6E7F-7E40-8086-A317E820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7D865-8DE2-E645-B57D-0A86C714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B02E-18CA-C249-BA96-7B72E837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D719-763A-3C41-87F6-5CB562A1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7E67-E627-3B4B-8574-79F15D59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5761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0"/>
            <a:ext cx="8748464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 latinLnBrk="0" hangingPunc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50951-C8D4-1E4F-91CF-F4399E580441}"/>
              </a:ext>
            </a:extLst>
          </p:cNvPr>
          <p:cNvSpPr txBox="1"/>
          <p:nvPr userDrawn="1"/>
        </p:nvSpPr>
        <p:spPr>
          <a:xfrm>
            <a:off x="7668344" y="33950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83D7-D3A7-4740-9A16-AD439BF5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EDC0D-5099-6545-B4BE-1FEF1AD82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145-67D3-814E-B8B3-42037CA1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D40E-81DA-ED4D-BF46-F143A43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80737-5266-A54E-B07C-1D442A6C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7828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F9A6-FEFD-9447-9610-B0D11FC3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9AB8-FC3D-444F-AF8F-DAEF3ECF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69E6-30F8-E243-B76F-537CC23E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3A8B-841D-CD47-ADF9-DDDA0045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C73A-0A86-064C-8473-2390FFB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8046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C24-5452-AF40-91C0-29CA25D5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7B46E-86C7-CF46-BCC7-25EA80E3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3EC7-D15E-6448-8FD3-9AC2BD16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2EDD-1261-FC4B-BB09-6323737E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89AF-A707-F344-BC1F-D0D74F24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150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25C7-5F6E-EA43-8931-35326616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5785-B561-094D-8418-7B53737D7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0CA5-421E-7749-B9BC-5C723171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5532-3EB9-384B-A1A5-7A6BAF2C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6487-12CA-7945-B4C1-7905311C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23E8-2B23-4D49-B315-4D53B8ED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9165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0732-5CEA-8C44-9193-7E0A4897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1AA-D120-DC4A-B69E-0DBAF119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28756-4934-E948-8A3B-F6A844F0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0CC23-B787-DE4C-ABD2-06ECCA1D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2DC07-F874-A243-87B3-8B2BECF5A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AC1F2-0EBF-884E-A1D4-00D452CF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3BF97-4206-9E46-A8AC-627A223A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26C84-60B5-D348-B928-F3C3D54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39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34A3-DBAA-1D40-8B87-E14D39E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03EF2-DFF2-744A-AAAB-CC09B442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8DDC3-7D72-4F41-A675-437936B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91D69-D2FF-8E47-9256-A503FA8F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5957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76BB8-A92A-5446-9BED-C8A5DEDE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7B87-5736-174C-94E7-C1370677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6677-05AD-F646-9883-96F1FCC16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C861-AE9C-E64C-ABD1-067B49059692}" type="datetimeFigureOut">
              <a:rPr lang="en-SA" smtClean="0"/>
              <a:t>05/03/2021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DA8E-1760-D74E-815E-BDF330F21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5B5E-9D7B-494C-8DC3-84B0B946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1530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www.wolframalpha.com/" TargetMode="External"/><Relationship Id="rId4" Type="http://schemas.openxmlformats.org/officeDocument/2006/relationships/image" Target="../media/image2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645" y="285978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Analysis of Algorithms</a:t>
            </a:r>
            <a:r>
              <a:rPr lang="ar-SA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- Part 4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6708" y="1363321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82415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Iteration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672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67224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18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4: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Iteration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47853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478534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86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  <a:endParaRPr lang="en-S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5: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S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292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47853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478534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60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  <a:endParaRPr lang="en-S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6: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S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0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97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  <a:endParaRPr lang="en-S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7: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S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33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60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  <a:endParaRPr lang="en-S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8: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S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      Analysis of Algorithms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SA" dirty="0"/>
              <a:t>Recurrence Relations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en-US" dirty="0"/>
          </a:p>
        </p:txBody>
      </p:sp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CAD5B1C2-D134-E242-9FBB-D4A48C1F8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52" y="1131590"/>
            <a:ext cx="540000" cy="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B3F26-A39B-BA47-A66D-22D8A34E6BD7}"/>
              </a:ext>
            </a:extLst>
          </p:cNvPr>
          <p:cNvSpPr txBox="1"/>
          <p:nvPr/>
        </p:nvSpPr>
        <p:spPr>
          <a:xfrm>
            <a:off x="7452320" y="1808261"/>
            <a:ext cx="990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تحليل التكرار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Tree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180953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180953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6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FA03-9D4A-BE42-88BC-A499E06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8BA2-298C-2643-A3E9-317664E4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Solving Recurrences Using 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700BED-2750-1049-AEB0-6BBBA5E47BC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05880" y="1808261"/>
                <a:ext cx="8342584" cy="2995737"/>
              </a:xfrm>
            </p:spPr>
            <p:txBody>
              <a:bodyPr/>
              <a:lstStyle/>
              <a:p>
                <a:r>
                  <a:rPr lang="en-US" dirty="0"/>
                  <a:t>Master Method is a method for solving recurrences of the form: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 are constants</a:t>
                </a:r>
              </a:p>
              <a:p>
                <a:endParaRPr lang="en-US" dirty="0"/>
              </a:p>
              <a:p>
                <a:r>
                  <a:rPr lang="en-US" dirty="0"/>
                  <a:t>The solution consists of 3 cases: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1085850" lvl="1" indent="-342900">
                  <a:buFont typeface="+mj-lt"/>
                  <a:buAutoNum type="arabicPeriod"/>
                </a:pPr>
                <a:endParaRPr lang="en-US" sz="1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700BED-2750-1049-AEB0-6BBBA5E47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05880" y="1808261"/>
                <a:ext cx="8342584" cy="2995737"/>
              </a:xfrm>
              <a:blipFill>
                <a:blip r:embed="rId2"/>
                <a:stretch>
                  <a:fillRect t="-18565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B0707608-91C6-6A47-95F6-41E563BB3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880" y="10831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5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9: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787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47853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478534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3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10: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733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2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40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11: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292" y="108860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3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47853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478534" cy="566694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6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12: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341510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341510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97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FA03-9D4A-BE42-88BC-A499E06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8BA2-298C-2643-A3E9-317664E4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What is a recurrence relation?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00BED-2750-1049-AEB0-6BBBA5E47BC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8414592" cy="2995737"/>
          </a:xfrm>
        </p:spPr>
        <p:txBody>
          <a:bodyPr/>
          <a:lstStyle/>
          <a:p>
            <a:r>
              <a:rPr lang="en-US" dirty="0"/>
              <a:t>A recurrence is an equation that is used to represent the running time of a recursive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531DF-549B-4C49-B9F7-51B31AECF781}"/>
                  </a:ext>
                </a:extLst>
              </p:cNvPr>
              <p:cNvSpPr txBox="1"/>
              <p:nvPr/>
            </p:nvSpPr>
            <p:spPr>
              <a:xfrm>
                <a:off x="1403648" y="3306129"/>
                <a:ext cx="3046540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A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A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531DF-549B-4C49-B9F7-51B31AECF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306129"/>
                <a:ext cx="3046540" cy="480581"/>
              </a:xfrm>
              <a:prstGeom prst="rect">
                <a:avLst/>
              </a:prstGeom>
              <a:blipFill>
                <a:blip r:embed="rId2"/>
                <a:stretch>
                  <a:fillRect t="-215385" b="-312821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712B773C-F382-D643-98EC-FBF4D19A7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224" y="1100489"/>
            <a:ext cx="540000" cy="540000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940E9C-13F0-844E-8067-1580DAC28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07" y="3003609"/>
            <a:ext cx="2857748" cy="11445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06FFCE-738D-A945-A24A-B3B5929FAF35}"/>
              </a:ext>
            </a:extLst>
          </p:cNvPr>
          <p:cNvSpPr txBox="1"/>
          <p:nvPr/>
        </p:nvSpPr>
        <p:spPr>
          <a:xfrm>
            <a:off x="1691680" y="2198186"/>
            <a:ext cx="5318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1" hangingPunct="1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العلاقة التكرارية هي معادلة رياضية تستخدم لتمثل وقت الخوارزميات ذاتية الاستدعاء </a:t>
            </a:r>
          </a:p>
        </p:txBody>
      </p:sp>
    </p:spTree>
    <p:extLst>
      <p:ext uri="{BB962C8B-B14F-4D97-AF65-F5344CB8AC3E}">
        <p14:creationId xmlns:p14="http://schemas.microsoft.com/office/powerpoint/2010/main" val="153335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13: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341" y="108860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0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260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14: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292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3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45763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457631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7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15: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880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04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16: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292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16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585871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585871" cy="566694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01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17: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11004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585871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83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FA03-9D4A-BE42-88BC-A499E06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8BA2-298C-2643-A3E9-317664E4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Cases of a Recurrence Relations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00BED-2750-1049-AEB0-6BBBA5E47BC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8414592" cy="2995737"/>
          </a:xfrm>
        </p:spPr>
        <p:txBody>
          <a:bodyPr/>
          <a:lstStyle/>
          <a:p>
            <a:r>
              <a:rPr lang="en-US" dirty="0"/>
              <a:t>A recursive algorithm has two cases:</a:t>
            </a:r>
          </a:p>
          <a:p>
            <a:pPr marL="342900" indent="-342900">
              <a:buAutoNum type="arabicParenBoth"/>
            </a:pPr>
            <a:r>
              <a:rPr lang="en-US" sz="1400" dirty="0"/>
              <a:t>Base Case</a:t>
            </a:r>
          </a:p>
          <a:p>
            <a:pPr marL="342900" indent="-342900">
              <a:buAutoNum type="arabicParenBoth"/>
            </a:pPr>
            <a:r>
              <a:rPr lang="en-US" sz="1400" dirty="0"/>
              <a:t>Recursive Case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EDFAFD30-5BA4-B34C-8997-4A266E57A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80" y="1052238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89F30-6561-D74C-A223-35044C32466C}"/>
                  </a:ext>
                </a:extLst>
              </p:cNvPr>
              <p:cNvSpPr txBox="1"/>
              <p:nvPr/>
            </p:nvSpPr>
            <p:spPr>
              <a:xfrm>
                <a:off x="1403648" y="3306129"/>
                <a:ext cx="3046540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A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A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89F30-6561-D74C-A223-35044C324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306129"/>
                <a:ext cx="3046540" cy="480581"/>
              </a:xfrm>
              <a:prstGeom prst="rect">
                <a:avLst/>
              </a:prstGeom>
              <a:blipFill>
                <a:blip r:embed="rId4"/>
                <a:stretch>
                  <a:fillRect t="-215385" b="-312821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967EE03-B158-684C-83EC-4982DF26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07" y="3003609"/>
            <a:ext cx="2857748" cy="1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5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18: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3" b="-1351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11004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0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7EFC-1D89-7540-A974-4D5AA30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Master Method</a:t>
            </a:r>
            <a:endParaRPr lang="en-S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80C4-5E22-E045-AF81-464FF510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    LAB Exercise: </a:t>
            </a:r>
            <a:r>
              <a:rPr lang="en-US" sz="1400" dirty="0"/>
              <a:t>Solve the following recurrence relations using </a:t>
            </a:r>
            <a:r>
              <a:rPr lang="en-US" sz="1400" dirty="0" err="1"/>
              <a:t>WolframAlpha</a:t>
            </a:r>
            <a:r>
              <a:rPr lang="en-US" sz="1400" dirty="0"/>
              <a:t>:</a:t>
            </a:r>
            <a:endParaRPr lang="en-SA" b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9FFDF6F-856F-7147-8842-32F13917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44" y="938425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CF3E5-8E95-1E4E-A194-2ECEB3AE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195" b="-19367"/>
          <a:stretch/>
        </p:blipFill>
        <p:spPr>
          <a:xfrm>
            <a:off x="467544" y="4443958"/>
            <a:ext cx="1656184" cy="288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171A8-A45B-3745-BA9A-86EFC4B4FBCF}"/>
              </a:ext>
            </a:extLst>
          </p:cNvPr>
          <p:cNvSpPr/>
          <p:nvPr/>
        </p:nvSpPr>
        <p:spPr>
          <a:xfrm>
            <a:off x="2123728" y="4459128"/>
            <a:ext cx="21275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A" sz="1050" dirty="0">
                <a:hlinkClick r:id="rId5"/>
              </a:rPr>
              <a:t>https://www.wolframalpha.com/</a:t>
            </a:r>
            <a:endParaRPr lang="en-SA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/>
              <p:nvPr/>
            </p:nvSpPr>
            <p:spPr>
              <a:xfrm>
                <a:off x="1204704" y="1798304"/>
                <a:ext cx="463011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A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FDA0F8-F8AE-D048-9E1A-2C7322FD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04" y="1798304"/>
                <a:ext cx="4630114" cy="564898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71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FA03-9D4A-BE42-88BC-A499E06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8BA2-298C-2643-A3E9-317664E4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General form of a Recurrence Relations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700BED-2750-1049-AEB0-6BBBA5E47BC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05880" y="1808261"/>
                <a:ext cx="8414592" cy="2995737"/>
              </a:xfrm>
            </p:spPr>
            <p:txBody>
              <a:bodyPr/>
              <a:lstStyle/>
              <a:p>
                <a:r>
                  <a:rPr lang="en-US" dirty="0"/>
                  <a:t>The general form of a recurrence relation is given by:</a:t>
                </a:r>
              </a:p>
              <a:p>
                <a:pPr marL="285750" indent="-285750">
                  <a:buFont typeface="Wingdings" pitchFamily="2" charset="2"/>
                  <a:buChar char="ü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ü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ü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ü"/>
                </a:pPr>
                <a:endParaRPr lang="en-US" dirty="0"/>
              </a:p>
              <a:p>
                <a:r>
                  <a:rPr lang="ar-SA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the number of times a function calls itself</a:t>
                </a:r>
              </a:p>
              <a:p>
                <a:r>
                  <a:rPr lang="ar-SA" dirty="0"/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 the factor by which the input size is reduced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run time of each recursive call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700BED-2750-1049-AEB0-6BBBA5E47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05880" y="1808261"/>
                <a:ext cx="8414592" cy="29957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458013-0A0C-6A49-B157-7CBEB539B672}"/>
                  </a:ext>
                </a:extLst>
              </p:cNvPr>
              <p:cNvSpPr txBox="1"/>
              <p:nvPr/>
            </p:nvSpPr>
            <p:spPr>
              <a:xfrm>
                <a:off x="1331640" y="2331459"/>
                <a:ext cx="3046540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A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A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A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458013-0A0C-6A49-B157-7CBEB539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31459"/>
                <a:ext cx="3046540" cy="480581"/>
              </a:xfrm>
              <a:prstGeom prst="rect">
                <a:avLst/>
              </a:prstGeom>
              <a:blipFill>
                <a:blip r:embed="rId3"/>
                <a:stretch>
                  <a:fillRect l="-830" t="-223684" b="-321053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Pin">
            <a:extLst>
              <a:ext uri="{FF2B5EF4-FFF2-40B4-BE49-F238E27FC236}">
                <a16:creationId xmlns:a16="http://schemas.microsoft.com/office/drawing/2014/main" id="{F6240A19-1D83-4344-BF33-B4ADF64F2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801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00B8-F86A-E84A-9EBF-60C0EC10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Example 1</a:t>
            </a:r>
            <a:endParaRPr lang="en-SA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45F4674-7BCF-8947-899D-FFC26294F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2"/>
            <a:ext cx="8496944" cy="2995736"/>
          </a:xfrm>
        </p:spPr>
        <p:txBody>
          <a:bodyPr/>
          <a:lstStyle/>
          <a:p>
            <a:r>
              <a:rPr lang="en-US" dirty="0"/>
              <a:t>Derive the recurrence relation for the given algorithm</a:t>
            </a:r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654" y="1132149"/>
            <a:ext cx="540000" cy="54000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369D0D-2DE5-264D-9A71-104AEDB3E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97" y="1808262"/>
            <a:ext cx="3259683" cy="11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00B8-F86A-E84A-9EBF-60C0EC10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Example 2</a:t>
            </a:r>
            <a:endParaRPr lang="en-SA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45F4674-7BCF-8947-899D-FFC26294F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2"/>
            <a:ext cx="8496944" cy="2995736"/>
          </a:xfrm>
        </p:spPr>
        <p:txBody>
          <a:bodyPr/>
          <a:lstStyle/>
          <a:p>
            <a:r>
              <a:rPr lang="en-US" dirty="0"/>
              <a:t>Derive the recurrence relation for the given algorithm</a:t>
            </a:r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654" y="1132149"/>
            <a:ext cx="540000" cy="54000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114C40-8515-8E47-ADFF-46C96920C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60" y="2428731"/>
            <a:ext cx="4716264" cy="15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FA03-9D4A-BE42-88BC-A499E06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8BA2-298C-2643-A3E9-317664E4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Solving Recurrences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00BED-2750-1049-AEB0-6BBBA5E47BC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8270576" cy="2995737"/>
          </a:xfrm>
        </p:spPr>
        <p:txBody>
          <a:bodyPr/>
          <a:lstStyle/>
          <a:p>
            <a:r>
              <a:rPr lang="en-US" dirty="0"/>
              <a:t>We will use 3 main methods for solving recurrences:</a:t>
            </a:r>
          </a:p>
          <a:p>
            <a:pPr marL="342900" indent="-342900">
              <a:buAutoNum type="arabicPeriod"/>
            </a:pPr>
            <a:r>
              <a:rPr lang="en-US" sz="1400" b="1" dirty="0"/>
              <a:t>Iteration Method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sz="1400" b="1" dirty="0"/>
              <a:t>Tree Method</a:t>
            </a:r>
          </a:p>
          <a:p>
            <a:pPr marL="342900" indent="-342900">
              <a:buAutoNum type="arabicPeriod"/>
            </a:pPr>
            <a:r>
              <a:rPr lang="en-US" sz="1400" b="1" dirty="0"/>
              <a:t>Master Method</a:t>
            </a:r>
          </a:p>
          <a:p>
            <a:endParaRPr lang="en-SA" dirty="0"/>
          </a:p>
        </p:txBody>
      </p:sp>
      <p:pic>
        <p:nvPicPr>
          <p:cNvPr id="8" name="Graphic 7" descr="Puzzle pieces">
            <a:extLst>
              <a:ext uri="{FF2B5EF4-FFF2-40B4-BE49-F238E27FC236}">
                <a16:creationId xmlns:a16="http://schemas.microsoft.com/office/drawing/2014/main" id="{8509F379-ED1E-434B-923F-B0B83E38E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80" y="10831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6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</a:t>
            </a:r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        Example 3: </a:t>
                </a:r>
                <a:r>
                  <a:rPr lang="en-US" sz="1400" dirty="0"/>
                  <a:t>Solve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400B8-F86A-E84A-9EBF-60C0EC10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636" y="10919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6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11831</TotalTime>
  <Words>1266</Words>
  <Application>Microsoft Macintosh PowerPoint</Application>
  <PresentationFormat>On-screen Show (16:9)</PresentationFormat>
  <Paragraphs>146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맑은 고딕</vt:lpstr>
      <vt:lpstr>Arial</vt:lpstr>
      <vt:lpstr>Calibri</vt:lpstr>
      <vt:lpstr>Calibri Light</vt:lpstr>
      <vt:lpstr>Cambria Math</vt:lpstr>
      <vt:lpstr>Molhim</vt:lpstr>
      <vt:lpstr>Wingdings</vt:lpstr>
      <vt:lpstr>Office Theme</vt:lpstr>
      <vt:lpstr>1_Custom Design</vt:lpstr>
      <vt:lpstr>Custom Design</vt:lpstr>
      <vt:lpstr>PowerPoint Presentation</vt:lpstr>
      <vt:lpstr>Content</vt:lpstr>
      <vt:lpstr>Recurrence Relations</vt:lpstr>
      <vt:lpstr>Recurrence Relations</vt:lpstr>
      <vt:lpstr>Recurrence Relations</vt:lpstr>
      <vt:lpstr>Recurrence Relations</vt:lpstr>
      <vt:lpstr>Recurrence Relations</vt:lpstr>
      <vt:lpstr>Recurrence Relations</vt:lpstr>
      <vt:lpstr>Iteration Method</vt:lpstr>
      <vt:lpstr>Iteration Method</vt:lpstr>
      <vt:lpstr>Iteration Method</vt:lpstr>
      <vt:lpstr>Iteration Method</vt:lpstr>
      <vt:lpstr>Tree Method</vt:lpstr>
      <vt:lpstr>Tree Method</vt:lpstr>
      <vt:lpstr>Tree Method</vt:lpstr>
      <vt:lpstr>Tree Method</vt:lpstr>
      <vt:lpstr>Tree Method</vt:lpstr>
      <vt:lpstr>Tree Method</vt:lpstr>
      <vt:lpstr>Tree Method</vt:lpstr>
      <vt:lpstr>Tree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  <vt:lpstr>Master Method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KHALED ABDUL-AZIZ ID AL-GUBLAN AL-UTAIBI</cp:lastModifiedBy>
  <cp:revision>234</cp:revision>
  <dcterms:created xsi:type="dcterms:W3CDTF">2014-04-01T16:27:38Z</dcterms:created>
  <dcterms:modified xsi:type="dcterms:W3CDTF">2021-03-05T10:34:12Z</dcterms:modified>
</cp:coreProperties>
</file>