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Lst>
  <p:sldSz cy="5143500" cx="9144000"/>
  <p:notesSz cx="6858000" cy="9144000"/>
  <p:embeddedFontLst>
    <p:embeddedFont>
      <p:font typeface="Raleway"/>
      <p:regular r:id="rId131"/>
      <p:bold r:id="rId132"/>
      <p:italic r:id="rId133"/>
      <p:boldItalic r:id="rId134"/>
    </p:embeddedFont>
    <p:embeddedFont>
      <p:font typeface="Lato"/>
      <p:regular r:id="rId135"/>
      <p:bold r:id="rId136"/>
      <p:italic r:id="rId137"/>
      <p:boldItalic r:id="rId1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6779A81-471F-46B4-B1C0-6BE3BB76CAE6}">
  <a:tblStyle styleId="{16779A81-471F-46B4-B1C0-6BE3BB76CA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29" Type="http://schemas.openxmlformats.org/officeDocument/2006/relationships/slide" Target="slides/slide122.xml"/><Relationship Id="rId128" Type="http://schemas.openxmlformats.org/officeDocument/2006/relationships/slide" Target="slides/slide121.xml"/><Relationship Id="rId127" Type="http://schemas.openxmlformats.org/officeDocument/2006/relationships/slide" Target="slides/slide120.xml"/><Relationship Id="rId126" Type="http://schemas.openxmlformats.org/officeDocument/2006/relationships/slide" Target="slides/slide119.xml"/><Relationship Id="rId26" Type="http://schemas.openxmlformats.org/officeDocument/2006/relationships/slide" Target="slides/slide19.xml"/><Relationship Id="rId121" Type="http://schemas.openxmlformats.org/officeDocument/2006/relationships/slide" Target="slides/slide114.xml"/><Relationship Id="rId25" Type="http://schemas.openxmlformats.org/officeDocument/2006/relationships/slide" Target="slides/slide18.xml"/><Relationship Id="rId120" Type="http://schemas.openxmlformats.org/officeDocument/2006/relationships/slide" Target="slides/slide113.xml"/><Relationship Id="rId28" Type="http://schemas.openxmlformats.org/officeDocument/2006/relationships/slide" Target="slides/slide21.xml"/><Relationship Id="rId27" Type="http://schemas.openxmlformats.org/officeDocument/2006/relationships/slide" Target="slides/slide20.xml"/><Relationship Id="rId125" Type="http://schemas.openxmlformats.org/officeDocument/2006/relationships/slide" Target="slides/slide118.xml"/><Relationship Id="rId29" Type="http://schemas.openxmlformats.org/officeDocument/2006/relationships/slide" Target="slides/slide22.xml"/><Relationship Id="rId124" Type="http://schemas.openxmlformats.org/officeDocument/2006/relationships/slide" Target="slides/slide117.xml"/><Relationship Id="rId123" Type="http://schemas.openxmlformats.org/officeDocument/2006/relationships/slide" Target="slides/slide116.xml"/><Relationship Id="rId122" Type="http://schemas.openxmlformats.org/officeDocument/2006/relationships/slide" Target="slides/slide115.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slide" Target="slides/slide111.xml"/><Relationship Id="rId117" Type="http://schemas.openxmlformats.org/officeDocument/2006/relationships/slide" Target="slides/slide110.xml"/><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slide" Target="slides/slide112.xml"/><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138" Type="http://schemas.openxmlformats.org/officeDocument/2006/relationships/font" Target="fonts/Lato-boldItalic.fntdata"/><Relationship Id="rId137" Type="http://schemas.openxmlformats.org/officeDocument/2006/relationships/font" Target="fonts/Lato-italic.fntdata"/><Relationship Id="rId132" Type="http://schemas.openxmlformats.org/officeDocument/2006/relationships/font" Target="fonts/Raleway-bold.fntdata"/><Relationship Id="rId131" Type="http://schemas.openxmlformats.org/officeDocument/2006/relationships/font" Target="fonts/Raleway-regular.fntdata"/><Relationship Id="rId130" Type="http://schemas.openxmlformats.org/officeDocument/2006/relationships/slide" Target="slides/slide123.xml"/><Relationship Id="rId136" Type="http://schemas.openxmlformats.org/officeDocument/2006/relationships/font" Target="fonts/Lato-bold.fntdata"/><Relationship Id="rId135" Type="http://schemas.openxmlformats.org/officeDocument/2006/relationships/font" Target="fonts/Lato-regular.fntdata"/><Relationship Id="rId134" Type="http://schemas.openxmlformats.org/officeDocument/2006/relationships/font" Target="fonts/Raleway-boldItalic.fntdata"/><Relationship Id="rId133" Type="http://schemas.openxmlformats.org/officeDocument/2006/relationships/font" Target="fonts/Raleway-italic.fntdata"/><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get-started/overview/"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cker.com/resources/what-container" TargetMode="Externa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fdc6d4495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fdc6d4495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cfdc6d4495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cfdc6d4495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cfdc6d4495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cfdc6d4495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cfdc6d4495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cfdc6d4495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cfdc6d4495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cfdc6d4495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cfdc6d4495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cfdc6d4495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cfdc6d4495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cfdc6d4495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cfdc6d4495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cfdc6d4495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cfdc6d4495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cfdc6d4495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cfdc6d4495_0_8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cfdc6d4495_0_8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cfdc6d4495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cfdc6d4495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fdc6d449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fdc6d449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cfdc6d4495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cfdc6d4495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cfdc6d4495_0_8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cfdc6d4495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cfdc6d4495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cfdc6d4495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cfdc6d4495_0_8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cfdc6d4495_0_8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cfdc6d4495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cfdc6d4495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cfdc6d4495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cfdc6d4495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cfdc6d4495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cfdc6d4495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cfdc6d4495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cfdc6d4495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cfdc6d4495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cfdc6d4495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cfdc6d4495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cfdc6d4495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cfdc6d4495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cfdc6d4495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cfdc6d449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cfdc6d449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cfdc6d4495_0_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cfdc6d4495_0_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cfdc6d4495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cfdc6d4495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cfdc6d4495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cfdc6d4495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cfdc6d449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cfdc6d449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cfdc6d449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cfdc6d449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cfdc6d4495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cfdc6d4495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https://docs.docker.com/get-started/overview/</a:t>
            </a:r>
            <a:r>
              <a:rPr lang="id"/>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fdc6d449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fdc6d4495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cfdc6d449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cfdc6d449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dc6d4495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dc6d4495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cfdc6d449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cfdc6d449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fdc6d449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fdc6d449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cfdc6d449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cfdc6d449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cfdc6d4495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cfdc6d4495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fdc6d449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fdc6d449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fdc6d4495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fdc6d449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cfdc6d449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cfdc6d449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cfdc6d449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cfdc6d449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cfdc6d449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cfdc6d449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fdc6d4495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fdc6d4495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cfdc6d449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cfdc6d449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cfdc6d4495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cfdc6d4495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dc6d449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dc6d44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cfdc6d4495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cfdc6d4495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cfdc6d4495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cfdc6d4495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fdc6d4495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fdc6d4495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fdc6d4495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fdc6d4495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cfdc6d4495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cfdc6d4495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fdc6d4495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fdc6d4495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cfdc6d4495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cfdc6d4495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fdc6d449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fdc6d449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cfdc6d4495_0_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cfdc6d4495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cfdc6d449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cfdc6d449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fdc6d4495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fdc6d4495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fdc6d4495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fdc6d4495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fdc6d4495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fdc6d4495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cfdc6d449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cfdc6d449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cfdc6d4495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cfdc6d4495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cfdc6d4495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cfdc6d4495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cfdc6d449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cfdc6d449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cfdc6d449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cfdc6d449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fdc6d4495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fdc6d4495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cfdc6d449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cfdc6d449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cfdc6d4495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cfdc6d4495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fdc6d4495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fdc6d4495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cfdc6d4495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cfdc6d449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cfdc6d4495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cfdc6d4495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cfdc6d4495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cfdc6d4495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cfdc6d4495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cfdc6d4495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cfdc6d4495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cfdc6d4495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cfdc6d4495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cfdc6d4495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fdc6d449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fdc6d449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fdc6d449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fdc6d449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cfdc6d4495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cfdc6d4495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fdc6d4495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fdc6d4495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fdc6d449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fdc6d449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cfdc6d4495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cfdc6d4495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cfdc6d4495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cfdc6d4495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cfdc6d4495_0_6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cfdc6d4495_0_6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fdc6d4495_0_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fdc6d4495_0_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cfdc6d4495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cfdc6d4495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fdc6d449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fdc6d449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cfdc6d4495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cfdc6d4495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cfdc6d4495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cfdc6d4495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cfdc6d4495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cfdc6d449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cfdc6d4495_0_6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cfdc6d4495_0_6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cfdc6d449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cfdc6d449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fdc6d4495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fdc6d4495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cfdc6d4495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cfdc6d4495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cfdc6d4495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cfdc6d4495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cfdc6d4495_0_6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cfdc6d4495_0_6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cfdc6d4495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cfdc6d4495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fdc6d4495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cfdc6d4495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cfdc6d4495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cfdc6d4495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cfdc6d4495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cfdc6d4495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cfdc6d449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cfdc6d449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cfdc6d4495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cfdc6d4495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cfdc6d449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cfdc6d449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Sumber Gambar : </a:t>
            </a:r>
            <a:r>
              <a:rPr lang="id" u="sng">
                <a:solidFill>
                  <a:schemeClr val="hlink"/>
                </a:solidFill>
                <a:hlinkClick r:id="rId2"/>
              </a:rPr>
              <a:t>https://www.docker.com/resources/what-container</a:t>
            </a:r>
            <a:r>
              <a:rPr lang="id"/>
              <a:t>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fdc6d4495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cfdc6d4495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cfdc6d4495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cfdc6d4495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cfdc6d4495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cfdc6d4495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cfdc6d4495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cfdc6d4495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cfdc6d449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cfdc6d449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cfdc6d4495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cfdc6d4495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cfdc6d4495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cfdc6d4495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cfdc6d4495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cfdc6d4495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cfdc6d4495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cfdc6d4495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fdc6d4495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fdc6d4495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fdc6d4495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fdc6d4495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cfdc6d4495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cfdc6d4495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cfdc6d4495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cfdc6d4495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cfdc6d4495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cfdc6d4495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cfdc6d4495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cfdc6d4495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cfdc6d4495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cfdc6d4495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cfdc6d4495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cfdc6d4495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cfdc6d4495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cfdc6d4495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cfdc6d4495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cfdc6d4495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cfdc6d4495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cfdc6d4495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cfdc6d4495_0_7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cfdc6d4495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 Id="rId3" Type="http://schemas.openxmlformats.org/officeDocument/2006/relationships/image" Target="../media/image3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3.xml"/><Relationship Id="rId3" Type="http://schemas.openxmlformats.org/officeDocument/2006/relationships/image" Target="../media/image2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3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 Id="rId3" Type="http://schemas.openxmlformats.org/officeDocument/2006/relationships/image" Target="../media/image3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1.xml"/><Relationship Id="rId3" Type="http://schemas.openxmlformats.org/officeDocument/2006/relationships/image" Target="../media/image3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3.xml"/><Relationship Id="rId3" Type="http://schemas.openxmlformats.org/officeDocument/2006/relationships/image" Target="../media/image3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7.xml"/><Relationship Id="rId3" Type="http://schemas.openxmlformats.org/officeDocument/2006/relationships/image" Target="../media/image3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www.docker.com/"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1.xml"/><Relationship Id="rId3" Type="http://schemas.openxmlformats.org/officeDocument/2006/relationships/image" Target="../media/image3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ocs.docker.com/get-docker/" TargetMode="External"/><Relationship Id="rId4" Type="http://schemas.openxmlformats.org/officeDocument/2006/relationships/hyperlink" Target="https://docs.docker.com/engine/instal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hub.docker.com/" TargetMode="External"/><Relationship Id="rId4" Type="http://schemas.openxmlformats.org/officeDocument/2006/relationships/hyperlink" Target="https://www.digitalocean.com/products/container-registry/" TargetMode="External"/><Relationship Id="rId5" Type="http://schemas.openxmlformats.org/officeDocument/2006/relationships/hyperlink" Target="https://cloud.google.com/container-registry" TargetMode="External"/><Relationship Id="rId6" Type="http://schemas.openxmlformats.org/officeDocument/2006/relationships/hyperlink" Target="https://aws.amazon.com/id/ecr/" TargetMode="External"/><Relationship Id="rId7" Type="http://schemas.openxmlformats.org/officeDocument/2006/relationships/hyperlink" Target="https://azure.microsoft.com/en-us/services/container-regist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hyperlink" Target="https://hub.docker.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12.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1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2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2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23.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2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 Id="rId3" Type="http://schemas.openxmlformats.org/officeDocument/2006/relationships/image" Target="../media/image2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 Id="rId3" Type="http://schemas.openxmlformats.org/officeDocument/2006/relationships/image" Target="../media/image2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Docker Dasar</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Container</a:t>
            </a:r>
            <a:endParaRPr/>
          </a:p>
        </p:txBody>
      </p:sp>
      <p:pic>
        <p:nvPicPr>
          <p:cNvPr id="218" name="Google Shape;218;p34"/>
          <p:cNvPicPr preferRelativeResize="0"/>
          <p:nvPr/>
        </p:nvPicPr>
        <p:blipFill>
          <a:blip r:embed="rId3">
            <a:alphaModFix/>
          </a:blip>
          <a:stretch>
            <a:fillRect/>
          </a:stretch>
        </p:blipFill>
        <p:spPr>
          <a:xfrm>
            <a:off x="2703738" y="2006250"/>
            <a:ext cx="3736520" cy="2984850"/>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Network</a:t>
            </a:r>
            <a:endParaRPr/>
          </a:p>
        </p:txBody>
      </p:sp>
      <p:sp>
        <p:nvSpPr>
          <p:cNvPr id="740" name="Google Shape;740;p1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network di Docker, kita bisa gunakan perintah :</a:t>
            </a:r>
            <a:br>
              <a:rPr lang="id"/>
            </a:br>
            <a:r>
              <a:rPr lang="id"/>
              <a:t>docker network ls</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Network</a:t>
            </a:r>
            <a:endParaRPr/>
          </a:p>
        </p:txBody>
      </p:sp>
      <p:pic>
        <p:nvPicPr>
          <p:cNvPr id="746" name="Google Shape;746;p125"/>
          <p:cNvPicPr preferRelativeResize="0"/>
          <p:nvPr/>
        </p:nvPicPr>
        <p:blipFill>
          <a:blip r:embed="rId3">
            <a:alphaModFix/>
          </a:blip>
          <a:stretch>
            <a:fillRect/>
          </a:stretch>
        </p:blipFill>
        <p:spPr>
          <a:xfrm>
            <a:off x="152400" y="2006250"/>
            <a:ext cx="8839199" cy="1632662"/>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Network</a:t>
            </a:r>
            <a:endParaRPr/>
          </a:p>
        </p:txBody>
      </p:sp>
      <p:sp>
        <p:nvSpPr>
          <p:cNvPr id="752" name="Google Shape;752;p1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network baru, kita bisa menggunakan perintah :</a:t>
            </a:r>
            <a:br>
              <a:rPr lang="id"/>
            </a:br>
            <a:r>
              <a:rPr lang="id"/>
              <a:t>docker network create --driver namadriver namanetwork</a:t>
            </a:r>
            <a:br>
              <a:rPr lang="id"/>
            </a:b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1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Network</a:t>
            </a:r>
            <a:endParaRPr/>
          </a:p>
        </p:txBody>
      </p:sp>
      <p:pic>
        <p:nvPicPr>
          <p:cNvPr id="758" name="Google Shape;758;p127"/>
          <p:cNvPicPr preferRelativeResize="0"/>
          <p:nvPr/>
        </p:nvPicPr>
        <p:blipFill>
          <a:blip r:embed="rId3">
            <a:alphaModFix/>
          </a:blip>
          <a:stretch>
            <a:fillRect/>
          </a:stretch>
        </p:blipFill>
        <p:spPr>
          <a:xfrm>
            <a:off x="152400" y="2006250"/>
            <a:ext cx="8839201" cy="198970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Network</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Network, kita bisa gunakan perintah :</a:t>
            </a:r>
            <a:br>
              <a:rPr lang="id"/>
            </a:br>
            <a:r>
              <a:rPr lang="id"/>
              <a:t>docker network rm namanetwork</a:t>
            </a:r>
            <a:endParaRPr/>
          </a:p>
          <a:p>
            <a:pPr indent="-311150" lvl="0" marL="457200" rtl="0" algn="l">
              <a:spcBef>
                <a:spcPts val="0"/>
              </a:spcBef>
              <a:spcAft>
                <a:spcPts val="0"/>
              </a:spcAft>
              <a:buSzPts val="1300"/>
              <a:buChar char="●"/>
            </a:pPr>
            <a:r>
              <a:rPr lang="id"/>
              <a:t>Network tidak bisa dihapus jika sudah digunakan oleh container. Kita harus menghapus container nya terlebih dahulu dari Network</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Network</a:t>
            </a:r>
            <a:endParaRPr/>
          </a:p>
        </p:txBody>
      </p:sp>
      <p:pic>
        <p:nvPicPr>
          <p:cNvPr id="770" name="Google Shape;770;p129"/>
          <p:cNvPicPr preferRelativeResize="0"/>
          <p:nvPr/>
        </p:nvPicPr>
        <p:blipFill>
          <a:blip r:embed="rId3">
            <a:alphaModFix/>
          </a:blip>
          <a:stretch>
            <a:fillRect/>
          </a:stretch>
        </p:blipFill>
        <p:spPr>
          <a:xfrm>
            <a:off x="152400" y="2006250"/>
            <a:ext cx="8839198" cy="177136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Network</a:t>
            </a:r>
            <a:endParaRPr/>
          </a:p>
        </p:txBody>
      </p:sp>
      <p:sp>
        <p:nvSpPr>
          <p:cNvPr id="781" name="Google Shape;781;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Network, kita bisa menambahkan container ke network</a:t>
            </a:r>
            <a:endParaRPr/>
          </a:p>
          <a:p>
            <a:pPr indent="-311150" lvl="0" marL="457200" rtl="0" algn="l">
              <a:spcBef>
                <a:spcPts val="0"/>
              </a:spcBef>
              <a:spcAft>
                <a:spcPts val="0"/>
              </a:spcAft>
              <a:buSzPts val="1300"/>
              <a:buChar char="●"/>
            </a:pPr>
            <a:r>
              <a:rPr lang="id"/>
              <a:t>Container yang terdapat di dalam network yang sama bisa saling berkomunikasi (tergantung jenis driver network nya)</a:t>
            </a:r>
            <a:endParaRPr/>
          </a:p>
          <a:p>
            <a:pPr indent="-311150" lvl="0" marL="457200" rtl="0" algn="l">
              <a:spcBef>
                <a:spcPts val="0"/>
              </a:spcBef>
              <a:spcAft>
                <a:spcPts val="0"/>
              </a:spcAft>
              <a:buSzPts val="1300"/>
              <a:buChar char="●"/>
            </a:pPr>
            <a:r>
              <a:rPr lang="id"/>
              <a:t>Container bisa mengakses container lain dengan menyebutkan hostname dari container nya, yaitu nama container nya</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 dengan Network</a:t>
            </a:r>
            <a:endParaRPr/>
          </a:p>
        </p:txBody>
      </p:sp>
      <p:sp>
        <p:nvSpPr>
          <p:cNvPr id="787" name="Google Shape;787;p1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menambahkan container ke network, kita bisa menambahkan perintah --network ketika membuat container, misal :</a:t>
            </a:r>
            <a:br>
              <a:rPr lang="id"/>
            </a:br>
            <a:r>
              <a:rPr lang="id"/>
              <a:t>docker container create --name namacontainer --network namanetwork image:tag</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 Dengan Network</a:t>
            </a:r>
            <a:endParaRPr/>
          </a:p>
        </p:txBody>
      </p:sp>
      <p:pic>
        <p:nvPicPr>
          <p:cNvPr id="793" name="Google Shape;793;p133"/>
          <p:cNvPicPr preferRelativeResize="0"/>
          <p:nvPr/>
        </p:nvPicPr>
        <p:blipFill>
          <a:blip r:embed="rId3">
            <a:alphaModFix/>
          </a:blip>
          <a:stretch>
            <a:fillRect/>
          </a:stretch>
        </p:blipFill>
        <p:spPr>
          <a:xfrm>
            <a:off x="152400" y="2006250"/>
            <a:ext cx="8839203" cy="2559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 dari Network</a:t>
            </a:r>
            <a:endParaRPr/>
          </a:p>
        </p:txBody>
      </p:sp>
      <p:sp>
        <p:nvSpPr>
          <p:cNvPr id="799" name="Google Shape;799;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diperlukan, kita juga bisa menghapus container dari network dengan perintah :</a:t>
            </a:r>
            <a:br>
              <a:rPr lang="id"/>
            </a:br>
            <a:r>
              <a:rPr lang="id"/>
              <a:t>docker network disconnect namanetwork namacontainer</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 dari Network</a:t>
            </a:r>
            <a:endParaRPr/>
          </a:p>
        </p:txBody>
      </p:sp>
      <p:pic>
        <p:nvPicPr>
          <p:cNvPr id="805" name="Google Shape;805;p135"/>
          <p:cNvPicPr preferRelativeResize="0"/>
          <p:nvPr/>
        </p:nvPicPr>
        <p:blipFill>
          <a:blip r:embed="rId3">
            <a:alphaModFix/>
          </a:blip>
          <a:stretch>
            <a:fillRect/>
          </a:stretch>
        </p:blipFill>
        <p:spPr>
          <a:xfrm>
            <a:off x="152400" y="2006250"/>
            <a:ext cx="8839201" cy="89800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Menambahkan Container ke Network</a:t>
            </a:r>
            <a:endParaRPr/>
          </a:p>
        </p:txBody>
      </p:sp>
      <p:sp>
        <p:nvSpPr>
          <p:cNvPr id="811" name="Google Shape;811;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containernya sudah terlanjur dibuat, kita juga bisa menambahkan container yang sudah dibuat ke network dengan perintah :</a:t>
            </a:r>
            <a:br>
              <a:rPr lang="id"/>
            </a:br>
            <a:r>
              <a:rPr lang="id"/>
              <a:t>docker network connect namanetwork namacontainer</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Menambahkan Container ke Network</a:t>
            </a:r>
            <a:endParaRPr/>
          </a:p>
        </p:txBody>
      </p:sp>
      <p:pic>
        <p:nvPicPr>
          <p:cNvPr id="817" name="Google Shape;817;p137"/>
          <p:cNvPicPr preferRelativeResize="0"/>
          <p:nvPr/>
        </p:nvPicPr>
        <p:blipFill>
          <a:blip r:embed="rId3">
            <a:alphaModFix/>
          </a:blip>
          <a:stretch>
            <a:fillRect/>
          </a:stretch>
        </p:blipFill>
        <p:spPr>
          <a:xfrm>
            <a:off x="152400" y="2006250"/>
            <a:ext cx="8839200" cy="733654"/>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Inspect</a:t>
            </a:r>
            <a:endParaRPr/>
          </a:p>
        </p:txBody>
      </p:sp>
      <p:sp>
        <p:nvSpPr>
          <p:cNvPr id="828" name="Google Shape;828;p1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men-download image, atau membuat network, volume dan container. Kadang kita ingin melihat detail dari tiap hal tersebut</a:t>
            </a:r>
            <a:endParaRPr/>
          </a:p>
          <a:p>
            <a:pPr indent="-311150" lvl="0" marL="457200" rtl="0" algn="l">
              <a:spcBef>
                <a:spcPts val="0"/>
              </a:spcBef>
              <a:spcAft>
                <a:spcPts val="0"/>
              </a:spcAft>
              <a:buSzPts val="1300"/>
              <a:buChar char="●"/>
            </a:pPr>
            <a:r>
              <a:rPr lang="id"/>
              <a:t>Misal kita ingin melihat detail dari image, perintah apa yang digunakan oleh image tersebut? Environment variable apa yang digunakan? Atau port apa yang digunakan?</a:t>
            </a:r>
            <a:endParaRPr/>
          </a:p>
          <a:p>
            <a:pPr indent="-311150" lvl="0" marL="457200" rtl="0" algn="l">
              <a:spcBef>
                <a:spcPts val="0"/>
              </a:spcBef>
              <a:spcAft>
                <a:spcPts val="0"/>
              </a:spcAft>
              <a:buSzPts val="1300"/>
              <a:buChar char="●"/>
            </a:pPr>
            <a:r>
              <a:rPr lang="id"/>
              <a:t>Misal kita juga ingin melihat detail dari container, Volume apa yang digunakan? Environment variable apa yang digunakan? Port forwarding apa yang digunakan? dan lain-lain</a:t>
            </a:r>
            <a:endParaRPr/>
          </a:p>
          <a:p>
            <a:pPr indent="-311150" lvl="0" marL="457200" rtl="0" algn="l">
              <a:spcBef>
                <a:spcPts val="0"/>
              </a:spcBef>
              <a:spcAft>
                <a:spcPts val="0"/>
              </a:spcAft>
              <a:buSzPts val="1300"/>
              <a:buChar char="●"/>
            </a:pPr>
            <a:r>
              <a:rPr lang="id"/>
              <a:t>Docker memiliki fitur bernama inspect, yang bisa digunakan di image, container, volume dan network</a:t>
            </a:r>
            <a:endParaRPr/>
          </a:p>
          <a:p>
            <a:pPr indent="-311150" lvl="0" marL="457200" rtl="0" algn="l">
              <a:spcBef>
                <a:spcPts val="0"/>
              </a:spcBef>
              <a:spcAft>
                <a:spcPts val="0"/>
              </a:spcAft>
              <a:buSzPts val="1300"/>
              <a:buChar char="●"/>
            </a:pPr>
            <a:r>
              <a:rPr lang="id"/>
              <a:t>Dengan fitur ini, kita bisa melihat detail dari tiap hal yang ada di Docker</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Inspect</a:t>
            </a:r>
            <a:endParaRPr/>
          </a:p>
        </p:txBody>
      </p:sp>
      <p:sp>
        <p:nvSpPr>
          <p:cNvPr id="834" name="Google Shape;834;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detail dari image, gunakan : docker image inspect namaimage</a:t>
            </a:r>
            <a:endParaRPr/>
          </a:p>
          <a:p>
            <a:pPr indent="-311150" lvl="0" marL="457200" rtl="0" algn="l">
              <a:spcBef>
                <a:spcPts val="0"/>
              </a:spcBef>
              <a:spcAft>
                <a:spcPts val="0"/>
              </a:spcAft>
              <a:buSzPts val="1300"/>
              <a:buChar char="●"/>
            </a:pPr>
            <a:r>
              <a:rPr lang="id"/>
              <a:t>Untuk melihat detail dari container, gunakan : docker container inspect namacontainer</a:t>
            </a:r>
            <a:endParaRPr/>
          </a:p>
          <a:p>
            <a:pPr indent="-311150" lvl="0" marL="457200" rtl="0" algn="l">
              <a:spcBef>
                <a:spcPts val="0"/>
              </a:spcBef>
              <a:spcAft>
                <a:spcPts val="0"/>
              </a:spcAft>
              <a:buSzPts val="1300"/>
              <a:buChar char="●"/>
            </a:pPr>
            <a:r>
              <a:rPr lang="id"/>
              <a:t>Untuk melihat detail dari volume, gunakan : docker volume inspect namavolume</a:t>
            </a:r>
            <a:endParaRPr/>
          </a:p>
          <a:p>
            <a:pPr indent="-311150" lvl="0" marL="457200" rtl="0" algn="l">
              <a:spcBef>
                <a:spcPts val="0"/>
              </a:spcBef>
              <a:spcAft>
                <a:spcPts val="0"/>
              </a:spcAft>
              <a:buSzPts val="1300"/>
              <a:buChar char="●"/>
            </a:pPr>
            <a:r>
              <a:rPr lang="id"/>
              <a:t>Untuk melihat detail dari network, gunakan : docker network inspect namanetwork</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Inspect</a:t>
            </a:r>
            <a:endParaRPr/>
          </a:p>
        </p:txBody>
      </p:sp>
      <p:pic>
        <p:nvPicPr>
          <p:cNvPr id="840" name="Google Shape;840;p141"/>
          <p:cNvPicPr preferRelativeResize="0"/>
          <p:nvPr/>
        </p:nvPicPr>
        <p:blipFill>
          <a:blip r:embed="rId3">
            <a:alphaModFix/>
          </a:blip>
          <a:stretch>
            <a:fillRect/>
          </a:stretch>
        </p:blipFill>
        <p:spPr>
          <a:xfrm>
            <a:off x="152400" y="2006250"/>
            <a:ext cx="6437281" cy="2984849"/>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1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Prune</a:t>
            </a:r>
            <a:endParaRPr/>
          </a:p>
        </p:txBody>
      </p:sp>
      <p:sp>
        <p:nvSpPr>
          <p:cNvPr id="851" name="Google Shape;851;p1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Docker, kadang ada kalanya kita ingin membersihkan hal-hal yang sudah tidak digunakan lagi di Docker, misal container yang sudah di stop, image yang tidak digunakan oleh container, atau volume yang tidak digunakan oleh container</a:t>
            </a:r>
            <a:endParaRPr/>
          </a:p>
          <a:p>
            <a:pPr indent="-311150" lvl="0" marL="457200" rtl="0" algn="l">
              <a:spcBef>
                <a:spcPts val="0"/>
              </a:spcBef>
              <a:spcAft>
                <a:spcPts val="0"/>
              </a:spcAft>
              <a:buSzPts val="1300"/>
              <a:buChar char="●"/>
            </a:pPr>
            <a:r>
              <a:rPr lang="id"/>
              <a:t>Fitur untuk membersihkan secara otomatis di Docker bernama prune</a:t>
            </a:r>
            <a:endParaRPr/>
          </a:p>
          <a:p>
            <a:pPr indent="-311150" lvl="0" marL="457200" rtl="0" algn="l">
              <a:spcBef>
                <a:spcPts val="0"/>
              </a:spcBef>
              <a:spcAft>
                <a:spcPts val="0"/>
              </a:spcAft>
              <a:buSzPts val="1300"/>
              <a:buChar char="●"/>
            </a:pPr>
            <a:r>
              <a:rPr lang="id"/>
              <a:t>Hampir di semua perintah di Docker mendukung prune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Docker</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adalah salah satu implementasi Container Manager yang saat ini paling populer</a:t>
            </a:r>
            <a:endParaRPr/>
          </a:p>
          <a:p>
            <a:pPr indent="-311150" lvl="0" marL="457200" rtl="0" algn="l">
              <a:spcBef>
                <a:spcPts val="0"/>
              </a:spcBef>
              <a:spcAft>
                <a:spcPts val="0"/>
              </a:spcAft>
              <a:buSzPts val="1300"/>
              <a:buChar char="●"/>
            </a:pPr>
            <a:r>
              <a:rPr lang="id"/>
              <a:t>Docker merupakan teknologi yang masih baru, karena baru diperkenalkan sekitar tahun 2013</a:t>
            </a:r>
            <a:endParaRPr/>
          </a:p>
          <a:p>
            <a:pPr indent="-311150" lvl="0" marL="457200" rtl="0" algn="l">
              <a:spcBef>
                <a:spcPts val="0"/>
              </a:spcBef>
              <a:spcAft>
                <a:spcPts val="0"/>
              </a:spcAft>
              <a:buSzPts val="1300"/>
              <a:buChar char="●"/>
            </a:pPr>
            <a:r>
              <a:rPr lang="id"/>
              <a:t>Docker adalah aplikasi yang free dan Open Source, sehingga bisa kita gunakan secara bebas</a:t>
            </a:r>
            <a:endParaRPr/>
          </a:p>
          <a:p>
            <a:pPr indent="-311150" lvl="0" marL="457200" rtl="0" algn="l">
              <a:spcBef>
                <a:spcPts val="0"/>
              </a:spcBef>
              <a:spcAft>
                <a:spcPts val="0"/>
              </a:spcAft>
              <a:buSzPts val="1300"/>
              <a:buChar char="●"/>
            </a:pPr>
            <a:r>
              <a:rPr lang="id" u="sng">
                <a:solidFill>
                  <a:schemeClr val="hlink"/>
                </a:solidFill>
                <a:hlinkClick r:id="rId3"/>
              </a:rPr>
              <a:t>https://www.docker.com/</a:t>
            </a:r>
            <a:r>
              <a:rPr lang="id"/>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Perintah Prune</a:t>
            </a:r>
            <a:endParaRPr/>
          </a:p>
        </p:txBody>
      </p:sp>
      <p:sp>
        <p:nvSpPr>
          <p:cNvPr id="857" name="Google Shape;857;p1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semua container yang sudah stop, gunakan : docker container prune</a:t>
            </a:r>
            <a:endParaRPr/>
          </a:p>
          <a:p>
            <a:pPr indent="-311150" lvl="0" marL="457200" rtl="0" algn="l">
              <a:spcBef>
                <a:spcPts val="0"/>
              </a:spcBef>
              <a:spcAft>
                <a:spcPts val="0"/>
              </a:spcAft>
              <a:buSzPts val="1300"/>
              <a:buChar char="●"/>
            </a:pPr>
            <a:r>
              <a:rPr lang="id"/>
              <a:t>Untuk menghapus semua image yang tidak digunakan container, gunakan : docker image prune</a:t>
            </a:r>
            <a:endParaRPr/>
          </a:p>
          <a:p>
            <a:pPr indent="-311150" lvl="0" marL="457200" rtl="0" algn="l">
              <a:spcBef>
                <a:spcPts val="0"/>
              </a:spcBef>
              <a:spcAft>
                <a:spcPts val="0"/>
              </a:spcAft>
              <a:buSzPts val="1300"/>
              <a:buChar char="●"/>
            </a:pPr>
            <a:r>
              <a:rPr lang="id"/>
              <a:t>Untuk menghapus semua network yang tidak digunakan container, gunakan : docker network prune</a:t>
            </a:r>
            <a:endParaRPr/>
          </a:p>
          <a:p>
            <a:pPr indent="-311150" lvl="0" marL="457200" rtl="0" algn="l">
              <a:spcBef>
                <a:spcPts val="0"/>
              </a:spcBef>
              <a:spcAft>
                <a:spcPts val="0"/>
              </a:spcAft>
              <a:buSzPts val="1300"/>
              <a:buChar char="●"/>
            </a:pPr>
            <a:r>
              <a:rPr lang="id"/>
              <a:t>Untuk menghapus semua volume yang tidak digunakan container, gunakan : docker volume prune</a:t>
            </a:r>
            <a:endParaRPr/>
          </a:p>
          <a:p>
            <a:pPr indent="-311150" lvl="0" marL="457200" rtl="0" algn="l">
              <a:spcBef>
                <a:spcPts val="0"/>
              </a:spcBef>
              <a:spcAft>
                <a:spcPts val="0"/>
              </a:spcAft>
              <a:buSzPts val="1300"/>
              <a:buChar char="●"/>
            </a:pPr>
            <a:r>
              <a:rPr lang="id"/>
              <a:t>Atau kita bisa menggunakan satu perintah untuk menghapus container, network dan image yang sudah tidak digunakan menggunakan perintah : docker system prune</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Prune</a:t>
            </a:r>
            <a:endParaRPr/>
          </a:p>
        </p:txBody>
      </p:sp>
      <p:pic>
        <p:nvPicPr>
          <p:cNvPr id="863" name="Google Shape;863;p145"/>
          <p:cNvPicPr preferRelativeResize="0"/>
          <p:nvPr/>
        </p:nvPicPr>
        <p:blipFill>
          <a:blip r:embed="rId3">
            <a:alphaModFix/>
          </a:blip>
          <a:stretch>
            <a:fillRect/>
          </a:stretch>
        </p:blipFill>
        <p:spPr>
          <a:xfrm>
            <a:off x="152400" y="2006250"/>
            <a:ext cx="8074301" cy="29848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874" name="Google Shape;874;p1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Dockerfile</a:t>
            </a:r>
            <a:endParaRPr/>
          </a:p>
          <a:p>
            <a:pPr indent="-311150" lvl="0" marL="457200" rtl="0" algn="l">
              <a:spcBef>
                <a:spcPts val="0"/>
              </a:spcBef>
              <a:spcAft>
                <a:spcPts val="0"/>
              </a:spcAft>
              <a:buSzPts val="1300"/>
              <a:buChar char="●"/>
            </a:pPr>
            <a:r>
              <a:rPr lang="id"/>
              <a:t>Docker Compose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Arsitektur Docker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Architecture</a:t>
            </a:r>
            <a:endParaRPr/>
          </a:p>
        </p:txBody>
      </p:sp>
      <p:sp>
        <p:nvSpPr>
          <p:cNvPr id="240" name="Google Shape;240;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menggunakan arsitektur Client-Server</a:t>
            </a:r>
            <a:endParaRPr/>
          </a:p>
          <a:p>
            <a:pPr indent="-311150" lvl="0" marL="457200" rtl="0" algn="l">
              <a:spcBef>
                <a:spcPts val="0"/>
              </a:spcBef>
              <a:spcAft>
                <a:spcPts val="0"/>
              </a:spcAft>
              <a:buSzPts val="1300"/>
              <a:buChar char="●"/>
            </a:pPr>
            <a:r>
              <a:rPr lang="id"/>
              <a:t>Docker client berkomunikasi dengan Docker daemon (server)</a:t>
            </a:r>
            <a:endParaRPr/>
          </a:p>
          <a:p>
            <a:pPr indent="-311150" lvl="0" marL="457200" rtl="0" algn="l">
              <a:spcBef>
                <a:spcPts val="0"/>
              </a:spcBef>
              <a:spcAft>
                <a:spcPts val="0"/>
              </a:spcAft>
              <a:buSzPts val="1300"/>
              <a:buChar char="●"/>
            </a:pPr>
            <a:r>
              <a:rPr lang="id"/>
              <a:t>Saat kita menginstall Docker, biasanya didalamnya sudah terdapat Docker Client dan Docker Daemon</a:t>
            </a:r>
            <a:endParaRPr/>
          </a:p>
          <a:p>
            <a:pPr indent="-311150" lvl="0" marL="457200" rtl="0" algn="l">
              <a:spcBef>
                <a:spcPts val="0"/>
              </a:spcBef>
              <a:spcAft>
                <a:spcPts val="0"/>
              </a:spcAft>
              <a:buSzPts val="1300"/>
              <a:buChar char="●"/>
            </a:pPr>
            <a:r>
              <a:rPr lang="id"/>
              <a:t>Docker Client dan Docker Daemon bisa berjalan di satu sistem yang sama</a:t>
            </a:r>
            <a:endParaRPr/>
          </a:p>
          <a:p>
            <a:pPr indent="-311150" lvl="0" marL="457200" rtl="0" algn="l">
              <a:spcBef>
                <a:spcPts val="0"/>
              </a:spcBef>
              <a:spcAft>
                <a:spcPts val="0"/>
              </a:spcAft>
              <a:buSzPts val="1300"/>
              <a:buChar char="●"/>
            </a:pPr>
            <a:r>
              <a:rPr lang="id"/>
              <a:t>Docker Client dan Docker Daemon berkomunikasi menggunakan REST API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Architecture</a:t>
            </a:r>
            <a:endParaRPr/>
          </a:p>
        </p:txBody>
      </p:sp>
      <p:pic>
        <p:nvPicPr>
          <p:cNvPr id="246" name="Google Shape;246;p39"/>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Docker</a:t>
            </a:r>
            <a:endParaRPr/>
          </a:p>
        </p:txBody>
      </p:sp>
      <p:sp>
        <p:nvSpPr>
          <p:cNvPr id="257" name="Google Shape;257;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bisa di install hampir disemua sistem operasi</a:t>
            </a:r>
            <a:endParaRPr/>
          </a:p>
          <a:p>
            <a:pPr indent="-311150" lvl="0" marL="457200" rtl="0" algn="l">
              <a:spcBef>
                <a:spcPts val="0"/>
              </a:spcBef>
              <a:spcAft>
                <a:spcPts val="0"/>
              </a:spcAft>
              <a:buSzPts val="1300"/>
              <a:buChar char="●"/>
            </a:pPr>
            <a:r>
              <a:rPr lang="id"/>
              <a:t>Untuk menginstall di Windows dan Mac, kita bisa menggunakan Docker Desktop</a:t>
            </a:r>
            <a:endParaRPr/>
          </a:p>
          <a:p>
            <a:pPr indent="-311150" lvl="0" marL="457200" rtl="0" algn="l">
              <a:spcBef>
                <a:spcPts val="0"/>
              </a:spcBef>
              <a:spcAft>
                <a:spcPts val="0"/>
              </a:spcAft>
              <a:buSzPts val="1300"/>
              <a:buChar char="●"/>
            </a:pPr>
            <a:r>
              <a:rPr lang="id" u="sng">
                <a:solidFill>
                  <a:schemeClr val="hlink"/>
                </a:solidFill>
                <a:hlinkClick r:id="rId3"/>
              </a:rPr>
              <a:t>https://docs.docker.com/get-docker/</a:t>
            </a:r>
            <a:r>
              <a:rPr lang="id"/>
              <a:t> </a:t>
            </a:r>
            <a:endParaRPr/>
          </a:p>
          <a:p>
            <a:pPr indent="-311150" lvl="0" marL="457200" rtl="0" algn="l">
              <a:spcBef>
                <a:spcPts val="0"/>
              </a:spcBef>
              <a:spcAft>
                <a:spcPts val="0"/>
              </a:spcAft>
              <a:buSzPts val="1300"/>
              <a:buChar char="●"/>
            </a:pPr>
            <a:r>
              <a:rPr lang="id"/>
              <a:t>Untuk Linux, kita bisa install dari repository sesuai distro linux masing-masing</a:t>
            </a:r>
            <a:endParaRPr/>
          </a:p>
          <a:p>
            <a:pPr indent="-311150" lvl="0" marL="457200" rtl="0" algn="l">
              <a:spcBef>
                <a:spcPts val="0"/>
              </a:spcBef>
              <a:spcAft>
                <a:spcPts val="0"/>
              </a:spcAft>
              <a:buSzPts val="1300"/>
              <a:buChar char="●"/>
            </a:pPr>
            <a:r>
              <a:rPr lang="id" u="sng">
                <a:solidFill>
                  <a:schemeClr val="hlink"/>
                </a:solidFill>
                <a:hlinkClick r:id="rId4"/>
              </a:rPr>
              <a:t>https://docs.docker.com/engine/install/</a:t>
            </a:r>
            <a:r>
              <a:rPr lang="id"/>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Mengecek Docker</a:t>
            </a:r>
            <a:endParaRPr/>
          </a:p>
        </p:txBody>
      </p:sp>
      <p:sp>
        <p:nvSpPr>
          <p:cNvPr id="263" name="Google Shape;263;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mengecek apakah Docker Daemon sudah berjalan, kita bisa gunakan perintah : </a:t>
            </a:r>
            <a:br>
              <a:rPr lang="id"/>
            </a:br>
            <a:r>
              <a:rPr lang="id"/>
              <a:t>docker version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Registry</a:t>
            </a:r>
            <a:endParaRPr/>
          </a:p>
        </p:txBody>
      </p:sp>
      <p:sp>
        <p:nvSpPr>
          <p:cNvPr id="274" name="Google Shape;274;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Registry adalah tempat kita menyimpan Docker Image</a:t>
            </a:r>
            <a:endParaRPr/>
          </a:p>
          <a:p>
            <a:pPr indent="-311150" lvl="0" marL="457200" rtl="0" algn="l">
              <a:spcBef>
                <a:spcPts val="0"/>
              </a:spcBef>
              <a:spcAft>
                <a:spcPts val="0"/>
              </a:spcAft>
              <a:buSzPts val="1300"/>
              <a:buChar char="●"/>
            </a:pPr>
            <a:r>
              <a:rPr lang="id"/>
              <a:t>Dengan menggunakan Docker Registry, kita bisa menyimpan Image yang kita buat, dan bisa digunakan di Docker Daemon dimanapun selama bisa terkoneksi ke Docker Registry</a:t>
            </a:r>
            <a:endParaRPr/>
          </a:p>
          <a:p>
            <a:pPr indent="0" lvl="0" marL="0" rtl="0" algn="l">
              <a:spcBef>
                <a:spcPts val="1600"/>
              </a:spcBef>
              <a:spcAft>
                <a:spcPts val="16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Docker Registry</a:t>
            </a:r>
            <a:endParaRPr/>
          </a:p>
        </p:txBody>
      </p:sp>
      <p:pic>
        <p:nvPicPr>
          <p:cNvPr id="280" name="Google Shape;280;p45"/>
          <p:cNvPicPr preferRelativeResize="0"/>
          <p:nvPr/>
        </p:nvPicPr>
        <p:blipFill>
          <a:blip r:embed="rId3">
            <a:alphaModFix/>
          </a:blip>
          <a:stretch>
            <a:fillRect/>
          </a:stretch>
        </p:blipFill>
        <p:spPr>
          <a:xfrm>
            <a:off x="1714588" y="2006250"/>
            <a:ext cx="5714827"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Docker Registry</a:t>
            </a:r>
            <a:endParaRPr/>
          </a:p>
        </p:txBody>
      </p:sp>
      <p:sp>
        <p:nvSpPr>
          <p:cNvPr id="286" name="Google Shape;286;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Hub : </a:t>
            </a:r>
            <a:r>
              <a:rPr lang="id" u="sng">
                <a:solidFill>
                  <a:schemeClr val="hlink"/>
                </a:solidFill>
                <a:hlinkClick r:id="rId3"/>
              </a:rPr>
              <a:t>https://hub.docker.com/</a:t>
            </a:r>
            <a:r>
              <a:rPr lang="id"/>
              <a:t> </a:t>
            </a:r>
            <a:endParaRPr/>
          </a:p>
          <a:p>
            <a:pPr indent="-311150" lvl="0" marL="457200" rtl="0" algn="l">
              <a:spcBef>
                <a:spcPts val="0"/>
              </a:spcBef>
              <a:spcAft>
                <a:spcPts val="0"/>
              </a:spcAft>
              <a:buSzPts val="1300"/>
              <a:buChar char="●"/>
            </a:pPr>
            <a:r>
              <a:rPr lang="id"/>
              <a:t>Digital Ocean Container Registry : </a:t>
            </a:r>
            <a:r>
              <a:rPr lang="id" u="sng">
                <a:solidFill>
                  <a:schemeClr val="hlink"/>
                </a:solidFill>
                <a:hlinkClick r:id="rId4"/>
              </a:rPr>
              <a:t>https://www.digitalocean.com/products/container-registry/</a:t>
            </a:r>
            <a:r>
              <a:rPr lang="id"/>
              <a:t> </a:t>
            </a:r>
            <a:endParaRPr/>
          </a:p>
          <a:p>
            <a:pPr indent="-311150" lvl="0" marL="457200" rtl="0" algn="l">
              <a:spcBef>
                <a:spcPts val="0"/>
              </a:spcBef>
              <a:spcAft>
                <a:spcPts val="0"/>
              </a:spcAft>
              <a:buSzPts val="1300"/>
              <a:buChar char="●"/>
            </a:pPr>
            <a:r>
              <a:rPr lang="id"/>
              <a:t>Google Cloud Container Registry : </a:t>
            </a:r>
            <a:r>
              <a:rPr lang="id" u="sng">
                <a:solidFill>
                  <a:schemeClr val="hlink"/>
                </a:solidFill>
                <a:hlinkClick r:id="rId5"/>
              </a:rPr>
              <a:t>https://cloud.google.com/container-registry</a:t>
            </a:r>
            <a:r>
              <a:rPr lang="id"/>
              <a:t> </a:t>
            </a:r>
            <a:endParaRPr/>
          </a:p>
          <a:p>
            <a:pPr indent="-311150" lvl="0" marL="457200" rtl="0" algn="l">
              <a:spcBef>
                <a:spcPts val="0"/>
              </a:spcBef>
              <a:spcAft>
                <a:spcPts val="0"/>
              </a:spcAft>
              <a:buSzPts val="1300"/>
              <a:buChar char="●"/>
            </a:pPr>
            <a:r>
              <a:rPr lang="id"/>
              <a:t>Amazon Elastic Container Registry : </a:t>
            </a:r>
            <a:r>
              <a:rPr lang="id" u="sng">
                <a:solidFill>
                  <a:schemeClr val="hlink"/>
                </a:solidFill>
                <a:hlinkClick r:id="rId6"/>
              </a:rPr>
              <a:t>https://aws.amazon.com/id/ecr/</a:t>
            </a:r>
            <a:r>
              <a:rPr lang="id"/>
              <a:t> </a:t>
            </a:r>
            <a:endParaRPr/>
          </a:p>
          <a:p>
            <a:pPr indent="-311150" lvl="0" marL="457200" rtl="0" algn="l">
              <a:spcBef>
                <a:spcPts val="0"/>
              </a:spcBef>
              <a:spcAft>
                <a:spcPts val="0"/>
              </a:spcAft>
              <a:buSzPts val="1300"/>
              <a:buChar char="●"/>
            </a:pPr>
            <a:r>
              <a:rPr lang="id"/>
              <a:t>Azure Container Registry : </a:t>
            </a:r>
            <a:r>
              <a:rPr lang="id" u="sng">
                <a:solidFill>
                  <a:schemeClr val="hlink"/>
                </a:solidFill>
                <a:hlinkClick r:id="rId7"/>
              </a:rPr>
              <a:t>https://azure.microsoft.com/en-us/services/container-registry/</a:t>
            </a:r>
            <a:r>
              <a:rPr lang="id"/>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Image</a:t>
            </a:r>
            <a:endParaRPr/>
          </a:p>
        </p:txBody>
      </p:sp>
      <p:sp>
        <p:nvSpPr>
          <p:cNvPr id="297" name="Google Shape;297;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Image mirip seperti installer aplikasi, dimana di dalam Docker Image terdapat aplikasi dan dependency</a:t>
            </a:r>
            <a:endParaRPr/>
          </a:p>
          <a:p>
            <a:pPr indent="-311150" lvl="0" marL="457200" rtl="0" algn="l">
              <a:spcBef>
                <a:spcPts val="0"/>
              </a:spcBef>
              <a:spcAft>
                <a:spcPts val="0"/>
              </a:spcAft>
              <a:buSzPts val="1300"/>
              <a:buChar char="●"/>
            </a:pPr>
            <a:r>
              <a:rPr lang="id"/>
              <a:t>Sebelum kita bisa menjalankan aplikasi di Docker, kita perlu memastikan memiliki Docker Image aplikasi tersebut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Image</a:t>
            </a:r>
            <a:endParaRPr/>
          </a:p>
        </p:txBody>
      </p:sp>
      <p:sp>
        <p:nvSpPr>
          <p:cNvPr id="303" name="Google Shape;303;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Docker Image yang terdapat di dalam Docker Daemon, kita bisa menggunakan perintah :</a:t>
            </a:r>
            <a:br>
              <a:rPr lang="id"/>
            </a:br>
            <a:r>
              <a:rPr lang="id"/>
              <a:t>docker image ls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Image</a:t>
            </a:r>
            <a:endParaRPr/>
          </a:p>
        </p:txBody>
      </p:sp>
      <p:pic>
        <p:nvPicPr>
          <p:cNvPr id="309" name="Google Shape;309;p50"/>
          <p:cNvPicPr preferRelativeResize="0"/>
          <p:nvPr/>
        </p:nvPicPr>
        <p:blipFill>
          <a:blip r:embed="rId3">
            <a:alphaModFix/>
          </a:blip>
          <a:stretch>
            <a:fillRect/>
          </a:stretch>
        </p:blipFill>
        <p:spPr>
          <a:xfrm>
            <a:off x="152400" y="2006250"/>
            <a:ext cx="8839202" cy="167127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Docker Image</a:t>
            </a:r>
            <a:endParaRPr/>
          </a:p>
        </p:txBody>
      </p:sp>
      <p:sp>
        <p:nvSpPr>
          <p:cNvPr id="315" name="Google Shape;315;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download Docker Image dari Docker Registry, kita bisa gunakan perintah :</a:t>
            </a:r>
            <a:br>
              <a:rPr lang="id"/>
            </a:br>
            <a:r>
              <a:rPr lang="id"/>
              <a:t>docker image pull namaimage:tag</a:t>
            </a:r>
            <a:endParaRPr/>
          </a:p>
          <a:p>
            <a:pPr indent="-311150" lvl="0" marL="457200" rtl="0" algn="l">
              <a:spcBef>
                <a:spcPts val="0"/>
              </a:spcBef>
              <a:spcAft>
                <a:spcPts val="0"/>
              </a:spcAft>
              <a:buSzPts val="1300"/>
              <a:buChar char="●"/>
            </a:pPr>
            <a:r>
              <a:rPr lang="id"/>
              <a:t>Kita bisa mencari Docker Image yang ingin kita download di </a:t>
            </a:r>
            <a:r>
              <a:rPr lang="id" u="sng">
                <a:solidFill>
                  <a:schemeClr val="hlink"/>
                </a:solidFill>
                <a:hlinkClick r:id="rId3"/>
              </a:rPr>
              <a:t>https://hub.docker.com/</a:t>
            </a:r>
            <a:r>
              <a:rPr lang="id"/>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Download Docker Image</a:t>
            </a:r>
            <a:endParaRPr/>
          </a:p>
        </p:txBody>
      </p:sp>
      <p:pic>
        <p:nvPicPr>
          <p:cNvPr id="321" name="Google Shape;321;p52"/>
          <p:cNvPicPr preferRelativeResize="0"/>
          <p:nvPr/>
        </p:nvPicPr>
        <p:blipFill>
          <a:blip r:embed="rId3">
            <a:alphaModFix/>
          </a:blip>
          <a:stretch>
            <a:fillRect/>
          </a:stretch>
        </p:blipFill>
        <p:spPr>
          <a:xfrm>
            <a:off x="152400" y="2006250"/>
            <a:ext cx="8839198" cy="2031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Docker Image</a:t>
            </a:r>
            <a:endParaRPr/>
          </a:p>
        </p:txBody>
      </p:sp>
      <p:sp>
        <p:nvSpPr>
          <p:cNvPr id="327" name="Google Shape;327;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tidak ingin menggunakan Docker Image yang sudah kita download, kita bisa gunakan perintah :</a:t>
            </a:r>
            <a:br>
              <a:rPr lang="id"/>
            </a:br>
            <a:r>
              <a:rPr lang="id"/>
              <a:t>docker image rm namaimage:tag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Docker Image</a:t>
            </a:r>
            <a:endParaRPr/>
          </a:p>
        </p:txBody>
      </p:sp>
      <p:pic>
        <p:nvPicPr>
          <p:cNvPr id="333" name="Google Shape;333;p54"/>
          <p:cNvPicPr preferRelativeResize="0"/>
          <p:nvPr/>
        </p:nvPicPr>
        <p:blipFill>
          <a:blip r:embed="rId3">
            <a:alphaModFix/>
          </a:blip>
          <a:stretch>
            <a:fillRect/>
          </a:stretch>
        </p:blipFill>
        <p:spPr>
          <a:xfrm>
            <a:off x="152400" y="2006250"/>
            <a:ext cx="8839201" cy="2632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Container</a:t>
            </a:r>
            <a:endParaRPr/>
          </a:p>
        </p:txBody>
      </p:sp>
      <p:sp>
        <p:nvSpPr>
          <p:cNvPr id="344" name="Google Shape;344;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Docker Image seperti installer aplikasi, maka Docker Container mirip seperti aplikasi hasil installernya</a:t>
            </a:r>
            <a:endParaRPr/>
          </a:p>
          <a:p>
            <a:pPr indent="-311150" lvl="0" marL="457200" rtl="0" algn="l">
              <a:spcBef>
                <a:spcPts val="0"/>
              </a:spcBef>
              <a:spcAft>
                <a:spcPts val="0"/>
              </a:spcAft>
              <a:buSzPts val="1300"/>
              <a:buChar char="●"/>
            </a:pPr>
            <a:r>
              <a:rPr lang="id"/>
              <a:t>Satu Docker Image bisa digunakan untuk membuat beberapa Docker Container, asalkan nama Docker Container nya berbeda</a:t>
            </a:r>
            <a:endParaRPr/>
          </a:p>
          <a:p>
            <a:pPr indent="-311150" lvl="0" marL="457200" rtl="0" algn="l">
              <a:spcBef>
                <a:spcPts val="0"/>
              </a:spcBef>
              <a:spcAft>
                <a:spcPts val="0"/>
              </a:spcAft>
              <a:buSzPts val="1300"/>
              <a:buChar char="●"/>
            </a:pPr>
            <a:r>
              <a:rPr lang="id"/>
              <a:t>Jika kita sudah membuat Docker Container, maka Docker Image yang digunakan tidak bisa dihapus, hal ini dikarenakan sebenarnya Docker Container tidak meng-copy isi Docker Image, tapi hanya menggunakannya isinya saja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Status Container</a:t>
            </a:r>
            <a:endParaRPr/>
          </a:p>
        </p:txBody>
      </p:sp>
      <p:sp>
        <p:nvSpPr>
          <p:cNvPr id="350" name="Google Shape;350;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secara default container tersebut tidak akan berjalan</a:t>
            </a:r>
            <a:endParaRPr/>
          </a:p>
          <a:p>
            <a:pPr indent="-311150" lvl="0" marL="457200" rtl="0" algn="l">
              <a:spcBef>
                <a:spcPts val="0"/>
              </a:spcBef>
              <a:spcAft>
                <a:spcPts val="0"/>
              </a:spcAft>
              <a:buSzPts val="1300"/>
              <a:buChar char="●"/>
            </a:pPr>
            <a:r>
              <a:rPr lang="id"/>
              <a:t>Mirip seperti ketika kita menginstall aplikasi, jika tidak kita jalankan, maka aplikasi tersebut tidak akan berjalan, begitu juga container</a:t>
            </a:r>
            <a:endParaRPr/>
          </a:p>
          <a:p>
            <a:pPr indent="-311150" lvl="0" marL="457200" rtl="0" algn="l">
              <a:spcBef>
                <a:spcPts val="0"/>
              </a:spcBef>
              <a:spcAft>
                <a:spcPts val="0"/>
              </a:spcAft>
              <a:buSzPts val="1300"/>
              <a:buChar char="●"/>
            </a:pPr>
            <a:r>
              <a:rPr lang="id"/>
              <a:t>Oleh karena itu, setelah membuat container, kita perlu menjalankannya jika memang ingin menjalankan container nya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a:t>
            </a:r>
            <a:endParaRPr/>
          </a:p>
        </p:txBody>
      </p:sp>
      <p:sp>
        <p:nvSpPr>
          <p:cNvPr id="356" name="Google Shape;356;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semua container, baik yang sedang berjalan atau tidak di Docker Daemon, kita bisa gunakan perintah :</a:t>
            </a:r>
            <a:br>
              <a:rPr lang="id"/>
            </a:br>
            <a:r>
              <a:rPr lang="id"/>
              <a:t>docker container ls -a</a:t>
            </a:r>
            <a:endParaRPr/>
          </a:p>
          <a:p>
            <a:pPr indent="-311150" lvl="0" marL="457200" rtl="0" algn="l">
              <a:spcBef>
                <a:spcPts val="0"/>
              </a:spcBef>
              <a:spcAft>
                <a:spcPts val="0"/>
              </a:spcAft>
              <a:buSzPts val="1300"/>
              <a:buChar char="●"/>
            </a:pPr>
            <a:r>
              <a:rPr lang="id"/>
              <a:t>Sedangkan jika kita ingin melihat container yang sedang berjalan saja, kita bisa gunakan perintah :</a:t>
            </a:r>
            <a:br>
              <a:rPr lang="id"/>
            </a:br>
            <a:r>
              <a:rPr lang="id"/>
              <a:t>docker container ls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Docker Container</a:t>
            </a:r>
            <a:endParaRPr/>
          </a:p>
        </p:txBody>
      </p:sp>
      <p:pic>
        <p:nvPicPr>
          <p:cNvPr id="362" name="Google Shape;362;p59"/>
          <p:cNvPicPr preferRelativeResize="0"/>
          <p:nvPr/>
        </p:nvPicPr>
        <p:blipFill>
          <a:blip r:embed="rId3">
            <a:alphaModFix/>
          </a:blip>
          <a:stretch>
            <a:fillRect/>
          </a:stretch>
        </p:blipFill>
        <p:spPr>
          <a:xfrm>
            <a:off x="152400" y="2006250"/>
            <a:ext cx="8839200" cy="158780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Container</a:t>
            </a:r>
            <a:endParaRPr/>
          </a:p>
        </p:txBody>
      </p:sp>
      <p:sp>
        <p:nvSpPr>
          <p:cNvPr id="368" name="Google Shape;368;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container, kita bisa gunakan perintah :</a:t>
            </a:r>
            <a:br>
              <a:rPr lang="id"/>
            </a:br>
            <a:r>
              <a:rPr lang="id"/>
              <a:t>docker container create --name namacontainer namaimage:tag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Container</a:t>
            </a:r>
            <a:endParaRPr/>
          </a:p>
        </p:txBody>
      </p:sp>
      <p:pic>
        <p:nvPicPr>
          <p:cNvPr id="374" name="Google Shape;374;p61"/>
          <p:cNvPicPr preferRelativeResize="0"/>
          <p:nvPr/>
        </p:nvPicPr>
        <p:blipFill>
          <a:blip r:embed="rId3">
            <a:alphaModFix/>
          </a:blip>
          <a:stretch>
            <a:fillRect/>
          </a:stretch>
        </p:blipFill>
        <p:spPr>
          <a:xfrm>
            <a:off x="152400" y="2006250"/>
            <a:ext cx="8839198" cy="20988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a:t>
            </a:r>
            <a:endParaRPr/>
          </a:p>
        </p:txBody>
      </p:sp>
      <p:sp>
        <p:nvSpPr>
          <p:cNvPr id="380" name="Google Shape;380;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menjalankan container yang sudah kita buat, kita bisa gunakan perintah :</a:t>
            </a:r>
            <a:br>
              <a:rPr lang="id"/>
            </a:br>
            <a:r>
              <a:rPr lang="id"/>
              <a:t>docker container start containerId/namacontainer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Menjalankan Container</a:t>
            </a:r>
            <a:endParaRPr/>
          </a:p>
        </p:txBody>
      </p:sp>
      <p:pic>
        <p:nvPicPr>
          <p:cNvPr id="386" name="Google Shape;386;p63"/>
          <p:cNvPicPr preferRelativeResize="0"/>
          <p:nvPr/>
        </p:nvPicPr>
        <p:blipFill>
          <a:blip r:embed="rId3">
            <a:alphaModFix/>
          </a:blip>
          <a:stretch>
            <a:fillRect/>
          </a:stretch>
        </p:blipFill>
        <p:spPr>
          <a:xfrm>
            <a:off x="152400" y="2006250"/>
            <a:ext cx="8839199" cy="18461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Mengerti tentang sistem operasi</a:t>
            </a:r>
            <a:endParaRPr/>
          </a:p>
          <a:p>
            <a:pPr indent="-311150" lvl="0" marL="457200" rtl="0" algn="l">
              <a:spcBef>
                <a:spcPts val="0"/>
              </a:spcBef>
              <a:spcAft>
                <a:spcPts val="0"/>
              </a:spcAft>
              <a:buSzPts val="1300"/>
              <a:buChar char="●"/>
            </a:pPr>
            <a:r>
              <a:rPr lang="id"/>
              <a:t>Mengerti cara menginstall aplikasi</a:t>
            </a:r>
            <a:endParaRPr/>
          </a:p>
          <a:p>
            <a:pPr indent="-311150" lvl="0" marL="457200" rtl="0" algn="l">
              <a:spcBef>
                <a:spcPts val="0"/>
              </a:spcBef>
              <a:spcAft>
                <a:spcPts val="0"/>
              </a:spcAft>
              <a:buSzPts val="1300"/>
              <a:buChar char="●"/>
            </a:pPr>
            <a:r>
              <a:rPr lang="id"/>
              <a:t>Mengerti cara menggunakan perintah di terminal / command line</a:t>
            </a:r>
            <a:endParaRPr/>
          </a:p>
          <a:p>
            <a:pPr indent="-311150" lvl="0" marL="457200" rtl="0" algn="l">
              <a:spcBef>
                <a:spcPts val="0"/>
              </a:spcBef>
              <a:spcAft>
                <a:spcPts val="0"/>
              </a:spcAft>
              <a:buSzPts val="1300"/>
              <a:buChar char="●"/>
            </a:pPr>
            <a:r>
              <a:rPr lang="id"/>
              <a:t>Mengerti tentang Virtual Machine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Menghentikan Container</a:t>
            </a:r>
            <a:endParaRPr/>
          </a:p>
        </p:txBody>
      </p:sp>
      <p:sp>
        <p:nvSpPr>
          <p:cNvPr id="392" name="Google Shape;392;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menghentikan container, kita bisa gunakan perintah :</a:t>
            </a:r>
            <a:br>
              <a:rPr lang="id"/>
            </a:br>
            <a:r>
              <a:rPr lang="id"/>
              <a:t>docker container stop containerId/namacontainer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Menghentikan Container</a:t>
            </a:r>
            <a:endParaRPr/>
          </a:p>
        </p:txBody>
      </p:sp>
      <p:pic>
        <p:nvPicPr>
          <p:cNvPr id="398" name="Google Shape;398;p65"/>
          <p:cNvPicPr preferRelativeResize="0"/>
          <p:nvPr/>
        </p:nvPicPr>
        <p:blipFill>
          <a:blip r:embed="rId3">
            <a:alphaModFix/>
          </a:blip>
          <a:stretch>
            <a:fillRect/>
          </a:stretch>
        </p:blipFill>
        <p:spPr>
          <a:xfrm>
            <a:off x="152400" y="2006250"/>
            <a:ext cx="8839202" cy="176143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Container</a:t>
            </a:r>
            <a:endParaRPr/>
          </a:p>
        </p:txBody>
      </p:sp>
      <p:sp>
        <p:nvSpPr>
          <p:cNvPr id="404" name="Google Shape;40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menghapus container yang sudah berhenti, kita bisa gunakan perintah :</a:t>
            </a:r>
            <a:br>
              <a:rPr lang="id"/>
            </a:br>
            <a:r>
              <a:rPr lang="id"/>
              <a:t>docker container rm containerId/namacontainer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Container</a:t>
            </a:r>
            <a:endParaRPr/>
          </a:p>
        </p:txBody>
      </p:sp>
      <p:pic>
        <p:nvPicPr>
          <p:cNvPr id="410" name="Google Shape;410;p67"/>
          <p:cNvPicPr preferRelativeResize="0"/>
          <p:nvPr/>
        </p:nvPicPr>
        <p:blipFill>
          <a:blip r:embed="rId3">
            <a:alphaModFix/>
          </a:blip>
          <a:stretch>
            <a:fillRect/>
          </a:stretch>
        </p:blipFill>
        <p:spPr>
          <a:xfrm>
            <a:off x="152400" y="2006250"/>
            <a:ext cx="8839199" cy="17384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Log</a:t>
            </a:r>
            <a:endParaRPr/>
          </a:p>
        </p:txBody>
      </p:sp>
      <p:sp>
        <p:nvSpPr>
          <p:cNvPr id="421" name="Google Shape;421;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saat terjadi masalah dengan aplikasi yang terdapat di container, sering kali kita ingin melihat detail dari log aplikasinya</a:t>
            </a:r>
            <a:endParaRPr/>
          </a:p>
          <a:p>
            <a:pPr indent="-311150" lvl="0" marL="457200" rtl="0" algn="l">
              <a:spcBef>
                <a:spcPts val="0"/>
              </a:spcBef>
              <a:spcAft>
                <a:spcPts val="0"/>
              </a:spcAft>
              <a:buSzPts val="1300"/>
              <a:buChar char="●"/>
            </a:pPr>
            <a:r>
              <a:rPr lang="id"/>
              <a:t>Hal ini dilakukan untuk melihat detail kejadian apa yang terjadi di aplikasi, sehingga akan memudahkan kita ketika mendapat masalah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Container Log</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log aplikasi di container kita, kita bisa menggunakan perintah :</a:t>
            </a:r>
            <a:br>
              <a:rPr lang="id"/>
            </a:br>
            <a:r>
              <a:rPr lang="id"/>
              <a:t>docker container logs containerId/namacontainer</a:t>
            </a:r>
            <a:endParaRPr/>
          </a:p>
          <a:p>
            <a:pPr indent="-311150" lvl="0" marL="457200" rtl="0" algn="l">
              <a:spcBef>
                <a:spcPts val="0"/>
              </a:spcBef>
              <a:spcAft>
                <a:spcPts val="0"/>
              </a:spcAft>
              <a:buSzPts val="1300"/>
              <a:buChar char="●"/>
            </a:pPr>
            <a:r>
              <a:rPr lang="id"/>
              <a:t>Atau jika ingin melihat log secara realtime, kita bisa gunakan perintah :</a:t>
            </a:r>
            <a:endParaRPr/>
          </a:p>
          <a:p>
            <a:pPr indent="-311150" lvl="0" marL="457200" rtl="0" algn="l">
              <a:spcBef>
                <a:spcPts val="0"/>
              </a:spcBef>
              <a:spcAft>
                <a:spcPts val="0"/>
              </a:spcAft>
              <a:buSzPts val="1300"/>
              <a:buChar char="●"/>
            </a:pPr>
            <a:r>
              <a:rPr lang="id"/>
              <a:t>docker container logs -f containerId/namacontainer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Container Log</a:t>
            </a:r>
            <a:endParaRPr/>
          </a:p>
        </p:txBody>
      </p:sp>
      <p:pic>
        <p:nvPicPr>
          <p:cNvPr id="433" name="Google Shape;433;p71"/>
          <p:cNvPicPr preferRelativeResize="0"/>
          <p:nvPr/>
        </p:nvPicPr>
        <p:blipFill>
          <a:blip r:embed="rId3">
            <a:alphaModFix/>
          </a:blip>
          <a:stretch>
            <a:fillRect/>
          </a:stretch>
        </p:blipFill>
        <p:spPr>
          <a:xfrm>
            <a:off x="152400" y="2006250"/>
            <a:ext cx="8839201" cy="242524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aplikasi yang terdapat di dalam container hanya bisa diakses dari dalam container</a:t>
            </a:r>
            <a:endParaRPr/>
          </a:p>
          <a:p>
            <a:pPr indent="-311150" lvl="0" marL="457200" rtl="0" algn="l">
              <a:spcBef>
                <a:spcPts val="0"/>
              </a:spcBef>
              <a:spcAft>
                <a:spcPts val="0"/>
              </a:spcAft>
              <a:buSzPts val="1300"/>
              <a:buChar char="●"/>
            </a:pPr>
            <a:r>
              <a:rPr lang="id"/>
              <a:t>Oleh karena itu, kadang kita perlu masuk ke dalam container nya itu sendiri</a:t>
            </a:r>
            <a:endParaRPr/>
          </a:p>
          <a:p>
            <a:pPr indent="-311150" lvl="0" marL="457200" rtl="0" algn="l">
              <a:spcBef>
                <a:spcPts val="0"/>
              </a:spcBef>
              <a:spcAft>
                <a:spcPts val="0"/>
              </a:spcAft>
              <a:buSzPts val="1300"/>
              <a:buChar char="●"/>
            </a:pPr>
            <a:r>
              <a:rPr lang="id"/>
              <a:t>Untuk masuk ke dalam container, kita bisa menggunakan fitur Container Exec, dimana digunakan untuk mengeksekusi kode program yang terdapat di dalam container</a:t>
            </a:r>
            <a:endParaRPr/>
          </a:p>
        </p:txBody>
      </p:sp>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Exec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Container</a:t>
            </a:r>
            <a:endParaRPr/>
          </a:p>
          <a:p>
            <a:pPr indent="-311150" lvl="0" marL="457200" rtl="0" algn="l">
              <a:spcBef>
                <a:spcPts val="0"/>
              </a:spcBef>
              <a:spcAft>
                <a:spcPts val="0"/>
              </a:spcAft>
              <a:buSzPts val="1300"/>
              <a:buChar char="●"/>
            </a:pPr>
            <a:r>
              <a:rPr lang="id"/>
              <a:t>Pengenalan Docker</a:t>
            </a:r>
            <a:endParaRPr/>
          </a:p>
          <a:p>
            <a:pPr indent="-311150" lvl="0" marL="457200" rtl="0" algn="l">
              <a:spcBef>
                <a:spcPts val="0"/>
              </a:spcBef>
              <a:spcAft>
                <a:spcPts val="0"/>
              </a:spcAft>
              <a:buSzPts val="1300"/>
              <a:buChar char="●"/>
            </a:pPr>
            <a:r>
              <a:rPr lang="id"/>
              <a:t>Menginstall Docker</a:t>
            </a:r>
            <a:endParaRPr/>
          </a:p>
          <a:p>
            <a:pPr indent="-311150" lvl="0" marL="457200" rtl="0" algn="l">
              <a:spcBef>
                <a:spcPts val="0"/>
              </a:spcBef>
              <a:spcAft>
                <a:spcPts val="0"/>
              </a:spcAft>
              <a:buSzPts val="1300"/>
              <a:buChar char="●"/>
            </a:pPr>
            <a:r>
              <a:rPr lang="id"/>
              <a:t>Arsitektur Docker</a:t>
            </a:r>
            <a:endParaRPr/>
          </a:p>
          <a:p>
            <a:pPr indent="-311150" lvl="0" marL="457200" rtl="0" algn="l">
              <a:spcBef>
                <a:spcPts val="0"/>
              </a:spcBef>
              <a:spcAft>
                <a:spcPts val="0"/>
              </a:spcAft>
              <a:buSzPts val="1300"/>
              <a:buChar char="●"/>
            </a:pPr>
            <a:r>
              <a:rPr lang="id"/>
              <a:t>Docker Image</a:t>
            </a:r>
            <a:endParaRPr/>
          </a:p>
          <a:p>
            <a:pPr indent="-311150" lvl="0" marL="457200" rtl="0" algn="l">
              <a:spcBef>
                <a:spcPts val="0"/>
              </a:spcBef>
              <a:spcAft>
                <a:spcPts val="0"/>
              </a:spcAft>
              <a:buSzPts val="1300"/>
              <a:buChar char="●"/>
            </a:pPr>
            <a:r>
              <a:rPr lang="id"/>
              <a:t>Docker Registry</a:t>
            </a:r>
            <a:endParaRPr/>
          </a:p>
          <a:p>
            <a:pPr indent="-311150" lvl="0" marL="457200" rtl="0" algn="l">
              <a:spcBef>
                <a:spcPts val="0"/>
              </a:spcBef>
              <a:spcAft>
                <a:spcPts val="0"/>
              </a:spcAft>
              <a:buSzPts val="1300"/>
              <a:buChar char="●"/>
            </a:pPr>
            <a:r>
              <a:rPr lang="id"/>
              <a:t>Docker Container</a:t>
            </a:r>
            <a:endParaRPr/>
          </a:p>
          <a:p>
            <a:pPr indent="-311150" lvl="0" marL="457200" rtl="0" algn="l">
              <a:spcBef>
                <a:spcPts val="0"/>
              </a:spcBef>
              <a:spcAft>
                <a:spcPts val="0"/>
              </a:spcAft>
              <a:buSzPts val="1300"/>
              <a:buChar char="●"/>
            </a:pPr>
            <a:r>
              <a:rPr lang="id"/>
              <a:t>Docker Volume</a:t>
            </a:r>
            <a:endParaRPr/>
          </a:p>
          <a:p>
            <a:pPr indent="-311150" lvl="0" marL="457200" rtl="0" algn="l">
              <a:spcBef>
                <a:spcPts val="0"/>
              </a:spcBef>
              <a:spcAft>
                <a:spcPts val="0"/>
              </a:spcAft>
              <a:buSzPts val="1300"/>
              <a:buChar char="●"/>
            </a:pPr>
            <a:r>
              <a:rPr lang="id"/>
              <a:t>Docker Network </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Masuk ke Container</a:t>
            </a:r>
            <a:endParaRPr/>
          </a:p>
        </p:txBody>
      </p:sp>
      <p:sp>
        <p:nvSpPr>
          <p:cNvPr id="450" name="Google Shape;450;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masuk ke dalam container, kita bisa mencoba mengeksekusi program bash script yang terdapat di dalam container dengan bantuan Container Exec :</a:t>
            </a:r>
            <a:br>
              <a:rPr lang="id"/>
            </a:br>
            <a:r>
              <a:rPr lang="id"/>
              <a:t>docker container exec -i -t containerId/namacontainer /bin/bash</a:t>
            </a:r>
            <a:endParaRPr/>
          </a:p>
          <a:p>
            <a:pPr indent="-311150" lvl="0" marL="457200" rtl="0" algn="l">
              <a:spcBef>
                <a:spcPts val="0"/>
              </a:spcBef>
              <a:spcAft>
                <a:spcPts val="0"/>
              </a:spcAft>
              <a:buSzPts val="1300"/>
              <a:buChar char="●"/>
            </a:pPr>
            <a:r>
              <a:rPr lang="id"/>
              <a:t>-i adalah argument interaktif, menjaga input tetap aktif</a:t>
            </a:r>
            <a:endParaRPr/>
          </a:p>
          <a:p>
            <a:pPr indent="-311150" lvl="0" marL="457200" rtl="0" algn="l">
              <a:spcBef>
                <a:spcPts val="0"/>
              </a:spcBef>
              <a:spcAft>
                <a:spcPts val="0"/>
              </a:spcAft>
              <a:buSzPts val="1300"/>
              <a:buChar char="●"/>
            </a:pPr>
            <a:r>
              <a:rPr lang="id"/>
              <a:t>-t adalah argument untuk alokasi pseudo-TTY (terminal akses)</a:t>
            </a:r>
            <a:endParaRPr/>
          </a:p>
          <a:p>
            <a:pPr indent="-311150" lvl="0" marL="457200" rtl="0" algn="l">
              <a:spcBef>
                <a:spcPts val="0"/>
              </a:spcBef>
              <a:spcAft>
                <a:spcPts val="0"/>
              </a:spcAft>
              <a:buSzPts val="1300"/>
              <a:buChar char="●"/>
            </a:pPr>
            <a:r>
              <a:rPr lang="id"/>
              <a:t>Dan /bin/bash contoh kode program yang terdapat di dalam container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Exec</a:t>
            </a:r>
            <a:endParaRPr/>
          </a:p>
        </p:txBody>
      </p:sp>
      <p:pic>
        <p:nvPicPr>
          <p:cNvPr id="456" name="Google Shape;456;p75"/>
          <p:cNvPicPr preferRelativeResize="0"/>
          <p:nvPr/>
        </p:nvPicPr>
        <p:blipFill>
          <a:blip r:embed="rId3">
            <a:alphaModFix/>
          </a:blip>
          <a:stretch>
            <a:fillRect/>
          </a:stretch>
        </p:blipFill>
        <p:spPr>
          <a:xfrm>
            <a:off x="152400" y="2006250"/>
            <a:ext cx="8839200" cy="240811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Port</a:t>
            </a:r>
            <a:endParaRPr/>
          </a:p>
        </p:txBody>
      </p:sp>
      <p:sp>
        <p:nvSpPr>
          <p:cNvPr id="467" name="Google Shape;467;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container, container tersebut terisolasi di dalam Docker</a:t>
            </a:r>
            <a:endParaRPr/>
          </a:p>
          <a:p>
            <a:pPr indent="-311150" lvl="0" marL="457200" rtl="0" algn="l">
              <a:spcBef>
                <a:spcPts val="0"/>
              </a:spcBef>
              <a:spcAft>
                <a:spcPts val="0"/>
              </a:spcAft>
              <a:buSzPts val="1300"/>
              <a:buChar char="●"/>
            </a:pPr>
            <a:r>
              <a:rPr lang="id"/>
              <a:t>Artinya sistem Host (misal Laptop kita), tidak bisa mengakses aplikasi yang ada di dalam container secara langsung, salah satu caranya adalah harus menggunakan Container Exec untuk masuk ke dalam container nya.</a:t>
            </a:r>
            <a:endParaRPr/>
          </a:p>
          <a:p>
            <a:pPr indent="-311150" lvl="0" marL="457200" rtl="0" algn="l">
              <a:spcBef>
                <a:spcPts val="0"/>
              </a:spcBef>
              <a:spcAft>
                <a:spcPts val="0"/>
              </a:spcAft>
              <a:buSzPts val="1300"/>
              <a:buChar char="●"/>
            </a:pPr>
            <a:r>
              <a:rPr lang="id"/>
              <a:t>Biasanya, sebuah aplikasi berjalan pada port tertentu, misal saat kita menjalankan aplikasi Redis, dia berjalan pada port 6379, kita bisa melihat port apa yang digunakan ketika melihat semua daftar container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Port Forwarding</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Docker memiliki kemampuan untuk melakukan port forwarding, yaitu meneruskan sebuah port yang terdapat di sistem Host nya ke dalam Docker Container</a:t>
            </a:r>
            <a:endParaRPr/>
          </a:p>
          <a:p>
            <a:pPr indent="-311150" lvl="0" marL="457200" rtl="0" algn="l">
              <a:spcBef>
                <a:spcPts val="0"/>
              </a:spcBef>
              <a:spcAft>
                <a:spcPts val="0"/>
              </a:spcAft>
              <a:buSzPts val="1300"/>
              <a:buChar char="●"/>
            </a:pPr>
            <a:r>
              <a:rPr lang="id"/>
              <a:t>Cara ini cocok jika kita ingin mengekspos port yang terdapat di container ke luar melalui sistem Host nya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Port Forwarding</a:t>
            </a:r>
            <a:endParaRPr/>
          </a:p>
        </p:txBody>
      </p:sp>
      <p:sp>
        <p:nvSpPr>
          <p:cNvPr id="479" name="Google Shape;479;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port forwarding, kita bisa menggunakan perintah berikut ketika membuat container nya :</a:t>
            </a:r>
            <a:br>
              <a:rPr lang="id"/>
            </a:br>
            <a:r>
              <a:rPr lang="id"/>
              <a:t>docker container create --name namacontainer </a:t>
            </a:r>
            <a:r>
              <a:rPr lang="id"/>
              <a:t>--publish</a:t>
            </a:r>
            <a:r>
              <a:rPr lang="id"/>
              <a:t> posthost:portcontainer image:tag</a:t>
            </a:r>
            <a:endParaRPr/>
          </a:p>
          <a:p>
            <a:pPr indent="-311150" lvl="0" marL="457200" rtl="0" algn="l">
              <a:spcBef>
                <a:spcPts val="0"/>
              </a:spcBef>
              <a:spcAft>
                <a:spcPts val="0"/>
              </a:spcAft>
              <a:buSzPts val="1300"/>
              <a:buChar char="●"/>
            </a:pPr>
            <a:r>
              <a:rPr lang="id"/>
              <a:t>Jika kita ingin melakukan port forwarding lebih dari satu, kita bisa tambahkan dua kali parameter --publish</a:t>
            </a:r>
            <a:endParaRPr/>
          </a:p>
          <a:p>
            <a:pPr indent="-311150" lvl="0" marL="457200" rtl="0" algn="l">
              <a:spcBef>
                <a:spcPts val="0"/>
              </a:spcBef>
              <a:spcAft>
                <a:spcPts val="0"/>
              </a:spcAft>
              <a:buSzPts val="1300"/>
              <a:buChar char="●"/>
            </a:pPr>
            <a:r>
              <a:rPr lang="id"/>
              <a:t>--publish juga bisa disingkat menggunakan -p</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Port Forwarding</a:t>
            </a:r>
            <a:endParaRPr/>
          </a:p>
        </p:txBody>
      </p:sp>
      <p:pic>
        <p:nvPicPr>
          <p:cNvPr id="485" name="Google Shape;485;p80"/>
          <p:cNvPicPr preferRelativeResize="0"/>
          <p:nvPr/>
        </p:nvPicPr>
        <p:blipFill>
          <a:blip r:embed="rId3">
            <a:alphaModFix/>
          </a:blip>
          <a:stretch>
            <a:fillRect/>
          </a:stretch>
        </p:blipFill>
        <p:spPr>
          <a:xfrm>
            <a:off x="152400" y="2006250"/>
            <a:ext cx="8839199" cy="2065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Environment Variable</a:t>
            </a:r>
            <a:endParaRPr/>
          </a:p>
        </p:txBody>
      </p:sp>
      <p:sp>
        <p:nvSpPr>
          <p:cNvPr id="496" name="Google Shape;496;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aplikasi, menggunakan Environment Variable adalah salah satu teknik agar konfigurasi aplikasi bisa diubah secara dinamis</a:t>
            </a:r>
            <a:endParaRPr/>
          </a:p>
          <a:p>
            <a:pPr indent="-311150" lvl="0" marL="457200" rtl="0" algn="l">
              <a:spcBef>
                <a:spcPts val="0"/>
              </a:spcBef>
              <a:spcAft>
                <a:spcPts val="0"/>
              </a:spcAft>
              <a:buSzPts val="1300"/>
              <a:buChar char="●"/>
            </a:pPr>
            <a:r>
              <a:rPr lang="id"/>
              <a:t>Dengan menggunakan environment variable, kita bisa mengubah-ubah konfigurasi aplikasi, tanpa harus mengubah kode aplikasinya lagi</a:t>
            </a:r>
            <a:endParaRPr/>
          </a:p>
          <a:p>
            <a:pPr indent="-311150" lvl="0" marL="457200" rtl="0" algn="l">
              <a:spcBef>
                <a:spcPts val="0"/>
              </a:spcBef>
              <a:spcAft>
                <a:spcPts val="0"/>
              </a:spcAft>
              <a:buSzPts val="1300"/>
              <a:buChar char="●"/>
            </a:pPr>
            <a:r>
              <a:rPr lang="id"/>
              <a:t>Docker Container memiliki parameter yang bisa kita gunakan untuk mengirim environment variable ke aplikasi yang terdapat di dalam container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Menambah Environment Variable</a:t>
            </a:r>
            <a:endParaRPr/>
          </a:p>
        </p:txBody>
      </p:sp>
      <p:sp>
        <p:nvSpPr>
          <p:cNvPr id="502" name="Google Shape;502;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menambah environment variable, kita bisa menggunakan perintah --env atau -e, misal :</a:t>
            </a:r>
            <a:br>
              <a:rPr lang="id"/>
            </a:br>
            <a:r>
              <a:rPr lang="id"/>
              <a:t>docker container create --name namacontainer --env KEY=”value” --env KEY2=”value” image:tag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Container</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Environment Variable</a:t>
            </a:r>
            <a:endParaRPr/>
          </a:p>
        </p:txBody>
      </p:sp>
      <p:pic>
        <p:nvPicPr>
          <p:cNvPr id="508" name="Google Shape;508;p84"/>
          <p:cNvPicPr preferRelativeResize="0"/>
          <p:nvPr/>
        </p:nvPicPr>
        <p:blipFill>
          <a:blip r:embed="rId3">
            <a:alphaModFix/>
          </a:blip>
          <a:stretch>
            <a:fillRect/>
          </a:stretch>
        </p:blipFill>
        <p:spPr>
          <a:xfrm>
            <a:off x="152400" y="2006250"/>
            <a:ext cx="8839203" cy="256678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sp>
        <p:nvSpPr>
          <p:cNvPr id="519" name="Google Shape;519;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menjalankan beberapa container, di sistem Host, penggunaan resource seperti CPU dan Memory hanya terlihat digunakan oleh Docker saja</a:t>
            </a:r>
            <a:endParaRPr/>
          </a:p>
          <a:p>
            <a:pPr indent="-311150" lvl="0" marL="457200" rtl="0" algn="l">
              <a:spcBef>
                <a:spcPts val="0"/>
              </a:spcBef>
              <a:spcAft>
                <a:spcPts val="0"/>
              </a:spcAft>
              <a:buSzPts val="1300"/>
              <a:buChar char="●"/>
            </a:pPr>
            <a:r>
              <a:rPr lang="id"/>
              <a:t>Kadang kita ingin melihat detail dari penggunaan resource untuk tiap container nya</a:t>
            </a:r>
            <a:endParaRPr/>
          </a:p>
          <a:p>
            <a:pPr indent="-311150" lvl="0" marL="457200" rtl="0" algn="l">
              <a:spcBef>
                <a:spcPts val="0"/>
              </a:spcBef>
              <a:spcAft>
                <a:spcPts val="0"/>
              </a:spcAft>
              <a:buSzPts val="1300"/>
              <a:buChar char="●"/>
            </a:pPr>
            <a:r>
              <a:rPr lang="id"/>
              <a:t>Untungnya docker memiliki kemampuan untuk melihat penggunaan resource dari tiap container yang sedang berjalan</a:t>
            </a:r>
            <a:endParaRPr/>
          </a:p>
          <a:p>
            <a:pPr indent="-311150" lvl="0" marL="457200" rtl="0" algn="l">
              <a:spcBef>
                <a:spcPts val="0"/>
              </a:spcBef>
              <a:spcAft>
                <a:spcPts val="0"/>
              </a:spcAft>
              <a:buSzPts val="1300"/>
              <a:buChar char="●"/>
            </a:pPr>
            <a:r>
              <a:rPr lang="id"/>
              <a:t>Kita bisa gunakan perintah :</a:t>
            </a:r>
            <a:br>
              <a:rPr lang="id"/>
            </a:br>
            <a:r>
              <a:rPr lang="id"/>
              <a:t>docker container stats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System Monitoring Mac</a:t>
            </a:r>
            <a:endParaRPr/>
          </a:p>
        </p:txBody>
      </p:sp>
      <p:pic>
        <p:nvPicPr>
          <p:cNvPr id="525" name="Google Shape;525;p87"/>
          <p:cNvPicPr preferRelativeResize="0"/>
          <p:nvPr/>
        </p:nvPicPr>
        <p:blipFill>
          <a:blip r:embed="rId3">
            <a:alphaModFix/>
          </a:blip>
          <a:stretch>
            <a:fillRect/>
          </a:stretch>
        </p:blipFill>
        <p:spPr>
          <a:xfrm>
            <a:off x="152400" y="2006250"/>
            <a:ext cx="8839202" cy="275854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Stats</a:t>
            </a:r>
            <a:endParaRPr/>
          </a:p>
        </p:txBody>
      </p:sp>
      <p:pic>
        <p:nvPicPr>
          <p:cNvPr id="531" name="Google Shape;531;p88"/>
          <p:cNvPicPr preferRelativeResize="0"/>
          <p:nvPr/>
        </p:nvPicPr>
        <p:blipFill>
          <a:blip r:embed="rId3">
            <a:alphaModFix/>
          </a:blip>
          <a:stretch>
            <a:fillRect/>
          </a:stretch>
        </p:blipFill>
        <p:spPr>
          <a:xfrm>
            <a:off x="152400" y="2006250"/>
            <a:ext cx="8839202" cy="1627813"/>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Resource Limit</a:t>
            </a:r>
            <a:endParaRPr/>
          </a:p>
        </p:txBody>
      </p:sp>
      <p:sp>
        <p:nvSpPr>
          <p:cNvPr id="542" name="Google Shape;542;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secara default dia akan menggunakan semua CPU dan Memory yang diberikan ke Docker (Mac dan Windows), dan akan menggunakan semua CPU dan Memory yang tersedia di sistem Host (Linux)</a:t>
            </a:r>
            <a:endParaRPr/>
          </a:p>
          <a:p>
            <a:pPr indent="-311150" lvl="0" marL="457200" rtl="0" algn="l">
              <a:spcBef>
                <a:spcPts val="0"/>
              </a:spcBef>
              <a:spcAft>
                <a:spcPts val="0"/>
              </a:spcAft>
              <a:buSzPts val="1300"/>
              <a:buChar char="●"/>
            </a:pPr>
            <a:r>
              <a:rPr lang="id"/>
              <a:t>Jika terjadi kesalahan, misal container terlalu banyak memakan CPU dan Memory, maka bisa berdampak terhadap performa container lain, atau bahkan ke sistem host</a:t>
            </a:r>
            <a:endParaRPr/>
          </a:p>
          <a:p>
            <a:pPr indent="-311150" lvl="0" marL="457200" rtl="0" algn="l">
              <a:spcBef>
                <a:spcPts val="0"/>
              </a:spcBef>
              <a:spcAft>
                <a:spcPts val="0"/>
              </a:spcAft>
              <a:buSzPts val="1300"/>
              <a:buChar char="●"/>
            </a:pPr>
            <a:r>
              <a:rPr lang="id"/>
              <a:t>Oleh karena itu, ada baiknya ketika kita membuat container, kita memberikan resource limit terhadap container nya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Memory</a:t>
            </a:r>
            <a:endParaRPr/>
          </a:p>
        </p:txBody>
      </p:sp>
      <p:sp>
        <p:nvSpPr>
          <p:cNvPr id="548" name="Google Shape;548;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container, kita bisa menentukan jumlah memory yang bisa digunakan oleh container ini, dengan menggunakan perintah --memory diikuti dengan angka memory yang diperbolehkan untuk digunakan</a:t>
            </a:r>
            <a:endParaRPr/>
          </a:p>
          <a:p>
            <a:pPr indent="-311150" lvl="0" marL="457200" rtl="0" algn="l">
              <a:spcBef>
                <a:spcPts val="0"/>
              </a:spcBef>
              <a:spcAft>
                <a:spcPts val="0"/>
              </a:spcAft>
              <a:buSzPts val="1300"/>
              <a:buChar char="●"/>
            </a:pPr>
            <a:r>
              <a:rPr lang="id"/>
              <a:t>Kita bisa menambahkan ukuran dalam bentu b (bytes), k (kilo bytes), m (mega bytes), atau g (giga bytes), misal 100m artinya 100 mega bytes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a:t>
            </a:r>
            <a:endParaRPr/>
          </a:p>
        </p:txBody>
      </p:sp>
      <p:sp>
        <p:nvSpPr>
          <p:cNvPr id="554" name="Google Shape;55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Selain mengatur Memory, kita juga bisa menentukan berapa jumlah CPU yang bisa digunakan oleh container dengan parameter --cpus</a:t>
            </a:r>
            <a:endParaRPr/>
          </a:p>
          <a:p>
            <a:pPr indent="-311150" lvl="0" marL="457200" rtl="0" algn="l">
              <a:spcBef>
                <a:spcPts val="0"/>
              </a:spcBef>
              <a:spcAft>
                <a:spcPts val="0"/>
              </a:spcAft>
              <a:buSzPts val="1300"/>
              <a:buChar char="●"/>
            </a:pPr>
            <a:r>
              <a:rPr lang="id"/>
              <a:t>Jika misal kita set dengan nilai 1.5, artinya container bisa menggunakan satu dan setengah CPU core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Menambah Resource Limit</a:t>
            </a:r>
            <a:endParaRPr/>
          </a:p>
        </p:txBody>
      </p:sp>
      <p:pic>
        <p:nvPicPr>
          <p:cNvPr id="560" name="Google Shape;560;p93"/>
          <p:cNvPicPr preferRelativeResize="0"/>
          <p:nvPr/>
        </p:nvPicPr>
        <p:blipFill>
          <a:blip r:embed="rId3">
            <a:alphaModFix/>
          </a:blip>
          <a:stretch>
            <a:fillRect/>
          </a:stretch>
        </p:blipFill>
        <p:spPr>
          <a:xfrm>
            <a:off x="152400" y="2006250"/>
            <a:ext cx="8839202" cy="297270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Virtual Machine</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dunia Infrastructure, kita sudah terbiasa dengan yang namanya VM (Virtual Machine)</a:t>
            </a:r>
            <a:endParaRPr/>
          </a:p>
          <a:p>
            <a:pPr indent="-311150" lvl="0" marL="457200" rtl="0" algn="l">
              <a:spcBef>
                <a:spcPts val="0"/>
              </a:spcBef>
              <a:spcAft>
                <a:spcPts val="0"/>
              </a:spcAft>
              <a:buSzPts val="1300"/>
              <a:buChar char="●"/>
            </a:pPr>
            <a:r>
              <a:rPr lang="id"/>
              <a:t>Saat membuat sebuah VM, biasanya kita akan menginstall sistem operasi juga di VM nya</a:t>
            </a:r>
            <a:endParaRPr/>
          </a:p>
          <a:p>
            <a:pPr indent="-311150" lvl="0" marL="457200" rtl="0" algn="l">
              <a:spcBef>
                <a:spcPts val="0"/>
              </a:spcBef>
              <a:spcAft>
                <a:spcPts val="0"/>
              </a:spcAft>
              <a:buSzPts val="1300"/>
              <a:buChar char="●"/>
            </a:pPr>
            <a:r>
              <a:rPr lang="id"/>
              <a:t>Masalah ketika kita menggunakan VM adalah proses yang lambat ketika pembuatan VM nya, dan butuh waktu untuk boot sistem operasi di dalam VM tersebut ketika kita menjalankan VM atau me-restart VM tersebut</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Stats</a:t>
            </a:r>
            <a:endParaRPr/>
          </a:p>
        </p:txBody>
      </p:sp>
      <p:pic>
        <p:nvPicPr>
          <p:cNvPr id="566" name="Google Shape;566;p94"/>
          <p:cNvPicPr preferRelativeResize="0"/>
          <p:nvPr/>
        </p:nvPicPr>
        <p:blipFill>
          <a:blip r:embed="rId3">
            <a:alphaModFix/>
          </a:blip>
          <a:stretch>
            <a:fillRect/>
          </a:stretch>
        </p:blipFill>
        <p:spPr>
          <a:xfrm>
            <a:off x="152400" y="2006250"/>
            <a:ext cx="8839200" cy="166497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t>
            </a:r>
            <a:r>
              <a:rPr lang="id"/>
              <a:t>ind Mounts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Bind Mounts</a:t>
            </a:r>
            <a:endParaRPr/>
          </a:p>
        </p:txBody>
      </p:sp>
      <p:sp>
        <p:nvSpPr>
          <p:cNvPr id="577" name="Google Shape;577;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Bind Mounts merupakan kemampuan melakukan mounting (sharing) file atau folder yang terdapat di sistem host ke container yang terdapat di docker</a:t>
            </a:r>
            <a:endParaRPr/>
          </a:p>
          <a:p>
            <a:pPr indent="-311150" lvl="0" marL="457200" rtl="0" algn="l">
              <a:spcBef>
                <a:spcPts val="0"/>
              </a:spcBef>
              <a:spcAft>
                <a:spcPts val="0"/>
              </a:spcAft>
              <a:buSzPts val="1300"/>
              <a:buChar char="●"/>
            </a:pPr>
            <a:r>
              <a:rPr lang="id"/>
              <a:t>Fitur ini sangat berguna ketika misal kita ingin mengirim konfigurasi dari luar container, atau misal menyimpan data yang dibuat di aplikasi di dalam container ke dalam folder di sistem host</a:t>
            </a:r>
            <a:endParaRPr/>
          </a:p>
          <a:p>
            <a:pPr indent="-311150" lvl="0" marL="457200" rtl="0" algn="l">
              <a:spcBef>
                <a:spcPts val="0"/>
              </a:spcBef>
              <a:spcAft>
                <a:spcPts val="0"/>
              </a:spcAft>
              <a:buSzPts val="1300"/>
              <a:buChar char="●"/>
            </a:pPr>
            <a:r>
              <a:rPr lang="id"/>
              <a:t>Jika file atau folder tidak ada di sistem host, secara otomatis akan dibuatkan oleh Docker</a:t>
            </a:r>
            <a:endParaRPr/>
          </a:p>
          <a:p>
            <a:pPr indent="-311150" lvl="0" marL="457200" rtl="0" algn="l">
              <a:spcBef>
                <a:spcPts val="0"/>
              </a:spcBef>
              <a:spcAft>
                <a:spcPts val="0"/>
              </a:spcAft>
              <a:buSzPts val="1300"/>
              <a:buChar char="●"/>
            </a:pPr>
            <a:r>
              <a:rPr lang="id"/>
              <a:t>Untuk melakukan mounting, kita bisa menggunakan parameter --mount ketika membuat container</a:t>
            </a:r>
            <a:endParaRPr/>
          </a:p>
          <a:p>
            <a:pPr indent="-311150" lvl="0" marL="457200" rtl="0" algn="l">
              <a:spcBef>
                <a:spcPts val="0"/>
              </a:spcBef>
              <a:spcAft>
                <a:spcPts val="0"/>
              </a:spcAft>
              <a:buSzPts val="1300"/>
              <a:buChar char="●"/>
            </a:pPr>
            <a:r>
              <a:rPr lang="id"/>
              <a:t>Isi dari parameter --mount memiliki aturan tersendiri</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Parameter Mount</a:t>
            </a:r>
            <a:endParaRPr/>
          </a:p>
        </p:txBody>
      </p:sp>
      <p:graphicFrame>
        <p:nvGraphicFramePr>
          <p:cNvPr id="583" name="Google Shape;583;p97"/>
          <p:cNvGraphicFramePr/>
          <p:nvPr/>
        </p:nvGraphicFramePr>
        <p:xfrm>
          <a:off x="952500" y="2000250"/>
          <a:ext cx="3000000" cy="3000000"/>
        </p:xfrm>
        <a:graphic>
          <a:graphicData uri="http://schemas.openxmlformats.org/drawingml/2006/table">
            <a:tbl>
              <a:tblPr>
                <a:noFill/>
                <a:tableStyleId>{16779A81-471F-46B4-B1C0-6BE3BB76CAE6}</a:tableStyleId>
              </a:tblPr>
              <a:tblGrid>
                <a:gridCol w="2122275"/>
                <a:gridCol w="5116725"/>
              </a:tblGrid>
              <a:tr h="381000">
                <a:tc>
                  <a:txBody>
                    <a:bodyPr/>
                    <a:lstStyle/>
                    <a:p>
                      <a:pPr indent="0" lvl="0" marL="0" rtl="0" algn="l">
                        <a:spcBef>
                          <a:spcPts val="0"/>
                        </a:spcBef>
                        <a:spcAft>
                          <a:spcPts val="0"/>
                        </a:spcAft>
                        <a:buNone/>
                      </a:pPr>
                      <a:r>
                        <a:rPr lang="id"/>
                        <a:t>Parameter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type</a:t>
                      </a:r>
                      <a:endParaRPr/>
                    </a:p>
                  </a:txBody>
                  <a:tcPr marT="91425" marB="91425" marR="91425" marL="91425"/>
                </a:tc>
                <a:tc>
                  <a:txBody>
                    <a:bodyPr/>
                    <a:lstStyle/>
                    <a:p>
                      <a:pPr indent="0" lvl="0" marL="0" rtl="0" algn="l">
                        <a:spcBef>
                          <a:spcPts val="0"/>
                        </a:spcBef>
                        <a:spcAft>
                          <a:spcPts val="0"/>
                        </a:spcAft>
                        <a:buNone/>
                      </a:pPr>
                      <a:r>
                        <a:rPr lang="id"/>
                        <a:t>Tipe mount, bind atau volume</a:t>
                      </a:r>
                      <a:endParaRPr/>
                    </a:p>
                  </a:txBody>
                  <a:tcPr marT="91425" marB="91425" marR="91425" marL="91425"/>
                </a:tc>
              </a:tr>
              <a:tr h="381000">
                <a:tc>
                  <a:txBody>
                    <a:bodyPr/>
                    <a:lstStyle/>
                    <a:p>
                      <a:pPr indent="0" lvl="0" marL="0" rtl="0" algn="l">
                        <a:spcBef>
                          <a:spcPts val="0"/>
                        </a:spcBef>
                        <a:spcAft>
                          <a:spcPts val="0"/>
                        </a:spcAft>
                        <a:buNone/>
                      </a:pPr>
                      <a:r>
                        <a:rPr lang="id"/>
                        <a:t>source</a:t>
                      </a:r>
                      <a:endParaRPr/>
                    </a:p>
                  </a:txBody>
                  <a:tcPr marT="91425" marB="91425" marR="91425" marL="91425"/>
                </a:tc>
                <a:tc>
                  <a:txBody>
                    <a:bodyPr/>
                    <a:lstStyle/>
                    <a:p>
                      <a:pPr indent="0" lvl="0" marL="0" rtl="0" algn="l">
                        <a:spcBef>
                          <a:spcPts val="0"/>
                        </a:spcBef>
                        <a:spcAft>
                          <a:spcPts val="0"/>
                        </a:spcAft>
                        <a:buNone/>
                      </a:pPr>
                      <a:r>
                        <a:rPr lang="id"/>
                        <a:t>Lokasi file atau folder di sistem host</a:t>
                      </a:r>
                      <a:endParaRPr/>
                    </a:p>
                  </a:txBody>
                  <a:tcPr marT="91425" marB="91425" marR="91425" marL="91425"/>
                </a:tc>
              </a:tr>
              <a:tr h="381000">
                <a:tc>
                  <a:txBody>
                    <a:bodyPr/>
                    <a:lstStyle/>
                    <a:p>
                      <a:pPr indent="0" lvl="0" marL="0" rtl="0" algn="l">
                        <a:spcBef>
                          <a:spcPts val="0"/>
                        </a:spcBef>
                        <a:spcAft>
                          <a:spcPts val="0"/>
                        </a:spcAft>
                        <a:buNone/>
                      </a:pPr>
                      <a:r>
                        <a:rPr lang="id"/>
                        <a:t>destination</a:t>
                      </a:r>
                      <a:endParaRPr/>
                    </a:p>
                  </a:txBody>
                  <a:tcPr marT="91425" marB="91425" marR="91425" marL="91425"/>
                </a:tc>
                <a:tc>
                  <a:txBody>
                    <a:bodyPr/>
                    <a:lstStyle/>
                    <a:p>
                      <a:pPr indent="0" lvl="0" marL="0" rtl="0" algn="l">
                        <a:spcBef>
                          <a:spcPts val="0"/>
                        </a:spcBef>
                        <a:spcAft>
                          <a:spcPts val="0"/>
                        </a:spcAft>
                        <a:buNone/>
                      </a:pPr>
                      <a:r>
                        <a:rPr lang="id"/>
                        <a:t>Lokasi file atau folder di container</a:t>
                      </a:r>
                      <a:endParaRPr/>
                    </a:p>
                  </a:txBody>
                  <a:tcPr marT="91425" marB="91425" marR="91425" marL="91425"/>
                </a:tc>
              </a:tr>
              <a:tr h="381000">
                <a:tc>
                  <a:txBody>
                    <a:bodyPr/>
                    <a:lstStyle/>
                    <a:p>
                      <a:pPr indent="0" lvl="0" marL="0" rtl="0" algn="l">
                        <a:spcBef>
                          <a:spcPts val="0"/>
                        </a:spcBef>
                        <a:spcAft>
                          <a:spcPts val="0"/>
                        </a:spcAft>
                        <a:buNone/>
                      </a:pPr>
                      <a:r>
                        <a:rPr lang="id"/>
                        <a:t>readonly</a:t>
                      </a:r>
                      <a:endParaRPr/>
                    </a:p>
                  </a:txBody>
                  <a:tcPr marT="91425" marB="91425" marR="91425" marL="91425"/>
                </a:tc>
                <a:tc>
                  <a:txBody>
                    <a:bodyPr/>
                    <a:lstStyle/>
                    <a:p>
                      <a:pPr indent="0" lvl="0" marL="0" rtl="0" algn="l">
                        <a:spcBef>
                          <a:spcPts val="0"/>
                        </a:spcBef>
                        <a:spcAft>
                          <a:spcPts val="0"/>
                        </a:spcAft>
                        <a:buNone/>
                      </a:pPr>
                      <a:r>
                        <a:rPr lang="id"/>
                        <a:t>Jika ada, maka file atau folder hanya bisa dibaca di container, tidak bisa ditulis</a:t>
                      </a:r>
                      <a:endParaRPr/>
                    </a:p>
                  </a:txBody>
                  <a:tcPr marT="91425" marB="91425" marR="91425" marL="914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Mounting</a:t>
            </a:r>
            <a:endParaRPr/>
          </a:p>
        </p:txBody>
      </p:sp>
      <p:sp>
        <p:nvSpPr>
          <p:cNvPr id="589" name="Google Shape;589;p9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mounting, kita bisa menggunakan perintah berikut :</a:t>
            </a:r>
            <a:br>
              <a:rPr lang="id"/>
            </a:br>
            <a:r>
              <a:rPr lang="id"/>
              <a:t>docker container create --name namacontainer --mount “type=bind,source=folder,destination=folder,readonly” image:tag</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Melakukan Mounting</a:t>
            </a:r>
            <a:endParaRPr/>
          </a:p>
        </p:txBody>
      </p:sp>
      <p:pic>
        <p:nvPicPr>
          <p:cNvPr id="595" name="Google Shape;595;p99"/>
          <p:cNvPicPr preferRelativeResize="0"/>
          <p:nvPr/>
        </p:nvPicPr>
        <p:blipFill>
          <a:blip r:embed="rId3">
            <a:alphaModFix/>
          </a:blip>
          <a:stretch>
            <a:fillRect/>
          </a:stretch>
        </p:blipFill>
        <p:spPr>
          <a:xfrm>
            <a:off x="152400" y="2006250"/>
            <a:ext cx="8839202" cy="2695519"/>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Volume</a:t>
            </a:r>
            <a:endParaRPr/>
          </a:p>
        </p:txBody>
      </p:sp>
      <p:sp>
        <p:nvSpPr>
          <p:cNvPr id="606" name="Google Shape;606;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Fitur Bind Mounts sudah ada sejak Docker versi awal, di versi terbaru direkomendasikan menggunakan Docker Volume</a:t>
            </a:r>
            <a:endParaRPr/>
          </a:p>
          <a:p>
            <a:pPr indent="-311150" lvl="0" marL="457200" rtl="0" algn="l">
              <a:spcBef>
                <a:spcPts val="0"/>
              </a:spcBef>
              <a:spcAft>
                <a:spcPts val="0"/>
              </a:spcAft>
              <a:buSzPts val="1300"/>
              <a:buChar char="●"/>
            </a:pPr>
            <a:r>
              <a:rPr lang="id"/>
              <a:t>Docker Volume mirip dengan Bind Mounts, bedanya adalah terdapat management Volume, dimana kita bisa membuat Volume, melihat daftar Volume, dan menghapus Volume</a:t>
            </a:r>
            <a:endParaRPr/>
          </a:p>
          <a:p>
            <a:pPr indent="-311150" lvl="0" marL="457200" rtl="0" algn="l">
              <a:spcBef>
                <a:spcPts val="0"/>
              </a:spcBef>
              <a:spcAft>
                <a:spcPts val="0"/>
              </a:spcAft>
              <a:buSzPts val="1300"/>
              <a:buChar char="●"/>
            </a:pPr>
            <a:r>
              <a:rPr lang="id"/>
              <a:t>Volume sendiri bisa dianggap storage yang digunakan untuk menyimpan data, bedanya dengan Bind Mounts, pada bind mounts, data disimpan pada sistem host, sedangkan pada volume, data di manage oleh Docker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Docker Volume</a:t>
            </a:r>
            <a:endParaRPr/>
          </a:p>
        </p:txBody>
      </p:sp>
      <p:sp>
        <p:nvSpPr>
          <p:cNvPr id="612" name="Google Shape;612;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dimanakah data di dalam container itu disimpan, secara default semua data container disimpan di dalam volume</a:t>
            </a:r>
            <a:endParaRPr/>
          </a:p>
          <a:p>
            <a:pPr indent="-311150" lvl="0" marL="457200" rtl="0" algn="l">
              <a:spcBef>
                <a:spcPts val="0"/>
              </a:spcBef>
              <a:spcAft>
                <a:spcPts val="0"/>
              </a:spcAft>
              <a:buSzPts val="1300"/>
              <a:buChar char="●"/>
            </a:pPr>
            <a:r>
              <a:rPr lang="id"/>
              <a:t>Jika kita coba melihat docker volume, kita akan lihat bahwa ada banyak volume yang sudah terbuat, walaupun kita belum pernah membuatnya sama sekali</a:t>
            </a:r>
            <a:endParaRPr/>
          </a:p>
          <a:p>
            <a:pPr indent="-311150" lvl="0" marL="457200" rtl="0" algn="l">
              <a:spcBef>
                <a:spcPts val="0"/>
              </a:spcBef>
              <a:spcAft>
                <a:spcPts val="0"/>
              </a:spcAft>
              <a:buSzPts val="1300"/>
              <a:buChar char="●"/>
            </a:pPr>
            <a:r>
              <a:rPr lang="id"/>
              <a:t>Kita bisa gunakan perintah berikut untuk melihat daftar volume :</a:t>
            </a:r>
            <a:br>
              <a:rPr lang="id"/>
            </a:br>
            <a:r>
              <a:rPr lang="id"/>
              <a:t>docker volume ls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Volume</a:t>
            </a:r>
            <a:endParaRPr/>
          </a:p>
        </p:txBody>
      </p:sp>
      <p:pic>
        <p:nvPicPr>
          <p:cNvPr id="618" name="Google Shape;618;p103"/>
          <p:cNvPicPr preferRelativeResize="0"/>
          <p:nvPr/>
        </p:nvPicPr>
        <p:blipFill>
          <a:blip r:embed="rId3">
            <a:alphaModFix/>
          </a:blip>
          <a:stretch>
            <a:fillRect/>
          </a:stretch>
        </p:blipFill>
        <p:spPr>
          <a:xfrm>
            <a:off x="152400" y="2006250"/>
            <a:ext cx="8839201" cy="256478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Virtual Machine</a:t>
            </a:r>
            <a:endParaRPr/>
          </a:p>
        </p:txBody>
      </p:sp>
      <p:pic>
        <p:nvPicPr>
          <p:cNvPr id="206" name="Google Shape;206;p32"/>
          <p:cNvPicPr preferRelativeResize="0"/>
          <p:nvPr/>
        </p:nvPicPr>
        <p:blipFill>
          <a:blip r:embed="rId3">
            <a:alphaModFix/>
          </a:blip>
          <a:stretch>
            <a:fillRect/>
          </a:stretch>
        </p:blipFill>
        <p:spPr>
          <a:xfrm>
            <a:off x="2705538" y="2006250"/>
            <a:ext cx="3736520" cy="2984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Volume</a:t>
            </a:r>
            <a:endParaRPr/>
          </a:p>
        </p:txBody>
      </p:sp>
      <p:sp>
        <p:nvSpPr>
          <p:cNvPr id="624" name="Google Shape;624;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volume, kita bisa gunakan perintah :</a:t>
            </a:r>
            <a:br>
              <a:rPr lang="id"/>
            </a:br>
            <a:r>
              <a:rPr lang="id"/>
              <a:t>docker volume create namavolume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Volume</a:t>
            </a:r>
            <a:endParaRPr/>
          </a:p>
        </p:txBody>
      </p:sp>
      <p:pic>
        <p:nvPicPr>
          <p:cNvPr id="630" name="Google Shape;630;p105"/>
          <p:cNvPicPr preferRelativeResize="0"/>
          <p:nvPr/>
        </p:nvPicPr>
        <p:blipFill>
          <a:blip r:embed="rId3">
            <a:alphaModFix/>
          </a:blip>
          <a:stretch>
            <a:fillRect/>
          </a:stretch>
        </p:blipFill>
        <p:spPr>
          <a:xfrm>
            <a:off x="152400" y="2006250"/>
            <a:ext cx="8839203" cy="292602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Volume</a:t>
            </a:r>
            <a:endParaRPr/>
          </a:p>
        </p:txBody>
      </p:sp>
      <p:sp>
        <p:nvSpPr>
          <p:cNvPr id="636" name="Google Shape;636;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tidak digunakan oleh container bisa kita hapus, tapi jika volume digunakan oleh container, maka tidak bisa kita hapus sampai container nya di hapus</a:t>
            </a:r>
            <a:endParaRPr/>
          </a:p>
          <a:p>
            <a:pPr indent="-311150" lvl="0" marL="457200" rtl="0" algn="l">
              <a:spcBef>
                <a:spcPts val="0"/>
              </a:spcBef>
              <a:spcAft>
                <a:spcPts val="0"/>
              </a:spcAft>
              <a:buSzPts val="1300"/>
              <a:buChar char="●"/>
            </a:pPr>
            <a:r>
              <a:rPr lang="id"/>
              <a:t>Untuk menghapus volume, kita bisa gunakan perintah :</a:t>
            </a:r>
            <a:br>
              <a:rPr lang="id"/>
            </a:br>
            <a:r>
              <a:rPr lang="id"/>
              <a:t>docker volume rm namavolume</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Menghapus Volume</a:t>
            </a:r>
            <a:endParaRPr/>
          </a:p>
        </p:txBody>
      </p:sp>
      <p:pic>
        <p:nvPicPr>
          <p:cNvPr id="642" name="Google Shape;642;p107"/>
          <p:cNvPicPr preferRelativeResize="0"/>
          <p:nvPr/>
        </p:nvPicPr>
        <p:blipFill>
          <a:blip r:embed="rId3">
            <a:alphaModFix/>
          </a:blip>
          <a:stretch>
            <a:fillRect/>
          </a:stretch>
        </p:blipFill>
        <p:spPr>
          <a:xfrm>
            <a:off x="152400" y="2006250"/>
            <a:ext cx="8839204" cy="2679878"/>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 Volume</a:t>
            </a:r>
            <a:endParaRPr/>
          </a:p>
        </p:txBody>
      </p:sp>
      <p:sp>
        <p:nvSpPr>
          <p:cNvPr id="653" name="Google Shape;653;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Volume yang sudah kita buat, bisa kita gunakan di container</a:t>
            </a:r>
            <a:endParaRPr/>
          </a:p>
          <a:p>
            <a:pPr indent="-311150" lvl="0" marL="457200" rtl="0" algn="l">
              <a:spcBef>
                <a:spcPts val="0"/>
              </a:spcBef>
              <a:spcAft>
                <a:spcPts val="0"/>
              </a:spcAft>
              <a:buSzPts val="1300"/>
              <a:buChar char="●"/>
            </a:pPr>
            <a:r>
              <a:rPr lang="id"/>
              <a:t>Keuntungan menggunakan volume adalah, jika container kita hapus, data akan tetap aman di volume</a:t>
            </a:r>
            <a:endParaRPr/>
          </a:p>
          <a:p>
            <a:pPr indent="-311150" lvl="0" marL="457200" rtl="0" algn="l">
              <a:spcBef>
                <a:spcPts val="0"/>
              </a:spcBef>
              <a:spcAft>
                <a:spcPts val="0"/>
              </a:spcAft>
              <a:buSzPts val="1300"/>
              <a:buChar char="●"/>
            </a:pPr>
            <a:r>
              <a:rPr lang="id"/>
              <a:t>Cara menggunakan volume di container sama dengan menggunakan bind mount, kita bisa menggunakan parameter --mount, namun dengan menggunakan type volume dan source nama volume</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Container Volume</a:t>
            </a:r>
            <a:endParaRPr/>
          </a:p>
        </p:txBody>
      </p:sp>
      <p:pic>
        <p:nvPicPr>
          <p:cNvPr id="659" name="Google Shape;659;p110"/>
          <p:cNvPicPr preferRelativeResize="0"/>
          <p:nvPr/>
        </p:nvPicPr>
        <p:blipFill>
          <a:blip r:embed="rId3">
            <a:alphaModFix/>
          </a:blip>
          <a:stretch>
            <a:fillRect/>
          </a:stretch>
        </p:blipFill>
        <p:spPr>
          <a:xfrm>
            <a:off x="152400" y="2006250"/>
            <a:ext cx="8839200" cy="1745153"/>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Volume</a:t>
            </a:r>
            <a:endParaRPr/>
          </a:p>
        </p:txBody>
      </p:sp>
      <p:sp>
        <p:nvSpPr>
          <p:cNvPr id="670" name="Google Shape;670;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Sayangnya, sampai saat ini, tidak ada cara otomatis melakukan backup volume yang sudah kita buat</a:t>
            </a:r>
            <a:endParaRPr/>
          </a:p>
          <a:p>
            <a:pPr indent="-311150" lvl="0" marL="457200" rtl="0" algn="l">
              <a:spcBef>
                <a:spcPts val="0"/>
              </a:spcBef>
              <a:spcAft>
                <a:spcPts val="0"/>
              </a:spcAft>
              <a:buSzPts val="1300"/>
              <a:buChar char="●"/>
            </a:pPr>
            <a:r>
              <a:rPr lang="id"/>
              <a:t>Namun kita bisa memanfaatkan container untuk melakukan backup data yang ada di dalam volume ke dalam archive seperti zip atau tar.gz</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Backup</a:t>
            </a:r>
            <a:endParaRPr/>
          </a:p>
        </p:txBody>
      </p:sp>
      <p:sp>
        <p:nvSpPr>
          <p:cNvPr id="676" name="Google Shape;676;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Matikan container yang menggunakan volume yang ingin kita backup</a:t>
            </a:r>
            <a:endParaRPr/>
          </a:p>
          <a:p>
            <a:pPr indent="-311150" lvl="0" marL="457200" rtl="0" algn="l">
              <a:spcBef>
                <a:spcPts val="0"/>
              </a:spcBef>
              <a:spcAft>
                <a:spcPts val="0"/>
              </a:spcAft>
              <a:buSzPts val="1300"/>
              <a:buChar char="●"/>
            </a:pPr>
            <a:r>
              <a:rPr lang="id"/>
              <a:t>Buat container baru dengan dua mount, volume yang ingin kita backup, dan bind mount folder dari sistem host</a:t>
            </a:r>
            <a:endParaRPr/>
          </a:p>
          <a:p>
            <a:pPr indent="-311150" lvl="0" marL="457200" rtl="0" algn="l">
              <a:spcBef>
                <a:spcPts val="0"/>
              </a:spcBef>
              <a:spcAft>
                <a:spcPts val="0"/>
              </a:spcAft>
              <a:buSzPts val="1300"/>
              <a:buChar char="●"/>
            </a:pPr>
            <a:r>
              <a:rPr lang="id"/>
              <a:t>Lakukan backup menggunakan container dengan cara meng-archive isi volume, dan simpan di bind mount folder</a:t>
            </a:r>
            <a:endParaRPr/>
          </a:p>
          <a:p>
            <a:pPr indent="-311150" lvl="0" marL="457200" rtl="0" algn="l">
              <a:spcBef>
                <a:spcPts val="0"/>
              </a:spcBef>
              <a:spcAft>
                <a:spcPts val="0"/>
              </a:spcAft>
              <a:buSzPts val="1300"/>
              <a:buChar char="●"/>
            </a:pPr>
            <a:r>
              <a:rPr lang="id"/>
              <a:t>Isi file backup sekarang ada di folder sistem host</a:t>
            </a:r>
            <a:endParaRPr/>
          </a:p>
          <a:p>
            <a:pPr indent="-311150" lvl="0" marL="457200" rtl="0" algn="l">
              <a:spcBef>
                <a:spcPts val="0"/>
              </a:spcBef>
              <a:spcAft>
                <a:spcPts val="0"/>
              </a:spcAft>
              <a:buSzPts val="1300"/>
              <a:buChar char="●"/>
            </a:pPr>
            <a:r>
              <a:rPr lang="id"/>
              <a:t>Delete container yang kita gunakan untuk melakukan backup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Container</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VM, Container sendiri berfokus pada sisi Aplikasi</a:t>
            </a:r>
            <a:endParaRPr/>
          </a:p>
          <a:p>
            <a:pPr indent="-311150" lvl="0" marL="457200" rtl="0" algn="l">
              <a:spcBef>
                <a:spcPts val="0"/>
              </a:spcBef>
              <a:spcAft>
                <a:spcPts val="0"/>
              </a:spcAft>
              <a:buSzPts val="1300"/>
              <a:buChar char="●"/>
            </a:pPr>
            <a:r>
              <a:rPr lang="id"/>
              <a:t>Container sendiri sebenarnya berjalan diatas aplikasi Container Manager yang berjalan di sistem operasi.</a:t>
            </a:r>
            <a:endParaRPr/>
          </a:p>
          <a:p>
            <a:pPr indent="-311150" lvl="0" marL="457200" rtl="0" algn="l">
              <a:spcBef>
                <a:spcPts val="0"/>
              </a:spcBef>
              <a:spcAft>
                <a:spcPts val="0"/>
              </a:spcAft>
              <a:buSzPts val="1300"/>
              <a:buChar char="●"/>
            </a:pPr>
            <a:r>
              <a:rPr lang="id"/>
              <a:t>Yang membedakan dengan VM adalah, pada Container, kita bisa mem-package aplikasi dan dependency-nya tanpa harus menggabungkan sistem operasi</a:t>
            </a:r>
            <a:endParaRPr/>
          </a:p>
          <a:p>
            <a:pPr indent="-311150" lvl="0" marL="457200" rtl="0" algn="l">
              <a:spcBef>
                <a:spcPts val="0"/>
              </a:spcBef>
              <a:spcAft>
                <a:spcPts val="0"/>
              </a:spcAft>
              <a:buSzPts val="1300"/>
              <a:buChar char="●"/>
            </a:pPr>
            <a:r>
              <a:rPr lang="id"/>
              <a:t>Container akan menggunakan sistem operasi host dimana Container Manager nya berjalan, oleh karena itu, Container akan lebih hemat resource dan lebih cepat jalan nya, karena tidak butuh sistem operasi sendiri</a:t>
            </a:r>
            <a:endParaRPr/>
          </a:p>
          <a:p>
            <a:pPr indent="-311150" lvl="0" marL="457200" rtl="0" algn="l">
              <a:spcBef>
                <a:spcPts val="0"/>
              </a:spcBef>
              <a:spcAft>
                <a:spcPts val="0"/>
              </a:spcAft>
              <a:buSzPts val="1300"/>
              <a:buChar char="●"/>
            </a:pPr>
            <a:r>
              <a:rPr lang="id"/>
              <a:t>Ukuran Container biasanya hanya hitungan MB, berbeda dengan VM yang bisa sampai GB karena di dalamnya ada sistem operasinya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Backup Container</a:t>
            </a:r>
            <a:endParaRPr/>
          </a:p>
        </p:txBody>
      </p:sp>
      <p:pic>
        <p:nvPicPr>
          <p:cNvPr id="682" name="Google Shape;682;p114"/>
          <p:cNvPicPr preferRelativeResize="0"/>
          <p:nvPr/>
        </p:nvPicPr>
        <p:blipFill>
          <a:blip r:embed="rId3">
            <a:alphaModFix/>
          </a:blip>
          <a:stretch>
            <a:fillRect/>
          </a:stretch>
        </p:blipFill>
        <p:spPr>
          <a:xfrm>
            <a:off x="152400" y="2006250"/>
            <a:ext cx="8839199" cy="2843993"/>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Container Secara Langsung</a:t>
            </a:r>
            <a:endParaRPr/>
          </a:p>
        </p:txBody>
      </p:sp>
      <p:sp>
        <p:nvSpPr>
          <p:cNvPr id="688" name="Google Shape;688;p1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Melakukan backup secara manual agak sedikit ribet karena kita harus start container terlebih dahulu, setelah backup, hapus container nya lagi</a:t>
            </a:r>
            <a:endParaRPr/>
          </a:p>
          <a:p>
            <a:pPr indent="-311150" lvl="0" marL="457200" rtl="0" algn="l">
              <a:spcBef>
                <a:spcPts val="0"/>
              </a:spcBef>
              <a:spcAft>
                <a:spcPts val="0"/>
              </a:spcAft>
              <a:buSzPts val="1300"/>
              <a:buChar char="●"/>
            </a:pPr>
            <a:r>
              <a:rPr lang="id"/>
              <a:t>Kita bisa menggunakan perintah run untuk menjalankan perintah di container dan gunakan parameter --rm untuk melakukan otomatis remove container setelah perintahnya selesai berjalan</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Backup Dengan Container Run</a:t>
            </a:r>
            <a:endParaRPr/>
          </a:p>
        </p:txBody>
      </p:sp>
      <p:pic>
        <p:nvPicPr>
          <p:cNvPr id="694" name="Google Shape;694;p116"/>
          <p:cNvPicPr preferRelativeResize="0"/>
          <p:nvPr/>
        </p:nvPicPr>
        <p:blipFill>
          <a:blip r:embed="rId3">
            <a:alphaModFix/>
          </a:blip>
          <a:stretch>
            <a:fillRect/>
          </a:stretch>
        </p:blipFill>
        <p:spPr>
          <a:xfrm>
            <a:off x="152400" y="2006250"/>
            <a:ext cx="8839200" cy="2068006"/>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a:t>
            </a:r>
            <a:r>
              <a:rPr lang="id"/>
              <a:t> Volume</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Restore Volume</a:t>
            </a:r>
            <a:endParaRPr/>
          </a:p>
        </p:txBody>
      </p:sp>
      <p:sp>
        <p:nvSpPr>
          <p:cNvPr id="705" name="Google Shape;705;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melakukan backup volume ke dalam file archive, kita bisa menyimpan file archive backup tersebut ke tempat yang lebih aman, misal ke cloud storage</a:t>
            </a:r>
            <a:endParaRPr/>
          </a:p>
          <a:p>
            <a:pPr indent="-311150" lvl="0" marL="457200" rtl="0" algn="l">
              <a:spcBef>
                <a:spcPts val="0"/>
              </a:spcBef>
              <a:spcAft>
                <a:spcPts val="0"/>
              </a:spcAft>
              <a:buSzPts val="1300"/>
              <a:buChar char="●"/>
            </a:pPr>
            <a:r>
              <a:rPr lang="id"/>
              <a:t>Sekarang kita akan coba melakukan restore data backup ke volume baru, untuk memastikan data backup yang kita lakukan tidak corrupt</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Tahapan Melakukan Restore</a:t>
            </a:r>
            <a:endParaRPr/>
          </a:p>
        </p:txBody>
      </p:sp>
      <p:sp>
        <p:nvSpPr>
          <p:cNvPr id="711" name="Google Shape;711;p1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volume baru untuk lokasi restore data backup</a:t>
            </a:r>
            <a:endParaRPr/>
          </a:p>
          <a:p>
            <a:pPr indent="-311150" lvl="0" marL="457200" rtl="0" algn="l">
              <a:spcBef>
                <a:spcPts val="0"/>
              </a:spcBef>
              <a:spcAft>
                <a:spcPts val="0"/>
              </a:spcAft>
              <a:buSzPts val="1300"/>
              <a:buChar char="●"/>
            </a:pPr>
            <a:r>
              <a:rPr lang="id"/>
              <a:t>Buat container baru dengan dua mount, volume baru untuk restore backup, dan bind mount folder dari sistem host yang berisi file backup</a:t>
            </a:r>
            <a:endParaRPr/>
          </a:p>
          <a:p>
            <a:pPr indent="-311150" lvl="0" marL="457200" rtl="0" algn="l">
              <a:spcBef>
                <a:spcPts val="0"/>
              </a:spcBef>
              <a:spcAft>
                <a:spcPts val="0"/>
              </a:spcAft>
              <a:buSzPts val="1300"/>
              <a:buChar char="●"/>
            </a:pPr>
            <a:r>
              <a:rPr lang="id"/>
              <a:t>Lakukan restore menggunakan container dengan cara meng-extract isi backup file ke dalam volume</a:t>
            </a:r>
            <a:endParaRPr/>
          </a:p>
          <a:p>
            <a:pPr indent="-311150" lvl="0" marL="457200" rtl="0" algn="l">
              <a:spcBef>
                <a:spcPts val="0"/>
              </a:spcBef>
              <a:spcAft>
                <a:spcPts val="0"/>
              </a:spcAft>
              <a:buSzPts val="1300"/>
              <a:buChar char="●"/>
            </a:pPr>
            <a:r>
              <a:rPr lang="id"/>
              <a:t>Isi file backup sekarang sudah di restore ke volume</a:t>
            </a:r>
            <a:endParaRPr/>
          </a:p>
          <a:p>
            <a:pPr indent="-311150" lvl="0" marL="457200" rtl="0" algn="l">
              <a:spcBef>
                <a:spcPts val="0"/>
              </a:spcBef>
              <a:spcAft>
                <a:spcPts val="0"/>
              </a:spcAft>
              <a:buSzPts val="1300"/>
              <a:buChar char="●"/>
            </a:pPr>
            <a:r>
              <a:rPr lang="id"/>
              <a:t>Delete container yang kita gunakan untuk melakukan restore</a:t>
            </a:r>
            <a:endParaRPr/>
          </a:p>
          <a:p>
            <a:pPr indent="-311150" lvl="0" marL="457200" rtl="0" algn="l">
              <a:spcBef>
                <a:spcPts val="0"/>
              </a:spcBef>
              <a:spcAft>
                <a:spcPts val="0"/>
              </a:spcAft>
              <a:buSzPts val="1300"/>
              <a:buChar char="●"/>
            </a:pPr>
            <a:r>
              <a:rPr lang="id"/>
              <a:t>Volume baru yang berisi data backup siap digunakan oleh container baru</a:t>
            </a:r>
            <a:endParaRPr/>
          </a:p>
          <a:p>
            <a:pPr indent="0" lvl="0" marL="0" rtl="0" algn="l">
              <a:spcBef>
                <a:spcPts val="1600"/>
              </a:spcBef>
              <a:spcAft>
                <a:spcPts val="160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Restore Backup</a:t>
            </a:r>
            <a:endParaRPr/>
          </a:p>
        </p:txBody>
      </p:sp>
      <p:pic>
        <p:nvPicPr>
          <p:cNvPr id="717" name="Google Shape;717;p120"/>
          <p:cNvPicPr preferRelativeResize="0"/>
          <p:nvPr/>
        </p:nvPicPr>
        <p:blipFill>
          <a:blip r:embed="rId3">
            <a:alphaModFix/>
          </a:blip>
          <a:stretch>
            <a:fillRect/>
          </a:stretch>
        </p:blipFill>
        <p:spPr>
          <a:xfrm>
            <a:off x="152400" y="2006250"/>
            <a:ext cx="8839200" cy="262386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Docker Network</a:t>
            </a:r>
            <a:endParaRPr/>
          </a:p>
        </p:txBody>
      </p:sp>
      <p:sp>
        <p:nvSpPr>
          <p:cNvPr id="728" name="Google Shape;728;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container di docker, secara default container akan saling terisolasi satu sama lain, jadi jika kita mencoba memanggil antar container, bisa dipastikan bahwa kita tidak akan bisa melakukannya</a:t>
            </a:r>
            <a:endParaRPr/>
          </a:p>
          <a:p>
            <a:pPr indent="-311150" lvl="0" marL="457200" rtl="0" algn="l">
              <a:spcBef>
                <a:spcPts val="0"/>
              </a:spcBef>
              <a:spcAft>
                <a:spcPts val="0"/>
              </a:spcAft>
              <a:buSzPts val="1300"/>
              <a:buChar char="●"/>
            </a:pPr>
            <a:r>
              <a:rPr lang="id"/>
              <a:t>Docker memiliki fitur Network yang bisa digunakan untuk membuat jaringan di dalam Docker</a:t>
            </a:r>
            <a:endParaRPr/>
          </a:p>
          <a:p>
            <a:pPr indent="-311150" lvl="0" marL="457200" rtl="0" algn="l">
              <a:spcBef>
                <a:spcPts val="0"/>
              </a:spcBef>
              <a:spcAft>
                <a:spcPts val="0"/>
              </a:spcAft>
              <a:buSzPts val="1300"/>
              <a:buChar char="●"/>
            </a:pPr>
            <a:r>
              <a:rPr lang="id"/>
              <a:t>Dengan menggunakan Network, kita bisa mengkoneksikan container dengan container lain dalam satu Network yang sama</a:t>
            </a:r>
            <a:endParaRPr/>
          </a:p>
          <a:p>
            <a:pPr indent="-311150" lvl="0" marL="457200" rtl="0" algn="l">
              <a:spcBef>
                <a:spcPts val="0"/>
              </a:spcBef>
              <a:spcAft>
                <a:spcPts val="0"/>
              </a:spcAft>
              <a:buSzPts val="1300"/>
              <a:buChar char="●"/>
            </a:pPr>
            <a:r>
              <a:rPr lang="id"/>
              <a:t>Jika beberapa container terdapat pada satu Network yang sama, maka secara otomatis container tersebut bisa saling berkomunikasi</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Network Driver</a:t>
            </a:r>
            <a:endParaRPr/>
          </a:p>
        </p:txBody>
      </p:sp>
      <p:sp>
        <p:nvSpPr>
          <p:cNvPr id="734" name="Google Shape;734;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membuat Network di Docker, kita perlu menentukan driver yang ingin kita gunakan, ada banyak driver yang bisa kita gunakan, tapi kadang ada syarat sebuah driver network bisa kita gunakan.</a:t>
            </a:r>
            <a:endParaRPr/>
          </a:p>
          <a:p>
            <a:pPr indent="-311150" lvl="0" marL="457200" rtl="0" algn="l">
              <a:spcBef>
                <a:spcPts val="0"/>
              </a:spcBef>
              <a:spcAft>
                <a:spcPts val="0"/>
              </a:spcAft>
              <a:buSzPts val="1300"/>
              <a:buChar char="●"/>
            </a:pPr>
            <a:r>
              <a:rPr lang="id"/>
              <a:t>bridge, yaitu driver yang digunakan untuk membuat network secara virtual yang memungkinkan container yang terkoneksi di bridge network yang sama saling berkomunikasi</a:t>
            </a:r>
            <a:endParaRPr/>
          </a:p>
          <a:p>
            <a:pPr indent="-311150" lvl="0" marL="457200" rtl="0" algn="l">
              <a:spcBef>
                <a:spcPts val="0"/>
              </a:spcBef>
              <a:spcAft>
                <a:spcPts val="0"/>
              </a:spcAft>
              <a:buSzPts val="1300"/>
              <a:buChar char="●"/>
            </a:pPr>
            <a:r>
              <a:rPr lang="id"/>
              <a:t>host, yaitu driver yang digunakan untuk membuat network yang sama dengan sistem host. host hanya jalan di Docker Linux, tidak bisa digunakan di Mac atau Windows</a:t>
            </a:r>
            <a:endParaRPr/>
          </a:p>
          <a:p>
            <a:pPr indent="-311150" lvl="0" marL="457200" rtl="0" algn="l">
              <a:spcBef>
                <a:spcPts val="0"/>
              </a:spcBef>
              <a:spcAft>
                <a:spcPts val="0"/>
              </a:spcAft>
              <a:buSzPts val="1300"/>
              <a:buChar char="●"/>
            </a:pPr>
            <a:r>
              <a:rPr lang="id"/>
              <a:t>none, yaitu driver untuk membuat network yang tidak bisa berkomunikasi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