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E20EB9C-7395-43B7-8155-6FC869C20AFD}">
  <a:tblStyle styleId="{BE20EB9C-7395-43B7-8155-6FC869C20A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e3308898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e3308898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e3308898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e330889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3308898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e3308898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3308898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3308898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736600" marR="279400" rtl="0" algn="l">
              <a:lnSpc>
                <a:spcPct val="142857"/>
              </a:lnSpc>
              <a:spcBef>
                <a:spcPts val="2200"/>
              </a:spcBef>
              <a:spcAft>
                <a:spcPts val="0"/>
              </a:spcAft>
              <a:buSzPts val="1050"/>
              <a:buAutoNum type="arabicPeriod"/>
            </a:pPr>
            <a:r>
              <a:rPr lang="en" sz="1050">
                <a:highlight>
                  <a:srgbClr val="FFFFFF"/>
                </a:highlight>
              </a:rPr>
              <a:t>89030 North Las Vegas, NV: $141,600.00 --&gt; $259,241.10 for an increase of $117,641.10. Growth rate: 83.1%</a:t>
            </a:r>
            <a:endParaRPr sz="1050">
              <a:highlight>
                <a:srgbClr val="FFFFFF"/>
              </a:highlight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050"/>
              <a:buAutoNum type="arabicPeriod"/>
            </a:pPr>
            <a:r>
              <a:rPr lang="en" sz="1050">
                <a:highlight>
                  <a:srgbClr val="FFFFFF"/>
                </a:highlight>
              </a:rPr>
              <a:t>27980 Hertford, NC: $126,600.00 --&gt; $386,599.06 for an increase of $259,999.06. Growth rate: 205.4%</a:t>
            </a:r>
            <a:endParaRPr sz="1050">
              <a:highlight>
                <a:srgbClr val="FFFFFF"/>
              </a:highlight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050"/>
              <a:buAutoNum type="arabicPeriod"/>
            </a:pPr>
            <a:r>
              <a:rPr lang="en" sz="1050">
                <a:highlight>
                  <a:srgbClr val="FFFFFF"/>
                </a:highlight>
              </a:rPr>
              <a:t>33615 Town 'n' Country, FL: $191,800.00 --&gt; $228,724.62 for an increase of $36,924.62. Growth rate: 19.3%</a:t>
            </a:r>
            <a:endParaRPr sz="1050">
              <a:highlight>
                <a:srgbClr val="FFFFFF"/>
              </a:highlight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050"/>
              <a:buAutoNum type="arabicPeriod"/>
            </a:pPr>
            <a:r>
              <a:rPr lang="en" sz="1050">
                <a:highlight>
                  <a:srgbClr val="FFFFFF"/>
                </a:highlight>
              </a:rPr>
              <a:t>33713 St. Petersburg, FL: $173,500.00 --&gt; $229,422.40 for an increase of $55,922.40. Growth rate: 32.2%</a:t>
            </a:r>
            <a:endParaRPr sz="1050">
              <a:highlight>
                <a:srgbClr val="FFFFFF"/>
              </a:highlight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050"/>
              <a:buAutoNum type="arabicPeriod"/>
            </a:pPr>
            <a:r>
              <a:rPr lang="en" sz="1050">
                <a:highlight>
                  <a:srgbClr val="FFFFFF"/>
                </a:highlight>
              </a:rPr>
              <a:t>33755 Clearwater, FL: $180,100.00 --&gt; $232,203.91 for an increase of $52,103.91. Growth rate: 28.9%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3308898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3308898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3308898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e3308898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4 Project: Property Values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Liz Alvarez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Important </a:t>
            </a:r>
            <a:endParaRPr sz="4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Factors</a:t>
            </a:r>
            <a:endParaRPr sz="48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Modest amount of capital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Multiple properties to manage risk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Maximum growth in the medium term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Minimal risk in the medium term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Minimal ethical concerns for low-income families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536650" y="4318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Analysis</a:t>
            </a:r>
            <a:endParaRPr sz="48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25" y="293325"/>
            <a:ext cx="7275250" cy="48501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940719" y="914268"/>
            <a:ext cx="3000000" cy="62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Affordable?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639925" y="-76200"/>
            <a:ext cx="2243268" cy="867564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767194" y="1765256"/>
            <a:ext cx="3000000" cy="62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Past Growth?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995794" y="2616256"/>
            <a:ext cx="3000000" cy="62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Potential?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296944" y="3467243"/>
            <a:ext cx="3000000" cy="62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Risky?</a:t>
            </a:r>
            <a:endParaRPr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310" y="4318250"/>
            <a:ext cx="487275" cy="4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2164427"/>
            <a:ext cx="4511725" cy="29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572" y="2204150"/>
            <a:ext cx="4492504" cy="29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07300" y="1587225"/>
            <a:ext cx="39648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North Las Vegas, NV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756125" y="1587225"/>
            <a:ext cx="30000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Hertford, NC</a:t>
            </a:r>
            <a:endParaRPr b="1">
              <a:solidFill>
                <a:schemeClr val="accent4"/>
              </a:solidFill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4572000" y="1298150"/>
            <a:ext cx="13800" cy="38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-25" y="125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{BE20EB9C-7395-43B7-8155-6FC869C20AFD}</a:tableStyleId>
              </a:tblPr>
              <a:tblGrid>
                <a:gridCol w="1760300"/>
                <a:gridCol w="3085950"/>
                <a:gridCol w="2104275"/>
                <a:gridCol w="2193475"/>
              </a:tblGrid>
              <a:tr h="89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Zip Code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Location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Growth</a:t>
                      </a:r>
                      <a:endParaRPr b="1" sz="18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Confidence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2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89030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North Las Vegas, NV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+117,641 (83%)</a:t>
                      </a:r>
                      <a:endParaRPr sz="16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27980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Hertford, NC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+259,999 (205%)</a:t>
                      </a:r>
                      <a:endParaRPr sz="16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Low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2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33615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Town ‘n’ Country, FL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+36,924 (19%)</a:t>
                      </a:r>
                      <a:endParaRPr sz="16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2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33713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 Petersburg, FL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+55,922 (32%)</a:t>
                      </a:r>
                      <a:endParaRPr sz="16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5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33755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Clearwater, FL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+52,104 (29%)</a:t>
                      </a:r>
                      <a:endParaRPr sz="1600">
                        <a:solidFill>
                          <a:schemeClr val="accent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Medium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Future</a:t>
            </a:r>
            <a:endParaRPr sz="4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Work</a:t>
            </a:r>
            <a:endParaRPr sz="48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449425" y="256725"/>
            <a:ext cx="4610700" cy="48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Determine what % of capital to invest in each of the zip codes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Focus on metro areas instead of zip codes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company grows, invest in: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more expensive properties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affordable housing in low-income areas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 rot="-931648">
            <a:off x="-122314" y="1813734"/>
            <a:ext cx="9344036" cy="128226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