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EAA96B1-C37E-45E0-9839-85253B737F59}">
  <a:tblStyle styleId="{7EAA96B1-C37E-45E0-9839-85253B737F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1.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Today, I’ll be speaking about detecting credit card fraud.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2d0a2f8a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2d0a2f8a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challenge is to determine which transactions are real and which ones are fraudulent.  This can be a huge challenge because there are a lot of transactions and fraudulent transactions may not look very different than genuine transactions.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2d0a2f8a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2d0a2f8a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these fraudulent transactions quickly and accurately obviously has many benefits.  If we realize a transaction is fraudulent, then it can be stopped quickly, maybe even before any money changes hands.  The faster we can detect fraud, the more money (and effort) it saves both for the credit card company and for the consumer.  Which, of course, makes the consumers happy, too and leads to the company retaining those customers.  Customers will see the company as being trustworthy and safe, which could potentially even lead to new customers for the company.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2d0a2f8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2d0a2f8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detect fraud, I went through several steps.  The customers’ personal information was protected and removed from the dataset first.  Then, I looked for trends and patterns in the data. I tested several basic models and chose the top performing model to further refine.  I fine-tuned the model and then interpreted the results.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2d0a2f8a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2d0a2f8a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major pieces of advice is that it’s better to err on the side of caution. In this case, if a transaction looks weird, it’s better to flag it for further investigation instead of assuming it’s probably fine.  As you can see in the chart, if a transaction is genuine and the system realizes it’s genuine, then everyone is happy.  Instead, if that genuine transaction is flagged as fraud, the customer might get a little stressed out but a quick phone call can clear everything up.  On the other hand, if a transaction is fraudulent and recognized as fraud, then everyone is happy (with the situation, not with the fraud).  But if that fraud is marked as a genuine transaction..Oh boy, we will have a lot of problems to deal with when someone finally realizes what happened.  In the end, it’s better to be overly cautious than not cautious enough.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2d0a2f8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2d0a2f8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V14 is the biggest predictor of whether a transaction is fraudulent.  (The data categories were obscured to protect consumer privacy but your data team will be able to clarify what V14 means.) V14 is more than twice as important as the next feature.  If feature V14 is less than or equal to 4, the transaction should be flagged for further investigation.  This provides a quick way to determine which transactions are suspicious and that will save on time and computational power without compromising on accuracy.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2d0a2f8a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2d0a2f8a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Fraudulent transactions tend to be for a lower amount than genuine transactions.  Because of this, blanket policies (such as freezing transactions over a certain dollar amount) are not particularly effective.  As we also saw on the last slide, the transaction amount is not a great predictor of fraud by itself.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d0a2f8a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d0a2f8a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our ability to predict fraud, it would be useful to have a better understanding of the original features for the dataset.  It’s important to protect consumer privacy but it’s possible to do it while still being transparent about the features of the dataset.  Being more </a:t>
            </a:r>
            <a:r>
              <a:rPr lang="en"/>
              <a:t>transparent</a:t>
            </a:r>
            <a:r>
              <a:rPr lang="en"/>
              <a:t> would allow for better, more specific business recommendations.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suggestion is to improve the data processing method.  Right now, the model looks like it’s doing really well but the model is cheating a little bit because of how the data was processed before it was handed over to me.  The problem is that I don’t know how much the model is cheating.  So, I would suggest a more robust processing method and I would be happy to discuss that with your data processing team in more detail.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in the future, I would like to fine tune the model even more by using a more powerful computing system.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d0a2f8a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d0a2f8a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 Card Fraud Detection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Liz Alvarez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66" name="Google Shape;66;p1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Determine if transactions are genuine or fraudulent</a:t>
            </a:r>
            <a:endParaRPr/>
          </a:p>
        </p:txBody>
      </p:sp>
      <p:pic>
        <p:nvPicPr>
          <p:cNvPr id="67" name="Google Shape;67;p14"/>
          <p:cNvPicPr preferRelativeResize="0"/>
          <p:nvPr/>
        </p:nvPicPr>
        <p:blipFill>
          <a:blip r:embed="rId3">
            <a:alphaModFix/>
          </a:blip>
          <a:stretch>
            <a:fillRect/>
          </a:stretch>
        </p:blipFill>
        <p:spPr>
          <a:xfrm>
            <a:off x="4939500" y="998979"/>
            <a:ext cx="3837001" cy="31468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Value</a:t>
            </a:r>
            <a:endParaRPr/>
          </a:p>
        </p:txBody>
      </p:sp>
      <p:sp>
        <p:nvSpPr>
          <p:cNvPr id="73" name="Google Shape;73;p15"/>
          <p:cNvSpPr txBox="1"/>
          <p:nvPr>
            <p:ph idx="1" type="body"/>
          </p:nvPr>
        </p:nvSpPr>
        <p:spPr>
          <a:xfrm>
            <a:off x="311700" y="1152475"/>
            <a:ext cx="3765900" cy="7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Detecting fraud quickly...</a:t>
            </a:r>
            <a:endParaRPr sz="2400"/>
          </a:p>
        </p:txBody>
      </p:sp>
      <p:sp>
        <p:nvSpPr>
          <p:cNvPr id="74" name="Google Shape;74;p15"/>
          <p:cNvSpPr/>
          <p:nvPr/>
        </p:nvSpPr>
        <p:spPr>
          <a:xfrm>
            <a:off x="173525" y="2203825"/>
            <a:ext cx="2697000" cy="1682400"/>
          </a:xfrm>
          <a:prstGeom prst="stripedRightArrow">
            <a:avLst>
              <a:gd fmla="val 50000" name="adj1"/>
              <a:gd fmla="val 50000" name="adj2"/>
            </a:avLst>
          </a:prstGeom>
          <a:gradFill>
            <a:gsLst>
              <a:gs pos="0">
                <a:srgbClr val="3D4B4E"/>
              </a:gs>
              <a:gs pos="100000">
                <a:srgbClr val="040405"/>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2"/>
                </a:solidFill>
                <a:latin typeface="Proxima Nova"/>
                <a:ea typeface="Proxima Nova"/>
                <a:cs typeface="Proxima Nova"/>
                <a:sym typeface="Proxima Nova"/>
              </a:rPr>
              <a:t>Stops Transactions</a:t>
            </a:r>
            <a:endParaRPr sz="2200">
              <a:solidFill>
                <a:schemeClr val="lt2"/>
              </a:solidFill>
              <a:latin typeface="Proxima Nova"/>
              <a:ea typeface="Proxima Nova"/>
              <a:cs typeface="Proxima Nova"/>
              <a:sym typeface="Proxima Nova"/>
            </a:endParaRPr>
          </a:p>
        </p:txBody>
      </p:sp>
      <p:sp>
        <p:nvSpPr>
          <p:cNvPr id="75" name="Google Shape;75;p15"/>
          <p:cNvSpPr/>
          <p:nvPr/>
        </p:nvSpPr>
        <p:spPr>
          <a:xfrm>
            <a:off x="3154413" y="2203825"/>
            <a:ext cx="2697000" cy="1682400"/>
          </a:xfrm>
          <a:prstGeom prst="stripedRightArrow">
            <a:avLst>
              <a:gd fmla="val 50000" name="adj1"/>
              <a:gd fmla="val 50000" name="adj2"/>
            </a:avLst>
          </a:prstGeom>
          <a:gradFill>
            <a:gsLst>
              <a:gs pos="0">
                <a:srgbClr val="3D4B4E"/>
              </a:gs>
              <a:gs pos="100000">
                <a:srgbClr val="040405"/>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2"/>
                </a:solidFill>
                <a:latin typeface="Proxima Nova"/>
                <a:ea typeface="Proxima Nova"/>
                <a:cs typeface="Proxima Nova"/>
                <a:sym typeface="Proxima Nova"/>
              </a:rPr>
              <a:t>Saves </a:t>
            </a:r>
            <a:endParaRPr sz="2200">
              <a:solidFill>
                <a:schemeClr val="lt2"/>
              </a:solidFill>
              <a:latin typeface="Proxima Nova"/>
              <a:ea typeface="Proxima Nova"/>
              <a:cs typeface="Proxima Nova"/>
              <a:sym typeface="Proxima Nova"/>
            </a:endParaRPr>
          </a:p>
          <a:p>
            <a:pPr indent="0" lvl="0" marL="0" rtl="0" algn="ctr">
              <a:spcBef>
                <a:spcPts val="0"/>
              </a:spcBef>
              <a:spcAft>
                <a:spcPts val="0"/>
              </a:spcAft>
              <a:buNone/>
            </a:pPr>
            <a:r>
              <a:rPr lang="en" sz="2200">
                <a:solidFill>
                  <a:schemeClr val="lt2"/>
                </a:solidFill>
                <a:latin typeface="Proxima Nova"/>
                <a:ea typeface="Proxima Nova"/>
                <a:cs typeface="Proxima Nova"/>
                <a:sym typeface="Proxima Nova"/>
              </a:rPr>
              <a:t>Money</a:t>
            </a:r>
            <a:endParaRPr sz="2200">
              <a:solidFill>
                <a:schemeClr val="lt2"/>
              </a:solidFill>
              <a:latin typeface="Proxima Nova"/>
              <a:ea typeface="Proxima Nova"/>
              <a:cs typeface="Proxima Nova"/>
              <a:sym typeface="Proxima Nova"/>
            </a:endParaRPr>
          </a:p>
        </p:txBody>
      </p:sp>
      <p:sp>
        <p:nvSpPr>
          <p:cNvPr id="76" name="Google Shape;76;p15"/>
          <p:cNvSpPr/>
          <p:nvPr/>
        </p:nvSpPr>
        <p:spPr>
          <a:xfrm>
            <a:off x="6135300" y="2203825"/>
            <a:ext cx="2697000" cy="1682400"/>
          </a:xfrm>
          <a:prstGeom prst="stripedRightArrow">
            <a:avLst>
              <a:gd fmla="val 50000" name="adj1"/>
              <a:gd fmla="val 50000" name="adj2"/>
            </a:avLst>
          </a:prstGeom>
          <a:gradFill>
            <a:gsLst>
              <a:gs pos="0">
                <a:srgbClr val="3D4B4E"/>
              </a:gs>
              <a:gs pos="100000">
                <a:srgbClr val="040405"/>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2"/>
                </a:solidFill>
                <a:latin typeface="Proxima Nova"/>
                <a:ea typeface="Proxima Nova"/>
                <a:cs typeface="Proxima Nova"/>
                <a:sym typeface="Proxima Nova"/>
              </a:rPr>
              <a:t>Retains Customers</a:t>
            </a:r>
            <a:endParaRPr sz="2200">
              <a:solidFill>
                <a:schemeClr val="lt2"/>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p:tgtEl>
                                          <p:spTgt spid="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3">
            <a:alphaModFix/>
          </a:blip>
          <a:srcRect b="10242" l="5832" r="5655" t="1309"/>
          <a:stretch/>
        </p:blipFill>
        <p:spPr>
          <a:xfrm>
            <a:off x="0" y="0"/>
            <a:ext cx="9144000" cy="5081525"/>
          </a:xfrm>
          <a:prstGeom prst="rect">
            <a:avLst/>
          </a:prstGeom>
          <a:noFill/>
          <a:ln>
            <a:noFill/>
          </a:ln>
        </p:spPr>
      </p:pic>
      <p:sp>
        <p:nvSpPr>
          <p:cNvPr id="82" name="Google Shape;82;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83" name="Google Shape;83;p16"/>
          <p:cNvSpPr/>
          <p:nvPr/>
        </p:nvSpPr>
        <p:spPr>
          <a:xfrm>
            <a:off x="268991" y="2234225"/>
            <a:ext cx="1367100" cy="1140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Proxima Nova"/>
                <a:ea typeface="Proxima Nova"/>
                <a:cs typeface="Proxima Nova"/>
                <a:sym typeface="Proxima Nova"/>
              </a:rPr>
              <a:t>Protect Privacy</a:t>
            </a:r>
            <a:endParaRPr sz="1600">
              <a:latin typeface="Proxima Nova"/>
              <a:ea typeface="Proxima Nova"/>
              <a:cs typeface="Proxima Nova"/>
              <a:sym typeface="Proxima Nova"/>
            </a:endParaRPr>
          </a:p>
        </p:txBody>
      </p:sp>
      <p:sp>
        <p:nvSpPr>
          <p:cNvPr id="84" name="Google Shape;84;p16"/>
          <p:cNvSpPr/>
          <p:nvPr/>
        </p:nvSpPr>
        <p:spPr>
          <a:xfrm>
            <a:off x="1779576" y="2234225"/>
            <a:ext cx="1219800" cy="1140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Proxima Nova"/>
                <a:ea typeface="Proxima Nova"/>
                <a:cs typeface="Proxima Nova"/>
                <a:sym typeface="Proxima Nova"/>
              </a:rPr>
              <a:t>Look for Trends</a:t>
            </a:r>
            <a:endParaRPr sz="1600">
              <a:latin typeface="Proxima Nova"/>
              <a:ea typeface="Proxima Nova"/>
              <a:cs typeface="Proxima Nova"/>
              <a:sym typeface="Proxima Nova"/>
            </a:endParaRPr>
          </a:p>
        </p:txBody>
      </p:sp>
      <p:sp>
        <p:nvSpPr>
          <p:cNvPr id="85" name="Google Shape;85;p16"/>
          <p:cNvSpPr/>
          <p:nvPr/>
        </p:nvSpPr>
        <p:spPr>
          <a:xfrm>
            <a:off x="3233345" y="2234225"/>
            <a:ext cx="1219800" cy="1140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Proxima Nova"/>
                <a:ea typeface="Proxima Nova"/>
                <a:cs typeface="Proxima Nova"/>
                <a:sym typeface="Proxima Nova"/>
              </a:rPr>
              <a:t>Create Basic Models</a:t>
            </a:r>
            <a:endParaRPr sz="1600">
              <a:latin typeface="Proxima Nova"/>
              <a:ea typeface="Proxima Nova"/>
              <a:cs typeface="Proxima Nova"/>
              <a:sym typeface="Proxima Nova"/>
            </a:endParaRPr>
          </a:p>
        </p:txBody>
      </p:sp>
      <p:sp>
        <p:nvSpPr>
          <p:cNvPr id="86" name="Google Shape;86;p16"/>
          <p:cNvSpPr/>
          <p:nvPr/>
        </p:nvSpPr>
        <p:spPr>
          <a:xfrm>
            <a:off x="4603681" y="2234225"/>
            <a:ext cx="1367100" cy="1140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Proxima Nova"/>
                <a:ea typeface="Proxima Nova"/>
                <a:cs typeface="Proxima Nova"/>
                <a:sym typeface="Proxima Nova"/>
              </a:rPr>
              <a:t>Choose Best Model</a:t>
            </a:r>
            <a:endParaRPr sz="1600">
              <a:latin typeface="Proxima Nova"/>
              <a:ea typeface="Proxima Nova"/>
              <a:cs typeface="Proxima Nova"/>
              <a:sym typeface="Proxima Nova"/>
            </a:endParaRPr>
          </a:p>
        </p:txBody>
      </p:sp>
      <p:sp>
        <p:nvSpPr>
          <p:cNvPr id="87" name="Google Shape;87;p16"/>
          <p:cNvSpPr/>
          <p:nvPr/>
        </p:nvSpPr>
        <p:spPr>
          <a:xfrm>
            <a:off x="6170825" y="2234226"/>
            <a:ext cx="1103100" cy="1140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Proxima Nova"/>
                <a:ea typeface="Proxima Nova"/>
                <a:cs typeface="Proxima Nova"/>
                <a:sym typeface="Proxima Nova"/>
              </a:rPr>
              <a:t>Tune </a:t>
            </a:r>
            <a:endParaRPr sz="1600">
              <a:latin typeface="Proxima Nova"/>
              <a:ea typeface="Proxima Nova"/>
              <a:cs typeface="Proxima Nova"/>
              <a:sym typeface="Proxima Nova"/>
            </a:endParaRPr>
          </a:p>
          <a:p>
            <a:pPr indent="0" lvl="0" marL="0" rtl="0" algn="ctr">
              <a:spcBef>
                <a:spcPts val="0"/>
              </a:spcBef>
              <a:spcAft>
                <a:spcPts val="0"/>
              </a:spcAft>
              <a:buNone/>
            </a:pPr>
            <a:r>
              <a:rPr lang="en" sz="1600">
                <a:latin typeface="Proxima Nova"/>
                <a:ea typeface="Proxima Nova"/>
                <a:cs typeface="Proxima Nova"/>
                <a:sym typeface="Proxima Nova"/>
              </a:rPr>
              <a:t>Best Model</a:t>
            </a:r>
            <a:endParaRPr sz="1600">
              <a:latin typeface="Proxima Nova"/>
              <a:ea typeface="Proxima Nova"/>
              <a:cs typeface="Proxima Nova"/>
              <a:sym typeface="Proxima Nova"/>
            </a:endParaRPr>
          </a:p>
        </p:txBody>
      </p:sp>
      <p:sp>
        <p:nvSpPr>
          <p:cNvPr id="88" name="Google Shape;88;p16"/>
          <p:cNvSpPr/>
          <p:nvPr/>
        </p:nvSpPr>
        <p:spPr>
          <a:xfrm>
            <a:off x="7488273" y="2234225"/>
            <a:ext cx="1367100" cy="1140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Proxima Nova"/>
                <a:ea typeface="Proxima Nova"/>
                <a:cs typeface="Proxima Nova"/>
                <a:sym typeface="Proxima Nova"/>
              </a:rPr>
              <a:t>Interpret Results</a:t>
            </a:r>
            <a:endParaRPr sz="16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74375" y="1205825"/>
            <a:ext cx="437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Business Recommendation</a:t>
            </a:r>
            <a:endParaRPr/>
          </a:p>
        </p:txBody>
      </p:sp>
      <p:graphicFrame>
        <p:nvGraphicFramePr>
          <p:cNvPr id="94" name="Google Shape;94;p17"/>
          <p:cNvGraphicFramePr/>
          <p:nvPr/>
        </p:nvGraphicFramePr>
        <p:xfrm>
          <a:off x="5122825" y="1360875"/>
          <a:ext cx="3000000" cy="3000000"/>
        </p:xfrm>
        <a:graphic>
          <a:graphicData uri="http://schemas.openxmlformats.org/drawingml/2006/table">
            <a:tbl>
              <a:tblPr>
                <a:noFill/>
                <a:tableStyleId>{7EAA96B1-C37E-45E0-9839-85253B737F59}</a:tableStyleId>
              </a:tblPr>
              <a:tblGrid>
                <a:gridCol w="1084975"/>
                <a:gridCol w="1420750"/>
                <a:gridCol w="1324950"/>
              </a:tblGrid>
              <a:tr h="422700">
                <a:tc>
                  <a:txBody>
                    <a:bodyPr/>
                    <a:lstStyle/>
                    <a:p>
                      <a:pPr indent="0" lvl="0" marL="0" rtl="0" algn="ctr">
                        <a:spcBef>
                          <a:spcPts val="0"/>
                        </a:spcBef>
                        <a:spcAft>
                          <a:spcPts val="0"/>
                        </a:spcAft>
                        <a:buNone/>
                      </a:pPr>
                      <a:r>
                        <a:t/>
                      </a:r>
                      <a:endParaRPr sz="1800">
                        <a:solidFill>
                          <a:schemeClr val="lt1"/>
                        </a:solidFill>
                        <a:latin typeface="Proxima Nova"/>
                        <a:ea typeface="Proxima Nova"/>
                        <a:cs typeface="Proxima Nova"/>
                        <a:sym typeface="Proxima Nova"/>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Proxima Nova"/>
                          <a:ea typeface="Proxima Nova"/>
                          <a:cs typeface="Proxima Nova"/>
                          <a:sym typeface="Proxima Nova"/>
                        </a:rPr>
                        <a:t>Genuine</a:t>
                      </a:r>
                      <a:endParaRPr sz="1800">
                        <a:solidFill>
                          <a:schemeClr val="lt1"/>
                        </a:solidFill>
                        <a:latin typeface="Proxima Nova"/>
                        <a:ea typeface="Proxima Nova"/>
                        <a:cs typeface="Proxima Nova"/>
                        <a:sym typeface="Proxima Nov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Proxima Nova"/>
                          <a:ea typeface="Proxima Nova"/>
                          <a:cs typeface="Proxima Nova"/>
                          <a:sym typeface="Proxima Nova"/>
                        </a:rPr>
                        <a:t>Fraud</a:t>
                      </a:r>
                      <a:endParaRPr sz="1800">
                        <a:solidFill>
                          <a:schemeClr val="lt1"/>
                        </a:solidFill>
                        <a:latin typeface="Proxima Nova"/>
                        <a:ea typeface="Proxima Nova"/>
                        <a:cs typeface="Proxima Nova"/>
                        <a:sym typeface="Proxima Nov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178250">
                <a:tc>
                  <a:txBody>
                    <a:bodyPr/>
                    <a:lstStyle/>
                    <a:p>
                      <a:pPr indent="0" lvl="0" marL="0" rtl="0" algn="ctr">
                        <a:spcBef>
                          <a:spcPts val="0"/>
                        </a:spcBef>
                        <a:spcAft>
                          <a:spcPts val="0"/>
                        </a:spcAft>
                        <a:buNone/>
                      </a:pPr>
                      <a:r>
                        <a:rPr lang="en" sz="1800">
                          <a:solidFill>
                            <a:schemeClr val="lt1"/>
                          </a:solidFill>
                          <a:latin typeface="Proxima Nova"/>
                          <a:ea typeface="Proxima Nova"/>
                          <a:cs typeface="Proxima Nova"/>
                          <a:sym typeface="Proxima Nova"/>
                        </a:rPr>
                        <a:t>Genuine</a:t>
                      </a:r>
                      <a:endParaRPr sz="1800">
                        <a:solidFill>
                          <a:schemeClr val="lt1"/>
                        </a:solidFill>
                        <a:latin typeface="Proxima Nova"/>
                        <a:ea typeface="Proxima Nova"/>
                        <a:cs typeface="Proxima Nova"/>
                        <a:sym typeface="Proxima Nova"/>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800">
                        <a:solidFill>
                          <a:schemeClr val="lt1"/>
                        </a:solidFill>
                        <a:latin typeface="Proxima Nova"/>
                        <a:ea typeface="Proxima Nova"/>
                        <a:cs typeface="Proxima Nova"/>
                        <a:sym typeface="Proxima Nov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800">
                        <a:solidFill>
                          <a:schemeClr val="lt1"/>
                        </a:solidFill>
                        <a:latin typeface="Proxima Nova"/>
                        <a:ea typeface="Proxima Nova"/>
                        <a:cs typeface="Proxima Nova"/>
                        <a:sym typeface="Proxima Nov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211350">
                <a:tc>
                  <a:txBody>
                    <a:bodyPr/>
                    <a:lstStyle/>
                    <a:p>
                      <a:pPr indent="0" lvl="0" marL="0" rtl="0" algn="ctr">
                        <a:spcBef>
                          <a:spcPts val="0"/>
                        </a:spcBef>
                        <a:spcAft>
                          <a:spcPts val="0"/>
                        </a:spcAft>
                        <a:buNone/>
                      </a:pPr>
                      <a:r>
                        <a:rPr lang="en" sz="1800">
                          <a:solidFill>
                            <a:schemeClr val="lt1"/>
                          </a:solidFill>
                          <a:latin typeface="Proxima Nova"/>
                          <a:ea typeface="Proxima Nova"/>
                          <a:cs typeface="Proxima Nova"/>
                          <a:sym typeface="Proxima Nova"/>
                        </a:rPr>
                        <a:t>Fraud</a:t>
                      </a:r>
                      <a:endParaRPr sz="1800">
                        <a:solidFill>
                          <a:schemeClr val="lt1"/>
                        </a:solidFill>
                        <a:latin typeface="Proxima Nova"/>
                        <a:ea typeface="Proxima Nova"/>
                        <a:cs typeface="Proxima Nova"/>
                        <a:sym typeface="Proxima Nova"/>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800">
                        <a:solidFill>
                          <a:schemeClr val="lt1"/>
                        </a:solidFill>
                        <a:latin typeface="Proxima Nova"/>
                        <a:ea typeface="Proxima Nova"/>
                        <a:cs typeface="Proxima Nova"/>
                        <a:sym typeface="Proxima Nov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t/>
                      </a:r>
                      <a:endParaRPr sz="1800">
                        <a:solidFill>
                          <a:schemeClr val="lt1"/>
                        </a:solidFill>
                        <a:latin typeface="Proxima Nova"/>
                        <a:ea typeface="Proxima Nova"/>
                        <a:cs typeface="Proxima Nova"/>
                        <a:sym typeface="Proxima Nov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95" name="Google Shape;95;p17"/>
          <p:cNvSpPr txBox="1"/>
          <p:nvPr/>
        </p:nvSpPr>
        <p:spPr>
          <a:xfrm rot="-5400000">
            <a:off x="4137325" y="2743975"/>
            <a:ext cx="14625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Proxima Nova"/>
                <a:ea typeface="Proxima Nova"/>
                <a:cs typeface="Proxima Nova"/>
                <a:sym typeface="Proxima Nova"/>
              </a:rPr>
              <a:t>Actual</a:t>
            </a:r>
            <a:endParaRPr sz="2200">
              <a:solidFill>
                <a:schemeClr val="lt1"/>
              </a:solidFill>
              <a:latin typeface="Proxima Nova"/>
              <a:ea typeface="Proxima Nova"/>
              <a:cs typeface="Proxima Nova"/>
              <a:sym typeface="Proxima Nova"/>
            </a:endParaRPr>
          </a:p>
        </p:txBody>
      </p:sp>
      <p:sp>
        <p:nvSpPr>
          <p:cNvPr id="96" name="Google Shape;96;p17"/>
          <p:cNvSpPr txBox="1"/>
          <p:nvPr/>
        </p:nvSpPr>
        <p:spPr>
          <a:xfrm rot="705">
            <a:off x="6855350" y="852226"/>
            <a:ext cx="14625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Proxima Nova"/>
                <a:ea typeface="Proxima Nova"/>
                <a:cs typeface="Proxima Nova"/>
                <a:sym typeface="Proxima Nova"/>
              </a:rPr>
              <a:t>Predicted</a:t>
            </a:r>
            <a:endParaRPr sz="2200">
              <a:solidFill>
                <a:schemeClr val="lt1"/>
              </a:solidFill>
              <a:latin typeface="Proxima Nova"/>
              <a:ea typeface="Proxima Nova"/>
              <a:cs typeface="Proxima Nova"/>
              <a:sym typeface="Proxima Nova"/>
            </a:endParaRPr>
          </a:p>
        </p:txBody>
      </p:sp>
      <p:pic>
        <p:nvPicPr>
          <p:cNvPr id="97" name="Google Shape;97;p17"/>
          <p:cNvPicPr preferRelativeResize="0"/>
          <p:nvPr/>
        </p:nvPicPr>
        <p:blipFill>
          <a:blip r:embed="rId3">
            <a:alphaModFix/>
          </a:blip>
          <a:stretch>
            <a:fillRect/>
          </a:stretch>
        </p:blipFill>
        <p:spPr>
          <a:xfrm>
            <a:off x="7820600" y="1900250"/>
            <a:ext cx="949225" cy="949225"/>
          </a:xfrm>
          <a:prstGeom prst="rect">
            <a:avLst/>
          </a:prstGeom>
          <a:noFill/>
          <a:ln>
            <a:noFill/>
          </a:ln>
        </p:spPr>
      </p:pic>
      <p:pic>
        <p:nvPicPr>
          <p:cNvPr id="98" name="Google Shape;98;p17"/>
          <p:cNvPicPr preferRelativeResize="0"/>
          <p:nvPr/>
        </p:nvPicPr>
        <p:blipFill>
          <a:blip r:embed="rId4">
            <a:alphaModFix/>
          </a:blip>
          <a:stretch>
            <a:fillRect/>
          </a:stretch>
        </p:blipFill>
        <p:spPr>
          <a:xfrm>
            <a:off x="6282150" y="2998201"/>
            <a:ext cx="1227000" cy="1227000"/>
          </a:xfrm>
          <a:prstGeom prst="rect">
            <a:avLst/>
          </a:prstGeom>
          <a:noFill/>
          <a:ln>
            <a:noFill/>
          </a:ln>
        </p:spPr>
      </p:pic>
      <p:pic>
        <p:nvPicPr>
          <p:cNvPr id="99" name="Google Shape;99;p17"/>
          <p:cNvPicPr preferRelativeResize="0"/>
          <p:nvPr/>
        </p:nvPicPr>
        <p:blipFill>
          <a:blip r:embed="rId5">
            <a:alphaModFix/>
          </a:blip>
          <a:stretch>
            <a:fillRect/>
          </a:stretch>
        </p:blipFill>
        <p:spPr>
          <a:xfrm>
            <a:off x="6349974" y="1884287"/>
            <a:ext cx="1091355" cy="1083950"/>
          </a:xfrm>
          <a:prstGeom prst="rect">
            <a:avLst/>
          </a:prstGeom>
          <a:noFill/>
          <a:ln>
            <a:noFill/>
          </a:ln>
        </p:spPr>
      </p:pic>
      <p:pic>
        <p:nvPicPr>
          <p:cNvPr id="100" name="Google Shape;100;p17"/>
          <p:cNvPicPr preferRelativeResize="0"/>
          <p:nvPr/>
        </p:nvPicPr>
        <p:blipFill>
          <a:blip r:embed="rId5">
            <a:alphaModFix/>
          </a:blip>
          <a:stretch>
            <a:fillRect/>
          </a:stretch>
        </p:blipFill>
        <p:spPr>
          <a:xfrm>
            <a:off x="7749537" y="3069712"/>
            <a:ext cx="1091355" cy="1083950"/>
          </a:xfrm>
          <a:prstGeom prst="rect">
            <a:avLst/>
          </a:prstGeom>
          <a:noFill/>
          <a:ln>
            <a:noFill/>
          </a:ln>
        </p:spPr>
      </p:pic>
      <p:sp>
        <p:nvSpPr>
          <p:cNvPr id="101" name="Google Shape;101;p17"/>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 When in doubt,</a:t>
            </a:r>
            <a:endParaRPr sz="2400">
              <a:solidFill>
                <a:schemeClr val="dk1"/>
              </a:solidFill>
            </a:endParaRPr>
          </a:p>
          <a:p>
            <a:pPr indent="0" lvl="0" marL="0" rtl="0" algn="ctr">
              <a:spcBef>
                <a:spcPts val="0"/>
              </a:spcBef>
              <a:spcAft>
                <a:spcPts val="0"/>
              </a:spcAft>
              <a:buNone/>
            </a:pPr>
            <a:r>
              <a:rPr lang="en" sz="2400">
                <a:solidFill>
                  <a:schemeClr val="dk1"/>
                </a:solidFill>
              </a:rPr>
              <a:t>be suspicious.</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1593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Recommendation</a:t>
            </a:r>
            <a:endParaRPr/>
          </a:p>
        </p:txBody>
      </p:sp>
      <p:sp>
        <p:nvSpPr>
          <p:cNvPr id="107" name="Google Shape;107;p18"/>
          <p:cNvSpPr txBox="1"/>
          <p:nvPr>
            <p:ph idx="1" type="body"/>
          </p:nvPr>
        </p:nvSpPr>
        <p:spPr>
          <a:xfrm>
            <a:off x="159300" y="1898475"/>
            <a:ext cx="2466300" cy="233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Use Feature V14 as the first defense.</a:t>
            </a:r>
            <a:endParaRPr sz="2400">
              <a:solidFill>
                <a:schemeClr val="dk1"/>
              </a:solidFill>
            </a:endParaRPr>
          </a:p>
        </p:txBody>
      </p:sp>
      <p:pic>
        <p:nvPicPr>
          <p:cNvPr id="108" name="Google Shape;108;p18" title="Chart"/>
          <p:cNvPicPr preferRelativeResize="0"/>
          <p:nvPr/>
        </p:nvPicPr>
        <p:blipFill rotWithShape="1">
          <a:blip r:embed="rId3">
            <a:alphaModFix/>
          </a:blip>
          <a:srcRect b="2892" l="7678" r="1022" t="4992"/>
          <a:stretch/>
        </p:blipFill>
        <p:spPr>
          <a:xfrm>
            <a:off x="2999350" y="1152475"/>
            <a:ext cx="6138675" cy="382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99150" y="1205825"/>
            <a:ext cx="43503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Business Recommendation</a:t>
            </a:r>
            <a:endParaRPr/>
          </a:p>
        </p:txBody>
      </p:sp>
      <p:sp>
        <p:nvSpPr>
          <p:cNvPr id="114" name="Google Shape;114;p1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Larger transactions are not more suspicious.</a:t>
            </a:r>
            <a:endParaRPr/>
          </a:p>
        </p:txBody>
      </p:sp>
      <p:pic>
        <p:nvPicPr>
          <p:cNvPr id="115" name="Google Shape;115;p19"/>
          <p:cNvPicPr preferRelativeResize="0"/>
          <p:nvPr/>
        </p:nvPicPr>
        <p:blipFill>
          <a:blip r:embed="rId3">
            <a:alphaModFix/>
          </a:blip>
          <a:stretch>
            <a:fillRect/>
          </a:stretch>
        </p:blipFill>
        <p:spPr>
          <a:xfrm>
            <a:off x="4572000" y="0"/>
            <a:ext cx="4572001" cy="519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0"/>
          <p:cNvPicPr preferRelativeResize="0"/>
          <p:nvPr/>
        </p:nvPicPr>
        <p:blipFill rotWithShape="1">
          <a:blip r:embed="rId3">
            <a:alphaModFix/>
          </a:blip>
          <a:srcRect b="2171" l="0" r="0" t="0"/>
          <a:stretch/>
        </p:blipFill>
        <p:spPr>
          <a:xfrm>
            <a:off x="0" y="0"/>
            <a:ext cx="9144000" cy="503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