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26" y="-3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Derks, Koen" userId="42903d96-be75-4cec-9136-f3710e86cd30" providerId="ADAL" clId="{16DBF44E-6DA5-4025-8FE0-79440E68FF90}"/>
    <pc:docChg chg="undo custSel modSld">
      <pc:chgData name="Derks, Koen" userId="42903d96-be75-4cec-9136-f3710e86cd30" providerId="ADAL" clId="{16DBF44E-6DA5-4025-8FE0-79440E68FF90}" dt="2021-01-02T10:50:36.123" v="122" actId="207"/>
      <pc:docMkLst>
        <pc:docMk/>
      </pc:docMkLst>
      <pc:sldChg chg="modSp mod">
        <pc:chgData name="Derks, Koen" userId="42903d96-be75-4cec-9136-f3710e86cd30" providerId="ADAL" clId="{16DBF44E-6DA5-4025-8FE0-79440E68FF90}" dt="2021-01-02T10:50:36.123" v="122" actId="207"/>
        <pc:sldMkLst>
          <pc:docMk/>
          <pc:sldMk cId="0" sldId="257"/>
        </pc:sldMkLst>
        <pc:spChg chg="mod">
          <ac:chgData name="Derks, Koen" userId="42903d96-be75-4cec-9136-f3710e86cd30" providerId="ADAL" clId="{16DBF44E-6DA5-4025-8FE0-79440E68FF90}" dt="2021-01-02T10:43:37.769" v="37" actId="20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16DBF44E-6DA5-4025-8FE0-79440E68FF90}" dt="2021-01-02T10:50:29.205" v="120" actId="207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16DBF44E-6DA5-4025-8FE0-79440E68FF90}" dt="2021-01-02T10:50:26.888" v="119" actId="207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16DBF44E-6DA5-4025-8FE0-79440E68FF90}" dt="2021-01-02T10:50:23.630" v="118" actId="207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16DBF44E-6DA5-4025-8FE0-79440E68FF90}" dt="2021-01-02T10:50:36.123" v="122" actId="207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16DBF44E-6DA5-4025-8FE0-79440E68FF90}" dt="2021-01-02T10:50:32.176" v="121" actId="207"/>
          <ac:spMkLst>
            <pc:docMk/>
            <pc:sldMk cId="0" sldId="257"/>
            <ac:spMk id="38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at </a:t>
            </a:r>
            <a:r>
              <a:rPr b="1" dirty="0"/>
              <a:t>webpage or vignette</a:t>
            </a:r>
            <a:r>
              <a:rPr dirty="0"/>
              <a:t>   •  package version  0.5.0 •  Updated: 20</a:t>
            </a:r>
            <a:r>
              <a:rPr lang="nl-NL" dirty="0"/>
              <a:t>20</a:t>
            </a:r>
            <a:r>
              <a:rPr dirty="0"/>
              <a:t>-</a:t>
            </a:r>
            <a:r>
              <a:rPr lang="nl-NL" dirty="0"/>
              <a:t>12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568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developed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</a:t>
            </a:r>
            <a:r>
              <a:rPr lang="nl-NL" dirty="0">
                <a:latin typeface="+mn-lt"/>
              </a:rPr>
              <a:t> planning, </a:t>
            </a:r>
            <a:r>
              <a:rPr lang="nl-NL" dirty="0" err="1">
                <a:latin typeface="+mn-lt"/>
              </a:rPr>
              <a:t>selection</a:t>
            </a:r>
            <a:r>
              <a:rPr lang="nl-NL" dirty="0">
                <a:latin typeface="+mn-lt"/>
              </a:rPr>
              <a:t>, and </a:t>
            </a:r>
            <a:r>
              <a:rPr lang="nl-NL" dirty="0" err="1">
                <a:latin typeface="+mn-lt"/>
              </a:rPr>
              <a:t>evaluation</a:t>
            </a:r>
            <a:r>
              <a:rPr lang="nl-NL" dirty="0">
                <a:latin typeface="+mn-lt"/>
              </a:rPr>
              <a:t> of </a:t>
            </a:r>
            <a:r>
              <a:rPr lang="nl-NL" dirty="0" err="1">
                <a:latin typeface="+mn-lt"/>
              </a:rPr>
              <a:t>statistical</a:t>
            </a:r>
            <a:r>
              <a:rPr lang="nl-NL" dirty="0">
                <a:latin typeface="+mn-lt"/>
              </a:rPr>
              <a:t> audit samples in </a:t>
            </a:r>
            <a:r>
              <a:rPr lang="nl-NL" dirty="0" err="1">
                <a:latin typeface="+mn-lt"/>
              </a:rPr>
              <a:t>both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its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and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manifestations</a:t>
            </a:r>
            <a:r>
              <a:rPr lang="nl-NL" dirty="0">
                <a:latin typeface="+mn-lt"/>
              </a:rPr>
              <a:t>. 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five </a:t>
            </a:r>
            <a:r>
              <a:rPr lang="nl-NL" dirty="0" err="1">
                <a:latin typeface="+mn-lt"/>
              </a:rPr>
              <a:t>main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used</a:t>
            </a:r>
            <a:r>
              <a:rPr lang="nl-NL" b="0" dirty="0">
                <a:latin typeface="+mn-lt"/>
              </a:rPr>
              <a:t> in order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facilitate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efficient</a:t>
            </a:r>
            <a:r>
              <a:rPr lang="nl-NL" b="0" dirty="0">
                <a:latin typeface="+mn-lt"/>
              </a:rPr>
              <a:t> audit sampling workflow.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nl-NL" dirty="0"/>
              <a:t>Audit sampling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6180" y="2291473"/>
            <a:ext cx="5493253" cy="851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creates a prior distribution for Bayesian audit sampling in which several different types of audit information can be incorporated.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family of the prior probability distribution.</a:t>
            </a:r>
            <a:endParaRPr dirty="0">
              <a:latin typeface="+mn-lt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409753" y="2332459"/>
            <a:ext cx="3178078" cy="571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"none",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610302"/>
            <a:ext cx="514563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prior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probability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optional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1" y="176731"/>
            <a:ext cx="1561260" cy="1805794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4814439" y="190334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Line">
            <a:extLst>
              <a:ext uri="{FF2B5EF4-FFF2-40B4-BE49-F238E27FC236}">
                <a16:creationId xmlns:a16="http://schemas.microsoft.com/office/drawing/2014/main" id="{E5AC303B-E18F-48DC-8DBE-50D871985F80}"/>
              </a:ext>
            </a:extLst>
          </p:cNvPr>
          <p:cNvSpPr/>
          <p:nvPr/>
        </p:nvSpPr>
        <p:spPr>
          <a:xfrm>
            <a:off x="9428960" y="320089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5A0F9407-331E-4981-A0A7-39B7C7E883F9}"/>
              </a:ext>
            </a:extLst>
          </p:cNvPr>
          <p:cNvSpPr/>
          <p:nvPr/>
        </p:nvSpPr>
        <p:spPr>
          <a:xfrm>
            <a:off x="4816711" y="320089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0686DE-7A82-47C4-A954-0B456668CB4F}"/>
              </a:ext>
            </a:extLst>
          </p:cNvPr>
          <p:cNvSpPr txBox="1"/>
          <p:nvPr/>
        </p:nvSpPr>
        <p:spPr>
          <a:xfrm>
            <a:off x="4798452" y="3875064"/>
            <a:ext cx="5490981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Given the allocated performance materiality or the minimum precision,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his function calculates the required sample size for an audit, based on 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oisson, binomial, or hypergeometric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. 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planning.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specifying the expected errors in the sample.</a:t>
            </a:r>
            <a:endParaRPr dirty="0">
              <a:latin typeface="+mn-lt"/>
            </a:endParaRPr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C0AF010B-EA0A-4FC0-B8B5-31E24875F737}"/>
              </a:ext>
            </a:extLst>
          </p:cNvPr>
          <p:cNvSpPr txBox="1"/>
          <p:nvPr/>
        </p:nvSpPr>
        <p:spPr>
          <a:xfrm>
            <a:off x="4793460" y="3280844"/>
            <a:ext cx="3701334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Calculate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sample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size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6" name="SUBTITLE">
            <a:extLst>
              <a:ext uri="{FF2B5EF4-FFF2-40B4-BE49-F238E27FC236}">
                <a16:creationId xmlns:a16="http://schemas.microsoft.com/office/drawing/2014/main" id="{95A1A994-3124-4772-A314-BE579C397E8B}"/>
              </a:ext>
            </a:extLst>
          </p:cNvPr>
          <p:cNvSpPr txBox="1"/>
          <p:nvPr/>
        </p:nvSpPr>
        <p:spPr>
          <a:xfrm>
            <a:off x="4816711" y="3573889"/>
            <a:ext cx="142026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::planning()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5057645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4818983" y="5057645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4800724" y="5731817"/>
            <a:ext cx="5488709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takes a data frame and performs sampling according to one of three popular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s: random sampling, cell sampling, or fixed interval sampling. Sampling is done in combination with one of two sampling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: records or monetary units.</a:t>
            </a: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4795732" y="5137597"/>
            <a:ext cx="4962897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transactions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data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4818983" y="5430642"/>
            <a:ext cx="15132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Line">
            <a:extLst>
              <a:ext uri="{FF2B5EF4-FFF2-40B4-BE49-F238E27FC236}">
                <a16:creationId xmlns:a16="http://schemas.microsoft.com/office/drawing/2014/main" id="{615058C6-0AB8-4CB5-A4C8-FAD15D0E4DB5}"/>
              </a:ext>
            </a:extLst>
          </p:cNvPr>
          <p:cNvSpPr/>
          <p:nvPr/>
        </p:nvSpPr>
        <p:spPr>
          <a:xfrm>
            <a:off x="9433504" y="666964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54A80121-FF9D-45C1-AAB1-876EAE22B9AE}"/>
              </a:ext>
            </a:extLst>
          </p:cNvPr>
          <p:cNvSpPr/>
          <p:nvPr/>
        </p:nvSpPr>
        <p:spPr>
          <a:xfrm>
            <a:off x="4821255" y="666964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DEEAD-4A2B-4F58-B49D-5B584591DA8B}"/>
              </a:ext>
            </a:extLst>
          </p:cNvPr>
          <p:cNvSpPr txBox="1"/>
          <p:nvPr/>
        </p:nvSpPr>
        <p:spPr>
          <a:xfrm>
            <a:off x="4802996" y="7343814"/>
            <a:ext cx="5486437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 data frame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sample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bookValues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auditValues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or summary statistics (using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nSumstats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kSumstats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and calculates the most likely error and upper confidence bound on the misstatement according to the specified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method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An object returned by the 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function that specifies the prior.</a:t>
            </a:r>
            <a:endParaRPr lang="en-US" dirty="0">
              <a:latin typeface="+mn-lt"/>
            </a:endParaRPr>
          </a:p>
        </p:txBody>
      </p:sp>
      <p:sp>
        <p:nvSpPr>
          <p:cNvPr id="135" name="Layout Suggestions">
            <a:extLst>
              <a:ext uri="{FF2B5EF4-FFF2-40B4-BE49-F238E27FC236}">
                <a16:creationId xmlns:a16="http://schemas.microsoft.com/office/drawing/2014/main" id="{9D0348CA-97F1-4EDC-8F7E-BBB556E48519}"/>
              </a:ext>
            </a:extLst>
          </p:cNvPr>
          <p:cNvSpPr txBox="1"/>
          <p:nvPr/>
        </p:nvSpPr>
        <p:spPr>
          <a:xfrm>
            <a:off x="4798004" y="6749594"/>
            <a:ext cx="3634008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Evaluate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audited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transactions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6" name="SUBTITLE">
            <a:extLst>
              <a:ext uri="{FF2B5EF4-FFF2-40B4-BE49-F238E27FC236}">
                <a16:creationId xmlns:a16="http://schemas.microsoft.com/office/drawing/2014/main" id="{9770B4D8-1AB2-45CC-855E-FE6BC47C2D6B}"/>
              </a:ext>
            </a:extLst>
          </p:cNvPr>
          <p:cNvSpPr txBox="1"/>
          <p:nvPr/>
        </p:nvSpPr>
        <p:spPr>
          <a:xfrm>
            <a:off x="4821255" y="7042639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1CA87AE2-0F0A-4AC2-88CD-4D13016A3246}"/>
              </a:ext>
            </a:extLst>
          </p:cNvPr>
          <p:cNvSpPr/>
          <p:nvPr/>
        </p:nvSpPr>
        <p:spPr>
          <a:xfrm>
            <a:off x="9435776" y="870203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56A4EAC9-DCE2-45A6-9233-F0A24C47C1AF}"/>
              </a:ext>
            </a:extLst>
          </p:cNvPr>
          <p:cNvSpPr/>
          <p:nvPr/>
        </p:nvSpPr>
        <p:spPr>
          <a:xfrm>
            <a:off x="4823527" y="870203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2B32D8F-8679-461C-AB88-ED31B7806035}"/>
              </a:ext>
            </a:extLst>
          </p:cNvPr>
          <p:cNvSpPr txBox="1"/>
          <p:nvPr/>
        </p:nvSpPr>
        <p:spPr>
          <a:xfrm>
            <a:off x="4805268" y="9376204"/>
            <a:ext cx="548416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an object of class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jfaEvaluation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creates a report containing the results, and saves the report to a file in your working directory.</a:t>
            </a:r>
            <a:endParaRPr dirty="0">
              <a:latin typeface="+mn-lt"/>
            </a:endParaRPr>
          </a:p>
        </p:txBody>
      </p:sp>
      <p:sp>
        <p:nvSpPr>
          <p:cNvPr id="140" name="Layout Suggestions">
            <a:extLst>
              <a:ext uri="{FF2B5EF4-FFF2-40B4-BE49-F238E27FC236}">
                <a16:creationId xmlns:a16="http://schemas.microsoft.com/office/drawing/2014/main" id="{6BAF5637-414B-416F-8562-F22A27CA0897}"/>
              </a:ext>
            </a:extLst>
          </p:cNvPr>
          <p:cNvSpPr txBox="1"/>
          <p:nvPr/>
        </p:nvSpPr>
        <p:spPr>
          <a:xfrm>
            <a:off x="4800276" y="8781984"/>
            <a:ext cx="3082575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report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1" name="SUBTITLE">
            <a:extLst>
              <a:ext uri="{FF2B5EF4-FFF2-40B4-BE49-F238E27FC236}">
                <a16:creationId xmlns:a16="http://schemas.microsoft.com/office/drawing/2014/main" id="{C6AAD9D5-B0E8-44D0-931B-ACB015F0D23B}"/>
              </a:ext>
            </a:extLst>
          </p:cNvPr>
          <p:cNvSpPr txBox="1"/>
          <p:nvPr/>
        </p:nvSpPr>
        <p:spPr>
          <a:xfrm>
            <a:off x="4823527" y="9075029"/>
            <a:ext cx="1234312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::report()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ggplot(mpg, aes(hwy, cty)) +…">
            <a:extLst>
              <a:ext uri="{FF2B5EF4-FFF2-40B4-BE49-F238E27FC236}">
                <a16:creationId xmlns:a16="http://schemas.microsoft.com/office/drawing/2014/main" id="{FB0763FA-753C-40C1-A1E4-7DA1DDA10072}"/>
              </a:ext>
            </a:extLst>
          </p:cNvPr>
          <p:cNvSpPr txBox="1"/>
          <p:nvPr/>
        </p:nvSpPr>
        <p:spPr>
          <a:xfrm>
            <a:off x="10397721" y="3926057"/>
            <a:ext cx="3178078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planning(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prior = FALSE)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409753" y="5787867"/>
            <a:ext cx="3178078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units = "records",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"interval") </a:t>
            </a:r>
          </a:p>
        </p:txBody>
      </p:sp>
      <p:sp>
        <p:nvSpPr>
          <p:cNvPr id="145" name="ggplot(mpg, aes(hwy, cty)) +…">
            <a:extLst>
              <a:ext uri="{FF2B5EF4-FFF2-40B4-BE49-F238E27FC236}">
                <a16:creationId xmlns:a16="http://schemas.microsoft.com/office/drawing/2014/main" id="{130E5FF5-89E1-42AE-84ED-37821A67F183}"/>
              </a:ext>
            </a:extLst>
          </p:cNvPr>
          <p:cNvSpPr txBox="1"/>
          <p:nvPr/>
        </p:nvSpPr>
        <p:spPr>
          <a:xfrm>
            <a:off x="10409752" y="7382463"/>
            <a:ext cx="3166047" cy="879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(sample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selectionResult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bookValues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bookValue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auditValues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auditValue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stringer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ggplot(mpg, aes(hwy, cty)) +…">
            <a:extLst>
              <a:ext uri="{FF2B5EF4-FFF2-40B4-BE49-F238E27FC236}">
                <a16:creationId xmlns:a16="http://schemas.microsoft.com/office/drawing/2014/main" id="{7FDCB908-2F7E-48F5-81CD-C9EF3585FD33}"/>
              </a:ext>
            </a:extLst>
          </p:cNvPr>
          <p:cNvSpPr txBox="1"/>
          <p:nvPr/>
        </p:nvSpPr>
        <p:spPr>
          <a:xfrm>
            <a:off x="10409753" y="9422768"/>
            <a:ext cx="3178078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report(object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evaluationResult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file = "report.html")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D35DB3-3A88-4573-B587-C60BB76B5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27" r="54093" b="22519"/>
          <a:stretch/>
        </p:blipFill>
        <p:spPr>
          <a:xfrm>
            <a:off x="3122229" y="3638229"/>
            <a:ext cx="1381919" cy="96365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A00E61-883F-4DA7-B150-0702EFF58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453" r="36777" b="24451"/>
          <a:stretch/>
        </p:blipFill>
        <p:spPr>
          <a:xfrm>
            <a:off x="3405652" y="5465155"/>
            <a:ext cx="1075796" cy="82726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379CA06-646E-4681-8708-50BE24B87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46" r="20365" b="25721"/>
          <a:stretch/>
        </p:blipFill>
        <p:spPr>
          <a:xfrm>
            <a:off x="3231466" y="7103227"/>
            <a:ext cx="1225918" cy="95178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0905B44-6799-4078-BE7D-7E3472CDD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899" t="-1" b="21466"/>
          <a:stretch/>
        </p:blipFill>
        <p:spPr>
          <a:xfrm>
            <a:off x="3476669" y="8817333"/>
            <a:ext cx="1249936" cy="96937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277F3D-1F72-49FE-B957-0491F4FF56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7792" y="2977485"/>
            <a:ext cx="405386" cy="47373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686CDE0-8937-49AF-AC0F-A5EB554C57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3776" y="4802272"/>
            <a:ext cx="405386" cy="47373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E092838-C940-41CE-BD27-173CE4F2C0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699760" y="6482690"/>
            <a:ext cx="405386" cy="47373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A936CAF7-412E-4DDC-9FDF-82ABB8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19812" y="8319516"/>
            <a:ext cx="405386" cy="4737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FF9071B-0FD6-4131-83EB-718221F53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813" r="73164" b="20918"/>
          <a:stretch/>
        </p:blipFill>
        <p:spPr>
          <a:xfrm>
            <a:off x="3477464" y="1835209"/>
            <a:ext cx="990588" cy="951786"/>
          </a:xfrm>
          <a:prstGeom prst="rect">
            <a:avLst/>
          </a:prstGeom>
        </p:spPr>
      </p:pic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88920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25472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workflow.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data("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545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Audit sampling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29</cp:revision>
  <dcterms:modified xsi:type="dcterms:W3CDTF">2021-01-02T10:50:38Z</dcterms:modified>
</cp:coreProperties>
</file>