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exend Light"/>
      <p:regular r:id="rId20"/>
      <p:bold r:id="rId21"/>
    </p:embeddedFont>
    <p:embeddedFont>
      <p:font typeface="Lexend Medium"/>
      <p:regular r:id="rId22"/>
      <p:bold r:id="rId23"/>
    </p:embeddedFont>
    <p:embeddedFont>
      <p:font typeface="Lexe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Light-regular.fntdata"/><Relationship Id="rId22" Type="http://schemas.openxmlformats.org/officeDocument/2006/relationships/font" Target="fonts/LexendMedium-regular.fntdata"/><Relationship Id="rId21" Type="http://schemas.openxmlformats.org/officeDocument/2006/relationships/font" Target="fonts/LexendLight-bold.fntdata"/><Relationship Id="rId24" Type="http://schemas.openxmlformats.org/officeDocument/2006/relationships/font" Target="fonts/Lexend-regular.fntdata"/><Relationship Id="rId23" Type="http://schemas.openxmlformats.org/officeDocument/2006/relationships/font" Target="fonts/Lexend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exen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1c3d4c3a71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1c3d4c3a71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31c3d4c3a71_0_2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31c3d4c3a71_0_2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31c3d4c3a71_0_2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31c3d4c3a71_0_2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1c3d4c3a71_0_2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1c3d4c3a71_0_2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31c3d4c3a71_0_2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31c3d4c3a71_0_2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31c3d4c3a71_0_2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31c3d4c3a71_0_2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1c3d4c3a71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1c3d4c3a71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31c3d4c3a71_0_2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31c3d4c3a71_0_2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31c3d4c3a71_0_2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31c3d4c3a71_0_2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31c3d4c3a71_0_2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31c3d4c3a71_0_2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31c3d4c3a71_0_2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31c3d4c3a71_0_2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31c3d4c3a71_0_2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31c3d4c3a71_0_2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31c3d4c3a71_0_2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31c3d4c3a71_0_2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code/odins0n/play-store-app-reviews-scrapper-daily-update" TargetMode="External"/><Relationship Id="rId4" Type="http://schemas.openxmlformats.org/officeDocument/2006/relationships/hyperlink" Target="https://www.kaggle.com/code/robikscube/sentiment-analysis-python-youtube-tutorial" TargetMode="External"/><Relationship Id="rId5" Type="http://schemas.openxmlformats.org/officeDocument/2006/relationships/hyperlink" Target="https://huggingface.co/facebook/bart-large-cnn" TargetMode="External"/><Relationship Id="rId6" Type="http://schemas.openxmlformats.org/officeDocument/2006/relationships/hyperlink" Target="https://pypi.org/project/google-play-scraper/" TargetMode="External"/><Relationship Id="rId7" Type="http://schemas.openxmlformats.org/officeDocument/2006/relationships/hyperlink" Target="https://www.nltk.org/api/nltk.sentiment.SentimentIntensityAnalyzer.html?highlight=sentimentintens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5, 2024</a:t>
            </a:r>
            <a:endParaRPr/>
          </a:p>
        </p:txBody>
      </p:sp>
      <p:sp>
        <p:nvSpPr>
          <p:cNvPr id="1911" name="Google Shape;1911;p45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912" name="Google Shape;1912;p45"/>
          <p:cNvSpPr txBox="1"/>
          <p:nvPr>
            <p:ph idx="4" type="body"/>
          </p:nvPr>
        </p:nvSpPr>
        <p:spPr>
          <a:xfrm>
            <a:off x="311700" y="2041575"/>
            <a:ext cx="38103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By: Juan Alvarado</a:t>
            </a:r>
            <a:endParaRPr sz="1500"/>
          </a:p>
        </p:txBody>
      </p:sp>
      <p:grpSp>
        <p:nvGrpSpPr>
          <p:cNvPr id="1913" name="Google Shape;1913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4" name="Google Shape;1914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5" name="Google Shape;1915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6" name="Google Shape;1916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41" name="Google Shape;1941;p45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4"/>
          <p:cNvSpPr/>
          <p:nvPr/>
        </p:nvSpPr>
        <p:spPr>
          <a:xfrm>
            <a:off x="3447675" y="114090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54"/>
          <p:cNvSpPr txBox="1"/>
          <p:nvPr/>
        </p:nvSpPr>
        <p:spPr>
          <a:xfrm>
            <a:off x="3447825" y="288837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Live Demo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grpSp>
        <p:nvGrpSpPr>
          <p:cNvPr id="2081" name="Google Shape;2081;p54"/>
          <p:cNvGrpSpPr/>
          <p:nvPr/>
        </p:nvGrpSpPr>
        <p:grpSpPr>
          <a:xfrm>
            <a:off x="4098622" y="1703194"/>
            <a:ext cx="946911" cy="966699"/>
            <a:chOff x="151447" y="3590017"/>
            <a:chExt cx="946911" cy="966699"/>
          </a:xfrm>
        </p:grpSpPr>
        <p:grpSp>
          <p:nvGrpSpPr>
            <p:cNvPr id="2082" name="Google Shape;2082;p54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083" name="Google Shape;2083;p54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rect b="b" l="l" r="r" t="t"/>
                <a:pathLst>
                  <a:path extrusionOk="0" h="1296479" w="1269809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4" name="Google Shape;2084;p54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5" name="Google Shape;2085;p54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6" name="Google Shape;2086;p54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7" name="Google Shape;2087;p54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8" name="Google Shape;2088;p54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9" name="Google Shape;2089;p54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0" name="Google Shape;2090;p54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1" name="Google Shape;2091;p54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2" name="Google Shape;2092;p54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3" name="Google Shape;2093;p54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4" name="Google Shape;2094;p54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5" name="Google Shape;2095;p54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6" name="Google Shape;2096;p54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7" name="Google Shape;2097;p54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8" name="Google Shape;2098;p54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099" name="Google Shape;2099;p54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100" name="Google Shape;2100;p54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rect b="b" l="l" r="r" t="t"/>
                <a:pathLst>
                  <a:path extrusionOk="0" h="926020" w="922845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01" name="Google Shape;2101;p54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02" name="Google Shape;2102;p54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2103" name="Google Shape;2103;p54"/>
          <p:cNvSpPr txBox="1"/>
          <p:nvPr>
            <p:ph idx="1" type="body"/>
          </p:nvPr>
        </p:nvSpPr>
        <p:spPr>
          <a:xfrm>
            <a:off x="7509125" y="-39600"/>
            <a:ext cx="1524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December 5, 2024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8" name="Google Shape;2108;p55"/>
          <p:cNvGrpSpPr/>
          <p:nvPr/>
        </p:nvGrpSpPr>
        <p:grpSpPr>
          <a:xfrm>
            <a:off x="2365104" y="1640294"/>
            <a:ext cx="4413802" cy="1862905"/>
            <a:chOff x="5351018" y="4955476"/>
            <a:chExt cx="4003085" cy="1380236"/>
          </a:xfrm>
        </p:grpSpPr>
        <p:sp>
          <p:nvSpPr>
            <p:cNvPr id="2109" name="Google Shape;2109;p55"/>
            <p:cNvSpPr/>
            <p:nvPr/>
          </p:nvSpPr>
          <p:spPr>
            <a:xfrm>
              <a:off x="5411982" y="5018982"/>
              <a:ext cx="3885217" cy="1253236"/>
            </a:xfrm>
            <a:custGeom>
              <a:rect b="b" l="l" r="r" t="t"/>
              <a:pathLst>
                <a:path extrusionOk="0" h="1253236" w="2932239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10" name="Google Shape;2110;p55"/>
            <p:cNvSpPr/>
            <p:nvPr/>
          </p:nvSpPr>
          <p:spPr>
            <a:xfrm>
              <a:off x="5351018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11" name="Google Shape;2111;p55"/>
            <p:cNvSpPr/>
            <p:nvPr/>
          </p:nvSpPr>
          <p:spPr>
            <a:xfrm>
              <a:off x="5351018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12" name="Google Shape;2112;p55"/>
            <p:cNvSpPr/>
            <p:nvPr/>
          </p:nvSpPr>
          <p:spPr>
            <a:xfrm>
              <a:off x="9232183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13" name="Google Shape;2113;p55"/>
            <p:cNvSpPr/>
            <p:nvPr/>
          </p:nvSpPr>
          <p:spPr>
            <a:xfrm>
              <a:off x="9232183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114" name="Google Shape;2114;p55"/>
          <p:cNvSpPr txBox="1"/>
          <p:nvPr>
            <p:ph type="title"/>
          </p:nvPr>
        </p:nvSpPr>
        <p:spPr>
          <a:xfrm>
            <a:off x="2365050" y="1814400"/>
            <a:ext cx="44139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&amp; Answer</a:t>
            </a:r>
            <a:endParaRPr/>
          </a:p>
        </p:txBody>
      </p:sp>
      <p:sp>
        <p:nvSpPr>
          <p:cNvPr id="2115" name="Google Shape;2115;p55"/>
          <p:cNvSpPr txBox="1"/>
          <p:nvPr>
            <p:ph idx="1" type="body"/>
          </p:nvPr>
        </p:nvSpPr>
        <p:spPr>
          <a:xfrm>
            <a:off x="7509125" y="-39600"/>
            <a:ext cx="1524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5, 2024</a:t>
            </a:r>
            <a:endParaRPr/>
          </a:p>
        </p:txBody>
      </p:sp>
      <p:sp>
        <p:nvSpPr>
          <p:cNvPr id="2116" name="Google Shape;2116;p55"/>
          <p:cNvSpPr/>
          <p:nvPr/>
        </p:nvSpPr>
        <p:spPr>
          <a:xfrm>
            <a:off x="1046733" y="66647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56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5, 2024</a:t>
            </a:r>
            <a:endParaRPr/>
          </a:p>
        </p:txBody>
      </p:sp>
      <p:sp>
        <p:nvSpPr>
          <p:cNvPr id="2122" name="Google Shape;2122;p56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2123" name="Google Shape;2123;p56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2124" name="Google Shape;2124;p56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2125" name="Google Shape;2125;p56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26" name="Google Shape;2126;p56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27" name="Google Shape;2127;p56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28" name="Google Shape;2128;p56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29" name="Google Shape;2129;p56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0" name="Google Shape;2130;p56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1" name="Google Shape;2131;p56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2" name="Google Shape;2132;p56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3" name="Google Shape;2133;p56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4" name="Google Shape;2134;p56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5" name="Google Shape;2135;p56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6" name="Google Shape;2136;p56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7" name="Google Shape;2137;p56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8" name="Google Shape;2138;p56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9" name="Google Shape;2139;p56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0" name="Google Shape;2140;p56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1" name="Google Shape;2141;p56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2" name="Google Shape;2142;p56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3" name="Google Shape;2143;p56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4" name="Google Shape;2144;p56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5" name="Google Shape;2145;p56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6" name="Google Shape;2146;p56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7" name="Google Shape;2147;p56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8" name="Google Shape;2148;p56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9" name="Google Shape;2149;p56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50" name="Google Shape;2150;p56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151" name="Google Shape;2151;p56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57"/>
          <p:cNvSpPr/>
          <p:nvPr/>
        </p:nvSpPr>
        <p:spPr>
          <a:xfrm>
            <a:off x="418702" y="1545747"/>
            <a:ext cx="8054400" cy="333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57"/>
          <p:cNvSpPr txBox="1"/>
          <p:nvPr>
            <p:ph idx="4" type="subTitle"/>
          </p:nvPr>
        </p:nvSpPr>
        <p:spPr>
          <a:xfrm>
            <a:off x="418918" y="1861067"/>
            <a:ext cx="8054400" cy="25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Hasija , S. (2021, July 16).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Play store app reviews scrapper (daily update)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Kaggle.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https://www.kaggle.com/code/odins0n/play-store-app-reviews-scrapper-daily-update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Mulla, R. (2022, May 5).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Sentiment Analysis Python 🤗 [youtube tutorial]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Kaggle.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https://www.kaggle.com/code/robikscube/sentiment-analysis-python-youtube-tutorial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Chaumond, J, et. al. (2024, February 13).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Facebook/Bart-Large-CNN · hugging face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AI at Meta · Hugging Face.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https://huggingface.co/facebook/bart-large-cnn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Mingyu, J. (2024, June 6).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Google-play-scraper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PyPI.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https://pypi.org/project/google-play-scraper/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NLTK. (2023, January 2).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nltk.sentiment.SentimentIntensityAnalyzer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https://www.nltk.org/api/nltk.sentiment.SentimentIntensityAnalyzer.html?highlight=sentimentintensity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 </a:t>
            </a:r>
            <a:endParaRPr sz="1800"/>
          </a:p>
        </p:txBody>
      </p:sp>
      <p:grpSp>
        <p:nvGrpSpPr>
          <p:cNvPr id="2160" name="Google Shape;2160;p57"/>
          <p:cNvGrpSpPr/>
          <p:nvPr/>
        </p:nvGrpSpPr>
        <p:grpSpPr>
          <a:xfrm>
            <a:off x="516615" y="1684479"/>
            <a:ext cx="387688" cy="93626"/>
            <a:chOff x="412745" y="2419159"/>
            <a:chExt cx="277873" cy="68400"/>
          </a:xfrm>
        </p:grpSpPr>
        <p:sp>
          <p:nvSpPr>
            <p:cNvPr id="2161" name="Google Shape;2161;p57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7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7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4" name="Google Shape;2164;p57"/>
          <p:cNvSpPr txBox="1"/>
          <p:nvPr>
            <p:ph type="title"/>
          </p:nvPr>
        </p:nvSpPr>
        <p:spPr>
          <a:xfrm>
            <a:off x="209775" y="468575"/>
            <a:ext cx="8730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2165" name="Google Shape;2165;p57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5, 2024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6" name="Google Shape;2166;p57"/>
          <p:cNvGrpSpPr/>
          <p:nvPr/>
        </p:nvGrpSpPr>
        <p:grpSpPr>
          <a:xfrm>
            <a:off x="7085364" y="412057"/>
            <a:ext cx="1387730" cy="962633"/>
            <a:chOff x="-1501353" y="1025810"/>
            <a:chExt cx="1717700" cy="1191525"/>
          </a:xfrm>
        </p:grpSpPr>
        <p:sp>
          <p:nvSpPr>
            <p:cNvPr id="2167" name="Google Shape;2167;p57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8" name="Google Shape;2168;p57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9" name="Google Shape;2169;p57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0" name="Google Shape;2170;p57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1" name="Google Shape;2171;p57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46"/>
          <p:cNvGrpSpPr/>
          <p:nvPr/>
        </p:nvGrpSpPr>
        <p:grpSpPr>
          <a:xfrm>
            <a:off x="2365104" y="1640294"/>
            <a:ext cx="4413802" cy="1862905"/>
            <a:chOff x="5351018" y="4955476"/>
            <a:chExt cx="4003085" cy="1380236"/>
          </a:xfrm>
        </p:grpSpPr>
        <p:sp>
          <p:nvSpPr>
            <p:cNvPr id="1949" name="Google Shape;1949;p46"/>
            <p:cNvSpPr/>
            <p:nvPr/>
          </p:nvSpPr>
          <p:spPr>
            <a:xfrm>
              <a:off x="5411982" y="5018982"/>
              <a:ext cx="3885217" cy="1253236"/>
            </a:xfrm>
            <a:custGeom>
              <a:rect b="b" l="l" r="r" t="t"/>
              <a:pathLst>
                <a:path extrusionOk="0" h="1253236" w="2932239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50" name="Google Shape;1950;p46"/>
            <p:cNvSpPr/>
            <p:nvPr/>
          </p:nvSpPr>
          <p:spPr>
            <a:xfrm>
              <a:off x="5351018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51" name="Google Shape;1951;p46"/>
            <p:cNvSpPr/>
            <p:nvPr/>
          </p:nvSpPr>
          <p:spPr>
            <a:xfrm>
              <a:off x="5351018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52" name="Google Shape;1952;p46"/>
            <p:cNvSpPr/>
            <p:nvPr/>
          </p:nvSpPr>
          <p:spPr>
            <a:xfrm>
              <a:off x="9232183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53" name="Google Shape;1953;p46"/>
            <p:cNvSpPr/>
            <p:nvPr/>
          </p:nvSpPr>
          <p:spPr>
            <a:xfrm>
              <a:off x="9232183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1954" name="Google Shape;1954;p46"/>
          <p:cNvSpPr txBox="1"/>
          <p:nvPr>
            <p:ph type="title"/>
          </p:nvPr>
        </p:nvSpPr>
        <p:spPr>
          <a:xfrm>
            <a:off x="2365100" y="2146950"/>
            <a:ext cx="4413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55" name="Google Shape;1955;p46"/>
          <p:cNvSpPr txBox="1"/>
          <p:nvPr>
            <p:ph idx="1" type="body"/>
          </p:nvPr>
        </p:nvSpPr>
        <p:spPr>
          <a:xfrm>
            <a:off x="7509125" y="-39600"/>
            <a:ext cx="1524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5, 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7"/>
          <p:cNvSpPr/>
          <p:nvPr/>
        </p:nvSpPr>
        <p:spPr>
          <a:xfrm>
            <a:off x="418702" y="1545747"/>
            <a:ext cx="8054400" cy="333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47"/>
          <p:cNvSpPr txBox="1"/>
          <p:nvPr>
            <p:ph idx="4" type="subTitle"/>
          </p:nvPr>
        </p:nvSpPr>
        <p:spPr>
          <a:xfrm>
            <a:off x="418918" y="1861067"/>
            <a:ext cx="80544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sz="1800"/>
              <a:t>App Reviews can provide useful, timely insights into problems </a:t>
            </a:r>
            <a:r>
              <a:rPr lang="en" sz="1800"/>
              <a:t>with</a:t>
            </a:r>
            <a:r>
              <a:rPr lang="en" sz="1800"/>
              <a:t> applications.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sz="1800"/>
              <a:t>Production data on what app is doing well, what can be improved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Actionable items (user stories) can be obtained from reviews not only on the app being developed, but from reviews of competing apps, as well.</a:t>
            </a:r>
            <a:endParaRPr sz="1800"/>
          </a:p>
        </p:txBody>
      </p:sp>
      <p:grpSp>
        <p:nvGrpSpPr>
          <p:cNvPr id="1962" name="Google Shape;1962;p47"/>
          <p:cNvGrpSpPr/>
          <p:nvPr/>
        </p:nvGrpSpPr>
        <p:grpSpPr>
          <a:xfrm>
            <a:off x="516615" y="1684479"/>
            <a:ext cx="387688" cy="93626"/>
            <a:chOff x="412745" y="2419159"/>
            <a:chExt cx="277873" cy="68400"/>
          </a:xfrm>
        </p:grpSpPr>
        <p:sp>
          <p:nvSpPr>
            <p:cNvPr id="1963" name="Google Shape;1963;p47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7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7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6" name="Google Shape;1966;p47"/>
          <p:cNvSpPr txBox="1"/>
          <p:nvPr>
            <p:ph type="title"/>
          </p:nvPr>
        </p:nvSpPr>
        <p:spPr>
          <a:xfrm>
            <a:off x="209775" y="468575"/>
            <a:ext cx="8730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967" name="Google Shape;1967;p47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December 5, 2024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8" name="Google Shape;1968;p47"/>
          <p:cNvGrpSpPr/>
          <p:nvPr/>
        </p:nvGrpSpPr>
        <p:grpSpPr>
          <a:xfrm>
            <a:off x="7559379" y="426853"/>
            <a:ext cx="913958" cy="933058"/>
            <a:chOff x="1438774" y="3590059"/>
            <a:chExt cx="946911" cy="966699"/>
          </a:xfrm>
        </p:grpSpPr>
        <p:grpSp>
          <p:nvGrpSpPr>
            <p:cNvPr id="1969" name="Google Shape;1969;p47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1970" name="Google Shape;1970;p47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1971" name="Google Shape;1971;p47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2" name="Google Shape;1972;p47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3" name="Google Shape;1973;p47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4" name="Google Shape;1974;p47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5" name="Google Shape;1975;p47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6" name="Google Shape;1976;p47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7" name="Google Shape;1977;p47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8" name="Google Shape;1978;p47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79" name="Google Shape;1979;p47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80" name="Google Shape;1980;p47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81" name="Google Shape;1981;p47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82" name="Google Shape;1982;p47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83" name="Google Shape;1983;p47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84" name="Google Shape;1984;p47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85" name="Google Shape;1985;p47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1986" name="Google Shape;1986;p47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1987" name="Google Shape;1987;p47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988" name="Google Shape;1988;p47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1989" name="Google Shape;1989;p47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rect b="b" l="l" r="r" t="t"/>
                <a:pathLst>
                  <a:path extrusionOk="0" h="926147" w="672147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90" name="Google Shape;1990;p47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91" name="Google Shape;1991;p47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rect b="b" l="l" r="r" t="t"/>
                <a:pathLst>
                  <a:path extrusionOk="0" h="926084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92" name="Google Shape;1992;p47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48"/>
          <p:cNvSpPr/>
          <p:nvPr/>
        </p:nvSpPr>
        <p:spPr>
          <a:xfrm>
            <a:off x="418702" y="1545747"/>
            <a:ext cx="8054400" cy="333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8" name="Google Shape;1998;p48"/>
          <p:cNvGrpSpPr/>
          <p:nvPr/>
        </p:nvGrpSpPr>
        <p:grpSpPr>
          <a:xfrm>
            <a:off x="516615" y="1684479"/>
            <a:ext cx="387688" cy="93626"/>
            <a:chOff x="412745" y="2419159"/>
            <a:chExt cx="277873" cy="68400"/>
          </a:xfrm>
        </p:grpSpPr>
        <p:sp>
          <p:nvSpPr>
            <p:cNvPr id="1999" name="Google Shape;1999;p48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2" name="Google Shape;2002;p48"/>
          <p:cNvSpPr txBox="1"/>
          <p:nvPr>
            <p:ph idx="4" type="subTitle"/>
          </p:nvPr>
        </p:nvSpPr>
        <p:spPr>
          <a:xfrm>
            <a:off x="418918" y="1861067"/>
            <a:ext cx="80544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sz="1800"/>
              <a:t>Apps (especially popular apps) get hundreds of reviews every day.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sz="1800"/>
              <a:t>Reading through and analyzing is time-consuming and manual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sz="1800"/>
              <a:t>A tool could be created to automatically extract insights from reviews of several apps quickly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Single out most-positive/most-negative reviews, and provide a quick summary.</a:t>
            </a:r>
            <a:endParaRPr sz="1800"/>
          </a:p>
        </p:txBody>
      </p:sp>
      <p:sp>
        <p:nvSpPr>
          <p:cNvPr id="2003" name="Google Shape;2003;p48"/>
          <p:cNvSpPr txBox="1"/>
          <p:nvPr>
            <p:ph type="title"/>
          </p:nvPr>
        </p:nvSpPr>
        <p:spPr>
          <a:xfrm>
            <a:off x="209775" y="468575"/>
            <a:ext cx="8730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Solve</a:t>
            </a:r>
            <a:endParaRPr/>
          </a:p>
        </p:txBody>
      </p:sp>
      <p:sp>
        <p:nvSpPr>
          <p:cNvPr id="2004" name="Google Shape;2004;p48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5, 2024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5" name="Google Shape;2005;p48"/>
          <p:cNvGrpSpPr/>
          <p:nvPr/>
        </p:nvGrpSpPr>
        <p:grpSpPr>
          <a:xfrm>
            <a:off x="7846912" y="580164"/>
            <a:ext cx="626402" cy="626402"/>
            <a:chOff x="4079493" y="5306949"/>
            <a:chExt cx="842391" cy="842391"/>
          </a:xfrm>
        </p:grpSpPr>
        <p:sp>
          <p:nvSpPr>
            <p:cNvPr id="2006" name="Google Shape;2006;p48"/>
            <p:cNvSpPr/>
            <p:nvPr/>
          </p:nvSpPr>
          <p:spPr>
            <a:xfrm>
              <a:off x="4079493" y="5306949"/>
              <a:ext cx="842391" cy="842391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007" name="Google Shape;2007;p48"/>
            <p:cNvGrpSpPr/>
            <p:nvPr/>
          </p:nvGrpSpPr>
          <p:grpSpPr>
            <a:xfrm>
              <a:off x="4340923" y="5568315"/>
              <a:ext cx="319595" cy="319595"/>
              <a:chOff x="4340923" y="5568315"/>
              <a:chExt cx="319595" cy="319595"/>
            </a:xfrm>
          </p:grpSpPr>
          <p:sp>
            <p:nvSpPr>
              <p:cNvPr id="2008" name="Google Shape;2008;p48"/>
              <p:cNvSpPr/>
              <p:nvPr/>
            </p:nvSpPr>
            <p:spPr>
              <a:xfrm>
                <a:off x="4340923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4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9" name="Google Shape;2009;p48"/>
              <p:cNvSpPr/>
              <p:nvPr/>
            </p:nvSpPr>
            <p:spPr>
              <a:xfrm>
                <a:off x="4500689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4" name="Google Shape;2014;p49"/>
          <p:cNvGrpSpPr/>
          <p:nvPr/>
        </p:nvGrpSpPr>
        <p:grpSpPr>
          <a:xfrm>
            <a:off x="2365104" y="1640294"/>
            <a:ext cx="4413802" cy="1862905"/>
            <a:chOff x="5351018" y="4955476"/>
            <a:chExt cx="4003085" cy="1380236"/>
          </a:xfrm>
        </p:grpSpPr>
        <p:sp>
          <p:nvSpPr>
            <p:cNvPr id="2015" name="Google Shape;2015;p49"/>
            <p:cNvSpPr/>
            <p:nvPr/>
          </p:nvSpPr>
          <p:spPr>
            <a:xfrm>
              <a:off x="5411982" y="5018982"/>
              <a:ext cx="3885217" cy="1253236"/>
            </a:xfrm>
            <a:custGeom>
              <a:rect b="b" l="l" r="r" t="t"/>
              <a:pathLst>
                <a:path extrusionOk="0" h="1253236" w="2932239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16" name="Google Shape;2016;p49"/>
            <p:cNvSpPr/>
            <p:nvPr/>
          </p:nvSpPr>
          <p:spPr>
            <a:xfrm>
              <a:off x="5351018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17" name="Google Shape;2017;p49"/>
            <p:cNvSpPr/>
            <p:nvPr/>
          </p:nvSpPr>
          <p:spPr>
            <a:xfrm>
              <a:off x="5351018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18" name="Google Shape;2018;p49"/>
            <p:cNvSpPr/>
            <p:nvPr/>
          </p:nvSpPr>
          <p:spPr>
            <a:xfrm>
              <a:off x="9232183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19" name="Google Shape;2019;p49"/>
            <p:cNvSpPr/>
            <p:nvPr/>
          </p:nvSpPr>
          <p:spPr>
            <a:xfrm>
              <a:off x="9232183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020" name="Google Shape;2020;p49"/>
          <p:cNvSpPr txBox="1"/>
          <p:nvPr>
            <p:ph type="title"/>
          </p:nvPr>
        </p:nvSpPr>
        <p:spPr>
          <a:xfrm>
            <a:off x="2365050" y="1897650"/>
            <a:ext cx="44139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Techniques &amp; Implementation</a:t>
            </a:r>
            <a:endParaRPr sz="4200"/>
          </a:p>
        </p:txBody>
      </p:sp>
      <p:sp>
        <p:nvSpPr>
          <p:cNvPr id="2021" name="Google Shape;2021;p49"/>
          <p:cNvSpPr txBox="1"/>
          <p:nvPr>
            <p:ph idx="1" type="body"/>
          </p:nvPr>
        </p:nvSpPr>
        <p:spPr>
          <a:xfrm>
            <a:off x="7509125" y="-39600"/>
            <a:ext cx="1524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5, 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0"/>
          <p:cNvSpPr/>
          <p:nvPr/>
        </p:nvSpPr>
        <p:spPr>
          <a:xfrm>
            <a:off x="418702" y="1545747"/>
            <a:ext cx="8054400" cy="333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0"/>
          <p:cNvSpPr txBox="1"/>
          <p:nvPr>
            <p:ph idx="4" type="subTitle"/>
          </p:nvPr>
        </p:nvSpPr>
        <p:spPr>
          <a:xfrm>
            <a:off x="418918" y="1861067"/>
            <a:ext cx="80544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sz="1800"/>
              <a:t>Python GUI for the Review Insights application created using Tkinter library.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User prompted to search for an app via name, then top 5 results are shown.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sz="1800"/>
              <a:t>Application web-scrapes the 1000 most recent reviews for app.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sz="1800"/>
              <a:t>Reviews are ran through sentiment analysis algorithm, ranked, and summarized.</a:t>
            </a:r>
            <a:endParaRPr sz="1800"/>
          </a:p>
        </p:txBody>
      </p:sp>
      <p:grpSp>
        <p:nvGrpSpPr>
          <p:cNvPr id="2028" name="Google Shape;2028;p50"/>
          <p:cNvGrpSpPr/>
          <p:nvPr/>
        </p:nvGrpSpPr>
        <p:grpSpPr>
          <a:xfrm>
            <a:off x="516615" y="1684479"/>
            <a:ext cx="387688" cy="93626"/>
            <a:chOff x="412745" y="2419159"/>
            <a:chExt cx="277873" cy="68400"/>
          </a:xfrm>
        </p:grpSpPr>
        <p:sp>
          <p:nvSpPr>
            <p:cNvPr id="2029" name="Google Shape;2029;p50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0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2" name="Google Shape;2032;p50"/>
          <p:cNvSpPr txBox="1"/>
          <p:nvPr>
            <p:ph type="title"/>
          </p:nvPr>
        </p:nvSpPr>
        <p:spPr>
          <a:xfrm>
            <a:off x="209775" y="468575"/>
            <a:ext cx="8730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2033" name="Google Shape;2033;p50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5, 2024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50"/>
          <p:cNvGrpSpPr/>
          <p:nvPr/>
        </p:nvGrpSpPr>
        <p:grpSpPr>
          <a:xfrm>
            <a:off x="7214833" y="442200"/>
            <a:ext cx="1258500" cy="902350"/>
            <a:chOff x="2998000" y="2242475"/>
            <a:chExt cx="1258500" cy="902350"/>
          </a:xfrm>
        </p:grpSpPr>
        <p:sp>
          <p:nvSpPr>
            <p:cNvPr id="2035" name="Google Shape;2035;p50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7" name="Google Shape;2037;p50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51"/>
          <p:cNvSpPr/>
          <p:nvPr/>
        </p:nvSpPr>
        <p:spPr>
          <a:xfrm>
            <a:off x="418702" y="1545747"/>
            <a:ext cx="8054400" cy="333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51"/>
          <p:cNvSpPr txBox="1"/>
          <p:nvPr>
            <p:ph idx="4" type="subTitle"/>
          </p:nvPr>
        </p:nvSpPr>
        <p:spPr>
          <a:xfrm>
            <a:off x="418918" y="1861067"/>
            <a:ext cx="80544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sz="1800"/>
              <a:t>All application data comes from Google Play store, via Google Play Scraper (Jo Mingyu, PyPi)</a:t>
            </a:r>
            <a:r>
              <a:rPr lang="en" sz="1800"/>
              <a:t>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sz="1800"/>
              <a:t>Sentiment Analysis done via Natural Language Toolkit (NLTK), specifically SentimentIntensityAnalyzer.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●"/>
            </a:pPr>
            <a:r>
              <a:rPr lang="en" sz="1800"/>
              <a:t>Summarizer AI model brought in from HuggingFace: Facebook’s BART summarizing model trained on CNN and Daily Mail articles.</a:t>
            </a:r>
            <a:endParaRPr sz="1800"/>
          </a:p>
        </p:txBody>
      </p:sp>
      <p:grpSp>
        <p:nvGrpSpPr>
          <p:cNvPr id="2044" name="Google Shape;2044;p51"/>
          <p:cNvGrpSpPr/>
          <p:nvPr/>
        </p:nvGrpSpPr>
        <p:grpSpPr>
          <a:xfrm>
            <a:off x="516615" y="1684479"/>
            <a:ext cx="387688" cy="93626"/>
            <a:chOff x="412745" y="2419159"/>
            <a:chExt cx="277873" cy="68400"/>
          </a:xfrm>
        </p:grpSpPr>
        <p:sp>
          <p:nvSpPr>
            <p:cNvPr id="2045" name="Google Shape;2045;p51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8" name="Google Shape;2048;p51"/>
          <p:cNvSpPr txBox="1"/>
          <p:nvPr>
            <p:ph type="title"/>
          </p:nvPr>
        </p:nvSpPr>
        <p:spPr>
          <a:xfrm>
            <a:off x="209775" y="468575"/>
            <a:ext cx="8730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049" name="Google Shape;2049;p51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5, 2024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0" name="Google Shape;2050;p51"/>
          <p:cNvGrpSpPr/>
          <p:nvPr/>
        </p:nvGrpSpPr>
        <p:grpSpPr>
          <a:xfrm>
            <a:off x="7085364" y="412057"/>
            <a:ext cx="1387730" cy="962633"/>
            <a:chOff x="-1501353" y="1025810"/>
            <a:chExt cx="1717700" cy="1191525"/>
          </a:xfrm>
        </p:grpSpPr>
        <p:sp>
          <p:nvSpPr>
            <p:cNvPr id="2051" name="Google Shape;2051;p51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52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</a:t>
            </a:r>
            <a:endParaRPr/>
          </a:p>
        </p:txBody>
      </p:sp>
      <p:sp>
        <p:nvSpPr>
          <p:cNvPr id="2061" name="Google Shape;2061;p52"/>
          <p:cNvSpPr txBox="1"/>
          <p:nvPr>
            <p:ph idx="1" type="body"/>
          </p:nvPr>
        </p:nvSpPr>
        <p:spPr>
          <a:xfrm>
            <a:off x="7509125" y="-39600"/>
            <a:ext cx="1524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5, 2024</a:t>
            </a:r>
            <a:endParaRPr/>
          </a:p>
        </p:txBody>
      </p:sp>
      <p:pic>
        <p:nvPicPr>
          <p:cNvPr id="2062" name="Google Shape;20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288" y="1371600"/>
            <a:ext cx="6499431" cy="35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7" name="Google Shape;2067;p53"/>
          <p:cNvGrpSpPr/>
          <p:nvPr/>
        </p:nvGrpSpPr>
        <p:grpSpPr>
          <a:xfrm>
            <a:off x="2365104" y="1640294"/>
            <a:ext cx="4413802" cy="1862905"/>
            <a:chOff x="5351018" y="4955476"/>
            <a:chExt cx="4003085" cy="1380236"/>
          </a:xfrm>
        </p:grpSpPr>
        <p:sp>
          <p:nvSpPr>
            <p:cNvPr id="2068" name="Google Shape;2068;p53"/>
            <p:cNvSpPr/>
            <p:nvPr/>
          </p:nvSpPr>
          <p:spPr>
            <a:xfrm>
              <a:off x="5411982" y="5018982"/>
              <a:ext cx="3885217" cy="1253236"/>
            </a:xfrm>
            <a:custGeom>
              <a:rect b="b" l="l" r="r" t="t"/>
              <a:pathLst>
                <a:path extrusionOk="0" h="1253236" w="2932239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69" name="Google Shape;2069;p53"/>
            <p:cNvSpPr/>
            <p:nvPr/>
          </p:nvSpPr>
          <p:spPr>
            <a:xfrm>
              <a:off x="5351018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5351018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9232183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9232183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073" name="Google Shape;2073;p53"/>
          <p:cNvSpPr txBox="1"/>
          <p:nvPr>
            <p:ph type="title"/>
          </p:nvPr>
        </p:nvSpPr>
        <p:spPr>
          <a:xfrm>
            <a:off x="2365100" y="2146950"/>
            <a:ext cx="4413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074" name="Google Shape;2074;p53"/>
          <p:cNvSpPr txBox="1"/>
          <p:nvPr>
            <p:ph idx="1" type="body"/>
          </p:nvPr>
        </p:nvSpPr>
        <p:spPr>
          <a:xfrm>
            <a:off x="7509125" y="-39600"/>
            <a:ext cx="1524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5, 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