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9144000" cy="5143500"/>
  <p:embeddedFontLst>
    <p:embeddedFont>
      <p:font typeface="Roboto"/>
      <p:regular r:id="rId31"/>
      <p:bold r:id="rId32"/>
      <p:italic r:id="rId33"/>
      <p:boldItalic r:id="rId34"/>
    </p:embeddedFon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9" roundtripDataSignature="AMtx7mjbLxpkRuQBU19L2cPnCdA530uN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 name="Google Shape;37;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4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4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4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4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4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4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4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0: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5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5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5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2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48c276e9b_3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2048c276e9b_3_0: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48c276e9b_3_1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2048c276e9b_3_11: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48c276e9b_3_3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2048c276e9b_3_39: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48c276e9b_3_5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2048c276e9b_3_5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48c276e9b_3_6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2048c276e9b_3_6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48c276e9b_3_7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2048c276e9b_3_7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d0dfd41847_0_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g1d0dfd41847_0_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3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3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0: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4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5"/>
          <p:cNvSpPr txBox="1"/>
          <p:nvPr>
            <p:ph type="ctrTitle"/>
          </p:nvPr>
        </p:nvSpPr>
        <p:spPr>
          <a:xfrm>
            <a:off x="512375" y="200448"/>
            <a:ext cx="8119249" cy="4095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26"/>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1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 type="body"/>
          </p:nvPr>
        </p:nvSpPr>
        <p:spPr>
          <a:xfrm>
            <a:off x="481424" y="1033983"/>
            <a:ext cx="8181150" cy="204787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400">
                <a:solidFill>
                  <a:schemeClr val="dk1"/>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28"/>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1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2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2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2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4"/>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7" name="Google Shape;7;p24"/>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1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4"/>
          <p:cNvSpPr txBox="1"/>
          <p:nvPr>
            <p:ph idx="1" type="body"/>
          </p:nvPr>
        </p:nvSpPr>
        <p:spPr>
          <a:xfrm>
            <a:off x="481424" y="1033983"/>
            <a:ext cx="8181150" cy="204787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3.png"/><Relationship Id="rId6"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1.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4.png"/><Relationship Id="rId4" Type="http://schemas.openxmlformats.org/officeDocument/2006/relationships/image" Target="../media/image39.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google.com/drive/folders/1v7BjYPybGlhQ9oNiPwgA-1l1uh3Vi3yW?usp=sharing"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7.png"/><Relationship Id="rId13" Type="http://schemas.openxmlformats.org/officeDocument/2006/relationships/image" Target="../media/image15.png"/><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16.png"/><Relationship Id="rId9" Type="http://schemas.openxmlformats.org/officeDocument/2006/relationships/image" Target="../media/image17.png"/><Relationship Id="rId15" Type="http://schemas.openxmlformats.org/officeDocument/2006/relationships/image" Target="../media/image19.png"/><Relationship Id="rId14" Type="http://schemas.openxmlformats.org/officeDocument/2006/relationships/image" Target="../media/image20.png"/><Relationship Id="rId17" Type="http://schemas.openxmlformats.org/officeDocument/2006/relationships/image" Target="../media/image27.png"/><Relationship Id="rId16" Type="http://schemas.openxmlformats.org/officeDocument/2006/relationships/image" Target="../media/image26.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 name="Shape 38"/>
        <p:cNvGrpSpPr/>
        <p:nvPr/>
      </p:nvGrpSpPr>
      <p:grpSpPr>
        <a:xfrm>
          <a:off x="0" y="0"/>
          <a:ext cx="0" cy="0"/>
          <a:chOff x="0" y="0"/>
          <a:chExt cx="0" cy="0"/>
        </a:xfrm>
      </p:grpSpPr>
      <p:pic>
        <p:nvPicPr>
          <p:cNvPr id="39" name="Google Shape;39;p1"/>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40" name="Google Shape;40;p1"/>
          <p:cNvSpPr txBox="1"/>
          <p:nvPr/>
        </p:nvSpPr>
        <p:spPr>
          <a:xfrm>
            <a:off x="384725" y="1339875"/>
            <a:ext cx="30009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Verdana"/>
                <a:ea typeface="Verdana"/>
                <a:cs typeface="Verdana"/>
                <a:sym typeface="Verdana"/>
              </a:rPr>
              <a:t>Homework</a:t>
            </a:r>
            <a:endParaRPr b="0" i="0" sz="3600" u="none" cap="none" strike="noStrike">
              <a:solidFill>
                <a:schemeClr val="dk1"/>
              </a:solidFill>
              <a:latin typeface="Verdana"/>
              <a:ea typeface="Verdana"/>
              <a:cs typeface="Verdana"/>
              <a:sym typeface="Verdana"/>
            </a:endParaRPr>
          </a:p>
        </p:txBody>
      </p:sp>
      <p:sp>
        <p:nvSpPr>
          <p:cNvPr id="41" name="Google Shape;41;p1"/>
          <p:cNvSpPr txBox="1"/>
          <p:nvPr/>
        </p:nvSpPr>
        <p:spPr>
          <a:xfrm>
            <a:off x="384725" y="2333257"/>
            <a:ext cx="4357604" cy="11208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400" u="none" cap="none" strike="noStrike">
                <a:solidFill>
                  <a:schemeClr val="lt1"/>
                </a:solidFill>
                <a:latin typeface="Verdana"/>
                <a:ea typeface="Verdana"/>
                <a:cs typeface="Verdana"/>
                <a:sym typeface="Verdana"/>
              </a:rPr>
              <a:t>Dokumen Laporan Homework Unsupervised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3"/>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138" name="Google Shape;138;p43"/>
          <p:cNvSpPr txBox="1"/>
          <p:nvPr/>
        </p:nvSpPr>
        <p:spPr>
          <a:xfrm>
            <a:off x="585375" y="1033983"/>
            <a:ext cx="7616825" cy="235898"/>
          </a:xfrm>
          <a:prstGeom prst="rect">
            <a:avLst/>
          </a:prstGeom>
          <a:noFill/>
          <a:ln>
            <a:noFill/>
          </a:ln>
        </p:spPr>
        <p:txBody>
          <a:bodyPr anchorCtr="0" anchor="t" bIns="0" lIns="0" spcFirstLastPara="1" rIns="0" wrap="square" tIns="12700">
            <a:spAutoFit/>
          </a:bodyPr>
          <a:lstStyle/>
          <a:p>
            <a:pPr indent="0" lvl="0" marL="12700" marR="55880" rtl="0" algn="l">
              <a:lnSpc>
                <a:spcPct val="114999"/>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139" name="Google Shape;139;p43"/>
          <p:cNvSpPr txBox="1"/>
          <p:nvPr/>
        </p:nvSpPr>
        <p:spPr>
          <a:xfrm>
            <a:off x="431639" y="485826"/>
            <a:ext cx="82807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Keluarkan statistik kolom baik numerik maupun kategorikal, cari bentuk distribusi setiap kolom (numerik), dan jumlah baris untuk setiap </a:t>
            </a:r>
            <a:r>
              <a:rPr b="0" i="1" lang="en-US" sz="1400" u="none" cap="none" strike="noStrike">
                <a:solidFill>
                  <a:srgbClr val="000000"/>
                </a:solidFill>
                <a:latin typeface="Arial"/>
                <a:ea typeface="Arial"/>
                <a:cs typeface="Arial"/>
                <a:sym typeface="Arial"/>
              </a:rPr>
              <a:t>unique</a:t>
            </a:r>
            <a:r>
              <a:rPr b="0" i="0" lang="en-US" sz="1400" u="none" cap="none" strike="noStrike">
                <a:solidFill>
                  <a:srgbClr val="000000"/>
                </a:solidFill>
                <a:latin typeface="Arial"/>
                <a:ea typeface="Arial"/>
                <a:cs typeface="Arial"/>
                <a:sym typeface="Arial"/>
              </a:rPr>
              <a:t> value (kategorikal)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43"/>
          <p:cNvSpPr txBox="1"/>
          <p:nvPr/>
        </p:nvSpPr>
        <p:spPr>
          <a:xfrm>
            <a:off x="585375" y="1151932"/>
            <a:ext cx="3448743"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Intepretasi hasil distribusi skewness</a:t>
            </a:r>
            <a:endParaRPr b="1" i="0" sz="1400" u="none" cap="none" strike="noStrike">
              <a:solidFill>
                <a:srgbClr val="000000"/>
              </a:solidFill>
              <a:latin typeface="Arial"/>
              <a:ea typeface="Arial"/>
              <a:cs typeface="Arial"/>
              <a:sym typeface="Arial"/>
            </a:endParaRPr>
          </a:p>
        </p:txBody>
      </p:sp>
      <p:sp>
        <p:nvSpPr>
          <p:cNvPr id="141" name="Google Shape;141;p43"/>
          <p:cNvSpPr txBox="1"/>
          <p:nvPr/>
        </p:nvSpPr>
        <p:spPr>
          <a:xfrm>
            <a:off x="726141" y="1640541"/>
            <a:ext cx="7216588" cy="267765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Hampir setiap kolom numerik, kecuali kolom No_Member bersifat positively skew karena mean &gt; median dan plot menjorok ke kanan.</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Hampir semua kolom kecuali kolom AGE dan avg_discount memiliki distribusi data highly skew. Sedangkan kolom Age dan avg_discount memiliki distribusi data moderately_skew.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Persebaran data skew yang tinggi ini diakibatkan masih banyaknya kerusakan data mulai dari banyaknya missing value hingga outliers. Kemungkinan sebaran data akan baik setelah berbagai masalah tersebut diselesaikan dalam bagian preprocessing.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4"/>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147" name="Google Shape;147;p44"/>
          <p:cNvSpPr txBox="1"/>
          <p:nvPr/>
        </p:nvSpPr>
        <p:spPr>
          <a:xfrm>
            <a:off x="585375" y="1033983"/>
            <a:ext cx="7616825" cy="235898"/>
          </a:xfrm>
          <a:prstGeom prst="rect">
            <a:avLst/>
          </a:prstGeom>
          <a:noFill/>
          <a:ln>
            <a:noFill/>
          </a:ln>
        </p:spPr>
        <p:txBody>
          <a:bodyPr anchorCtr="0" anchor="t" bIns="0" lIns="0" spcFirstLastPara="1" rIns="0" wrap="square" tIns="12700">
            <a:spAutoFit/>
          </a:bodyPr>
          <a:lstStyle/>
          <a:p>
            <a:pPr indent="0" lvl="0" marL="12700" marR="55880" rtl="0" algn="l">
              <a:lnSpc>
                <a:spcPct val="114999"/>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148" name="Google Shape;148;p44"/>
          <p:cNvSpPr txBox="1"/>
          <p:nvPr/>
        </p:nvSpPr>
        <p:spPr>
          <a:xfrm>
            <a:off x="431639" y="485826"/>
            <a:ext cx="82807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Keluarkan statistik kolom baik numerik maupun kategorikal, cari bentuk distribusi setiap kolom (numerik), dan jumlah baris untuk setiap </a:t>
            </a:r>
            <a:r>
              <a:rPr b="0" i="1" lang="en-US" sz="1400" u="none" cap="none" strike="noStrike">
                <a:solidFill>
                  <a:srgbClr val="000000"/>
                </a:solidFill>
                <a:latin typeface="Arial"/>
                <a:ea typeface="Arial"/>
                <a:cs typeface="Arial"/>
                <a:sym typeface="Arial"/>
              </a:rPr>
              <a:t>unique</a:t>
            </a:r>
            <a:r>
              <a:rPr b="0" i="0" lang="en-US" sz="1400" u="none" cap="none" strike="noStrike">
                <a:solidFill>
                  <a:srgbClr val="000000"/>
                </a:solidFill>
                <a:latin typeface="Arial"/>
                <a:ea typeface="Arial"/>
                <a:cs typeface="Arial"/>
                <a:sym typeface="Arial"/>
              </a:rPr>
              <a:t> value (kategorikal)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p44"/>
          <p:cNvSpPr txBox="1"/>
          <p:nvPr/>
        </p:nvSpPr>
        <p:spPr>
          <a:xfrm>
            <a:off x="262646" y="1255931"/>
            <a:ext cx="5412013"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Jumlah baris pada setiap unique value kategorikal</a:t>
            </a:r>
            <a:endParaRPr b="1" i="0" sz="1400" u="none" cap="none" strike="noStrike">
              <a:solidFill>
                <a:srgbClr val="000000"/>
              </a:solidFill>
              <a:latin typeface="Arial"/>
              <a:ea typeface="Arial"/>
              <a:cs typeface="Arial"/>
              <a:sym typeface="Arial"/>
            </a:endParaRPr>
          </a:p>
        </p:txBody>
      </p:sp>
      <p:pic>
        <p:nvPicPr>
          <p:cNvPr id="150" name="Google Shape;150;p44"/>
          <p:cNvPicPr preferRelativeResize="0"/>
          <p:nvPr/>
        </p:nvPicPr>
        <p:blipFill rotWithShape="1">
          <a:blip r:embed="rId3">
            <a:alphaModFix/>
          </a:blip>
          <a:srcRect b="0" l="0" r="0" t="0"/>
          <a:stretch/>
        </p:blipFill>
        <p:spPr>
          <a:xfrm>
            <a:off x="831254" y="1740844"/>
            <a:ext cx="4224840" cy="2786331"/>
          </a:xfrm>
          <a:prstGeom prst="rect">
            <a:avLst/>
          </a:prstGeom>
          <a:noFill/>
          <a:ln>
            <a:noFill/>
          </a:ln>
        </p:spPr>
      </p:pic>
      <p:sp>
        <p:nvSpPr>
          <p:cNvPr id="151" name="Google Shape;151;p44"/>
          <p:cNvSpPr txBox="1"/>
          <p:nvPr/>
        </p:nvSpPr>
        <p:spPr>
          <a:xfrm>
            <a:off x="5485064" y="2480179"/>
            <a:ext cx="322729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Berdasarkan baris dapat dilihat bahwa unique valie terbanyak adalah First_FLIGHT_DATE dan yang paling sedikit adalah Load_Time.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5"/>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157" name="Google Shape;157;p45"/>
          <p:cNvSpPr txBox="1"/>
          <p:nvPr/>
        </p:nvSpPr>
        <p:spPr>
          <a:xfrm>
            <a:off x="585375" y="1033983"/>
            <a:ext cx="7616825" cy="235898"/>
          </a:xfrm>
          <a:prstGeom prst="rect">
            <a:avLst/>
          </a:prstGeom>
          <a:noFill/>
          <a:ln>
            <a:noFill/>
          </a:ln>
        </p:spPr>
        <p:txBody>
          <a:bodyPr anchorCtr="0" anchor="t" bIns="0" lIns="0" spcFirstLastPara="1" rIns="0" wrap="square" tIns="12700">
            <a:spAutoFit/>
          </a:bodyPr>
          <a:lstStyle/>
          <a:p>
            <a:pPr indent="0" lvl="0" marL="12700" marR="55880" rtl="0" algn="l">
              <a:lnSpc>
                <a:spcPct val="114999"/>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158" name="Google Shape;158;p45"/>
          <p:cNvSpPr txBox="1"/>
          <p:nvPr/>
        </p:nvSpPr>
        <p:spPr>
          <a:xfrm>
            <a:off x="431639" y="485826"/>
            <a:ext cx="828071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 Cari tahu apakah ada kolom-kolom yang berkorelasi kuat satu sama lain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45"/>
          <p:cNvSpPr txBox="1"/>
          <p:nvPr/>
        </p:nvSpPr>
        <p:spPr>
          <a:xfrm>
            <a:off x="235752" y="948656"/>
            <a:ext cx="541201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Melihat Correlation tiap kolom dengan menggunakan Heatmap</a:t>
            </a:r>
            <a:endParaRPr b="1" i="0" sz="1400" u="none" cap="none" strike="noStrike">
              <a:solidFill>
                <a:srgbClr val="000000"/>
              </a:solidFill>
              <a:latin typeface="Arial"/>
              <a:ea typeface="Arial"/>
              <a:cs typeface="Arial"/>
              <a:sym typeface="Arial"/>
            </a:endParaRPr>
          </a:p>
        </p:txBody>
      </p:sp>
      <p:pic>
        <p:nvPicPr>
          <p:cNvPr id="160" name="Google Shape;160;p45"/>
          <p:cNvPicPr preferRelativeResize="0"/>
          <p:nvPr/>
        </p:nvPicPr>
        <p:blipFill rotWithShape="1">
          <a:blip r:embed="rId3">
            <a:alphaModFix/>
          </a:blip>
          <a:srcRect b="0" l="0" r="0" t="0"/>
          <a:stretch/>
        </p:blipFill>
        <p:spPr>
          <a:xfrm>
            <a:off x="325398" y="1471876"/>
            <a:ext cx="3905943" cy="3837435"/>
          </a:xfrm>
          <a:prstGeom prst="rect">
            <a:avLst/>
          </a:prstGeom>
          <a:noFill/>
          <a:ln>
            <a:noFill/>
          </a:ln>
        </p:spPr>
      </p:pic>
      <p:sp>
        <p:nvSpPr>
          <p:cNvPr id="161" name="Google Shape;161;p45"/>
          <p:cNvSpPr txBox="1"/>
          <p:nvPr/>
        </p:nvSpPr>
        <p:spPr>
          <a:xfrm>
            <a:off x="4231341" y="1532266"/>
            <a:ext cx="5090617"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Berdasarkan heatmap terdapat beberapa fitur yang memiliki korelasi tinggi satu dengan lainnya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Antar feature FLIGHT_COUNT, BP_SUM, SUM_YR_1, SUM_YR_2, SEG_KM_SUM, Points_Sum</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Feature AVG_INTERVAL dengan MAX_INTERVAL</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Feature FLIGHT_COUNT, BP_SUM,SUM_YR_1, SUM_YR_2, SEG_KM_SUM sangat berkorelasi satu sama lain.Hal ini berarti Semakin sering pelanggan membeli atau terbang, semakin jauh jarak penerbangan yang ditempuh dan semakin banyak pendapatan tarif.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6"/>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2. Preprocessing </a:t>
            </a:r>
            <a:endParaRPr sz="1600"/>
          </a:p>
        </p:txBody>
      </p:sp>
      <p:sp>
        <p:nvSpPr>
          <p:cNvPr id="167" name="Google Shape;167;p46"/>
          <p:cNvSpPr txBox="1"/>
          <p:nvPr/>
        </p:nvSpPr>
        <p:spPr>
          <a:xfrm>
            <a:off x="512375" y="555913"/>
            <a:ext cx="7616700" cy="443700"/>
          </a:xfrm>
          <a:prstGeom prst="rect">
            <a:avLst/>
          </a:prstGeom>
          <a:noFill/>
          <a:ln>
            <a:noFill/>
          </a:ln>
        </p:spPr>
        <p:txBody>
          <a:bodyPr anchorCtr="0" anchor="t" bIns="0" lIns="0" spcFirstLastPara="1" rIns="0" wrap="square" tIns="12700">
            <a:spAutoFit/>
          </a:bodyPr>
          <a:lstStyle/>
          <a:p>
            <a:pPr indent="-317500" lvl="0" marL="457200" marR="0" rtl="0" algn="l">
              <a:lnSpc>
                <a:spcPct val="100000"/>
              </a:lnSpc>
              <a:spcBef>
                <a:spcPts val="1200"/>
              </a:spcBef>
              <a:spcAft>
                <a:spcPts val="0"/>
              </a:spcAft>
              <a:buClr>
                <a:srgbClr val="000000"/>
              </a:buClr>
              <a:buSzPts val="1400"/>
              <a:buFont typeface="Arial"/>
              <a:buAutoNum type="alphaLcPeriod"/>
            </a:pPr>
            <a:r>
              <a:rPr b="0" i="0" lang="en-US" sz="1400" u="none" cap="none" strike="noStrike">
                <a:solidFill>
                  <a:srgbClr val="000000"/>
                </a:solidFill>
                <a:latin typeface="Arial"/>
                <a:ea typeface="Arial"/>
                <a:cs typeface="Arial"/>
                <a:sym typeface="Arial"/>
              </a:rPr>
              <a:t>Dari sekian banyak kolom yang ada, tentukan 3-6 fitur untuk digunakan sebagai fitur </a:t>
            </a:r>
            <a:r>
              <a:rPr b="0" i="1" lang="en-US" sz="1400" u="none" cap="none" strike="noStrike">
                <a:solidFill>
                  <a:srgbClr val="000000"/>
                </a:solidFill>
                <a:latin typeface="Arial"/>
                <a:ea typeface="Arial"/>
                <a:cs typeface="Arial"/>
                <a:sym typeface="Arial"/>
              </a:rPr>
              <a:t>clustering</a:t>
            </a:r>
            <a:r>
              <a:rPr b="1" i="1"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Tulis alasan teman-teman memilih fitur tersebut.</a:t>
            </a:r>
            <a:endParaRPr/>
          </a:p>
        </p:txBody>
      </p:sp>
      <p:sp>
        <p:nvSpPr>
          <p:cNvPr id="168" name="Google Shape;168;p46"/>
          <p:cNvSpPr txBox="1"/>
          <p:nvPr/>
        </p:nvSpPr>
        <p:spPr>
          <a:xfrm>
            <a:off x="116541" y="1234737"/>
            <a:ext cx="270595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Feature Selection</a:t>
            </a:r>
            <a:endParaRPr b="1" i="0" sz="1400" u="none" cap="none" strike="noStrike">
              <a:solidFill>
                <a:srgbClr val="000000"/>
              </a:solidFill>
              <a:latin typeface="Arial"/>
              <a:ea typeface="Arial"/>
              <a:cs typeface="Arial"/>
              <a:sym typeface="Arial"/>
            </a:endParaRPr>
          </a:p>
        </p:txBody>
      </p:sp>
      <p:sp>
        <p:nvSpPr>
          <p:cNvPr id="169" name="Google Shape;169;p46"/>
          <p:cNvSpPr txBox="1"/>
          <p:nvPr/>
        </p:nvSpPr>
        <p:spPr>
          <a:xfrm>
            <a:off x="512375" y="1542514"/>
            <a:ext cx="5861531" cy="36009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Kami pada saat ini bertujuan untuk membuat klasterisasi berdasarkan customer lifetime value (CLV). Menurut Siti Monalisa (2017) kita dapat melihat Customer Lifetime Value dengan mengelompokkan customer berdasarkan LRFMC Model. LFRMC model sendiri terdiri dari beberap komponen yakni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L (Loyalty / Length) : Seberapa lama customer menjadi membership. Hal ini dapat diketahui dari selisih waktu awal menjadi membership hingga tidak menjadi membership.</a:t>
            </a:r>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R (Recency) : Jumlah bulan atau waktu penerbangan yang telah dilakukan oleh customer dalam jangka waktu tertentu.</a:t>
            </a:r>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F (Frequency) : Total berapa banyak customer melakukan penerbangan.</a:t>
            </a:r>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M (Miles Accumulated) : Jumlah mil atau kilometer yang telah diakumulasikan customer selama penerbangan.</a:t>
            </a:r>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C (Coupon) : Nilai rata-rata diskon yang diakumulasikan customer pada periode tertentu</a:t>
            </a:r>
            <a:endParaRPr b="0" i="0" sz="1200" u="none" cap="none" strike="noStrike">
              <a:solidFill>
                <a:srgbClr val="000000"/>
              </a:solidFill>
              <a:latin typeface="Arial"/>
              <a:ea typeface="Arial"/>
              <a:cs typeface="Arial"/>
              <a:sym typeface="Arial"/>
            </a:endParaRPr>
          </a:p>
        </p:txBody>
      </p:sp>
      <p:sp>
        <p:nvSpPr>
          <p:cNvPr id="170" name="Google Shape;170;p46"/>
          <p:cNvSpPr txBox="1"/>
          <p:nvPr/>
        </p:nvSpPr>
        <p:spPr>
          <a:xfrm>
            <a:off x="6202190" y="1131364"/>
            <a:ext cx="294181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Berdasarkan itu kolom yang dipilih untuk LRFMC adalah :</a:t>
            </a:r>
            <a:endParaRPr/>
          </a:p>
          <a:p>
            <a:pPr indent="0" lvl="0" marL="0" marR="0" rtl="0" algn="ctr">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171" name="Google Shape;171;p46"/>
          <p:cNvSpPr txBox="1"/>
          <p:nvPr/>
        </p:nvSpPr>
        <p:spPr>
          <a:xfrm>
            <a:off x="6658295" y="1958012"/>
            <a:ext cx="2941810" cy="13849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FPP_DATE</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LOAD_TIME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FLIGHT_COUNT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AVG_DISCOUNT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SEG_KM_SUM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LAST_TO_END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7"/>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2. Preprocessing  </a:t>
            </a:r>
            <a:endParaRPr sz="1600"/>
          </a:p>
        </p:txBody>
      </p:sp>
      <p:sp>
        <p:nvSpPr>
          <p:cNvPr id="177" name="Google Shape;177;p47"/>
          <p:cNvSpPr txBox="1"/>
          <p:nvPr/>
        </p:nvSpPr>
        <p:spPr>
          <a:xfrm>
            <a:off x="512375" y="474700"/>
            <a:ext cx="7616825" cy="382156"/>
          </a:xfrm>
          <a:prstGeom prst="rect">
            <a:avLst/>
          </a:prstGeom>
          <a:noFill/>
          <a:ln>
            <a:noFill/>
          </a:ln>
        </p:spPr>
        <p:txBody>
          <a:bodyPr anchorCtr="0" anchor="t" bIns="0" lIns="0" spcFirstLastPara="1" rIns="0" wrap="square" tIns="12700">
            <a:spAutoFit/>
          </a:bodyPr>
          <a:lstStyle/>
          <a:p>
            <a:pPr indent="0" lvl="0" marL="139700" marR="0" rtl="0" algn="l">
              <a:lnSpc>
                <a:spcPct val="100000"/>
              </a:lnSpc>
              <a:spcBef>
                <a:spcPts val="1200"/>
              </a:spcBef>
              <a:spcAft>
                <a:spcPts val="0"/>
              </a:spcAft>
              <a:buNone/>
            </a:pPr>
            <a:r>
              <a:rPr b="1" i="0" lang="en-US" sz="1400" u="none" cap="none" strike="noStrike">
                <a:solidFill>
                  <a:srgbClr val="000000"/>
                </a:solidFill>
                <a:latin typeface="Arial"/>
                <a:ea typeface="Arial"/>
                <a:cs typeface="Arial"/>
                <a:sym typeface="Arial"/>
              </a:rPr>
              <a:t>b. Lakukan preprocessing dan feature engineering </a:t>
            </a:r>
            <a:endParaRPr/>
          </a:p>
        </p:txBody>
      </p:sp>
      <p:pic>
        <p:nvPicPr>
          <p:cNvPr id="178" name="Google Shape;178;p47"/>
          <p:cNvPicPr preferRelativeResize="0"/>
          <p:nvPr/>
        </p:nvPicPr>
        <p:blipFill rotWithShape="1">
          <a:blip r:embed="rId3">
            <a:alphaModFix/>
          </a:blip>
          <a:srcRect b="0" l="0" r="0" t="0"/>
          <a:stretch/>
        </p:blipFill>
        <p:spPr>
          <a:xfrm>
            <a:off x="703102" y="2306907"/>
            <a:ext cx="4331207" cy="2159111"/>
          </a:xfrm>
          <a:prstGeom prst="rect">
            <a:avLst/>
          </a:prstGeom>
          <a:noFill/>
          <a:ln>
            <a:noFill/>
          </a:ln>
        </p:spPr>
      </p:pic>
      <p:sp>
        <p:nvSpPr>
          <p:cNvPr id="179" name="Google Shape;179;p47"/>
          <p:cNvSpPr txBox="1"/>
          <p:nvPr/>
        </p:nvSpPr>
        <p:spPr>
          <a:xfrm>
            <a:off x="591670" y="1933675"/>
            <a:ext cx="45540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Handling Missing Value dengan Imputasi data</a:t>
            </a:r>
            <a:endParaRPr b="1" i="0" sz="1400" u="none" cap="none" strike="noStrike">
              <a:solidFill>
                <a:srgbClr val="000000"/>
              </a:solidFill>
              <a:latin typeface="Arial"/>
              <a:ea typeface="Arial"/>
              <a:cs typeface="Arial"/>
              <a:sym typeface="Arial"/>
            </a:endParaRPr>
          </a:p>
        </p:txBody>
      </p:sp>
      <p:pic>
        <p:nvPicPr>
          <p:cNvPr id="180" name="Google Shape;180;p47"/>
          <p:cNvPicPr preferRelativeResize="0"/>
          <p:nvPr/>
        </p:nvPicPr>
        <p:blipFill rotWithShape="1">
          <a:blip r:embed="rId4">
            <a:alphaModFix/>
          </a:blip>
          <a:srcRect b="0" l="0" r="0" t="0"/>
          <a:stretch/>
        </p:blipFill>
        <p:spPr>
          <a:xfrm>
            <a:off x="5477967" y="2306907"/>
            <a:ext cx="3467415" cy="2276632"/>
          </a:xfrm>
          <a:prstGeom prst="rect">
            <a:avLst/>
          </a:prstGeom>
          <a:noFill/>
          <a:ln>
            <a:noFill/>
          </a:ln>
        </p:spPr>
      </p:pic>
      <p:sp>
        <p:nvSpPr>
          <p:cNvPr id="181" name="Google Shape;181;p47"/>
          <p:cNvSpPr txBox="1"/>
          <p:nvPr/>
        </p:nvSpPr>
        <p:spPr>
          <a:xfrm>
            <a:off x="5281466" y="1797535"/>
            <a:ext cx="45540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Handling Outliers dengan Imputasi Z-Score</a:t>
            </a:r>
            <a:endParaRPr b="1" i="0" sz="1400" u="none" cap="none" strike="noStrike">
              <a:solidFill>
                <a:srgbClr val="000000"/>
              </a:solidFill>
              <a:latin typeface="Arial"/>
              <a:ea typeface="Arial"/>
              <a:cs typeface="Arial"/>
              <a:sym typeface="Arial"/>
            </a:endParaRPr>
          </a:p>
        </p:txBody>
      </p:sp>
      <p:sp>
        <p:nvSpPr>
          <p:cNvPr id="182" name="Google Shape;182;p47"/>
          <p:cNvSpPr txBox="1"/>
          <p:nvPr/>
        </p:nvSpPr>
        <p:spPr>
          <a:xfrm>
            <a:off x="512374" y="895160"/>
            <a:ext cx="7616825" cy="382156"/>
          </a:xfrm>
          <a:prstGeom prst="rect">
            <a:avLst/>
          </a:prstGeom>
          <a:noFill/>
          <a:ln>
            <a:noFill/>
          </a:ln>
        </p:spPr>
        <p:txBody>
          <a:bodyPr anchorCtr="0" anchor="t" bIns="0" lIns="0" spcFirstLastPara="1" rIns="0" wrap="square" tIns="12700">
            <a:spAutoFit/>
          </a:bodyPr>
          <a:lstStyle/>
          <a:p>
            <a:pPr indent="0" lvl="0" marL="139700" marR="0" rtl="0" algn="l">
              <a:lnSpc>
                <a:spcPct val="100000"/>
              </a:lnSpc>
              <a:spcBef>
                <a:spcPts val="1200"/>
              </a:spcBef>
              <a:spcAft>
                <a:spcPts val="0"/>
              </a:spcAft>
              <a:buNone/>
            </a:pPr>
            <a:r>
              <a:rPr b="1" i="0" lang="en-US" sz="1400" u="none" cap="none" strike="noStrike">
                <a:solidFill>
                  <a:srgbClr val="000000"/>
                </a:solidFill>
                <a:latin typeface="Arial"/>
                <a:ea typeface="Arial"/>
                <a:cs typeface="Arial"/>
                <a:sym typeface="Arial"/>
              </a:rPr>
              <a:t>2.b.1. Preprocess data</a:t>
            </a:r>
            <a:endParaRPr/>
          </a:p>
        </p:txBody>
      </p:sp>
      <p:sp>
        <p:nvSpPr>
          <p:cNvPr id="183" name="Google Shape;183;p47"/>
          <p:cNvSpPr txBox="1"/>
          <p:nvPr/>
        </p:nvSpPr>
        <p:spPr>
          <a:xfrm>
            <a:off x="386868" y="1450722"/>
            <a:ext cx="7616825" cy="382156"/>
          </a:xfrm>
          <a:prstGeom prst="rect">
            <a:avLst/>
          </a:prstGeom>
          <a:noFill/>
          <a:ln>
            <a:noFill/>
          </a:ln>
        </p:spPr>
        <p:txBody>
          <a:bodyPr anchorCtr="0" anchor="t" bIns="0" lIns="0" spcFirstLastPara="1" rIns="0" wrap="square" tIns="12700">
            <a:spAutoFit/>
          </a:bodyPr>
          <a:lstStyle/>
          <a:p>
            <a:pPr indent="0" lvl="0" marL="139700" marR="0" rtl="0" algn="l">
              <a:lnSpc>
                <a:spcPct val="100000"/>
              </a:lnSpc>
              <a:spcBef>
                <a:spcPts val="1200"/>
              </a:spcBef>
              <a:spcAft>
                <a:spcPts val="0"/>
              </a:spcAft>
              <a:buNone/>
            </a:pPr>
            <a:r>
              <a:rPr b="1" i="0" lang="en-US" sz="1400" u="none" cap="none" strike="noStrike">
                <a:solidFill>
                  <a:srgbClr val="000000"/>
                </a:solidFill>
                <a:latin typeface="Arial"/>
                <a:ea typeface="Arial"/>
                <a:cs typeface="Arial"/>
                <a:sym typeface="Arial"/>
              </a:rPr>
              <a:t>   Data Cleaning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8"/>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2. Preprocessing </a:t>
            </a:r>
            <a:endParaRPr sz="1600"/>
          </a:p>
        </p:txBody>
      </p:sp>
      <p:sp>
        <p:nvSpPr>
          <p:cNvPr id="189" name="Google Shape;189;p48"/>
          <p:cNvSpPr txBox="1"/>
          <p:nvPr/>
        </p:nvSpPr>
        <p:spPr>
          <a:xfrm>
            <a:off x="485349" y="700165"/>
            <a:ext cx="45540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Fix Data type date (object) menjadi datetime</a:t>
            </a:r>
            <a:endParaRPr b="1" i="0" sz="1400" u="none" cap="none" strike="noStrike">
              <a:solidFill>
                <a:srgbClr val="000000"/>
              </a:solidFill>
              <a:latin typeface="Arial"/>
              <a:ea typeface="Arial"/>
              <a:cs typeface="Arial"/>
              <a:sym typeface="Arial"/>
            </a:endParaRPr>
          </a:p>
        </p:txBody>
      </p:sp>
      <p:pic>
        <p:nvPicPr>
          <p:cNvPr id="190" name="Google Shape;190;p48"/>
          <p:cNvPicPr preferRelativeResize="0"/>
          <p:nvPr/>
        </p:nvPicPr>
        <p:blipFill rotWithShape="1">
          <a:blip r:embed="rId3">
            <a:alphaModFix/>
          </a:blip>
          <a:srcRect b="0" l="0" r="0" t="0"/>
          <a:stretch/>
        </p:blipFill>
        <p:spPr>
          <a:xfrm>
            <a:off x="512375" y="1135525"/>
            <a:ext cx="4554074" cy="2827911"/>
          </a:xfrm>
          <a:prstGeom prst="rect">
            <a:avLst/>
          </a:prstGeom>
          <a:noFill/>
          <a:ln>
            <a:noFill/>
          </a:ln>
        </p:spPr>
      </p:pic>
      <p:pic>
        <p:nvPicPr>
          <p:cNvPr id="191" name="Google Shape;191;p48"/>
          <p:cNvPicPr preferRelativeResize="0"/>
          <p:nvPr/>
        </p:nvPicPr>
        <p:blipFill rotWithShape="1">
          <a:blip r:embed="rId4">
            <a:alphaModFix/>
          </a:blip>
          <a:srcRect b="0" l="0" r="0" t="0"/>
          <a:stretch/>
        </p:blipFill>
        <p:spPr>
          <a:xfrm>
            <a:off x="5360555" y="1233407"/>
            <a:ext cx="3702240" cy="32831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9"/>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2. Preprocessing </a:t>
            </a:r>
            <a:endParaRPr sz="1600"/>
          </a:p>
        </p:txBody>
      </p:sp>
      <p:sp>
        <p:nvSpPr>
          <p:cNvPr id="197" name="Google Shape;197;p49"/>
          <p:cNvSpPr txBox="1"/>
          <p:nvPr/>
        </p:nvSpPr>
        <p:spPr>
          <a:xfrm>
            <a:off x="404798" y="581395"/>
            <a:ext cx="7616825" cy="382156"/>
          </a:xfrm>
          <a:prstGeom prst="rect">
            <a:avLst/>
          </a:prstGeom>
          <a:noFill/>
          <a:ln>
            <a:noFill/>
          </a:ln>
        </p:spPr>
        <p:txBody>
          <a:bodyPr anchorCtr="0" anchor="t" bIns="0" lIns="0" spcFirstLastPara="1" rIns="0" wrap="square" tIns="12700">
            <a:spAutoFit/>
          </a:bodyPr>
          <a:lstStyle/>
          <a:p>
            <a:pPr indent="0" lvl="0" marL="139700" marR="0" rtl="0" algn="l">
              <a:lnSpc>
                <a:spcPct val="100000"/>
              </a:lnSpc>
              <a:spcBef>
                <a:spcPts val="1200"/>
              </a:spcBef>
              <a:spcAft>
                <a:spcPts val="0"/>
              </a:spcAft>
              <a:buNone/>
            </a:pPr>
            <a:r>
              <a:rPr b="1" i="0" lang="en-US" sz="1400" u="none" cap="none" strike="noStrike">
                <a:solidFill>
                  <a:srgbClr val="000000"/>
                </a:solidFill>
                <a:latin typeface="Arial"/>
                <a:ea typeface="Arial"/>
                <a:cs typeface="Arial"/>
                <a:sym typeface="Arial"/>
              </a:rPr>
              <a:t>2.b.2. Feature Engineering</a:t>
            </a:r>
            <a:endParaRPr/>
          </a:p>
        </p:txBody>
      </p:sp>
      <p:sp>
        <p:nvSpPr>
          <p:cNvPr id="198" name="Google Shape;198;p49"/>
          <p:cNvSpPr txBox="1"/>
          <p:nvPr/>
        </p:nvSpPr>
        <p:spPr>
          <a:xfrm>
            <a:off x="404798" y="1140809"/>
            <a:ext cx="336934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Membuat dataframe baru berdasarkan fitur yang telah dipilih</a:t>
            </a:r>
            <a:endParaRPr b="1" i="0" sz="1200" u="none" cap="none" strike="noStrike">
              <a:solidFill>
                <a:srgbClr val="000000"/>
              </a:solidFill>
              <a:latin typeface="Arial"/>
              <a:ea typeface="Arial"/>
              <a:cs typeface="Arial"/>
              <a:sym typeface="Arial"/>
            </a:endParaRPr>
          </a:p>
        </p:txBody>
      </p:sp>
      <p:pic>
        <p:nvPicPr>
          <p:cNvPr id="199" name="Google Shape;199;p49"/>
          <p:cNvPicPr preferRelativeResize="0"/>
          <p:nvPr/>
        </p:nvPicPr>
        <p:blipFill rotWithShape="1">
          <a:blip r:embed="rId3">
            <a:alphaModFix/>
          </a:blip>
          <a:srcRect b="0" l="0" r="0" t="0"/>
          <a:stretch/>
        </p:blipFill>
        <p:spPr>
          <a:xfrm>
            <a:off x="436867" y="1602474"/>
            <a:ext cx="4489931" cy="476274"/>
          </a:xfrm>
          <a:prstGeom prst="rect">
            <a:avLst/>
          </a:prstGeom>
          <a:noFill/>
          <a:ln>
            <a:noFill/>
          </a:ln>
        </p:spPr>
      </p:pic>
      <p:sp>
        <p:nvSpPr>
          <p:cNvPr id="200" name="Google Shape;200;p49"/>
          <p:cNvSpPr txBox="1"/>
          <p:nvPr/>
        </p:nvSpPr>
        <p:spPr>
          <a:xfrm>
            <a:off x="221021" y="2154175"/>
            <a:ext cx="405514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Melakukan Feature Extraction dengan membuat kolom loyalty dari LOAD_TIME dan FFP_DATE</a:t>
            </a:r>
            <a:endParaRPr b="1" i="0" sz="1200" u="none" cap="none" strike="noStrike">
              <a:solidFill>
                <a:srgbClr val="000000"/>
              </a:solidFill>
              <a:latin typeface="Arial"/>
              <a:ea typeface="Arial"/>
              <a:cs typeface="Arial"/>
              <a:sym typeface="Arial"/>
            </a:endParaRPr>
          </a:p>
        </p:txBody>
      </p:sp>
      <p:pic>
        <p:nvPicPr>
          <p:cNvPr id="201" name="Google Shape;201;p49"/>
          <p:cNvPicPr preferRelativeResize="0"/>
          <p:nvPr/>
        </p:nvPicPr>
        <p:blipFill rotWithShape="1">
          <a:blip r:embed="rId4">
            <a:alphaModFix/>
          </a:blip>
          <a:srcRect b="0" l="0" r="0" t="0"/>
          <a:stretch/>
        </p:blipFill>
        <p:spPr>
          <a:xfrm>
            <a:off x="512375" y="2872654"/>
            <a:ext cx="4382354" cy="2048969"/>
          </a:xfrm>
          <a:prstGeom prst="rect">
            <a:avLst/>
          </a:prstGeom>
          <a:noFill/>
          <a:ln>
            <a:noFill/>
          </a:ln>
        </p:spPr>
      </p:pic>
      <p:sp>
        <p:nvSpPr>
          <p:cNvPr id="202" name="Google Shape;202;p49"/>
          <p:cNvSpPr txBox="1"/>
          <p:nvPr/>
        </p:nvSpPr>
        <p:spPr>
          <a:xfrm>
            <a:off x="5088856" y="1070246"/>
            <a:ext cx="405514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Mengganti nama tiap kolom dengan LRFMC</a:t>
            </a:r>
            <a:endParaRPr b="1" i="0" sz="1200" u="none" cap="none" strike="noStrike">
              <a:solidFill>
                <a:srgbClr val="000000"/>
              </a:solidFill>
              <a:latin typeface="Arial"/>
              <a:ea typeface="Arial"/>
              <a:cs typeface="Arial"/>
              <a:sym typeface="Arial"/>
            </a:endParaRPr>
          </a:p>
        </p:txBody>
      </p:sp>
      <p:pic>
        <p:nvPicPr>
          <p:cNvPr id="203" name="Google Shape;203;p49"/>
          <p:cNvPicPr preferRelativeResize="0"/>
          <p:nvPr/>
        </p:nvPicPr>
        <p:blipFill rotWithShape="1">
          <a:blip r:embed="rId5">
            <a:alphaModFix/>
          </a:blip>
          <a:srcRect b="0" l="0" r="0" t="0"/>
          <a:stretch/>
        </p:blipFill>
        <p:spPr>
          <a:xfrm>
            <a:off x="5495367" y="1422388"/>
            <a:ext cx="3025164" cy="1771004"/>
          </a:xfrm>
          <a:prstGeom prst="rect">
            <a:avLst/>
          </a:prstGeom>
          <a:noFill/>
          <a:ln>
            <a:noFill/>
          </a:ln>
        </p:spPr>
      </p:pic>
      <p:sp>
        <p:nvSpPr>
          <p:cNvPr id="204" name="Google Shape;204;p49"/>
          <p:cNvSpPr txBox="1"/>
          <p:nvPr/>
        </p:nvSpPr>
        <p:spPr>
          <a:xfrm>
            <a:off x="4810950" y="3311706"/>
            <a:ext cx="405514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Melakukan Feature Standarization</a:t>
            </a:r>
            <a:endParaRPr b="1" i="0" sz="1200" u="none" cap="none" strike="noStrike">
              <a:solidFill>
                <a:srgbClr val="000000"/>
              </a:solidFill>
              <a:latin typeface="Arial"/>
              <a:ea typeface="Arial"/>
              <a:cs typeface="Arial"/>
              <a:sym typeface="Arial"/>
            </a:endParaRPr>
          </a:p>
        </p:txBody>
      </p:sp>
      <p:pic>
        <p:nvPicPr>
          <p:cNvPr id="205" name="Google Shape;205;p49"/>
          <p:cNvPicPr preferRelativeResize="0"/>
          <p:nvPr/>
        </p:nvPicPr>
        <p:blipFill rotWithShape="1">
          <a:blip r:embed="rId6">
            <a:alphaModFix/>
          </a:blip>
          <a:srcRect b="0" l="0" r="0" t="0"/>
          <a:stretch/>
        </p:blipFill>
        <p:spPr>
          <a:xfrm>
            <a:off x="5362888" y="3632444"/>
            <a:ext cx="3290121" cy="14300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0"/>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3. Modelling </a:t>
            </a:r>
            <a:endParaRPr sz="1600"/>
          </a:p>
        </p:txBody>
      </p:sp>
      <p:sp>
        <p:nvSpPr>
          <p:cNvPr id="211" name="Google Shape;211;p50"/>
          <p:cNvSpPr txBox="1"/>
          <p:nvPr/>
        </p:nvSpPr>
        <p:spPr>
          <a:xfrm>
            <a:off x="375450" y="573311"/>
            <a:ext cx="8393100" cy="939900"/>
          </a:xfrm>
          <a:prstGeom prst="rect">
            <a:avLst/>
          </a:prstGeom>
          <a:noFill/>
          <a:ln>
            <a:noFill/>
          </a:ln>
        </p:spPr>
        <p:txBody>
          <a:bodyPr anchorCtr="0" anchor="t" bIns="91425" lIns="91425" spcFirstLastPara="1" rIns="91425" wrap="square" tIns="91425">
            <a:noAutofit/>
          </a:bodyPr>
          <a:lstStyle/>
          <a:p>
            <a:pPr indent="0" lvl="0" marL="113029" marR="0" rtl="0" algn="l">
              <a:lnSpc>
                <a:spcPct val="100000"/>
              </a:lnSpc>
              <a:spcBef>
                <a:spcPts val="0"/>
              </a:spcBef>
              <a:spcAft>
                <a:spcPts val="0"/>
              </a:spcAft>
              <a:buClr>
                <a:srgbClr val="000000"/>
              </a:buClr>
              <a:buSzPts val="1820"/>
              <a:buFont typeface="Arial"/>
              <a:buNone/>
            </a:pPr>
            <a:r>
              <a:rPr b="1" i="0" lang="en-US" sz="1400" u="none" cap="none" strike="noStrike">
                <a:solidFill>
                  <a:schemeClr val="dk1"/>
                </a:solidFill>
                <a:latin typeface="Verdana"/>
                <a:ea typeface="Verdana"/>
                <a:cs typeface="Verdana"/>
                <a:sym typeface="Verdana"/>
              </a:rPr>
              <a:t>Lakukan clustering K-means! Temukan jumlah cluster yang menurut teman-teman optimal dan evaluasi cluster yang dihasilkan dengan visualisasi dan silhouette score (30 poin)</a:t>
            </a:r>
            <a:endParaRPr b="1" i="0" sz="1400" u="none" cap="none" strike="noStrike">
              <a:solidFill>
                <a:srgbClr val="0000FF"/>
              </a:solidFill>
              <a:latin typeface="Verdana"/>
              <a:ea typeface="Verdana"/>
              <a:cs typeface="Verdana"/>
              <a:sym typeface="Verdana"/>
            </a:endParaRPr>
          </a:p>
        </p:txBody>
      </p:sp>
      <p:sp>
        <p:nvSpPr>
          <p:cNvPr id="212" name="Google Shape;212;p50"/>
          <p:cNvSpPr txBox="1"/>
          <p:nvPr/>
        </p:nvSpPr>
        <p:spPr>
          <a:xfrm>
            <a:off x="512375" y="1611822"/>
            <a:ext cx="71255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3.a. Menentukan jumlah cluster yang optimal dengan elbow method</a:t>
            </a:r>
            <a:endParaRPr/>
          </a:p>
        </p:txBody>
      </p:sp>
      <p:pic>
        <p:nvPicPr>
          <p:cNvPr id="213" name="Google Shape;213;p50"/>
          <p:cNvPicPr preferRelativeResize="0"/>
          <p:nvPr/>
        </p:nvPicPr>
        <p:blipFill rotWithShape="1">
          <a:blip r:embed="rId3">
            <a:alphaModFix/>
          </a:blip>
          <a:srcRect b="0" l="0" r="0" t="0"/>
          <a:stretch/>
        </p:blipFill>
        <p:spPr>
          <a:xfrm>
            <a:off x="618615" y="2099407"/>
            <a:ext cx="3747198" cy="2248990"/>
          </a:xfrm>
          <a:prstGeom prst="rect">
            <a:avLst/>
          </a:prstGeom>
          <a:noFill/>
          <a:ln>
            <a:noFill/>
          </a:ln>
        </p:spPr>
      </p:pic>
      <p:sp>
        <p:nvSpPr>
          <p:cNvPr id="214" name="Google Shape;214;p50"/>
          <p:cNvSpPr txBox="1"/>
          <p:nvPr/>
        </p:nvSpPr>
        <p:spPr>
          <a:xfrm>
            <a:off x="703754" y="4518212"/>
            <a:ext cx="357691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Belum terlihat jelas patahan k optimalnya sehingga perlu dilakukan analisis lainnya.</a:t>
            </a:r>
            <a:endParaRPr b="0" i="0" sz="1400" u="none" cap="none" strike="noStrike">
              <a:solidFill>
                <a:srgbClr val="000000"/>
              </a:solidFill>
              <a:latin typeface="Arial"/>
              <a:ea typeface="Arial"/>
              <a:cs typeface="Arial"/>
              <a:sym typeface="Arial"/>
            </a:endParaRPr>
          </a:p>
        </p:txBody>
      </p:sp>
      <p:pic>
        <p:nvPicPr>
          <p:cNvPr id="215" name="Google Shape;215;p50"/>
          <p:cNvPicPr preferRelativeResize="0"/>
          <p:nvPr/>
        </p:nvPicPr>
        <p:blipFill rotWithShape="1">
          <a:blip r:embed="rId4">
            <a:alphaModFix/>
          </a:blip>
          <a:srcRect b="0" l="0" r="0" t="0"/>
          <a:stretch/>
        </p:blipFill>
        <p:spPr>
          <a:xfrm>
            <a:off x="4867786" y="2018210"/>
            <a:ext cx="4053163" cy="2310982"/>
          </a:xfrm>
          <a:prstGeom prst="rect">
            <a:avLst/>
          </a:prstGeom>
          <a:noFill/>
          <a:ln>
            <a:noFill/>
          </a:ln>
        </p:spPr>
      </p:pic>
      <p:sp>
        <p:nvSpPr>
          <p:cNvPr id="216" name="Google Shape;216;p50"/>
          <p:cNvSpPr txBox="1"/>
          <p:nvPr/>
        </p:nvSpPr>
        <p:spPr>
          <a:xfrm>
            <a:off x="4867786" y="4509159"/>
            <a:ext cx="405316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Berdasarkan distortion score dapat diketahui bahwa elbow atau k optimal terdapat pada k = 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51"/>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3. Modelling </a:t>
            </a:r>
            <a:endParaRPr sz="1600"/>
          </a:p>
        </p:txBody>
      </p:sp>
      <p:sp>
        <p:nvSpPr>
          <p:cNvPr id="222" name="Google Shape;222;p51"/>
          <p:cNvSpPr txBox="1"/>
          <p:nvPr/>
        </p:nvSpPr>
        <p:spPr>
          <a:xfrm>
            <a:off x="449622" y="641214"/>
            <a:ext cx="71255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3.b. Membuat model clustering dengan K-Means</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pic>
        <p:nvPicPr>
          <p:cNvPr id="223" name="Google Shape;223;p51"/>
          <p:cNvPicPr preferRelativeResize="0"/>
          <p:nvPr/>
        </p:nvPicPr>
        <p:blipFill rotWithShape="1">
          <a:blip r:embed="rId3">
            <a:alphaModFix/>
          </a:blip>
          <a:srcRect b="0" l="0" r="0" t="0"/>
          <a:stretch/>
        </p:blipFill>
        <p:spPr>
          <a:xfrm>
            <a:off x="602768" y="1247311"/>
            <a:ext cx="4191215" cy="34736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2"/>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3. Modelling </a:t>
            </a:r>
            <a:endParaRPr sz="1600"/>
          </a:p>
        </p:txBody>
      </p:sp>
      <p:sp>
        <p:nvSpPr>
          <p:cNvPr id="229" name="Google Shape;229;p52"/>
          <p:cNvSpPr txBox="1"/>
          <p:nvPr/>
        </p:nvSpPr>
        <p:spPr>
          <a:xfrm>
            <a:off x="449622" y="641214"/>
            <a:ext cx="71255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3.c. Evaluasi Cluster dengan PCA dan visualisasi</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pic>
        <p:nvPicPr>
          <p:cNvPr id="230" name="Google Shape;230;p52"/>
          <p:cNvPicPr preferRelativeResize="0"/>
          <p:nvPr/>
        </p:nvPicPr>
        <p:blipFill rotWithShape="1">
          <a:blip r:embed="rId3">
            <a:alphaModFix/>
          </a:blip>
          <a:srcRect b="0" l="0" r="0" t="0"/>
          <a:stretch/>
        </p:blipFill>
        <p:spPr>
          <a:xfrm>
            <a:off x="4213412" y="1037981"/>
            <a:ext cx="4761912" cy="3928465"/>
          </a:xfrm>
          <a:prstGeom prst="rect">
            <a:avLst/>
          </a:prstGeom>
          <a:noFill/>
          <a:ln>
            <a:noFill/>
          </a:ln>
        </p:spPr>
      </p:pic>
      <p:pic>
        <p:nvPicPr>
          <p:cNvPr id="231" name="Google Shape;231;p52"/>
          <p:cNvPicPr preferRelativeResize="0"/>
          <p:nvPr/>
        </p:nvPicPr>
        <p:blipFill rotWithShape="1">
          <a:blip r:embed="rId4">
            <a:alphaModFix/>
          </a:blip>
          <a:srcRect b="0" l="0" r="0" t="0"/>
          <a:stretch/>
        </p:blipFill>
        <p:spPr>
          <a:xfrm>
            <a:off x="512375" y="1037981"/>
            <a:ext cx="3190234" cy="4031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3"/>
          <p:cNvSpPr txBox="1"/>
          <p:nvPr>
            <p:ph type="title"/>
          </p:nvPr>
        </p:nvSpPr>
        <p:spPr>
          <a:xfrm>
            <a:off x="512374" y="107650"/>
            <a:ext cx="4664607" cy="400094"/>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Anggota Kelompok 1 UNO</a:t>
            </a:r>
            <a:endParaRPr sz="2500"/>
          </a:p>
        </p:txBody>
      </p:sp>
      <p:sp>
        <p:nvSpPr>
          <p:cNvPr id="47" name="Google Shape;47;p23"/>
          <p:cNvSpPr txBox="1"/>
          <p:nvPr/>
        </p:nvSpPr>
        <p:spPr>
          <a:xfrm>
            <a:off x="724524" y="1156446"/>
            <a:ext cx="6680322" cy="3046988"/>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Roboto"/>
                <a:ea typeface="Roboto"/>
                <a:cs typeface="Roboto"/>
                <a:sym typeface="Roboto"/>
              </a:rPr>
              <a:t>Devriansyah </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Roboto"/>
                <a:ea typeface="Roboto"/>
                <a:cs typeface="Roboto"/>
                <a:sym typeface="Roboto"/>
              </a:rPr>
              <a:t>Vira Diana </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Roboto"/>
                <a:ea typeface="Roboto"/>
                <a:cs typeface="Roboto"/>
                <a:sym typeface="Roboto"/>
              </a:rPr>
              <a:t>Farih Afdhalul Ihsan</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Roboto"/>
                <a:ea typeface="Roboto"/>
                <a:cs typeface="Roboto"/>
                <a:sym typeface="Roboto"/>
              </a:rPr>
              <a:t>Dignu Akbar </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Roboto"/>
                <a:ea typeface="Roboto"/>
                <a:cs typeface="Roboto"/>
                <a:sym typeface="Roboto"/>
              </a:rPr>
              <a:t>Kun Anggiar </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Roboto"/>
                <a:ea typeface="Roboto"/>
                <a:cs typeface="Roboto"/>
                <a:sym typeface="Roboto"/>
              </a:rPr>
              <a:t>Laurenzius Julio</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Roboto"/>
                <a:ea typeface="Roboto"/>
                <a:cs typeface="Roboto"/>
                <a:sym typeface="Roboto"/>
              </a:rPr>
              <a:t>Adinda Dita </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Roboto"/>
                <a:ea typeface="Roboto"/>
                <a:cs typeface="Roboto"/>
                <a:sym typeface="Roboto"/>
              </a:rPr>
              <a:t>Rahmadani A</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048c276e9b_3_0"/>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4</a:t>
            </a:r>
            <a:r>
              <a:rPr lang="en-US" sz="2500"/>
              <a:t>. Intepretasi dan Rekomendasi </a:t>
            </a:r>
            <a:endParaRPr sz="1600"/>
          </a:p>
        </p:txBody>
      </p:sp>
      <p:sp>
        <p:nvSpPr>
          <p:cNvPr id="237" name="Google Shape;237;g2048c276e9b_3_0"/>
          <p:cNvSpPr txBox="1"/>
          <p:nvPr/>
        </p:nvSpPr>
        <p:spPr>
          <a:xfrm>
            <a:off x="512376" y="611825"/>
            <a:ext cx="83565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1800">
                <a:solidFill>
                  <a:schemeClr val="dk1"/>
                </a:solidFill>
                <a:latin typeface="Montserrat"/>
                <a:ea typeface="Montserrat"/>
                <a:cs typeface="Montserrat"/>
                <a:sym typeface="Montserrat"/>
              </a:rPr>
              <a:t>Interpretasi cluster yang dihasilkan secara bisnis dan berikan rekomendasi yang sesuai dengan cluster yang dihasilkan </a:t>
            </a:r>
            <a:endParaRPr b="1" sz="18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800">
                <a:solidFill>
                  <a:srgbClr val="0000FF"/>
                </a:solidFill>
                <a:latin typeface="Montserrat"/>
                <a:ea typeface="Montserrat"/>
                <a:cs typeface="Montserrat"/>
                <a:sym typeface="Montserrat"/>
              </a:rPr>
              <a:t>(30 poin) </a:t>
            </a:r>
            <a:endParaRPr b="1"/>
          </a:p>
        </p:txBody>
      </p:sp>
      <p:sp>
        <p:nvSpPr>
          <p:cNvPr id="238" name="Google Shape;238;g2048c276e9b_3_0"/>
          <p:cNvSpPr txBox="1"/>
          <p:nvPr/>
        </p:nvSpPr>
        <p:spPr>
          <a:xfrm>
            <a:off x="548075" y="1585300"/>
            <a:ext cx="755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Verdana"/>
                <a:ea typeface="Verdana"/>
                <a:cs typeface="Verdana"/>
                <a:sym typeface="Verdana"/>
              </a:rPr>
              <a:t>4.a. </a:t>
            </a:r>
            <a:r>
              <a:rPr b="1" lang="en-US">
                <a:solidFill>
                  <a:schemeClr val="dk1"/>
                </a:solidFill>
                <a:latin typeface="Montserrat"/>
                <a:ea typeface="Montserrat"/>
                <a:cs typeface="Montserrat"/>
                <a:sym typeface="Montserrat"/>
              </a:rPr>
              <a:t>Tempelkan kembali label yang dihasilkan ke dataframe asal, dan keluarkan statistik fitur dari setiap cluster</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Verdana"/>
              <a:ea typeface="Verdana"/>
              <a:cs typeface="Verdana"/>
              <a:sym typeface="Verdana"/>
            </a:endParaRPr>
          </a:p>
        </p:txBody>
      </p:sp>
      <p:pic>
        <p:nvPicPr>
          <p:cNvPr id="239" name="Google Shape;239;g2048c276e9b_3_0"/>
          <p:cNvPicPr preferRelativeResize="0"/>
          <p:nvPr/>
        </p:nvPicPr>
        <p:blipFill>
          <a:blip r:embed="rId3">
            <a:alphaModFix/>
          </a:blip>
          <a:stretch>
            <a:fillRect/>
          </a:stretch>
        </p:blipFill>
        <p:spPr>
          <a:xfrm>
            <a:off x="560775" y="2334375"/>
            <a:ext cx="8259676" cy="175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048c276e9b_3_11"/>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4. Intepretasi dan Rekomendasi </a:t>
            </a:r>
            <a:endParaRPr sz="1600"/>
          </a:p>
        </p:txBody>
      </p:sp>
      <p:sp>
        <p:nvSpPr>
          <p:cNvPr id="245" name="Google Shape;245;g2048c276e9b_3_11"/>
          <p:cNvSpPr txBox="1"/>
          <p:nvPr/>
        </p:nvSpPr>
        <p:spPr>
          <a:xfrm>
            <a:off x="512375" y="585700"/>
            <a:ext cx="7556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latin typeface="Verdana"/>
                <a:ea typeface="Verdana"/>
                <a:cs typeface="Verdana"/>
                <a:sym typeface="Verdana"/>
              </a:rPr>
              <a:t>4. </a:t>
            </a:r>
            <a:r>
              <a:rPr b="1" lang="en-US" sz="1200">
                <a:solidFill>
                  <a:schemeClr val="dk1"/>
                </a:solidFill>
              </a:rPr>
              <a:t>b.</a:t>
            </a:r>
            <a:r>
              <a:rPr lang="en-US" sz="1200">
                <a:solidFill>
                  <a:schemeClr val="dk1"/>
                </a:solidFill>
              </a:rPr>
              <a:t>  	</a:t>
            </a:r>
            <a:r>
              <a:rPr b="1" lang="en-US" sz="1200">
                <a:solidFill>
                  <a:schemeClr val="dk1"/>
                </a:solidFill>
              </a:rPr>
              <a:t>Deskripsikan secara kontekstual customer seperti apa yang ada di masing-masing cluster</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246" name="Google Shape;246;g2048c276e9b_3_11"/>
          <p:cNvSpPr txBox="1"/>
          <p:nvPr/>
        </p:nvSpPr>
        <p:spPr>
          <a:xfrm>
            <a:off x="2891200" y="905950"/>
            <a:ext cx="39432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050">
                <a:solidFill>
                  <a:schemeClr val="dk1"/>
                </a:solidFill>
                <a:highlight>
                  <a:srgbClr val="FFFFFE"/>
                </a:highlight>
                <a:latin typeface="Courier New"/>
                <a:ea typeface="Courier New"/>
                <a:cs typeface="Courier New"/>
                <a:sym typeface="Courier New"/>
              </a:rPr>
              <a:t>Analisis Segmentasi LFRMC pada tiap Clusternya</a:t>
            </a:r>
            <a:endParaRPr b="1" sz="1050">
              <a:solidFill>
                <a:schemeClr val="dk1"/>
              </a:solidFill>
              <a:highlight>
                <a:srgbClr val="FFFFFE"/>
              </a:highlight>
              <a:latin typeface="Courier New"/>
              <a:ea typeface="Courier New"/>
              <a:cs typeface="Courier New"/>
              <a:sym typeface="Courier New"/>
            </a:endParaRPr>
          </a:p>
        </p:txBody>
      </p:sp>
      <p:pic>
        <p:nvPicPr>
          <p:cNvPr id="247" name="Google Shape;247;g2048c276e9b_3_11"/>
          <p:cNvPicPr preferRelativeResize="0"/>
          <p:nvPr/>
        </p:nvPicPr>
        <p:blipFill>
          <a:blip r:embed="rId3">
            <a:alphaModFix/>
          </a:blip>
          <a:stretch>
            <a:fillRect/>
          </a:stretch>
        </p:blipFill>
        <p:spPr>
          <a:xfrm>
            <a:off x="622225" y="1719775"/>
            <a:ext cx="2675675" cy="2295950"/>
          </a:xfrm>
          <a:prstGeom prst="rect">
            <a:avLst/>
          </a:prstGeom>
          <a:noFill/>
          <a:ln>
            <a:noFill/>
          </a:ln>
        </p:spPr>
      </p:pic>
      <p:pic>
        <p:nvPicPr>
          <p:cNvPr id="248" name="Google Shape;248;g2048c276e9b_3_11"/>
          <p:cNvPicPr preferRelativeResize="0"/>
          <p:nvPr/>
        </p:nvPicPr>
        <p:blipFill>
          <a:blip r:embed="rId4">
            <a:alphaModFix/>
          </a:blip>
          <a:stretch>
            <a:fillRect/>
          </a:stretch>
        </p:blipFill>
        <p:spPr>
          <a:xfrm>
            <a:off x="4531575" y="1724800"/>
            <a:ext cx="4143900" cy="1271675"/>
          </a:xfrm>
          <a:prstGeom prst="rect">
            <a:avLst/>
          </a:prstGeom>
          <a:noFill/>
          <a:ln>
            <a:noFill/>
          </a:ln>
        </p:spPr>
      </p:pic>
      <p:sp>
        <p:nvSpPr>
          <p:cNvPr id="249" name="Google Shape;249;g2048c276e9b_3_11"/>
          <p:cNvSpPr txBox="1"/>
          <p:nvPr/>
        </p:nvSpPr>
        <p:spPr>
          <a:xfrm>
            <a:off x="963388" y="1321750"/>
            <a:ext cx="192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Verdana"/>
                <a:ea typeface="Verdana"/>
                <a:cs typeface="Verdana"/>
                <a:sym typeface="Verdana"/>
              </a:rPr>
              <a:t>Pola LRFMC tiap Cluster</a:t>
            </a:r>
            <a:endParaRPr b="1" sz="1000">
              <a:latin typeface="Verdana"/>
              <a:ea typeface="Verdana"/>
              <a:cs typeface="Verdana"/>
              <a:sym typeface="Verdana"/>
            </a:endParaRPr>
          </a:p>
        </p:txBody>
      </p:sp>
      <p:sp>
        <p:nvSpPr>
          <p:cNvPr id="250" name="Google Shape;250;g2048c276e9b_3_11"/>
          <p:cNvSpPr txBox="1"/>
          <p:nvPr/>
        </p:nvSpPr>
        <p:spPr>
          <a:xfrm>
            <a:off x="5214501" y="1386100"/>
            <a:ext cx="316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Verdana"/>
                <a:ea typeface="Verdana"/>
                <a:cs typeface="Verdana"/>
                <a:sym typeface="Verdana"/>
              </a:rPr>
              <a:t>Rata-Rata nilai</a:t>
            </a:r>
            <a:r>
              <a:rPr b="1" lang="en-US" sz="1000">
                <a:latin typeface="Verdana"/>
                <a:ea typeface="Verdana"/>
                <a:cs typeface="Verdana"/>
                <a:sym typeface="Verdana"/>
              </a:rPr>
              <a:t> LRFMC pada tiap Cluste</a:t>
            </a:r>
            <a:r>
              <a:rPr lang="en-US" sz="1000">
                <a:latin typeface="Verdana"/>
                <a:ea typeface="Verdana"/>
                <a:cs typeface="Verdana"/>
                <a:sym typeface="Verdana"/>
              </a:rPr>
              <a:t>r</a:t>
            </a:r>
            <a:endParaRPr sz="1000">
              <a:latin typeface="Verdana"/>
              <a:ea typeface="Verdana"/>
              <a:cs typeface="Verdana"/>
              <a:sym typeface="Verdana"/>
            </a:endParaRPr>
          </a:p>
        </p:txBody>
      </p:sp>
      <p:sp>
        <p:nvSpPr>
          <p:cNvPr id="251" name="Google Shape;251;g2048c276e9b_3_11"/>
          <p:cNvSpPr txBox="1"/>
          <p:nvPr/>
        </p:nvSpPr>
        <p:spPr>
          <a:xfrm>
            <a:off x="5214501" y="3107500"/>
            <a:ext cx="316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Verdana"/>
                <a:ea typeface="Verdana"/>
                <a:cs typeface="Verdana"/>
                <a:sym typeface="Verdana"/>
              </a:rPr>
              <a:t>Ciri-Ciri Kontekstual tiap cluster customer berdasarkan LRFMC</a:t>
            </a:r>
            <a:endParaRPr sz="1000">
              <a:latin typeface="Verdana"/>
              <a:ea typeface="Verdana"/>
              <a:cs typeface="Verdana"/>
              <a:sym typeface="Verdana"/>
            </a:endParaRPr>
          </a:p>
        </p:txBody>
      </p:sp>
      <p:pic>
        <p:nvPicPr>
          <p:cNvPr id="252" name="Google Shape;252;g2048c276e9b_3_11"/>
          <p:cNvPicPr preferRelativeResize="0"/>
          <p:nvPr/>
        </p:nvPicPr>
        <p:blipFill>
          <a:blip r:embed="rId5">
            <a:alphaModFix/>
          </a:blip>
          <a:stretch>
            <a:fillRect/>
          </a:stretch>
        </p:blipFill>
        <p:spPr>
          <a:xfrm>
            <a:off x="4104050" y="3738221"/>
            <a:ext cx="4933333" cy="1271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048c276e9b_3_39"/>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4. Intepretasi dan Rekomendasi </a:t>
            </a:r>
            <a:endParaRPr sz="1600"/>
          </a:p>
        </p:txBody>
      </p:sp>
      <p:sp>
        <p:nvSpPr>
          <p:cNvPr id="258" name="Google Shape;258;g2048c276e9b_3_39"/>
          <p:cNvSpPr txBox="1"/>
          <p:nvPr/>
        </p:nvSpPr>
        <p:spPr>
          <a:xfrm>
            <a:off x="512375" y="585700"/>
            <a:ext cx="7556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latin typeface="Verdana"/>
                <a:ea typeface="Verdana"/>
                <a:cs typeface="Verdana"/>
                <a:sym typeface="Verdana"/>
              </a:rPr>
              <a:t>4. </a:t>
            </a:r>
            <a:r>
              <a:rPr b="1" lang="en-US" sz="1200">
                <a:solidFill>
                  <a:schemeClr val="dk1"/>
                </a:solidFill>
              </a:rPr>
              <a:t>b.</a:t>
            </a:r>
            <a:r>
              <a:rPr lang="en-US" sz="1200">
                <a:solidFill>
                  <a:schemeClr val="dk1"/>
                </a:solidFill>
              </a:rPr>
              <a:t>  	</a:t>
            </a:r>
            <a:r>
              <a:rPr b="1" lang="en-US" sz="1200">
                <a:solidFill>
                  <a:schemeClr val="dk1"/>
                </a:solidFill>
              </a:rPr>
              <a:t>Deskripsikan secara kontekstual customer seperti apa yang ada di masing-masing cluster</a:t>
            </a:r>
            <a:endParaRPr b="1" sz="1200">
              <a:solidFill>
                <a:schemeClr val="dk1"/>
              </a:solidFill>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259" name="Google Shape;259;g2048c276e9b_3_39"/>
          <p:cNvSpPr txBox="1"/>
          <p:nvPr/>
        </p:nvSpPr>
        <p:spPr>
          <a:xfrm>
            <a:off x="590150" y="1017500"/>
            <a:ext cx="8193000" cy="434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US" sz="800">
                <a:solidFill>
                  <a:srgbClr val="212121"/>
                </a:solidFill>
                <a:highlight>
                  <a:srgbClr val="FFFFFF"/>
                </a:highlight>
                <a:latin typeface="Roboto"/>
                <a:ea typeface="Roboto"/>
                <a:cs typeface="Roboto"/>
                <a:sym typeface="Roboto"/>
              </a:rPr>
              <a:t>P</a:t>
            </a:r>
            <a:r>
              <a:rPr b="1" lang="en-US" sz="900">
                <a:solidFill>
                  <a:srgbClr val="212121"/>
                </a:solidFill>
                <a:highlight>
                  <a:srgbClr val="FFFFFF"/>
                </a:highlight>
                <a:latin typeface="Roboto"/>
                <a:ea typeface="Roboto"/>
                <a:cs typeface="Roboto"/>
                <a:sym typeface="Roboto"/>
              </a:rPr>
              <a:t>enjelasan tiap - tiap cluster dalam klasifikasi customer:</a:t>
            </a:r>
            <a:endParaRPr b="1"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b="1" lang="en-US" sz="900">
                <a:solidFill>
                  <a:srgbClr val="212121"/>
                </a:solidFill>
                <a:highlight>
                  <a:srgbClr val="FFFFFF"/>
                </a:highlight>
                <a:latin typeface="Roboto"/>
                <a:ea typeface="Roboto"/>
                <a:cs typeface="Roboto"/>
                <a:sym typeface="Roboto"/>
              </a:rPr>
              <a:t>Cluster 0 (Price Sensitive Customer) :</a:t>
            </a:r>
            <a:r>
              <a:rPr lang="en-US" sz="900">
                <a:solidFill>
                  <a:srgbClr val="212121"/>
                </a:solidFill>
                <a:highlight>
                  <a:srgbClr val="FFFFFF"/>
                </a:highlight>
                <a:latin typeface="Roboto"/>
                <a:ea typeface="Roboto"/>
                <a:cs typeface="Roboto"/>
                <a:sym typeface="Roboto"/>
              </a:rPr>
              <a:t> Costumer ini melakukan penerbangan terakhir dengan jangka waktu yang cukup lama, baru bergabung menjadi member, tingkat frekuensi penerbangan yang dilalui sedikit, dan jarang mendapat kupon atau diskon. Costumer ini berorientasi pada harga jadi jika kupon diskon sedikit maka customer ini cenderung tidak akan melakukan penerbangan di maskapai ini.</a:t>
            </a:r>
            <a:endParaRPr sz="9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b="1" lang="en-US" sz="900">
                <a:solidFill>
                  <a:srgbClr val="212121"/>
                </a:solidFill>
                <a:highlight>
                  <a:srgbClr val="FFFFFF"/>
                </a:highlight>
                <a:latin typeface="Roboto"/>
                <a:ea typeface="Roboto"/>
                <a:cs typeface="Roboto"/>
                <a:sym typeface="Roboto"/>
              </a:rPr>
              <a:t>Cluster 1 (Loyal Customer) :</a:t>
            </a:r>
            <a:r>
              <a:rPr lang="en-US" sz="900">
                <a:solidFill>
                  <a:srgbClr val="212121"/>
                </a:solidFill>
                <a:highlight>
                  <a:srgbClr val="FFFFFF"/>
                </a:highlight>
                <a:latin typeface="Roboto"/>
                <a:ea typeface="Roboto"/>
                <a:cs typeface="Roboto"/>
                <a:sym typeface="Roboto"/>
              </a:rPr>
              <a:t> Customer yang telah menjadi member dalam jangka waktu terlama, memiliki frekuensi penerbangan sedang, jarak tempuh penerbangan yang dilalui cukup lumayan, dan tidak terlalu sering menggunakan maskapai dalam waktu berdekatan.</a:t>
            </a:r>
            <a:endParaRPr sz="9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b="1" lang="en-US" sz="900">
                <a:solidFill>
                  <a:srgbClr val="212121"/>
                </a:solidFill>
                <a:highlight>
                  <a:srgbClr val="FFFFFF"/>
                </a:highlight>
                <a:latin typeface="Roboto"/>
                <a:ea typeface="Roboto"/>
                <a:cs typeface="Roboto"/>
                <a:sym typeface="Roboto"/>
              </a:rPr>
              <a:t>Cluster 2 (Champion Customer) :</a:t>
            </a:r>
            <a:r>
              <a:rPr lang="en-US" sz="900">
                <a:solidFill>
                  <a:srgbClr val="212121"/>
                </a:solidFill>
                <a:highlight>
                  <a:srgbClr val="FFFFFF"/>
                </a:highlight>
                <a:latin typeface="Roboto"/>
                <a:ea typeface="Roboto"/>
                <a:cs typeface="Roboto"/>
                <a:sym typeface="Roboto"/>
              </a:rPr>
              <a:t> Costumer yang paling sering menggunakan maskapai penerbangan dan paling jauh jarak penerbanganya dibanding costumer lain. Hal ini menunjukan bahwa costumer ini memiliki kemungkinan menghasilkan revenue yang besar karena frekuensi penerbangan yang tinggi disertai dengan jarak yang jauh tiap travelnya, hal ini berarti harga tiket yang dibeli pastilah mahal. Costumer ini juga memiliki rentang waktu melakukan penerbangan lagi yang tidak jauh dan merupakan member yang cukup lama di maskapai.</a:t>
            </a:r>
            <a:endParaRPr sz="9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b="1" lang="en-US" sz="900">
                <a:solidFill>
                  <a:srgbClr val="212121"/>
                </a:solidFill>
                <a:highlight>
                  <a:srgbClr val="FFFFFF"/>
                </a:highlight>
                <a:latin typeface="Roboto"/>
                <a:ea typeface="Roboto"/>
                <a:cs typeface="Roboto"/>
                <a:sym typeface="Roboto"/>
              </a:rPr>
              <a:t>Cluster 3 (About To Sleep Customer) :</a:t>
            </a:r>
            <a:r>
              <a:rPr lang="en-US" sz="900">
                <a:solidFill>
                  <a:srgbClr val="212121"/>
                </a:solidFill>
                <a:highlight>
                  <a:srgbClr val="FFFFFF"/>
                </a:highlight>
                <a:latin typeface="Roboto"/>
                <a:ea typeface="Roboto"/>
                <a:cs typeface="Roboto"/>
                <a:sym typeface="Roboto"/>
              </a:rPr>
              <a:t> Customer yang belum melakukan penerbangan di maskapai  dalam jangka waktu yang lama, frekuensi penerbangan yang sedikit, jarak tempuh penerbangan yang dilalui relatif dekat atau tidak jauh, walaupun mendapat coupon diskon yang cukup banyak dari maskapai.</a:t>
            </a:r>
            <a:endParaRPr sz="9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b="1" lang="en-US" sz="900">
                <a:solidFill>
                  <a:srgbClr val="212121"/>
                </a:solidFill>
                <a:highlight>
                  <a:srgbClr val="FFFFFF"/>
                </a:highlight>
                <a:latin typeface="Roboto"/>
                <a:ea typeface="Roboto"/>
                <a:cs typeface="Roboto"/>
                <a:sym typeface="Roboto"/>
              </a:rPr>
              <a:t>Cluster 4 (New Costumer) :</a:t>
            </a:r>
            <a:r>
              <a:rPr lang="en-US" sz="900">
                <a:solidFill>
                  <a:srgbClr val="212121"/>
                </a:solidFill>
                <a:highlight>
                  <a:srgbClr val="FFFFFF"/>
                </a:highlight>
                <a:latin typeface="Roboto"/>
                <a:ea typeface="Roboto"/>
                <a:cs typeface="Roboto"/>
                <a:sym typeface="Roboto"/>
              </a:rPr>
              <a:t> Customer yang baru-baru ini menggunakan maskapai penerbangan. Hal tersebut dapat terlihat dari tingkat recency yang sedang, waktu bergabung menjadi member belum lama, Frekuensi menggunakan maskapai penerbangan, jarak tempuh penerbangan yang rendah, dan kupon diskon yang didapatkan cukup banyak.</a:t>
            </a:r>
            <a:endParaRPr sz="9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048c276e9b_3_53"/>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4. Intepretasi dan Rekomendasi </a:t>
            </a:r>
            <a:endParaRPr sz="1600"/>
          </a:p>
        </p:txBody>
      </p:sp>
      <p:sp>
        <p:nvSpPr>
          <p:cNvPr id="265" name="Google Shape;265;g2048c276e9b_3_53"/>
          <p:cNvSpPr txBox="1"/>
          <p:nvPr/>
        </p:nvSpPr>
        <p:spPr>
          <a:xfrm>
            <a:off x="512375" y="585700"/>
            <a:ext cx="7556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latin typeface="Verdana"/>
                <a:ea typeface="Verdana"/>
                <a:cs typeface="Verdana"/>
                <a:sym typeface="Verdana"/>
              </a:rPr>
              <a:t>4. </a:t>
            </a:r>
            <a:r>
              <a:rPr b="1" lang="en-US" sz="1200">
                <a:solidFill>
                  <a:schemeClr val="dk1"/>
                </a:solidFill>
              </a:rPr>
              <a:t>C. Rekomendasi bisnis untuk tiap clusternya</a:t>
            </a:r>
            <a:endParaRPr b="1" sz="1200">
              <a:solidFill>
                <a:schemeClr val="dk1"/>
              </a:solidFill>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266" name="Google Shape;266;g2048c276e9b_3_53"/>
          <p:cNvSpPr txBox="1"/>
          <p:nvPr/>
        </p:nvSpPr>
        <p:spPr>
          <a:xfrm>
            <a:off x="596450" y="1059225"/>
            <a:ext cx="8193000" cy="209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US" sz="1000">
                <a:solidFill>
                  <a:srgbClr val="212121"/>
                </a:solidFill>
                <a:highlight>
                  <a:srgbClr val="FFFFFF"/>
                </a:highlight>
                <a:latin typeface="Roboto"/>
                <a:ea typeface="Roboto"/>
                <a:cs typeface="Roboto"/>
                <a:sym typeface="Roboto"/>
              </a:rPr>
              <a:t>A. Cluster 0 - Price Sensitive Customer</a:t>
            </a:r>
            <a:endParaRPr b="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000">
                <a:solidFill>
                  <a:srgbClr val="212121"/>
                </a:solidFill>
                <a:highlight>
                  <a:srgbClr val="FFFFFF"/>
                </a:highlight>
                <a:latin typeface="Roboto"/>
                <a:ea typeface="Roboto"/>
                <a:cs typeface="Roboto"/>
                <a:sym typeface="Roboto"/>
              </a:rPr>
              <a:t>Kelompok Customer yang dalam jangka waktu yang cukup lama tidak menggunakan maskapai penerbangan, hal ini dapat terjadi karena berbagai macam alasan.Salah satunya yang sudah dijabarkan diatas bahwa mungkin terdapat pengaruh pemberian kupon diskon yang rendah sehingga menurut customer harga penerbangan mahal. Oleh karena itu, dibutuhkan perlakuan yang dipersonalisasikan dengan keinginan dan kebutuhan customer.</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b="1" lang="en-US" sz="1000">
                <a:solidFill>
                  <a:srgbClr val="212121"/>
                </a:solidFill>
                <a:highlight>
                  <a:srgbClr val="FFFFFF"/>
                </a:highlight>
                <a:latin typeface="Roboto"/>
                <a:ea typeface="Roboto"/>
                <a:cs typeface="Roboto"/>
                <a:sym typeface="Roboto"/>
              </a:rPr>
              <a:t>Rekomendasi Bisnis yang perlu dilakukan :</a:t>
            </a:r>
            <a:endParaRPr b="1"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Mengirimkan newsletter tentang diskon dan program penerbangan yang bermanfaat.</a:t>
            </a:r>
            <a:endParaRPr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Meningkatkan dan memberikan nilai kupon dan diskon yang lebih banyak.</a:t>
            </a:r>
            <a:endParaRPr sz="1000">
              <a:solidFill>
                <a:srgbClr val="212121"/>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a:latin typeface="Verdana"/>
              <a:ea typeface="Verdana"/>
              <a:cs typeface="Verdana"/>
              <a:sym typeface="Verdana"/>
            </a:endParaRPr>
          </a:p>
        </p:txBody>
      </p:sp>
      <p:sp>
        <p:nvSpPr>
          <p:cNvPr id="267" name="Google Shape;267;g2048c276e9b_3_53"/>
          <p:cNvSpPr txBox="1"/>
          <p:nvPr/>
        </p:nvSpPr>
        <p:spPr>
          <a:xfrm>
            <a:off x="596450" y="2831200"/>
            <a:ext cx="8452200" cy="260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000">
                <a:solidFill>
                  <a:srgbClr val="212121"/>
                </a:solidFill>
                <a:highlight>
                  <a:srgbClr val="FFFFFF"/>
                </a:highlight>
                <a:latin typeface="Roboto"/>
                <a:ea typeface="Roboto"/>
                <a:cs typeface="Roboto"/>
                <a:sym typeface="Roboto"/>
              </a:rPr>
              <a:t>B. Cluster 1 - Loyal Customer</a:t>
            </a:r>
            <a:endParaRPr b="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US" sz="1000">
                <a:solidFill>
                  <a:srgbClr val="212121"/>
                </a:solidFill>
                <a:highlight>
                  <a:srgbClr val="FFFFFF"/>
                </a:highlight>
                <a:latin typeface="Roboto"/>
                <a:ea typeface="Roboto"/>
                <a:cs typeface="Roboto"/>
                <a:sym typeface="Roboto"/>
              </a:rPr>
              <a:t>Kelompok customer yang telah lama memakai jasa maskapai penerbangan dan memiliki kepuasan atas layanan dan servis yang diberikan. Hal ini membuat mereka loyal dan tidak mencari alternatif maskapai lainnya. Tindakan utama yang perlu dilakukan adalah pemberian penghargaan dan pelayanan berlebih atas loyalitas mereka.</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b="1" lang="en-US" sz="1000">
                <a:solidFill>
                  <a:srgbClr val="212121"/>
                </a:solidFill>
                <a:highlight>
                  <a:srgbClr val="FFFFFF"/>
                </a:highlight>
                <a:latin typeface="Roboto"/>
                <a:ea typeface="Roboto"/>
                <a:cs typeface="Roboto"/>
                <a:sym typeface="Roboto"/>
              </a:rPr>
              <a:t>Rekomendasi Bisnis yang perlu dilakukan :</a:t>
            </a:r>
            <a:endParaRPr b="1"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Memberikan reward atau poin atas sikap loyalitas mereka yang nantinya dapat digunakan untuk memperoleh hadiah seperti kupon diskon, tiket pesawat, atau produk afiliasi lainnya.</a:t>
            </a:r>
            <a:endParaRPr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Memberikan layanan dan kemudahan prioritas yang lebih baik</a:t>
            </a:r>
            <a:endParaRPr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Meminta kritik dan saran kepada loyal customer agar customer merasa lebih nyaman</a:t>
            </a:r>
            <a:endParaRPr sz="1000">
              <a:solidFill>
                <a:srgbClr val="212121"/>
              </a:solidFill>
              <a:highlight>
                <a:srgbClr val="FFFFFF"/>
              </a:highlight>
              <a:latin typeface="Roboto"/>
              <a:ea typeface="Roboto"/>
              <a:cs typeface="Roboto"/>
              <a:sym typeface="Roboto"/>
            </a:endParaRPr>
          </a:p>
          <a:p>
            <a:pPr indent="0" lvl="0" marL="914400" rtl="0" algn="l">
              <a:lnSpc>
                <a:spcPct val="115000"/>
              </a:lnSpc>
              <a:spcBef>
                <a:spcPts val="1200"/>
              </a:spcBef>
              <a:spcAft>
                <a:spcPts val="0"/>
              </a:spcAft>
              <a:buNone/>
            </a:pPr>
            <a:r>
              <a:t/>
            </a:r>
            <a:endParaRPr b="1" sz="1000">
              <a:solidFill>
                <a:srgbClr val="212121"/>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048c276e9b_3_63"/>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4. Intepretasi dan Rekomendasi </a:t>
            </a:r>
            <a:endParaRPr sz="1600"/>
          </a:p>
        </p:txBody>
      </p:sp>
      <p:sp>
        <p:nvSpPr>
          <p:cNvPr id="273" name="Google Shape;273;g2048c276e9b_3_63"/>
          <p:cNvSpPr txBox="1"/>
          <p:nvPr/>
        </p:nvSpPr>
        <p:spPr>
          <a:xfrm>
            <a:off x="512375" y="585700"/>
            <a:ext cx="7556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latin typeface="Verdana"/>
                <a:ea typeface="Verdana"/>
                <a:cs typeface="Verdana"/>
                <a:sym typeface="Verdana"/>
              </a:rPr>
              <a:t>4. </a:t>
            </a:r>
            <a:r>
              <a:rPr b="1" lang="en-US" sz="1200">
                <a:solidFill>
                  <a:schemeClr val="dk1"/>
                </a:solidFill>
              </a:rPr>
              <a:t>C. Rekomendasi bisnis untuk tiap clusternya</a:t>
            </a:r>
            <a:endParaRPr b="1" sz="1200">
              <a:solidFill>
                <a:schemeClr val="dk1"/>
              </a:solidFill>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274" name="Google Shape;274;g2048c276e9b_3_63"/>
          <p:cNvSpPr txBox="1"/>
          <p:nvPr/>
        </p:nvSpPr>
        <p:spPr>
          <a:xfrm>
            <a:off x="583775" y="913725"/>
            <a:ext cx="8193000" cy="23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US" sz="1000">
                <a:solidFill>
                  <a:srgbClr val="212121"/>
                </a:solidFill>
                <a:highlight>
                  <a:srgbClr val="FFFFFF"/>
                </a:highlight>
                <a:latin typeface="Roboto"/>
                <a:ea typeface="Roboto"/>
                <a:cs typeface="Roboto"/>
                <a:sym typeface="Roboto"/>
              </a:rPr>
              <a:t>C. Cluster 2 - Champion Customer</a:t>
            </a:r>
            <a:endParaRPr b="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000">
                <a:solidFill>
                  <a:srgbClr val="212121"/>
                </a:solidFill>
                <a:highlight>
                  <a:srgbClr val="FFFFFF"/>
                </a:highlight>
                <a:latin typeface="Roboto"/>
                <a:ea typeface="Roboto"/>
                <a:cs typeface="Roboto"/>
                <a:sym typeface="Roboto"/>
              </a:rPr>
              <a:t>Kelompok Customer yang sering menggunakan maskapai penerbangan dengan jarak tiap travel-nya yang jauh. Customer ini dapat menjadi kontributor utama dalam meningkatkan revenue perusahaan baik secara monetary maupun marketing (word of mouth). Customer pada kelompok ini harus diperlakukan dengan istimewa dan hati hati agar nantinya dapat bertahan lama atau loyal.</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b="1" lang="en-US" sz="1000">
                <a:solidFill>
                  <a:srgbClr val="212121"/>
                </a:solidFill>
                <a:highlight>
                  <a:srgbClr val="FFFFFF"/>
                </a:highlight>
                <a:latin typeface="Roboto"/>
                <a:ea typeface="Roboto"/>
                <a:cs typeface="Roboto"/>
                <a:sym typeface="Roboto"/>
              </a:rPr>
              <a:t>Rekomendasi Bisnis yang perlu dilakukan :</a:t>
            </a:r>
            <a:endParaRPr b="1"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Meningkatkan dan menjaga kepuasan customer dengan cara menjaga hubungan baik. Hal ini dapat dilakukan dengan membantu customer ini lewat travel support.</a:t>
            </a:r>
            <a:endParaRPr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Memberikan kupon diskon dan marchandise untuk penerbangan yang dilakukan pada jangka waktu tertentu.</a:t>
            </a:r>
            <a:endParaRPr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Memberikan diskon yang lebih besar apabila customer mengajak orang lain untuk penerbangan bersama.</a:t>
            </a:r>
            <a:endParaRPr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Memberikan point atau reward pada jangka waktu tertentu apabila masih menjadi member.</a:t>
            </a:r>
            <a:endParaRPr sz="1000">
              <a:solidFill>
                <a:srgbClr val="212121"/>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1000">
              <a:latin typeface="Verdana"/>
              <a:ea typeface="Verdana"/>
              <a:cs typeface="Verdana"/>
              <a:sym typeface="Verdana"/>
            </a:endParaRPr>
          </a:p>
        </p:txBody>
      </p:sp>
      <p:sp>
        <p:nvSpPr>
          <p:cNvPr id="275" name="Google Shape;275;g2048c276e9b_3_63"/>
          <p:cNvSpPr txBox="1"/>
          <p:nvPr/>
        </p:nvSpPr>
        <p:spPr>
          <a:xfrm>
            <a:off x="482575" y="3068500"/>
            <a:ext cx="8585100" cy="23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US" sz="1000">
                <a:solidFill>
                  <a:srgbClr val="212121"/>
                </a:solidFill>
                <a:highlight>
                  <a:srgbClr val="FFFFFF"/>
                </a:highlight>
                <a:latin typeface="Roboto"/>
                <a:ea typeface="Roboto"/>
                <a:cs typeface="Roboto"/>
                <a:sym typeface="Roboto"/>
              </a:rPr>
              <a:t>D. Cluster 3 - About to Sleep Customer</a:t>
            </a:r>
            <a:endParaRPr b="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000">
                <a:solidFill>
                  <a:srgbClr val="212121"/>
                </a:solidFill>
                <a:highlight>
                  <a:srgbClr val="FFFFFF"/>
                </a:highlight>
                <a:latin typeface="Roboto"/>
                <a:ea typeface="Roboto"/>
                <a:cs typeface="Roboto"/>
                <a:sym typeface="Roboto"/>
              </a:rPr>
              <a:t>Kelompok Customer yang tidak membeli dan melakukan penerbangan dalam jangka waktu yang lama tanpa ada kejelasan yang jelas, walaupun sudah diberikan diskon untuk menarik minat transaksi. Kelompok customer ini memiliki kemungkinan besar menjadi lost customer yang akan pindah ke rival perusahaan dan maskapai jika tidak dipastikan customer retentionnya. Oleh karena itu, Perusahaan atau maskapai perlu mengirimkan pesan yang tepat dan relevan untuk menyelesaikan masalah customer dan menarik minat customer untuk melakukan penerbangan di maskapai tersebut.</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b="1" lang="en-US" sz="1000">
                <a:solidFill>
                  <a:srgbClr val="212121"/>
                </a:solidFill>
                <a:highlight>
                  <a:srgbClr val="FFFFFF"/>
                </a:highlight>
                <a:latin typeface="Roboto"/>
                <a:ea typeface="Roboto"/>
                <a:cs typeface="Roboto"/>
                <a:sym typeface="Roboto"/>
              </a:rPr>
              <a:t>Rekomendasi Bisnis yang perlu dilakukan :</a:t>
            </a:r>
            <a:endParaRPr b="1"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Mengirimkan personal message kepada customer ini agar mengetahui alasan mengapa customer ini tidak melakukan penerbangan di maskapai ini.</a:t>
            </a:r>
            <a:endParaRPr sz="1000">
              <a:solidFill>
                <a:srgbClr val="212121"/>
              </a:solidFill>
              <a:highlight>
                <a:srgbClr val="FFFFFF"/>
              </a:highlight>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US" sz="1000">
                <a:solidFill>
                  <a:srgbClr val="212121"/>
                </a:solidFill>
                <a:highlight>
                  <a:srgbClr val="FFFFFF"/>
                </a:highlight>
                <a:latin typeface="Roboto"/>
                <a:ea typeface="Roboto"/>
                <a:cs typeface="Roboto"/>
                <a:sym typeface="Roboto"/>
              </a:rPr>
              <a:t>Mengirim newsletter yang berisi tawaran atau diskon spesial untuk customer yang comeback setelah tidak melakukan penerbangan dalam waktu yang lama agar customer mau kembali lagi</a:t>
            </a:r>
            <a:endParaRPr sz="1000">
              <a:solidFill>
                <a:srgbClr val="212121"/>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b="1" sz="10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048c276e9b_3_73"/>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4. Intepretasi dan Rekomendasi </a:t>
            </a:r>
            <a:endParaRPr sz="1600"/>
          </a:p>
        </p:txBody>
      </p:sp>
      <p:sp>
        <p:nvSpPr>
          <p:cNvPr id="281" name="Google Shape;281;g2048c276e9b_3_73"/>
          <p:cNvSpPr txBox="1"/>
          <p:nvPr/>
        </p:nvSpPr>
        <p:spPr>
          <a:xfrm>
            <a:off x="512375" y="585700"/>
            <a:ext cx="7556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latin typeface="Verdana"/>
                <a:ea typeface="Verdana"/>
                <a:cs typeface="Verdana"/>
                <a:sym typeface="Verdana"/>
              </a:rPr>
              <a:t>4. </a:t>
            </a:r>
            <a:r>
              <a:rPr b="1" lang="en-US" sz="1200">
                <a:solidFill>
                  <a:schemeClr val="dk1"/>
                </a:solidFill>
              </a:rPr>
              <a:t>C. Rekomendasi bisnis untuk tiap clusternya</a:t>
            </a:r>
            <a:endParaRPr b="1" sz="1200">
              <a:solidFill>
                <a:schemeClr val="dk1"/>
              </a:solidFill>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282" name="Google Shape;282;g2048c276e9b_3_73"/>
          <p:cNvSpPr txBox="1"/>
          <p:nvPr/>
        </p:nvSpPr>
        <p:spPr>
          <a:xfrm>
            <a:off x="512375" y="1042825"/>
            <a:ext cx="8268900" cy="2032200"/>
          </a:xfrm>
          <a:prstGeom prst="rect">
            <a:avLst/>
          </a:prstGeom>
          <a:noFill/>
          <a:ln>
            <a:noFill/>
          </a:ln>
        </p:spPr>
        <p:txBody>
          <a:bodyPr anchorCtr="0" anchor="t" bIns="91425" lIns="91425" spcFirstLastPara="1" rIns="91425" wrap="square" tIns="91425">
            <a:spAutoFit/>
          </a:bodyPr>
          <a:lstStyle/>
          <a:p>
            <a:pPr indent="0" lvl="0" marL="279400" marR="76200" rtl="0" algn="l">
              <a:lnSpc>
                <a:spcPct val="160000"/>
              </a:lnSpc>
              <a:spcBef>
                <a:spcPts val="1100"/>
              </a:spcBef>
              <a:spcAft>
                <a:spcPts val="0"/>
              </a:spcAft>
              <a:buClr>
                <a:schemeClr val="dk1"/>
              </a:buClr>
              <a:buSzPts val="1100"/>
              <a:buFont typeface="Arial"/>
              <a:buNone/>
            </a:pPr>
            <a:r>
              <a:rPr b="1" lang="en-US" sz="900">
                <a:solidFill>
                  <a:srgbClr val="212121"/>
                </a:solidFill>
                <a:highlight>
                  <a:srgbClr val="FFFFFF"/>
                </a:highlight>
                <a:latin typeface="Roboto"/>
                <a:ea typeface="Roboto"/>
                <a:cs typeface="Roboto"/>
                <a:sym typeface="Roboto"/>
              </a:rPr>
              <a:t>E. Cluster 4 - New Customer</a:t>
            </a:r>
            <a:endParaRPr b="1" sz="900">
              <a:solidFill>
                <a:srgbClr val="212121"/>
              </a:solidFill>
              <a:highlight>
                <a:srgbClr val="FFFFFF"/>
              </a:highlight>
              <a:latin typeface="Roboto"/>
              <a:ea typeface="Roboto"/>
              <a:cs typeface="Roboto"/>
              <a:sym typeface="Roboto"/>
            </a:endParaRPr>
          </a:p>
          <a:p>
            <a:pPr indent="0" lvl="0" marL="279400" marR="76200" rtl="0" algn="l">
              <a:lnSpc>
                <a:spcPct val="160000"/>
              </a:lnSpc>
              <a:spcBef>
                <a:spcPts val="1100"/>
              </a:spcBef>
              <a:spcAft>
                <a:spcPts val="0"/>
              </a:spcAft>
              <a:buClr>
                <a:schemeClr val="dk1"/>
              </a:buClr>
              <a:buSzPts val="1100"/>
              <a:buFont typeface="Arial"/>
              <a:buNone/>
            </a:pPr>
            <a:r>
              <a:rPr lang="en-US" sz="900">
                <a:solidFill>
                  <a:srgbClr val="212121"/>
                </a:solidFill>
                <a:highlight>
                  <a:srgbClr val="FFFFFF"/>
                </a:highlight>
                <a:latin typeface="Roboto"/>
                <a:ea typeface="Roboto"/>
                <a:cs typeface="Roboto"/>
                <a:sym typeface="Roboto"/>
              </a:rPr>
              <a:t>Kelompok customer yang masih baru dalam menggunakan jasa penerbangan maskapai untuk bepergian. Kelompok customer ini perlu dipersiapkan menjadi customer loyalist karena jumlah populasinya yang paling besar diantara kelompok lainnya. Kelompok customer ini perlu dilakukan pemberian diskon dan pengawasan secara berkala agar dapat terlihat ciri-ciri kelompok mana yang akan dituju dan mencegah terjadinya customer churn atau lost customer.</a:t>
            </a:r>
            <a:endParaRPr sz="900">
              <a:solidFill>
                <a:srgbClr val="212121"/>
              </a:solidFill>
              <a:highlight>
                <a:srgbClr val="FFFFFF"/>
              </a:highlight>
              <a:latin typeface="Roboto"/>
              <a:ea typeface="Roboto"/>
              <a:cs typeface="Roboto"/>
              <a:sym typeface="Roboto"/>
            </a:endParaRPr>
          </a:p>
          <a:p>
            <a:pPr indent="-285750" lvl="0" marL="736600" marR="76200" rtl="0" algn="l">
              <a:lnSpc>
                <a:spcPct val="115000"/>
              </a:lnSpc>
              <a:spcBef>
                <a:spcPts val="1100"/>
              </a:spcBef>
              <a:spcAft>
                <a:spcPts val="0"/>
              </a:spcAft>
              <a:buClr>
                <a:srgbClr val="212121"/>
              </a:buClr>
              <a:buSzPts val="900"/>
              <a:buFont typeface="Roboto"/>
              <a:buChar char="●"/>
            </a:pPr>
            <a:r>
              <a:rPr b="1" lang="en-US" sz="900">
                <a:solidFill>
                  <a:srgbClr val="212121"/>
                </a:solidFill>
                <a:highlight>
                  <a:srgbClr val="FFFFFF"/>
                </a:highlight>
                <a:latin typeface="Roboto"/>
                <a:ea typeface="Roboto"/>
                <a:cs typeface="Roboto"/>
                <a:sym typeface="Roboto"/>
              </a:rPr>
              <a:t>Rekomendasi Bisnis yang perlu dilakukan :</a:t>
            </a:r>
            <a:endParaRPr b="1" sz="900">
              <a:solidFill>
                <a:srgbClr val="212121"/>
              </a:solidFill>
              <a:highlight>
                <a:srgbClr val="FFFFFF"/>
              </a:highlight>
              <a:latin typeface="Roboto"/>
              <a:ea typeface="Roboto"/>
              <a:cs typeface="Roboto"/>
              <a:sym typeface="Roboto"/>
            </a:endParaRPr>
          </a:p>
          <a:p>
            <a:pPr indent="-285750" lvl="1" marL="1193800" marR="76200" rtl="0" algn="l">
              <a:lnSpc>
                <a:spcPct val="115000"/>
              </a:lnSpc>
              <a:spcBef>
                <a:spcPts val="0"/>
              </a:spcBef>
              <a:spcAft>
                <a:spcPts val="0"/>
              </a:spcAft>
              <a:buClr>
                <a:srgbClr val="212121"/>
              </a:buClr>
              <a:buSzPts val="900"/>
              <a:buFont typeface="Roboto"/>
              <a:buChar char="○"/>
            </a:pPr>
            <a:r>
              <a:rPr lang="en-US" sz="900">
                <a:solidFill>
                  <a:srgbClr val="212121"/>
                </a:solidFill>
                <a:highlight>
                  <a:srgbClr val="FFFFFF"/>
                </a:highlight>
                <a:latin typeface="Roboto"/>
                <a:ea typeface="Roboto"/>
                <a:cs typeface="Roboto"/>
                <a:sym typeface="Roboto"/>
              </a:rPr>
              <a:t>Mengirimkan ucapan terima kasih karena sudah melakukan penerbangan</a:t>
            </a:r>
            <a:endParaRPr sz="900">
              <a:solidFill>
                <a:srgbClr val="212121"/>
              </a:solidFill>
              <a:highlight>
                <a:srgbClr val="FFFFFF"/>
              </a:highlight>
              <a:latin typeface="Roboto"/>
              <a:ea typeface="Roboto"/>
              <a:cs typeface="Roboto"/>
              <a:sym typeface="Roboto"/>
            </a:endParaRPr>
          </a:p>
          <a:p>
            <a:pPr indent="-285750" lvl="1" marL="1193800" marR="76200" rtl="0" algn="l">
              <a:lnSpc>
                <a:spcPct val="115000"/>
              </a:lnSpc>
              <a:spcBef>
                <a:spcPts val="0"/>
              </a:spcBef>
              <a:spcAft>
                <a:spcPts val="0"/>
              </a:spcAft>
              <a:buClr>
                <a:srgbClr val="212121"/>
              </a:buClr>
              <a:buSzPts val="900"/>
              <a:buFont typeface="Roboto"/>
              <a:buChar char="○"/>
            </a:pPr>
            <a:r>
              <a:rPr lang="en-US" sz="900">
                <a:solidFill>
                  <a:srgbClr val="212121"/>
                </a:solidFill>
                <a:highlight>
                  <a:srgbClr val="FFFFFF"/>
                </a:highlight>
                <a:latin typeface="Roboto"/>
                <a:ea typeface="Roboto"/>
                <a:cs typeface="Roboto"/>
                <a:sym typeface="Roboto"/>
              </a:rPr>
              <a:t>Memberikan diskon pada periode tertentu pada customer baru.</a:t>
            </a:r>
            <a:endParaRPr sz="11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1d0dfd41847_0_3"/>
          <p:cNvSpPr txBox="1"/>
          <p:nvPr>
            <p:ph type="title"/>
          </p:nvPr>
        </p:nvSpPr>
        <p:spPr>
          <a:xfrm>
            <a:off x="512375" y="107650"/>
            <a:ext cx="45318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Dataset yang Dipakai</a:t>
            </a:r>
            <a:endParaRPr sz="2500"/>
          </a:p>
        </p:txBody>
      </p:sp>
      <p:sp>
        <p:nvSpPr>
          <p:cNvPr id="53" name="Google Shape;53;g1d0dfd41847_0_3"/>
          <p:cNvSpPr txBox="1"/>
          <p:nvPr/>
        </p:nvSpPr>
        <p:spPr>
          <a:xfrm>
            <a:off x="690466" y="1378378"/>
            <a:ext cx="3655800" cy="61552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Airline Customer Value Analysis Case</a:t>
            </a:r>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Verdana"/>
              <a:ea typeface="Verdana"/>
              <a:cs typeface="Verdana"/>
              <a:sym typeface="Verdana"/>
            </a:endParaRPr>
          </a:p>
        </p:txBody>
      </p:sp>
      <p:sp>
        <p:nvSpPr>
          <p:cNvPr id="54" name="Google Shape;54;g1d0dfd41847_0_3"/>
          <p:cNvSpPr txBox="1"/>
          <p:nvPr/>
        </p:nvSpPr>
        <p:spPr>
          <a:xfrm>
            <a:off x="770727" y="1997617"/>
            <a:ext cx="3575539" cy="83096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hlinkClick r:id="rId3">
                  <a:extLst>
                    <a:ext uri="{A12FA001-AC4F-418D-AE19-62706E023703}">
                      <ahyp:hlinkClr val="tx"/>
                    </a:ext>
                  </a:extLst>
                </a:hlinkClick>
              </a:rPr>
              <a:t>https://drive.google.com/drive/folders/1v7BjYPybGlhQ9oNiPwgA-1l1uh3Vi3yW?usp=sharing</a:t>
            </a:r>
            <a:endParaRPr b="0" i="0" sz="1400" u="none" cap="none" strike="noStrike">
              <a:solidFill>
                <a:srgbClr val="000000"/>
              </a:solidFill>
              <a:latin typeface="Verdana"/>
              <a:ea typeface="Verdana"/>
              <a:cs typeface="Verdana"/>
              <a:sym typeface="Verdana"/>
            </a:endParaRPr>
          </a:p>
        </p:txBody>
      </p:sp>
      <p:pic>
        <p:nvPicPr>
          <p:cNvPr id="55" name="Google Shape;55;g1d0dfd41847_0_3"/>
          <p:cNvPicPr preferRelativeResize="0"/>
          <p:nvPr/>
        </p:nvPicPr>
        <p:blipFill rotWithShape="1">
          <a:blip r:embed="rId4">
            <a:alphaModFix/>
          </a:blip>
          <a:srcRect b="0" l="0" r="0" t="0"/>
          <a:stretch/>
        </p:blipFill>
        <p:spPr>
          <a:xfrm>
            <a:off x="4916921" y="426875"/>
            <a:ext cx="3962743" cy="460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7"/>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61" name="Google Shape;61;p27"/>
          <p:cNvSpPr txBox="1"/>
          <p:nvPr/>
        </p:nvSpPr>
        <p:spPr>
          <a:xfrm>
            <a:off x="585375" y="1033983"/>
            <a:ext cx="7616825" cy="235898"/>
          </a:xfrm>
          <a:prstGeom prst="rect">
            <a:avLst/>
          </a:prstGeom>
          <a:noFill/>
          <a:ln>
            <a:noFill/>
          </a:ln>
        </p:spPr>
        <p:txBody>
          <a:bodyPr anchorCtr="0" anchor="t" bIns="0" lIns="0" spcFirstLastPara="1" rIns="0" wrap="square" tIns="12700">
            <a:spAutoFit/>
          </a:bodyPr>
          <a:lstStyle/>
          <a:p>
            <a:pPr indent="0" lvl="0" marL="12700" marR="55880" rtl="0" algn="l">
              <a:lnSpc>
                <a:spcPct val="114999"/>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62" name="Google Shape;62;p27"/>
          <p:cNvSpPr txBox="1"/>
          <p:nvPr/>
        </p:nvSpPr>
        <p:spPr>
          <a:xfrm>
            <a:off x="512375" y="474705"/>
            <a:ext cx="8280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Tipe data, Duplicated Data, Missing Value dan Range value yang jelas</a:t>
            </a:r>
            <a:endParaRPr b="0" i="0" sz="1400" u="none" cap="none" strike="noStrike">
              <a:solidFill>
                <a:srgbClr val="000000"/>
              </a:solidFill>
              <a:latin typeface="Arial"/>
              <a:ea typeface="Arial"/>
              <a:cs typeface="Arial"/>
              <a:sym typeface="Arial"/>
            </a:endParaRPr>
          </a:p>
        </p:txBody>
      </p:sp>
      <p:sp>
        <p:nvSpPr>
          <p:cNvPr id="63" name="Google Shape;63;p27"/>
          <p:cNvSpPr txBox="1"/>
          <p:nvPr/>
        </p:nvSpPr>
        <p:spPr>
          <a:xfrm>
            <a:off x="1090026" y="1033982"/>
            <a:ext cx="1515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Tipe data</a:t>
            </a:r>
            <a:endParaRPr b="1" i="0" sz="1400" u="none" cap="none" strike="noStrike">
              <a:solidFill>
                <a:srgbClr val="000000"/>
              </a:solidFill>
              <a:latin typeface="Arial"/>
              <a:ea typeface="Arial"/>
              <a:cs typeface="Arial"/>
              <a:sym typeface="Arial"/>
            </a:endParaRPr>
          </a:p>
        </p:txBody>
      </p:sp>
      <p:pic>
        <p:nvPicPr>
          <p:cNvPr id="64" name="Google Shape;64;p27"/>
          <p:cNvPicPr preferRelativeResize="0"/>
          <p:nvPr/>
        </p:nvPicPr>
        <p:blipFill rotWithShape="1">
          <a:blip r:embed="rId3">
            <a:alphaModFix/>
          </a:blip>
          <a:srcRect b="0" l="0" r="0" t="0"/>
          <a:stretch/>
        </p:blipFill>
        <p:spPr>
          <a:xfrm>
            <a:off x="885224" y="1351378"/>
            <a:ext cx="3161873" cy="2776310"/>
          </a:xfrm>
          <a:prstGeom prst="rect">
            <a:avLst/>
          </a:prstGeom>
          <a:noFill/>
          <a:ln>
            <a:noFill/>
          </a:ln>
        </p:spPr>
      </p:pic>
      <p:sp>
        <p:nvSpPr>
          <p:cNvPr id="65" name="Google Shape;65;p27"/>
          <p:cNvSpPr txBox="1"/>
          <p:nvPr/>
        </p:nvSpPr>
        <p:spPr>
          <a:xfrm>
            <a:off x="5433232" y="1033981"/>
            <a:ext cx="1515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Duplicated data</a:t>
            </a:r>
            <a:endParaRPr b="1" i="0" sz="1400" u="none" cap="none" strike="noStrike">
              <a:solidFill>
                <a:srgbClr val="000000"/>
              </a:solidFill>
              <a:latin typeface="Arial"/>
              <a:ea typeface="Arial"/>
              <a:cs typeface="Arial"/>
              <a:sym typeface="Arial"/>
            </a:endParaRPr>
          </a:p>
        </p:txBody>
      </p:sp>
      <p:pic>
        <p:nvPicPr>
          <p:cNvPr id="66" name="Google Shape;66;p27"/>
          <p:cNvPicPr preferRelativeResize="0"/>
          <p:nvPr/>
        </p:nvPicPr>
        <p:blipFill rotWithShape="1">
          <a:blip r:embed="rId4">
            <a:alphaModFix/>
          </a:blip>
          <a:srcRect b="0" l="0" r="0" t="0"/>
          <a:stretch/>
        </p:blipFill>
        <p:spPr>
          <a:xfrm>
            <a:off x="5145783" y="1535564"/>
            <a:ext cx="2220434" cy="692186"/>
          </a:xfrm>
          <a:prstGeom prst="rect">
            <a:avLst/>
          </a:prstGeom>
          <a:noFill/>
          <a:ln>
            <a:noFill/>
          </a:ln>
        </p:spPr>
      </p:pic>
      <p:sp>
        <p:nvSpPr>
          <p:cNvPr id="67" name="Google Shape;67;p27"/>
          <p:cNvSpPr txBox="1"/>
          <p:nvPr/>
        </p:nvSpPr>
        <p:spPr>
          <a:xfrm>
            <a:off x="5145783" y="2460644"/>
            <a:ext cx="2322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Tidak ada data yang duplikat</a:t>
            </a:r>
            <a:endParaRPr b="0" i="0" sz="1200" u="none" cap="none" strike="noStrike">
              <a:solidFill>
                <a:srgbClr val="000000"/>
              </a:solidFill>
              <a:latin typeface="Arial"/>
              <a:ea typeface="Arial"/>
              <a:cs typeface="Arial"/>
              <a:sym typeface="Arial"/>
            </a:endParaRPr>
          </a:p>
        </p:txBody>
      </p:sp>
      <p:sp>
        <p:nvSpPr>
          <p:cNvPr id="68" name="Google Shape;68;p27"/>
          <p:cNvSpPr txBox="1"/>
          <p:nvPr/>
        </p:nvSpPr>
        <p:spPr>
          <a:xfrm>
            <a:off x="885224" y="4127688"/>
            <a:ext cx="4310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Seluruh data type yang berjenis tanggal atau date masih memiliki tipe data object yang seharusnya merupakan. Hal ini akan difix di bagian preprocessing.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7"/>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74" name="Google Shape;74;p37"/>
          <p:cNvSpPr txBox="1"/>
          <p:nvPr/>
        </p:nvSpPr>
        <p:spPr>
          <a:xfrm>
            <a:off x="585375" y="1033983"/>
            <a:ext cx="7616825" cy="235898"/>
          </a:xfrm>
          <a:prstGeom prst="rect">
            <a:avLst/>
          </a:prstGeom>
          <a:noFill/>
          <a:ln>
            <a:noFill/>
          </a:ln>
        </p:spPr>
        <p:txBody>
          <a:bodyPr anchorCtr="0" anchor="t" bIns="0" lIns="0" spcFirstLastPara="1" rIns="0" wrap="square" tIns="12700">
            <a:spAutoFit/>
          </a:bodyPr>
          <a:lstStyle/>
          <a:p>
            <a:pPr indent="0" lvl="0" marL="12700" marR="55880" rtl="0" algn="l">
              <a:lnSpc>
                <a:spcPct val="114999"/>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75" name="Google Shape;75;p37"/>
          <p:cNvSpPr txBox="1"/>
          <p:nvPr/>
        </p:nvSpPr>
        <p:spPr>
          <a:xfrm>
            <a:off x="585365" y="474711"/>
            <a:ext cx="8280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Tipe data, Duplicated Data, Missing Value dan Range value yang jelas</a:t>
            </a:r>
            <a:endParaRPr b="0" i="0" sz="1400" u="none" cap="none" strike="noStrike">
              <a:solidFill>
                <a:srgbClr val="000000"/>
              </a:solidFill>
              <a:latin typeface="Arial"/>
              <a:ea typeface="Arial"/>
              <a:cs typeface="Arial"/>
              <a:sym typeface="Arial"/>
            </a:endParaRPr>
          </a:p>
        </p:txBody>
      </p:sp>
      <p:pic>
        <p:nvPicPr>
          <p:cNvPr id="76" name="Google Shape;76;p37"/>
          <p:cNvPicPr preferRelativeResize="0"/>
          <p:nvPr/>
        </p:nvPicPr>
        <p:blipFill rotWithShape="1">
          <a:blip r:embed="rId3">
            <a:alphaModFix/>
          </a:blip>
          <a:srcRect b="0" l="0" r="0" t="0"/>
          <a:stretch/>
        </p:blipFill>
        <p:spPr>
          <a:xfrm>
            <a:off x="664294" y="1102659"/>
            <a:ext cx="3197731" cy="3929723"/>
          </a:xfrm>
          <a:prstGeom prst="rect">
            <a:avLst/>
          </a:prstGeom>
          <a:noFill/>
          <a:ln>
            <a:noFill/>
          </a:ln>
        </p:spPr>
      </p:pic>
      <p:sp>
        <p:nvSpPr>
          <p:cNvPr id="77" name="Google Shape;77;p37"/>
          <p:cNvSpPr txBox="1"/>
          <p:nvPr/>
        </p:nvSpPr>
        <p:spPr>
          <a:xfrm>
            <a:off x="4320988" y="2011193"/>
            <a:ext cx="4642383"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Terdapat beberapa kolom yang memiliki missing value yakni yaitu: GENDER, WORK_CITY, WORK_PROVINCE, WORK_COUNTRY, AGE, SUM_YR_1, dan SUM_YR_2."</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Karena presentase missing value pada tiap kolomnya dibawah 10% maka penanganannya kami lakukan dengan mengimputasi data median untuk nilai data numerik dan modus untuk data kategorikal yang dilakukan di bagian preprocessing.</a:t>
            </a:r>
            <a:endParaRPr/>
          </a:p>
        </p:txBody>
      </p:sp>
      <p:sp>
        <p:nvSpPr>
          <p:cNvPr id="78" name="Google Shape;78;p37"/>
          <p:cNvSpPr txBox="1"/>
          <p:nvPr/>
        </p:nvSpPr>
        <p:spPr>
          <a:xfrm>
            <a:off x="1505641" y="859700"/>
            <a:ext cx="15150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Missing Value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9"/>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84" name="Google Shape;84;p39"/>
          <p:cNvSpPr txBox="1"/>
          <p:nvPr/>
        </p:nvSpPr>
        <p:spPr>
          <a:xfrm>
            <a:off x="431640" y="540991"/>
            <a:ext cx="8280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Tipe data, Duplicated Data, Missing Value dan Range value yang jelas</a:t>
            </a:r>
            <a:endParaRPr b="0" i="0" sz="1400" u="none" cap="none" strike="noStrike">
              <a:solidFill>
                <a:srgbClr val="000000"/>
              </a:solidFill>
              <a:latin typeface="Arial"/>
              <a:ea typeface="Arial"/>
              <a:cs typeface="Arial"/>
              <a:sym typeface="Arial"/>
            </a:endParaRPr>
          </a:p>
        </p:txBody>
      </p:sp>
      <p:sp>
        <p:nvSpPr>
          <p:cNvPr id="85" name="Google Shape;85;p39"/>
          <p:cNvSpPr txBox="1"/>
          <p:nvPr/>
        </p:nvSpPr>
        <p:spPr>
          <a:xfrm>
            <a:off x="1365305" y="909439"/>
            <a:ext cx="377285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Range Value (Distribusi data outliers)</a:t>
            </a:r>
            <a:endParaRPr b="1" i="0" sz="1400" u="none" cap="none" strike="noStrike">
              <a:solidFill>
                <a:srgbClr val="000000"/>
              </a:solidFill>
              <a:latin typeface="Arial"/>
              <a:ea typeface="Arial"/>
              <a:cs typeface="Arial"/>
              <a:sym typeface="Arial"/>
            </a:endParaRPr>
          </a:p>
        </p:txBody>
      </p:sp>
      <p:pic>
        <p:nvPicPr>
          <p:cNvPr id="86" name="Google Shape;86;p39"/>
          <p:cNvPicPr preferRelativeResize="0"/>
          <p:nvPr/>
        </p:nvPicPr>
        <p:blipFill rotWithShape="1">
          <a:blip r:embed="rId3">
            <a:alphaModFix/>
          </a:blip>
          <a:srcRect b="0" l="0" r="0" t="0"/>
          <a:stretch/>
        </p:blipFill>
        <p:spPr>
          <a:xfrm>
            <a:off x="512375" y="1217217"/>
            <a:ext cx="5144354" cy="3916822"/>
          </a:xfrm>
          <a:prstGeom prst="rect">
            <a:avLst/>
          </a:prstGeom>
          <a:noFill/>
          <a:ln>
            <a:noFill/>
          </a:ln>
        </p:spPr>
      </p:pic>
      <p:sp>
        <p:nvSpPr>
          <p:cNvPr id="87" name="Google Shape;87;p39"/>
          <p:cNvSpPr txBox="1"/>
          <p:nvPr/>
        </p:nvSpPr>
        <p:spPr>
          <a:xfrm>
            <a:off x="5781964" y="2026024"/>
            <a:ext cx="3209636"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Berdasarkan distribusi data outliers dapat dilihat bahwa ada Setiap kolom bertipe numerik yang melebihi range value yang ada. Hal ini nantinya akan di fix di preprocessing pada bagian handle outliers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0"/>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93" name="Google Shape;93;p40"/>
          <p:cNvSpPr txBox="1"/>
          <p:nvPr/>
        </p:nvSpPr>
        <p:spPr>
          <a:xfrm>
            <a:off x="585375" y="1033983"/>
            <a:ext cx="7616825" cy="235898"/>
          </a:xfrm>
          <a:prstGeom prst="rect">
            <a:avLst/>
          </a:prstGeom>
          <a:noFill/>
          <a:ln>
            <a:noFill/>
          </a:ln>
        </p:spPr>
        <p:txBody>
          <a:bodyPr anchorCtr="0" anchor="t" bIns="0" lIns="0" spcFirstLastPara="1" rIns="0" wrap="square" tIns="12700">
            <a:spAutoFit/>
          </a:bodyPr>
          <a:lstStyle/>
          <a:p>
            <a:pPr indent="0" lvl="0" marL="12700" marR="55880" rtl="0" algn="l">
              <a:lnSpc>
                <a:spcPct val="114999"/>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94" name="Google Shape;94;p40"/>
          <p:cNvSpPr txBox="1"/>
          <p:nvPr/>
        </p:nvSpPr>
        <p:spPr>
          <a:xfrm>
            <a:off x="431639" y="485826"/>
            <a:ext cx="82807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Keluarkan statistik kolom baik numerik maupun kategorikal, cari bentuk distribusi setiap kolom (numerik), dan jumlah baris untuk setiap </a:t>
            </a:r>
            <a:r>
              <a:rPr b="0" i="1" lang="en-US" sz="1400" u="none" cap="none" strike="noStrike">
                <a:solidFill>
                  <a:srgbClr val="000000"/>
                </a:solidFill>
                <a:latin typeface="Arial"/>
                <a:ea typeface="Arial"/>
                <a:cs typeface="Arial"/>
                <a:sym typeface="Arial"/>
              </a:rPr>
              <a:t>unique</a:t>
            </a:r>
            <a:r>
              <a:rPr b="0" i="0" lang="en-US" sz="1400" u="none" cap="none" strike="noStrike">
                <a:solidFill>
                  <a:srgbClr val="000000"/>
                </a:solidFill>
                <a:latin typeface="Arial"/>
                <a:ea typeface="Arial"/>
                <a:cs typeface="Arial"/>
                <a:sym typeface="Arial"/>
              </a:rPr>
              <a:t> value (kategorikal)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5" name="Google Shape;95;p40"/>
          <p:cNvPicPr preferRelativeResize="0"/>
          <p:nvPr/>
        </p:nvPicPr>
        <p:blipFill rotWithShape="1">
          <a:blip r:embed="rId3">
            <a:alphaModFix/>
          </a:blip>
          <a:srcRect b="0" l="0" r="0" t="0"/>
          <a:stretch/>
        </p:blipFill>
        <p:spPr>
          <a:xfrm>
            <a:off x="640244" y="1492885"/>
            <a:ext cx="7007731" cy="1492757"/>
          </a:xfrm>
          <a:prstGeom prst="rect">
            <a:avLst/>
          </a:prstGeom>
          <a:noFill/>
          <a:ln>
            <a:noFill/>
          </a:ln>
        </p:spPr>
      </p:pic>
      <p:sp>
        <p:nvSpPr>
          <p:cNvPr id="96" name="Google Shape;96;p40"/>
          <p:cNvSpPr txBox="1"/>
          <p:nvPr/>
        </p:nvSpPr>
        <p:spPr>
          <a:xfrm>
            <a:off x="2241174" y="1168848"/>
            <a:ext cx="46616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Kolom statistik data bertipe numerikal</a:t>
            </a:r>
            <a:endParaRPr b="1" i="0" sz="1400" u="none" cap="none" strike="noStrike">
              <a:solidFill>
                <a:srgbClr val="000000"/>
              </a:solidFill>
              <a:latin typeface="Arial"/>
              <a:ea typeface="Arial"/>
              <a:cs typeface="Arial"/>
              <a:sym typeface="Arial"/>
            </a:endParaRPr>
          </a:p>
        </p:txBody>
      </p:sp>
      <p:pic>
        <p:nvPicPr>
          <p:cNvPr id="97" name="Google Shape;97;p40"/>
          <p:cNvPicPr preferRelativeResize="0"/>
          <p:nvPr/>
        </p:nvPicPr>
        <p:blipFill rotWithShape="1">
          <a:blip r:embed="rId4">
            <a:alphaModFix/>
          </a:blip>
          <a:srcRect b="0" l="0" r="0" t="0"/>
          <a:stretch/>
        </p:blipFill>
        <p:spPr>
          <a:xfrm>
            <a:off x="512375" y="3735432"/>
            <a:ext cx="7242096" cy="1314518"/>
          </a:xfrm>
          <a:prstGeom prst="rect">
            <a:avLst/>
          </a:prstGeom>
          <a:noFill/>
          <a:ln>
            <a:noFill/>
          </a:ln>
        </p:spPr>
      </p:pic>
      <p:sp>
        <p:nvSpPr>
          <p:cNvPr id="98" name="Google Shape;98;p40"/>
          <p:cNvSpPr txBox="1"/>
          <p:nvPr/>
        </p:nvSpPr>
        <p:spPr>
          <a:xfrm>
            <a:off x="2241174" y="3206648"/>
            <a:ext cx="46616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Kolom statistik data bertipe kategorikal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1"/>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104" name="Google Shape;104;p41"/>
          <p:cNvSpPr txBox="1"/>
          <p:nvPr/>
        </p:nvSpPr>
        <p:spPr>
          <a:xfrm>
            <a:off x="585375" y="1033983"/>
            <a:ext cx="7616825" cy="235898"/>
          </a:xfrm>
          <a:prstGeom prst="rect">
            <a:avLst/>
          </a:prstGeom>
          <a:noFill/>
          <a:ln>
            <a:noFill/>
          </a:ln>
        </p:spPr>
        <p:txBody>
          <a:bodyPr anchorCtr="0" anchor="t" bIns="0" lIns="0" spcFirstLastPara="1" rIns="0" wrap="square" tIns="12700">
            <a:spAutoFit/>
          </a:bodyPr>
          <a:lstStyle/>
          <a:p>
            <a:pPr indent="0" lvl="0" marL="12700" marR="55880" rtl="0" algn="l">
              <a:lnSpc>
                <a:spcPct val="114999"/>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105" name="Google Shape;105;p41"/>
          <p:cNvSpPr txBox="1"/>
          <p:nvPr/>
        </p:nvSpPr>
        <p:spPr>
          <a:xfrm>
            <a:off x="431639" y="485826"/>
            <a:ext cx="82807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Keluarkan statistik kolom baik numerik maupun kategorikal, cari bentuk distribusi setiap kolom (numerik), dan jumlah baris untuk setiap </a:t>
            </a:r>
            <a:r>
              <a:rPr b="0" i="1" lang="en-US" sz="1400" u="none" cap="none" strike="noStrike">
                <a:solidFill>
                  <a:srgbClr val="000000"/>
                </a:solidFill>
                <a:latin typeface="Arial"/>
                <a:ea typeface="Arial"/>
                <a:cs typeface="Arial"/>
                <a:sym typeface="Arial"/>
              </a:rPr>
              <a:t>unique</a:t>
            </a:r>
            <a:r>
              <a:rPr b="0" i="0" lang="en-US" sz="1400" u="none" cap="none" strike="noStrike">
                <a:solidFill>
                  <a:srgbClr val="000000"/>
                </a:solidFill>
                <a:latin typeface="Arial"/>
                <a:ea typeface="Arial"/>
                <a:cs typeface="Arial"/>
                <a:sym typeface="Arial"/>
              </a:rPr>
              <a:t> value (kategorikal)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41"/>
          <p:cNvSpPr txBox="1"/>
          <p:nvPr/>
        </p:nvSpPr>
        <p:spPr>
          <a:xfrm>
            <a:off x="3627555" y="1068201"/>
            <a:ext cx="2931461" cy="3125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Distribusi data kolom numerik</a:t>
            </a:r>
            <a:endParaRPr b="1" i="0" sz="1400" u="none" cap="none" strike="noStrike">
              <a:solidFill>
                <a:srgbClr val="000000"/>
              </a:solidFill>
              <a:latin typeface="Arial"/>
              <a:ea typeface="Arial"/>
              <a:cs typeface="Arial"/>
              <a:sym typeface="Arial"/>
            </a:endParaRPr>
          </a:p>
        </p:txBody>
      </p:sp>
      <p:pic>
        <p:nvPicPr>
          <p:cNvPr id="107" name="Google Shape;107;p41"/>
          <p:cNvPicPr preferRelativeResize="0"/>
          <p:nvPr/>
        </p:nvPicPr>
        <p:blipFill rotWithShape="1">
          <a:blip r:embed="rId3">
            <a:alphaModFix/>
          </a:blip>
          <a:srcRect b="0" l="0" r="0" t="0"/>
          <a:stretch/>
        </p:blipFill>
        <p:spPr>
          <a:xfrm>
            <a:off x="431639" y="1981198"/>
            <a:ext cx="4956149" cy="2991971"/>
          </a:xfrm>
          <a:prstGeom prst="rect">
            <a:avLst/>
          </a:prstGeom>
          <a:noFill/>
          <a:ln>
            <a:noFill/>
          </a:ln>
        </p:spPr>
      </p:pic>
      <p:sp>
        <p:nvSpPr>
          <p:cNvPr id="108" name="Google Shape;108;p41"/>
          <p:cNvSpPr txBox="1"/>
          <p:nvPr/>
        </p:nvSpPr>
        <p:spPr>
          <a:xfrm>
            <a:off x="585375" y="1457978"/>
            <a:ext cx="405962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Distribusi data numerik dengan boxplot untuk melihat outliers</a:t>
            </a:r>
            <a:endParaRPr b="1" i="0" sz="1400" u="none" cap="none" strike="noStrike">
              <a:solidFill>
                <a:srgbClr val="000000"/>
              </a:solidFill>
              <a:latin typeface="Arial"/>
              <a:ea typeface="Arial"/>
              <a:cs typeface="Arial"/>
              <a:sym typeface="Arial"/>
            </a:endParaRPr>
          </a:p>
        </p:txBody>
      </p:sp>
      <p:sp>
        <p:nvSpPr>
          <p:cNvPr id="109" name="Google Shape;109;p41"/>
          <p:cNvSpPr txBox="1"/>
          <p:nvPr/>
        </p:nvSpPr>
        <p:spPr>
          <a:xfrm>
            <a:off x="5818910" y="2464751"/>
            <a:ext cx="3209636"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Berdasarkan distribusi data outliers dapat dilihat bahwa ada setiap kolom memiliki outliers baik itu normal outliers atau major outliers. Permasalahan outliers nantinya akan diselesaikan pada bagian preprocessing.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2"/>
          <p:cNvSpPr txBox="1"/>
          <p:nvPr>
            <p:ph type="title"/>
          </p:nvPr>
        </p:nvSpPr>
        <p:spPr>
          <a:xfrm>
            <a:off x="512375" y="74500"/>
            <a:ext cx="6699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2500"/>
              <a:t>1. EDA</a:t>
            </a:r>
            <a:endParaRPr sz="1600"/>
          </a:p>
        </p:txBody>
      </p:sp>
      <p:sp>
        <p:nvSpPr>
          <p:cNvPr id="115" name="Google Shape;115;p42"/>
          <p:cNvSpPr txBox="1"/>
          <p:nvPr/>
        </p:nvSpPr>
        <p:spPr>
          <a:xfrm>
            <a:off x="585375" y="1033983"/>
            <a:ext cx="7616825" cy="235898"/>
          </a:xfrm>
          <a:prstGeom prst="rect">
            <a:avLst/>
          </a:prstGeom>
          <a:noFill/>
          <a:ln>
            <a:noFill/>
          </a:ln>
        </p:spPr>
        <p:txBody>
          <a:bodyPr anchorCtr="0" anchor="t" bIns="0" lIns="0" spcFirstLastPara="1" rIns="0" wrap="square" tIns="12700">
            <a:spAutoFit/>
          </a:bodyPr>
          <a:lstStyle/>
          <a:p>
            <a:pPr indent="0" lvl="0" marL="12700" marR="55880" rtl="0" algn="l">
              <a:lnSpc>
                <a:spcPct val="114999"/>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116" name="Google Shape;116;p42"/>
          <p:cNvSpPr txBox="1"/>
          <p:nvPr/>
        </p:nvSpPr>
        <p:spPr>
          <a:xfrm>
            <a:off x="431639" y="485826"/>
            <a:ext cx="82807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Keluarkan statistik kolom baik numerik maupun kategorikal, cari bentuk distribusi setiap kolom (numerik), dan jumlah baris untuk setiap </a:t>
            </a:r>
            <a:r>
              <a:rPr b="0" i="1" lang="en-US" sz="1400" u="none" cap="none" strike="noStrike">
                <a:solidFill>
                  <a:srgbClr val="000000"/>
                </a:solidFill>
                <a:latin typeface="Arial"/>
                <a:ea typeface="Arial"/>
                <a:cs typeface="Arial"/>
                <a:sym typeface="Arial"/>
              </a:rPr>
              <a:t>unique</a:t>
            </a:r>
            <a:r>
              <a:rPr b="0" i="0" lang="en-US" sz="1400" u="none" cap="none" strike="noStrike">
                <a:solidFill>
                  <a:srgbClr val="000000"/>
                </a:solidFill>
                <a:latin typeface="Arial"/>
                <a:ea typeface="Arial"/>
                <a:cs typeface="Arial"/>
                <a:sym typeface="Arial"/>
              </a:rPr>
              <a:t> value (kategorikal)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 name="Google Shape;117;p42"/>
          <p:cNvSpPr txBox="1"/>
          <p:nvPr/>
        </p:nvSpPr>
        <p:spPr>
          <a:xfrm>
            <a:off x="2749311" y="1137058"/>
            <a:ext cx="405962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Distribusi data numerik dengan distplot untuk melihat skewness-nya</a:t>
            </a:r>
            <a:endParaRPr b="1" i="0" sz="1400" u="none" cap="none" strike="noStrike">
              <a:solidFill>
                <a:srgbClr val="000000"/>
              </a:solidFill>
              <a:latin typeface="Arial"/>
              <a:ea typeface="Arial"/>
              <a:cs typeface="Arial"/>
              <a:sym typeface="Arial"/>
            </a:endParaRPr>
          </a:p>
        </p:txBody>
      </p:sp>
      <p:pic>
        <p:nvPicPr>
          <p:cNvPr id="118" name="Google Shape;118;p42"/>
          <p:cNvPicPr preferRelativeResize="0"/>
          <p:nvPr/>
        </p:nvPicPr>
        <p:blipFill rotWithShape="1">
          <a:blip r:embed="rId3">
            <a:alphaModFix/>
          </a:blip>
          <a:srcRect b="0" l="0" r="0" t="0"/>
          <a:stretch/>
        </p:blipFill>
        <p:spPr>
          <a:xfrm>
            <a:off x="1202657" y="1884304"/>
            <a:ext cx="1325444" cy="1027992"/>
          </a:xfrm>
          <a:prstGeom prst="rect">
            <a:avLst/>
          </a:prstGeom>
          <a:noFill/>
          <a:ln>
            <a:noFill/>
          </a:ln>
        </p:spPr>
      </p:pic>
      <p:pic>
        <p:nvPicPr>
          <p:cNvPr id="119" name="Google Shape;119;p42"/>
          <p:cNvPicPr preferRelativeResize="0"/>
          <p:nvPr/>
        </p:nvPicPr>
        <p:blipFill rotWithShape="1">
          <a:blip r:embed="rId4">
            <a:alphaModFix/>
          </a:blip>
          <a:srcRect b="0" l="0" r="0" t="0"/>
          <a:stretch/>
        </p:blipFill>
        <p:spPr>
          <a:xfrm>
            <a:off x="2668388" y="1876202"/>
            <a:ext cx="1120677" cy="1036093"/>
          </a:xfrm>
          <a:prstGeom prst="rect">
            <a:avLst/>
          </a:prstGeom>
          <a:noFill/>
          <a:ln>
            <a:noFill/>
          </a:ln>
        </p:spPr>
      </p:pic>
      <p:pic>
        <p:nvPicPr>
          <p:cNvPr id="120" name="Google Shape;120;p42"/>
          <p:cNvPicPr preferRelativeResize="0"/>
          <p:nvPr/>
        </p:nvPicPr>
        <p:blipFill rotWithShape="1">
          <a:blip r:embed="rId5">
            <a:alphaModFix/>
          </a:blip>
          <a:srcRect b="0" l="0" r="0" t="0"/>
          <a:stretch/>
        </p:blipFill>
        <p:spPr>
          <a:xfrm>
            <a:off x="1202657" y="2937058"/>
            <a:ext cx="1325444" cy="986170"/>
          </a:xfrm>
          <a:prstGeom prst="rect">
            <a:avLst/>
          </a:prstGeom>
          <a:noFill/>
          <a:ln>
            <a:noFill/>
          </a:ln>
        </p:spPr>
      </p:pic>
      <p:pic>
        <p:nvPicPr>
          <p:cNvPr id="121" name="Google Shape;121;p42"/>
          <p:cNvPicPr preferRelativeResize="0"/>
          <p:nvPr/>
        </p:nvPicPr>
        <p:blipFill rotWithShape="1">
          <a:blip r:embed="rId6">
            <a:alphaModFix/>
          </a:blip>
          <a:srcRect b="0" l="0" r="0" t="0"/>
          <a:stretch/>
        </p:blipFill>
        <p:spPr>
          <a:xfrm>
            <a:off x="2566004" y="2920720"/>
            <a:ext cx="1223061" cy="1018846"/>
          </a:xfrm>
          <a:prstGeom prst="rect">
            <a:avLst/>
          </a:prstGeom>
          <a:noFill/>
          <a:ln>
            <a:noFill/>
          </a:ln>
        </p:spPr>
      </p:pic>
      <p:pic>
        <p:nvPicPr>
          <p:cNvPr id="122" name="Google Shape;122;p42"/>
          <p:cNvPicPr preferRelativeResize="0"/>
          <p:nvPr/>
        </p:nvPicPr>
        <p:blipFill rotWithShape="1">
          <a:blip r:embed="rId7">
            <a:alphaModFix/>
          </a:blip>
          <a:srcRect b="0" l="0" r="0" t="0"/>
          <a:stretch/>
        </p:blipFill>
        <p:spPr>
          <a:xfrm>
            <a:off x="1202657" y="3923228"/>
            <a:ext cx="1363347" cy="1080671"/>
          </a:xfrm>
          <a:prstGeom prst="rect">
            <a:avLst/>
          </a:prstGeom>
          <a:noFill/>
          <a:ln>
            <a:noFill/>
          </a:ln>
        </p:spPr>
      </p:pic>
      <p:pic>
        <p:nvPicPr>
          <p:cNvPr id="123" name="Google Shape;123;p42"/>
          <p:cNvPicPr preferRelativeResize="0"/>
          <p:nvPr/>
        </p:nvPicPr>
        <p:blipFill rotWithShape="1">
          <a:blip r:embed="rId8">
            <a:alphaModFix/>
          </a:blip>
          <a:srcRect b="0" l="0" r="0" t="0"/>
          <a:stretch/>
        </p:blipFill>
        <p:spPr>
          <a:xfrm>
            <a:off x="2566004" y="3924984"/>
            <a:ext cx="1223061" cy="1036093"/>
          </a:xfrm>
          <a:prstGeom prst="rect">
            <a:avLst/>
          </a:prstGeom>
          <a:noFill/>
          <a:ln>
            <a:noFill/>
          </a:ln>
        </p:spPr>
      </p:pic>
      <p:pic>
        <p:nvPicPr>
          <p:cNvPr id="124" name="Google Shape;124;p42"/>
          <p:cNvPicPr preferRelativeResize="0"/>
          <p:nvPr/>
        </p:nvPicPr>
        <p:blipFill rotWithShape="1">
          <a:blip r:embed="rId9">
            <a:alphaModFix/>
          </a:blip>
          <a:srcRect b="0" l="0" r="0" t="0"/>
          <a:stretch/>
        </p:blipFill>
        <p:spPr>
          <a:xfrm>
            <a:off x="3929352" y="1858544"/>
            <a:ext cx="1234373" cy="1036092"/>
          </a:xfrm>
          <a:prstGeom prst="rect">
            <a:avLst/>
          </a:prstGeom>
          <a:noFill/>
          <a:ln>
            <a:noFill/>
          </a:ln>
        </p:spPr>
      </p:pic>
      <p:pic>
        <p:nvPicPr>
          <p:cNvPr id="125" name="Google Shape;125;p42"/>
          <p:cNvPicPr preferRelativeResize="0"/>
          <p:nvPr/>
        </p:nvPicPr>
        <p:blipFill rotWithShape="1">
          <a:blip r:embed="rId10">
            <a:alphaModFix/>
          </a:blip>
          <a:srcRect b="0" l="0" r="0" t="0"/>
          <a:stretch/>
        </p:blipFill>
        <p:spPr>
          <a:xfrm>
            <a:off x="3906310" y="2906873"/>
            <a:ext cx="1280456" cy="1000284"/>
          </a:xfrm>
          <a:prstGeom prst="rect">
            <a:avLst/>
          </a:prstGeom>
          <a:noFill/>
          <a:ln>
            <a:noFill/>
          </a:ln>
        </p:spPr>
      </p:pic>
      <p:pic>
        <p:nvPicPr>
          <p:cNvPr id="126" name="Google Shape;126;p42"/>
          <p:cNvPicPr preferRelativeResize="0"/>
          <p:nvPr/>
        </p:nvPicPr>
        <p:blipFill rotWithShape="1">
          <a:blip r:embed="rId11">
            <a:alphaModFix/>
          </a:blip>
          <a:srcRect b="0" l="0" r="0" t="0"/>
          <a:stretch/>
        </p:blipFill>
        <p:spPr>
          <a:xfrm>
            <a:off x="3906310" y="3956952"/>
            <a:ext cx="1280456" cy="954203"/>
          </a:xfrm>
          <a:prstGeom prst="rect">
            <a:avLst/>
          </a:prstGeom>
          <a:noFill/>
          <a:ln>
            <a:noFill/>
          </a:ln>
        </p:spPr>
      </p:pic>
      <p:pic>
        <p:nvPicPr>
          <p:cNvPr id="127" name="Google Shape;127;p42"/>
          <p:cNvPicPr preferRelativeResize="0"/>
          <p:nvPr/>
        </p:nvPicPr>
        <p:blipFill rotWithShape="1">
          <a:blip r:embed="rId12">
            <a:alphaModFix/>
          </a:blip>
          <a:srcRect b="0" l="0" r="0" t="0"/>
          <a:stretch/>
        </p:blipFill>
        <p:spPr>
          <a:xfrm>
            <a:off x="5262282" y="1806865"/>
            <a:ext cx="1454251" cy="1104106"/>
          </a:xfrm>
          <a:prstGeom prst="rect">
            <a:avLst/>
          </a:prstGeom>
          <a:noFill/>
          <a:ln>
            <a:noFill/>
          </a:ln>
        </p:spPr>
      </p:pic>
      <p:pic>
        <p:nvPicPr>
          <p:cNvPr id="128" name="Google Shape;128;p42"/>
          <p:cNvPicPr preferRelativeResize="0"/>
          <p:nvPr/>
        </p:nvPicPr>
        <p:blipFill rotWithShape="1">
          <a:blip r:embed="rId13">
            <a:alphaModFix/>
          </a:blip>
          <a:srcRect b="0" l="0" r="0" t="0"/>
          <a:stretch/>
        </p:blipFill>
        <p:spPr>
          <a:xfrm>
            <a:off x="5264136" y="2903473"/>
            <a:ext cx="1452397" cy="1036093"/>
          </a:xfrm>
          <a:prstGeom prst="rect">
            <a:avLst/>
          </a:prstGeom>
          <a:noFill/>
          <a:ln>
            <a:noFill/>
          </a:ln>
        </p:spPr>
      </p:pic>
      <p:pic>
        <p:nvPicPr>
          <p:cNvPr id="129" name="Google Shape;129;p42"/>
          <p:cNvPicPr preferRelativeResize="0"/>
          <p:nvPr/>
        </p:nvPicPr>
        <p:blipFill rotWithShape="1">
          <a:blip r:embed="rId14">
            <a:alphaModFix/>
          </a:blip>
          <a:srcRect b="0" l="0" r="0" t="0"/>
          <a:stretch/>
        </p:blipFill>
        <p:spPr>
          <a:xfrm>
            <a:off x="5283146" y="3898926"/>
            <a:ext cx="1412522" cy="1059809"/>
          </a:xfrm>
          <a:prstGeom prst="rect">
            <a:avLst/>
          </a:prstGeom>
          <a:noFill/>
          <a:ln>
            <a:noFill/>
          </a:ln>
        </p:spPr>
      </p:pic>
      <p:pic>
        <p:nvPicPr>
          <p:cNvPr id="130" name="Google Shape;130;p42"/>
          <p:cNvPicPr preferRelativeResize="0"/>
          <p:nvPr/>
        </p:nvPicPr>
        <p:blipFill rotWithShape="1">
          <a:blip r:embed="rId15">
            <a:alphaModFix/>
          </a:blip>
          <a:srcRect b="0" l="0" r="0" t="0"/>
          <a:stretch/>
        </p:blipFill>
        <p:spPr>
          <a:xfrm>
            <a:off x="6815090" y="1806528"/>
            <a:ext cx="1452397" cy="1104107"/>
          </a:xfrm>
          <a:prstGeom prst="rect">
            <a:avLst/>
          </a:prstGeom>
          <a:noFill/>
          <a:ln>
            <a:noFill/>
          </a:ln>
        </p:spPr>
      </p:pic>
      <p:pic>
        <p:nvPicPr>
          <p:cNvPr id="131" name="Google Shape;131;p42"/>
          <p:cNvPicPr preferRelativeResize="0"/>
          <p:nvPr/>
        </p:nvPicPr>
        <p:blipFill rotWithShape="1">
          <a:blip r:embed="rId16">
            <a:alphaModFix/>
          </a:blip>
          <a:srcRect b="0" l="0" r="0" t="0"/>
          <a:stretch/>
        </p:blipFill>
        <p:spPr>
          <a:xfrm>
            <a:off x="6815091" y="2920720"/>
            <a:ext cx="1452396" cy="1002508"/>
          </a:xfrm>
          <a:prstGeom prst="rect">
            <a:avLst/>
          </a:prstGeom>
          <a:noFill/>
          <a:ln>
            <a:noFill/>
          </a:ln>
        </p:spPr>
      </p:pic>
      <p:pic>
        <p:nvPicPr>
          <p:cNvPr id="132" name="Google Shape;132;p42"/>
          <p:cNvPicPr preferRelativeResize="0"/>
          <p:nvPr/>
        </p:nvPicPr>
        <p:blipFill rotWithShape="1">
          <a:blip r:embed="rId17">
            <a:alphaModFix/>
          </a:blip>
          <a:srcRect b="0" l="0" r="0" t="0"/>
          <a:stretch/>
        </p:blipFill>
        <p:spPr>
          <a:xfrm>
            <a:off x="6835026" y="3933313"/>
            <a:ext cx="1432461" cy="10857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2023-01-12T04:57:13Z</dcterms:created>
  <dc:creator>Julio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