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asi funciona la programacion imperativa, cada renglon de codigo es un paso, el programa tiene un principio y un final definidos, y sigue una linea de tiempo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3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10.png" Type="http://schemas.openxmlformats.org/officeDocument/2006/relationships/image" Id="rId4"/><Relationship Target="../media/image06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mitpress.mit.edu/sicp/" Type="http://schemas.openxmlformats.org/officeDocument/2006/relationships/hyperlink" TargetMode="External" Id="rId4"/><Relationship Target="https://github.com/kachayev/fn.py" Type="http://schemas.openxmlformats.org/officeDocument/2006/relationships/hyperlink" TargetMode="External" Id="rId3"/><Relationship Target="http://learnyouahaskell.com/" Type="http://schemas.openxmlformats.org/officeDocument/2006/relationships/hyperlink" TargetMode="External" Id="rId6"/><Relationship Target="www.cs.cmu.edu/~rwh/theses/okasaki.pdf" Type="http://schemas.openxmlformats.org/officeDocument/2006/relationships/hyperlink" TargetMode="External" Id="rId5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cs.nott.ac.uk/~gmh/pearl.pdf" Type="http://schemas.openxmlformats.org/officeDocument/2006/relationships/hyperlink" TargetMode="External" Id="rId4"/><Relationship Target="http://dl.acm.org/citation.cfm?id=359579" Type="http://schemas.openxmlformats.org/officeDocument/2006/relationships/hyperlink" TargetMode="External" Id="rId3"/><Relationship Target="http://www.infoq.com/presentations/Are-We-There-Yet-Rich-Hickey" Type="http://schemas.openxmlformats.org/officeDocument/2006/relationships/hyperlink" TargetMode="External" Id="rId5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Python Funcional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3627024" x="685800"/>
            <a:ext cy="10601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-419">
                <a:latin typeface="Ubuntu"/>
                <a:ea typeface="Ubuntu"/>
                <a:cs typeface="Ubuntu"/>
                <a:sym typeface="Ubuntu"/>
              </a:rPr>
              <a:t>O como aprendí a dejar de preocuparme</a:t>
            </a:r>
          </a:p>
          <a:p>
            <a:pPr>
              <a:spcBef>
                <a:spcPts val="0"/>
              </a:spcBef>
              <a:buNone/>
            </a:pPr>
            <a:r>
              <a:rPr lang="es-419">
                <a:latin typeface="Ubuntu"/>
                <a:ea typeface="Ubuntu"/>
                <a:cs typeface="Ubuntu"/>
                <a:sym typeface="Ubuntu"/>
              </a:rPr>
              <a:t>y amar las lambdas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-419"/>
              <a:t>Ejercicio: Project Euler - Problem 12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s-419">
                <a:latin typeface="Ubuntu"/>
                <a:ea typeface="Ubuntu"/>
                <a:cs typeface="Ubuntu"/>
                <a:sym typeface="Ubuntu"/>
              </a:rPr>
              <a:t>Solución funcional genérica: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58012" x="457187"/>
            <a:ext cy="2562225" cx="70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Ejercicio: Project Euler - Problem 12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s-419">
                <a:latin typeface="Ubuntu"/>
                <a:ea typeface="Ubuntu"/>
                <a:cs typeface="Ubuntu"/>
                <a:sym typeface="Ubuntu"/>
              </a:rPr>
              <a:t>Listas infinitas y composición: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96200" x="457200"/>
            <a:ext cy="1933575" cx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-419"/>
              <a:t>Recursión: Say Goodbye to Whiles?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sz="2400" lang="es-419">
                <a:latin typeface="Ubuntu"/>
                <a:ea typeface="Ubuntu"/>
                <a:cs typeface="Ubuntu"/>
                <a:sym typeface="Ubuntu"/>
              </a:rPr>
              <a:t>Factorial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114550" x="457187"/>
            <a:ext cy="914400" cx="29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114537" x="4677912"/>
            <a:ext cy="2714625" cx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>
            <p:ph idx="2" type="body"/>
          </p:nvPr>
        </p:nvSpPr>
        <p:spPr>
          <a:xfrm>
            <a:off y="1147025" x="467792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s-419">
                <a:latin typeface="Ubuntu"/>
                <a:ea typeface="Ubuntu"/>
                <a:cs typeface="Ubuntu"/>
                <a:sym typeface="Ubuntu"/>
              </a:rPr>
              <a:t>fact(1000)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-419"/>
              <a:t>Recursión: TCO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s-419">
                <a:latin typeface="Ubuntu"/>
                <a:ea typeface="Ubuntu"/>
                <a:cs typeface="Ubuntu"/>
                <a:sym typeface="Ubuntu"/>
              </a:rPr>
              <a:t>Tail Call Optimization: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100250" x="535712"/>
            <a:ext cy="942975" cx="30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100237" x="4795837"/>
            <a:ext cy="1362075" cx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s-419">
                <a:latin typeface="Ubuntu"/>
                <a:ea typeface="Ubuntu"/>
                <a:cs typeface="Ubuntu"/>
                <a:sym typeface="Ubuntu"/>
              </a:rPr>
              <a:t>En python: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-419"/>
              <a:t>Recursión: Quicksort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sz="2400" lang="es-419">
                <a:latin typeface="Ubuntu"/>
                <a:ea typeface="Ubuntu"/>
                <a:cs typeface="Ubuntu"/>
                <a:sym typeface="Ubuntu"/>
              </a:rPr>
              <a:t>Tomo algún elemento E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sz="2400" lang="es-419">
                <a:latin typeface="Ubuntu"/>
                <a:ea typeface="Ubuntu"/>
                <a:cs typeface="Ubuntu"/>
                <a:sym typeface="Ubuntu"/>
              </a:rPr>
              <a:t>Tomo todos los menores L y los ordeno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sz="2400" lang="es-419">
                <a:latin typeface="Ubuntu"/>
                <a:ea typeface="Ubuntu"/>
                <a:cs typeface="Ubuntu"/>
                <a:sym typeface="Ubuntu"/>
              </a:rPr>
              <a:t>Tomo todo los mayores G y los ordeno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sz="2400" lang="es-419">
                <a:latin typeface="Ubuntu"/>
                <a:ea typeface="Ubuntu"/>
                <a:cs typeface="Ubuntu"/>
                <a:sym typeface="Ubuntu"/>
              </a:rPr>
              <a:t>Devuelvo L + E + G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s-419">
                <a:latin typeface="Ubuntu"/>
                <a:ea typeface="Ubuntu"/>
                <a:cs typeface="Ubuntu"/>
                <a:sym typeface="Ubuntu"/>
              </a:rPr>
              <a:t>O(n log n) en general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s-419">
                <a:latin typeface="Ubuntu"/>
                <a:ea typeface="Ubuntu"/>
                <a:cs typeface="Ubuntu"/>
                <a:sym typeface="Ubuntu"/>
              </a:rPr>
              <a:t>O(n²) con mala suerte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-419"/>
              <a:t>Recursión: Quicksort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33525" x="766750"/>
            <a:ext cy="3162300" cx="76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-419"/>
              <a:t>Recursión: Quicksort - Funcional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91762" x="457200"/>
            <a:ext cy="2638425" cx="55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-419"/>
              <a:t>Recursión: Quicksort - Imperativo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0950" x="1150500"/>
            <a:ext cy="4981575" cx="65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Python Funcional: Pros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s-419">
                <a:latin typeface="Ubuntu"/>
                <a:ea typeface="Ubuntu"/>
                <a:cs typeface="Ubuntu"/>
                <a:sym typeface="Ubuntu"/>
              </a:rPr>
              <a:t>lambda! (y clausuras)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s-419">
                <a:latin typeface="Ubuntu"/>
                <a:ea typeface="Ubuntu"/>
                <a:cs typeface="Ubuntu"/>
                <a:sym typeface="Ubuntu"/>
              </a:rPr>
              <a:t>generators para evaluación retardada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s-419">
                <a:latin typeface="Ubuntu"/>
                <a:ea typeface="Ubuntu"/>
                <a:cs typeface="Ubuntu"/>
                <a:sym typeface="Ubuntu"/>
              </a:rPr>
              <a:t>decorators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s-419">
                <a:latin typeface="Ubuntu"/>
                <a:ea typeface="Ubuntu"/>
                <a:cs typeface="Ubuntu"/>
                <a:sym typeface="Ubuntu"/>
              </a:rPr>
              <a:t>…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-419"/>
              <a:t>Python Funcional: Cons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s-419">
                <a:latin typeface="Ubuntu"/>
                <a:ea typeface="Ubuntu"/>
                <a:cs typeface="Ubuntu"/>
                <a:sym typeface="Ubuntu"/>
              </a:rPr>
              <a:t>estructuras mutables (y nada más)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s-419">
                <a:latin typeface="Ubuntu"/>
                <a:ea typeface="Ubuntu"/>
                <a:cs typeface="Ubuntu"/>
                <a:sym typeface="Ubuntu"/>
              </a:rPr>
              <a:t>TCO = NOPE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s-419">
                <a:latin typeface="Ubuntu"/>
                <a:ea typeface="Ubuntu"/>
                <a:cs typeface="Ubuntu"/>
                <a:sym typeface="Ubuntu"/>
              </a:rPr>
              <a:t>pocas funciones de alto orden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s-419">
                <a:latin typeface="Ubuntu"/>
                <a:ea typeface="Ubuntu"/>
                <a:cs typeface="Ubuntu"/>
                <a:sym typeface="Ubuntu"/>
              </a:rPr>
              <a:t>no pattern matching (a la Clojure)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s-419">
                <a:latin typeface="Ubuntu"/>
                <a:ea typeface="Ubuntu"/>
                <a:cs typeface="Ubuntu"/>
                <a:sym typeface="Ubuntu"/>
              </a:rPr>
              <a:t>no let bindings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Presentador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-419">
                <a:latin typeface="Ubuntu"/>
                <a:ea typeface="Ubuntu"/>
                <a:cs typeface="Ubuntu"/>
                <a:sym typeface="Ubuntu"/>
              </a:rPr>
              <a:t>Ezequiel Alvarez </a:t>
            </a:r>
            <a:r>
              <a:rPr lang="es-419">
                <a:solidFill>
                  <a:srgbClr val="2388DB"/>
                </a:solidFill>
                <a:latin typeface="Ubuntu"/>
                <a:ea typeface="Ubuntu"/>
                <a:cs typeface="Ubuntu"/>
                <a:sym typeface="Ubuntu"/>
              </a:rPr>
              <a:t>@clrnd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-419">
                <a:latin typeface="Ubuntu"/>
                <a:ea typeface="Ubuntu"/>
                <a:cs typeface="Ubuntu"/>
                <a:sym typeface="Ubuntu"/>
              </a:rPr>
              <a:t>Cs. de la Computación en la FCEN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-419">
                <a:latin typeface="Ubuntu"/>
                <a:ea typeface="Ubuntu"/>
                <a:cs typeface="Ubuntu"/>
                <a:sym typeface="Ubuntu"/>
              </a:rPr>
              <a:t>Programador en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361853" x="3959600"/>
            <a:ext cy="419800" cx="24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Haskell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85925" x="457200"/>
            <a:ext cy="1571625" cx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Links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s-419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fn.py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rgbClr val="3B5BB5"/>
              </a:buClr>
              <a:buSzPct val="80000"/>
              <a:buFont typeface="Courier New"/>
              <a:buChar char="o"/>
            </a:pPr>
            <a:r>
              <a:rPr u="sng" lang="es-419">
                <a:solidFill>
                  <a:srgbClr val="3B5BB5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https://github.com/kachayev/fn.py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s-419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Structure and Interpretation of Computer Programs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rgbClr val="3B5BB5"/>
              </a:buClr>
              <a:buSzPct val="100000"/>
              <a:buFont typeface="Courier New"/>
              <a:buChar char="o"/>
            </a:pPr>
            <a:r>
              <a:rPr u="sng" sz="2400" lang="es-419">
                <a:solidFill>
                  <a:srgbClr val="3B5BB5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http://mitpress.mit.edu/sicp/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s-419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Okasaki: Purely Functional Data Structures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rgbClr val="3B5BB5"/>
              </a:buClr>
              <a:buSzPct val="100000"/>
              <a:buFont typeface="Courier New"/>
              <a:buChar char="o"/>
            </a:pPr>
            <a:r>
              <a:rPr u="sng" sz="2400" lang="es-419">
                <a:solidFill>
                  <a:srgbClr val="3B5BB5"/>
                </a:solidFill>
                <a:latin typeface="Ubuntu"/>
                <a:ea typeface="Ubuntu"/>
                <a:cs typeface="Ubuntu"/>
                <a:sym typeface="Ubuntu"/>
                <a:hlinkClick r:id="rId5"/>
              </a:rPr>
              <a:t>www.cs.cmu.edu/~rwh/theses/okasaki.pdf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s-419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Learn You A Haskell For Great Good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rgbClr val="3B5BB5"/>
              </a:buClr>
              <a:buSzPct val="100000"/>
              <a:buFont typeface="Courier New"/>
              <a:buChar char="o"/>
            </a:pPr>
            <a:r>
              <a:rPr u="sng" sz="2400" lang="es-419">
                <a:solidFill>
                  <a:srgbClr val="3B5BB5"/>
                </a:solidFill>
                <a:latin typeface="Ubuntu"/>
                <a:ea typeface="Ubuntu"/>
                <a:cs typeface="Ubuntu"/>
                <a:sym typeface="Ubuntu"/>
                <a:hlinkClick r:id="rId6"/>
              </a:rPr>
              <a:t>http://learnyouahaskell.com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More Links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124162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s-419">
                <a:latin typeface="Ubuntu"/>
                <a:ea typeface="Ubuntu"/>
                <a:cs typeface="Ubuntu"/>
                <a:sym typeface="Ubuntu"/>
              </a:rPr>
              <a:t>Backus: Can programming be liberated from the von Neumann style?: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rgbClr val="3B5BB5"/>
              </a:buClr>
              <a:buSzPct val="80000"/>
              <a:buFont typeface="Courier New"/>
              <a:buChar char="o"/>
            </a:pPr>
            <a:r>
              <a:rPr u="sng" lang="es-419">
                <a:solidFill>
                  <a:srgbClr val="3B5BB5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http://dl.acm.org/citation.cfm?id=359579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s-419">
                <a:latin typeface="Ubuntu"/>
                <a:ea typeface="Ubuntu"/>
                <a:cs typeface="Ubuntu"/>
                <a:sym typeface="Ubuntu"/>
              </a:rPr>
              <a:t>Hutton - Meijer: Monadic Parsing in Haskell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rgbClr val="3B5BB5"/>
              </a:buClr>
              <a:buSzPct val="100000"/>
              <a:buFont typeface="Courier New"/>
              <a:buChar char="o"/>
            </a:pPr>
            <a:r>
              <a:rPr u="sng" sz="2400" lang="es-419">
                <a:solidFill>
                  <a:srgbClr val="3B5BB5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http://www.cs.nott.ac.uk/~gmh/pearl.pdf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s-419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Hickey: Are We There Yet?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rgbClr val="3B5BB5"/>
              </a:buClr>
              <a:buSzPct val="80000"/>
              <a:buFont typeface="Courier New"/>
              <a:buChar char="o"/>
            </a:pPr>
            <a:r>
              <a:rPr u="sng" lang="es-419">
                <a:solidFill>
                  <a:schemeClr val="hlink"/>
                </a:solidFill>
                <a:hlinkClick r:id="rId5"/>
              </a:rPr>
              <a:t>http://www.infoq.com/presentations/Are-We-There-Yet-Rich-Hickey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B5BB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Extra: PyMonad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05250" x="457200"/>
            <a:ext cy="2590800" cx="70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-419"/>
              <a:t>Extra: PyMonad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17662" x="457200"/>
            <a:ext cy="2314575" cx="65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-419"/>
              <a:t>Extra: PyMonad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341775" x="457187"/>
            <a:ext cy="1828800" cx="68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¿Qué es funcional?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8100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●"/>
            </a:pPr>
            <a:r>
              <a:rPr sz="2400" lang="es-419">
                <a:latin typeface="Ubuntu"/>
                <a:ea typeface="Ubuntu"/>
                <a:cs typeface="Ubuntu"/>
                <a:sym typeface="Ubuntu"/>
              </a:rPr>
              <a:t>Inmutabilidad</a:t>
            </a:r>
          </a:p>
          <a:p>
            <a:pPr algn="l" rtl="0" lvl="0" marR="0" indent="-38100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●"/>
            </a:pPr>
            <a:r>
              <a:rPr sz="2400" lang="es-419">
                <a:latin typeface="Ubuntu"/>
                <a:ea typeface="Ubuntu"/>
                <a:cs typeface="Ubuntu"/>
                <a:sym typeface="Ubuntu"/>
              </a:rPr>
              <a:t>High-order/first-class</a:t>
            </a:r>
          </a:p>
          <a:p>
            <a:pPr algn="l" rtl="0" lvl="0" marR="0" indent="-38100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●"/>
            </a:pPr>
            <a:r>
              <a:rPr sz="2400" lang="es-419">
                <a:latin typeface="Ubuntu"/>
                <a:ea typeface="Ubuntu"/>
                <a:cs typeface="Ubuntu"/>
                <a:sym typeface="Ubuntu"/>
              </a:rPr>
              <a:t>Funciones puras</a:t>
            </a:r>
          </a:p>
          <a:p>
            <a:pPr algn="l" rtl="0" lvl="0" marR="0" indent="-38100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●"/>
            </a:pPr>
            <a:r>
              <a:rPr sz="2400" lang="es-419">
                <a:latin typeface="Ubuntu"/>
                <a:ea typeface="Ubuntu"/>
                <a:cs typeface="Ubuntu"/>
                <a:sym typeface="Ubuntu"/>
              </a:rPr>
              <a:t>Recursión</a:t>
            </a:r>
          </a:p>
          <a:p>
            <a:pPr algn="l" rtl="0" lvl="0" marR="0" indent="-38100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●"/>
            </a:pPr>
            <a:r>
              <a:rPr sz="2400" lang="es-419">
                <a:latin typeface="Ubuntu"/>
                <a:ea typeface="Ubuntu"/>
                <a:cs typeface="Ubuntu"/>
                <a:sym typeface="Ubuntu"/>
              </a:rPr>
              <a:t>“Composability” (reusabilidad)</a:t>
            </a:r>
          </a:p>
          <a:p>
            <a:pPr algn="l" rtl="0" lvl="0" marR="0" indent="-38100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●"/>
            </a:pPr>
            <a:r>
              <a:rPr sz="2400" lang="es-419">
                <a:latin typeface="Ubuntu"/>
                <a:ea typeface="Ubuntu"/>
                <a:cs typeface="Ubuntu"/>
                <a:sym typeface="Ubuntu"/>
              </a:rPr>
              <a:t>Abstracción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¿Python Funcional?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s-419">
                <a:latin typeface="Ubuntu"/>
                <a:ea typeface="Ubuntu"/>
                <a:cs typeface="Ubuntu"/>
                <a:sym typeface="Ubuntu"/>
              </a:rPr>
              <a:t>A Guido no le importa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s-419">
                <a:latin typeface="Ubuntu"/>
                <a:ea typeface="Ubuntu"/>
                <a:cs typeface="Ubuntu"/>
                <a:sym typeface="Ubuntu"/>
              </a:rPr>
              <a:t>operator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s-419">
                <a:latin typeface="Ubuntu"/>
                <a:ea typeface="Ubuntu"/>
                <a:cs typeface="Ubuntu"/>
                <a:sym typeface="Ubuntu"/>
              </a:rPr>
              <a:t>itertools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s-419">
                <a:latin typeface="Ubuntu"/>
                <a:ea typeface="Ubuntu"/>
                <a:cs typeface="Ubuntu"/>
                <a:sym typeface="Ubuntu"/>
              </a:rPr>
              <a:t>functools (al menos en py3)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s-419">
                <a:latin typeface="Ubuntu"/>
                <a:ea typeface="Ubuntu"/>
                <a:cs typeface="Ubuntu"/>
                <a:sym typeface="Ubuntu"/>
              </a:rPr>
              <a:t>fn.py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Ejercicio: Project Euler - Problem 12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s-419">
                <a:latin typeface="Ubuntu"/>
                <a:ea typeface="Ubuntu"/>
                <a:cs typeface="Ubuntu"/>
                <a:sym typeface="Ubuntu"/>
              </a:rPr>
              <a:t>¿Cuál es el valor del primer número triangular en tener más de 500 divisores?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s-419">
                <a:latin typeface="Ubuntu"/>
                <a:ea typeface="Ubuntu"/>
                <a:cs typeface="Ubuntu"/>
                <a:sym typeface="Ubuntu"/>
              </a:rPr>
              <a:t>Números triangulares: 1, 3, 6, 10, 15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s-419">
                <a:latin typeface="Ubuntu"/>
                <a:ea typeface="Ubuntu"/>
                <a:cs typeface="Ubuntu"/>
                <a:sym typeface="Ubuntu"/>
              </a:rPr>
              <a:t>Cada uno es la suma de todos los anteriores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s-419">
                <a:latin typeface="Ubuntu"/>
                <a:ea typeface="Ubuntu"/>
                <a:cs typeface="Ubuntu"/>
                <a:sym typeface="Ubuntu"/>
              </a:rPr>
              <a:t>Para llegar a 500 necesitamos hacer bardo matematico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s-419">
                <a:latin typeface="Ubuntu"/>
                <a:ea typeface="Ubuntu"/>
                <a:cs typeface="Ubuntu"/>
                <a:sym typeface="Ubuntu"/>
              </a:rPr>
              <a:t>Así que lo hacemos hasta 50</a:t>
            </a:r>
          </a:p>
          <a:p>
            <a:pPr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s-419">
                <a:latin typeface="Ubuntu"/>
                <a:ea typeface="Ubuntu"/>
                <a:cs typeface="Ubuntu"/>
                <a:sym typeface="Ubuntu"/>
              </a:rPr>
              <a:t>:D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Ejercicio: Project Euler - Problem 12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s-419">
                <a:latin typeface="Ubuntu"/>
                <a:ea typeface="Ubuntu"/>
                <a:cs typeface="Ubuntu"/>
                <a:sym typeface="Ubuntu"/>
              </a:rPr>
              <a:t>Solución imperativa: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03387" x="457200"/>
            <a:ext cy="2733675" cx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-419"/>
              <a:t>Ejercicio: Project Euler - Problem 12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s-419">
                <a:latin typeface="Ubuntu"/>
                <a:ea typeface="Ubuntu"/>
                <a:cs typeface="Ubuntu"/>
                <a:sym typeface="Ubuntu"/>
              </a:rPr>
              <a:t>Solución funcional: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67625" x="457187"/>
            <a:ext cy="1990725" cx="69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-419"/>
              <a:t>Ejercicio: Project Euler - Problem 12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s-419">
                <a:latin typeface="Ubuntu"/>
                <a:ea typeface="Ubuntu"/>
                <a:cs typeface="Ubuntu"/>
                <a:sym typeface="Ubuntu"/>
              </a:rPr>
              <a:t>Modularidad: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75300" x="457187"/>
            <a:ext cy="2133600" cx="55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-419"/>
              <a:t>Ejercicio: Project Euler - Problem 12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s-419">
                <a:latin typeface="Ubuntu"/>
                <a:ea typeface="Ubuntu"/>
                <a:cs typeface="Ubuntu"/>
                <a:sym typeface="Ubuntu"/>
              </a:rPr>
              <a:t>operator, itertools, functools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90737" x="457200"/>
            <a:ext cy="2447925" cx="60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