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1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5" r:id="rId10"/>
    <p:sldId id="276" r:id="rId11"/>
    <p:sldId id="294" r:id="rId12"/>
    <p:sldId id="282" r:id="rId13"/>
    <p:sldId id="295" r:id="rId14"/>
    <p:sldId id="285" r:id="rId15"/>
    <p:sldId id="287" r:id="rId16"/>
    <p:sldId id="288" r:id="rId17"/>
    <p:sldId id="291" r:id="rId18"/>
    <p:sldId id="299" r:id="rId19"/>
    <p:sldId id="260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C12"/>
    <a:srgbClr val="00A6D6"/>
    <a:srgbClr val="00C7FF"/>
    <a:srgbClr val="0093D3"/>
    <a:srgbClr val="5F9F0F"/>
    <a:srgbClr val="0DB02B"/>
    <a:srgbClr val="00599C"/>
    <a:srgbClr val="003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28AC7F-CFE7-4B08-A644-FB221F54FD25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495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92FF3A-406C-4089-BE3B-23A848A46BC7}" type="slidenum">
              <a:rPr lang="pt-BR"/>
              <a:pPr/>
              <a:t>1</a:t>
            </a:fld>
            <a:endParaRPr lang="pt-BR"/>
          </a:p>
        </p:txBody>
      </p:sp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03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10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27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11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0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12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67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13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3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14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05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15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78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16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0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17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5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2E7B4-34AA-48AD-A0CA-C5B253FCBF52}" type="slidenum">
              <a:rPr lang="pt-BR"/>
              <a:pPr/>
              <a:t>18</a:t>
            </a:fld>
            <a:endParaRPr lang="pt-BR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091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D488AD-05F2-4F4D-9D21-86607D997CBB}" type="slidenum">
              <a:rPr lang="pt-BR"/>
              <a:pPr/>
              <a:t>19</a:t>
            </a:fld>
            <a:endParaRPr lang="pt-BR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9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6B001-D82D-4B30-A34A-77CA26EB1003}" type="slidenum">
              <a:rPr lang="pt-BR"/>
              <a:pPr/>
              <a:t>2</a:t>
            </a:fld>
            <a:endParaRPr lang="pt-BR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63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3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94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4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77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5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36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6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53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7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00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8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56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6F703-1DFC-496B-BCFD-F0967828956E}" type="slidenum">
              <a:rPr lang="pt-BR"/>
              <a:pPr/>
              <a:t>9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1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599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9595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595959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95959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djelson.marinho@udf.edu.b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91" name="Picture 23" descr="Untitled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28600" y="3724275"/>
            <a:ext cx="34290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  <a:ea typeface="ＭＳ Ｐゴシック" pitchFamily="-96" charset="-128"/>
              </a:rPr>
              <a:t>Aula Inaugural</a:t>
            </a:r>
            <a:endParaRPr lang="pt-BR" altLang="ja-JP" sz="2400" b="1" dirty="0">
              <a:solidFill>
                <a:srgbClr val="003871"/>
              </a:solidFill>
              <a:latin typeface="Verdana" pitchFamily="-96" charset="0"/>
              <a:ea typeface="ＭＳ Ｐゴシック" pitchFamily="-96" charset="-128"/>
            </a:endParaRPr>
          </a:p>
          <a:p>
            <a:pPr algn="r" eaLnBrk="0" hangingPunct="0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pt-BR" sz="1600" b="1" dirty="0" smtClean="0">
                <a:solidFill>
                  <a:schemeClr val="bg2"/>
                </a:solidFill>
                <a:latin typeface="Verdana" pitchFamily="-96" charset="0"/>
                <a:ea typeface="ＭＳ Ｐゴシック" pitchFamily="-96" charset="-128"/>
              </a:rPr>
              <a:t>06/08/2019</a:t>
            </a:r>
            <a:endParaRPr lang="pt-BR" sz="2400" b="1" dirty="0">
              <a:solidFill>
                <a:srgbClr val="002D55"/>
              </a:solidFill>
              <a:latin typeface="Verdana" pitchFamily="-96" charset="0"/>
              <a:ea typeface="ＭＳ Ｐゴシック" pitchFamily="-96" charset="-128"/>
            </a:endParaRPr>
          </a:p>
          <a:p>
            <a:pPr algn="r" eaLnBrk="0" hangingPunct="0">
              <a:spcBef>
                <a:spcPct val="50000"/>
              </a:spcBef>
              <a:buFontTx/>
              <a:buNone/>
            </a:pPr>
            <a:endParaRPr lang="pt-BR" sz="2400" dirty="0">
              <a:solidFill>
                <a:srgbClr val="002D55"/>
              </a:solidFill>
              <a:ea typeface="ＭＳ Ｐゴシック" pitchFamily="-96" charset="-128"/>
            </a:endParaRPr>
          </a:p>
        </p:txBody>
      </p:sp>
      <p:pic>
        <p:nvPicPr>
          <p:cNvPr id="32793" name="Picture 25" descr="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2133600"/>
            <a:ext cx="2286000" cy="1271588"/>
          </a:xfrm>
          <a:prstGeom prst="rect">
            <a:avLst/>
          </a:prstGeom>
          <a:noFill/>
        </p:spPr>
      </p:pic>
      <p:pic>
        <p:nvPicPr>
          <p:cNvPr id="32794" name="Picture 26" descr="logo_educaciona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6248400"/>
            <a:ext cx="1524000" cy="358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2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800" b="1" dirty="0" smtClean="0">
                <a:solidFill>
                  <a:srgbClr val="003871"/>
                </a:solidFill>
                <a:latin typeface="Verdana" pitchFamily="-96" charset="0"/>
              </a:rPr>
              <a:t>Bem-vindos ao </a:t>
            </a:r>
            <a:r>
              <a:rPr lang="pt-BR" sz="2800" b="1" dirty="0" smtClean="0">
                <a:solidFill>
                  <a:srgbClr val="003871"/>
                </a:solidFill>
                <a:latin typeface="Verdana" pitchFamily="-96" charset="0"/>
              </a:rPr>
              <a:t>2º </a:t>
            </a:r>
            <a:r>
              <a:rPr lang="pt-BR" sz="2800" b="1" dirty="0" smtClean="0">
                <a:solidFill>
                  <a:srgbClr val="003871"/>
                </a:solidFill>
                <a:latin typeface="Verdana" pitchFamily="-96" charset="0"/>
              </a:rPr>
              <a:t>Semestre de 2019</a:t>
            </a:r>
            <a:endParaRPr lang="pt-BR" sz="2800" b="1" dirty="0">
              <a:solidFill>
                <a:srgbClr val="003871"/>
              </a:solidFill>
              <a:latin typeface="Verdana" pitchFamily="-96" charset="0"/>
            </a:endParaRPr>
          </a:p>
          <a:p>
            <a:pPr>
              <a:buFontTx/>
              <a:buNone/>
            </a:pPr>
            <a:endParaRPr lang="pt-BR" sz="2800" dirty="0">
              <a:solidFill>
                <a:srgbClr val="595959"/>
              </a:solidFill>
              <a:latin typeface="Verdana" pitchFamily="-96" charset="0"/>
            </a:endParaRPr>
          </a:p>
          <a:p>
            <a:pPr>
              <a:buFontTx/>
              <a:buNone/>
            </a:pP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Sobre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a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disciplina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LP I:</a:t>
            </a:r>
            <a:endParaRPr lang="en-US" sz="2800" b="1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/>
            <a:endParaRPr lang="pt-BR" sz="2800" b="1" dirty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/>
            <a:r>
              <a:rPr lang="pt-BR" sz="2800" b="1" dirty="0" smtClean="0">
                <a:solidFill>
                  <a:schemeClr val="bg2"/>
                </a:solidFill>
                <a:latin typeface="Verdana" pitchFamily="-96" charset="0"/>
              </a:rPr>
              <a:t>PLANO DE ENSINO</a:t>
            </a:r>
            <a:endParaRPr lang="en-US" sz="2800" b="1" dirty="0" err="1" smtClean="0">
              <a:solidFill>
                <a:schemeClr val="bg2"/>
              </a:solidFill>
              <a:latin typeface="Verdana" pitchFamily="-96" charset="0"/>
            </a:endParaRP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653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2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Bem-vindos ao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2º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Semestre de 2019</a:t>
            </a:r>
            <a:endParaRPr lang="pt-BR" sz="2400" b="1" dirty="0">
              <a:solidFill>
                <a:srgbClr val="003871"/>
              </a:solidFill>
              <a:latin typeface="Verdana" pitchFamily="-96" charset="0"/>
            </a:endParaRPr>
          </a:p>
          <a:p>
            <a:pPr>
              <a:buFontTx/>
              <a:buNone/>
            </a:pPr>
            <a:endParaRPr lang="pt-BR" sz="1600" dirty="0">
              <a:solidFill>
                <a:srgbClr val="595959"/>
              </a:solidFill>
              <a:latin typeface="Verdana" pitchFamily="-96" charset="0"/>
            </a:endParaRPr>
          </a:p>
          <a:p>
            <a:pPr>
              <a:buFontTx/>
              <a:buNone/>
            </a:pP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Sobre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a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disciplina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LP I:</a:t>
            </a:r>
            <a:endParaRPr lang="en-US" sz="2800" b="1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/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Avaliação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pt-BR" sz="2800" dirty="0" smtClean="0">
                <a:solidFill>
                  <a:schemeClr val="accent3">
                    <a:lumMod val="50000"/>
                  </a:schemeClr>
                </a:solidFill>
              </a:rPr>
              <a:t>A Nota </a:t>
            </a:r>
            <a:r>
              <a:rPr lang="pt-BR" sz="2800" dirty="0">
                <a:solidFill>
                  <a:schemeClr val="accent3">
                    <a:lumMod val="50000"/>
                  </a:schemeClr>
                </a:solidFill>
              </a:rPr>
              <a:t>FINAL </a:t>
            </a:r>
            <a:r>
              <a:rPr lang="pt-BR" sz="2800" dirty="0" smtClean="0">
                <a:solidFill>
                  <a:schemeClr val="accent3">
                    <a:lumMod val="50000"/>
                  </a:schemeClr>
                </a:solidFill>
              </a:rPr>
              <a:t>(NF</a:t>
            </a:r>
            <a:r>
              <a:rPr lang="pt-BR" sz="2800" dirty="0">
                <a:solidFill>
                  <a:schemeClr val="accent3">
                    <a:lumMod val="50000"/>
                  </a:schemeClr>
                </a:solidFill>
              </a:rPr>
              <a:t>) </a:t>
            </a:r>
            <a:r>
              <a:rPr lang="pt-BR" sz="2800" dirty="0" smtClean="0">
                <a:solidFill>
                  <a:schemeClr val="accent3">
                    <a:lumMod val="50000"/>
                  </a:schemeClr>
                </a:solidFill>
              </a:rPr>
              <a:t>do processo </a:t>
            </a:r>
            <a:r>
              <a:rPr lang="pt-BR" sz="2800" dirty="0">
                <a:solidFill>
                  <a:schemeClr val="accent3">
                    <a:lumMod val="50000"/>
                  </a:schemeClr>
                </a:solidFill>
              </a:rPr>
              <a:t>avaliativo será </a:t>
            </a:r>
            <a:r>
              <a:rPr lang="pt-BR" sz="2800" dirty="0" smtClean="0">
                <a:solidFill>
                  <a:schemeClr val="accent3">
                    <a:lumMod val="50000"/>
                  </a:schemeClr>
                </a:solidFill>
              </a:rPr>
              <a:t>a soma </a:t>
            </a:r>
            <a:r>
              <a:rPr lang="pt-BR" sz="2800" dirty="0">
                <a:solidFill>
                  <a:schemeClr val="accent3">
                    <a:lumMod val="50000"/>
                  </a:schemeClr>
                </a:solidFill>
              </a:rPr>
              <a:t>das 02 (duas) avaliações do </a:t>
            </a:r>
            <a:r>
              <a:rPr lang="pt-BR" sz="2800" dirty="0" smtClean="0">
                <a:solidFill>
                  <a:schemeClr val="accent3">
                    <a:lumMod val="50000"/>
                  </a:schemeClr>
                </a:solidFill>
              </a:rPr>
              <a:t>semestre: A1+A2</a:t>
            </a:r>
          </a:p>
          <a:p>
            <a:pPr marL="457200" indent="-457200">
              <a:buFontTx/>
              <a:buChar char="-"/>
            </a:pPr>
            <a:endParaRPr lang="pt-BR" sz="27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pt-BR" sz="2700" b="1" dirty="0" smtClean="0">
                <a:solidFill>
                  <a:schemeClr val="accent3">
                    <a:lumMod val="50000"/>
                  </a:schemeClr>
                </a:solidFill>
              </a:rPr>
              <a:t>LP I: </a:t>
            </a:r>
            <a:r>
              <a:rPr lang="pt-BR" sz="2700" b="1" dirty="0" smtClean="0">
                <a:solidFill>
                  <a:schemeClr val="accent3">
                    <a:lumMod val="50000"/>
                  </a:schemeClr>
                </a:solidFill>
              </a:rPr>
              <a:t>tem PRI</a:t>
            </a:r>
            <a:endParaRPr lang="pt-BR" sz="2700" b="1" dirty="0">
              <a:solidFill>
                <a:schemeClr val="accent3">
                  <a:lumMod val="50000"/>
                </a:schemeClr>
              </a:solidFill>
              <a:latin typeface="Verdana" pitchFamily="-96" charset="0"/>
            </a:endParaRP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58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2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Bem-vindos ao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2º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Semestre de 2019</a:t>
            </a:r>
            <a:endParaRPr lang="pt-BR" sz="2400" b="1" dirty="0">
              <a:solidFill>
                <a:srgbClr val="003871"/>
              </a:solidFill>
              <a:latin typeface="Verdana" pitchFamily="-96" charset="0"/>
            </a:endParaRPr>
          </a:p>
          <a:p>
            <a:pPr>
              <a:buFontTx/>
              <a:buNone/>
            </a:pPr>
            <a:endParaRPr lang="pt-BR" sz="1600" dirty="0">
              <a:solidFill>
                <a:srgbClr val="595959"/>
              </a:solidFill>
              <a:latin typeface="Verdana" pitchFamily="-96" charset="0"/>
            </a:endParaRPr>
          </a:p>
          <a:p>
            <a:pPr>
              <a:buFontTx/>
              <a:buNone/>
            </a:pP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Sobre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a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disciplina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LP I:</a:t>
            </a:r>
            <a:endParaRPr lang="en-US" sz="2800" b="1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/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Arredondamentos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O Sistema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arredonda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,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automaticamente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, as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notas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, a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cada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o,25 (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pra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mais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ou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menos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5,75 -&gt; 6,0</a:t>
            </a:r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5,6 -&gt; 5,5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Não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cabe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a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intervenção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do professor </a:t>
            </a:r>
            <a:endParaRPr lang="en-US" sz="2800" dirty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/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Pedido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de nota: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NÃO PEÇAM NOTA PARA CHEGAR NO PONTO DE ARREDONDAMENTO…ESTUDE!</a:t>
            </a:r>
            <a:endParaRPr lang="en-US" sz="2800" dirty="0" smtClean="0">
              <a:solidFill>
                <a:schemeClr val="bg2"/>
              </a:solidFill>
              <a:latin typeface="Verdana" pitchFamily="-96" charset="0"/>
            </a:endParaRPr>
          </a:p>
          <a:p>
            <a:pPr>
              <a:buNone/>
            </a:pPr>
            <a:endParaRPr lang="en-US" sz="2800" dirty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/>
            <a:endParaRPr lang="en-US" sz="2800" dirty="0">
              <a:solidFill>
                <a:schemeClr val="bg2"/>
              </a:solidFill>
              <a:latin typeface="Verdana" pitchFamily="-96" charset="0"/>
            </a:endParaRPr>
          </a:p>
          <a:p>
            <a:pPr>
              <a:buFontTx/>
              <a:buNone/>
            </a:pPr>
            <a:endParaRPr lang="en-US" sz="2800" dirty="0" smtClean="0">
              <a:solidFill>
                <a:schemeClr val="bg2"/>
              </a:solidFill>
              <a:latin typeface="Verdana" pitchFamily="-96" charset="0"/>
            </a:endParaRPr>
          </a:p>
          <a:p>
            <a:pPr>
              <a:buFontTx/>
              <a:buNone/>
            </a:pPr>
            <a:endParaRPr lang="pt-BR" sz="2800" dirty="0">
              <a:solidFill>
                <a:schemeClr val="bg2"/>
              </a:solidFill>
              <a:latin typeface="Verdana" pitchFamily="-96" charset="0"/>
            </a:endParaRP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89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2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Bem-vindos ao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2º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Semestre de 2019</a:t>
            </a:r>
            <a:endParaRPr lang="pt-BR" sz="2400" b="1" dirty="0">
              <a:solidFill>
                <a:srgbClr val="003871"/>
              </a:solidFill>
              <a:latin typeface="Verdana" pitchFamily="-96" charset="0"/>
            </a:endParaRPr>
          </a:p>
          <a:p>
            <a:pPr>
              <a:buFontTx/>
              <a:buNone/>
            </a:pPr>
            <a:endParaRPr lang="pt-BR" sz="1600" dirty="0">
              <a:solidFill>
                <a:srgbClr val="595959"/>
              </a:solidFill>
              <a:latin typeface="Verdana" pitchFamily="-96" charset="0"/>
            </a:endParaRPr>
          </a:p>
          <a:p>
            <a:pPr>
              <a:buFontTx/>
              <a:buNone/>
            </a:pP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Sobre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a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disciplina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LP I:</a:t>
            </a:r>
            <a:endParaRPr lang="en-US" sz="2800" b="1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/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Segunda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chamada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de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provas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Não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existe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mais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o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processo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de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pedido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de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segunda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chamada</a:t>
            </a:r>
            <a:endParaRPr lang="en-US" sz="2800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Fica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a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critério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do professor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fazer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uma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segunda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prova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…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em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princípio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,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não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farei</a:t>
            </a:r>
            <a:endParaRPr lang="en-US" sz="2800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O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aluno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deve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se 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PLANEJAR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, 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e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não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deixar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o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fato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acontecer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e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depois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querer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que o professor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resolva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seu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problema</a:t>
            </a:r>
            <a:endParaRPr lang="pt-BR" sz="2800" dirty="0">
              <a:solidFill>
                <a:schemeClr val="bg2"/>
              </a:solidFill>
              <a:latin typeface="Verdana" pitchFamily="-96" charset="0"/>
            </a:endParaRP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93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2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Bem-vindos ao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2º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Semestre de 2019</a:t>
            </a:r>
            <a:endParaRPr lang="pt-BR" sz="2400" b="1" dirty="0">
              <a:solidFill>
                <a:srgbClr val="003871"/>
              </a:solidFill>
              <a:latin typeface="Verdana" pitchFamily="-96" charset="0"/>
            </a:endParaRPr>
          </a:p>
          <a:p>
            <a:pPr>
              <a:buFontTx/>
              <a:buNone/>
            </a:pPr>
            <a:endParaRPr lang="pt-BR" sz="1600" dirty="0">
              <a:solidFill>
                <a:srgbClr val="595959"/>
              </a:solidFill>
              <a:latin typeface="Verdana" pitchFamily="-96" charset="0"/>
            </a:endParaRPr>
          </a:p>
          <a:p>
            <a:pPr>
              <a:buFontTx/>
              <a:buNone/>
            </a:pP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Sobre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a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disciplina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LP I:</a:t>
            </a:r>
            <a:endParaRPr lang="en-US" sz="2800" b="1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/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Pedido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para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justificar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faltas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Há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2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situações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,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previstas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em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regulamento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2800" b="1" u="sng" dirty="0" err="1" smtClean="0">
                <a:solidFill>
                  <a:schemeClr val="bg2"/>
                </a:solidFill>
                <a:latin typeface="Verdana" pitchFamily="-96" charset="0"/>
              </a:rPr>
              <a:t>Até</a:t>
            </a:r>
            <a:r>
              <a:rPr lang="en-US" sz="2800" b="1" u="sng" dirty="0" smtClean="0">
                <a:solidFill>
                  <a:schemeClr val="bg2"/>
                </a:solidFill>
                <a:latin typeface="Verdana" pitchFamily="-96" charset="0"/>
              </a:rPr>
              <a:t> 15 </a:t>
            </a:r>
            <a:r>
              <a:rPr lang="en-US" sz="2800" b="1" u="sng" dirty="0" err="1" smtClean="0">
                <a:solidFill>
                  <a:schemeClr val="bg2"/>
                </a:solidFill>
                <a:latin typeface="Verdana" pitchFamily="-96" charset="0"/>
              </a:rPr>
              <a:t>dias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: professor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não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é obrigado a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justificar</a:t>
            </a:r>
            <a:endParaRPr lang="en-US" sz="2800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>
              <a:buFontTx/>
              <a:buChar char="-"/>
            </a:pPr>
            <a:r>
              <a:rPr lang="en-US" sz="2800" b="1" u="sng" dirty="0" err="1" smtClean="0">
                <a:solidFill>
                  <a:schemeClr val="bg2"/>
                </a:solidFill>
                <a:latin typeface="Verdana" pitchFamily="-96" charset="0"/>
              </a:rPr>
              <a:t>Mais</a:t>
            </a:r>
            <a:r>
              <a:rPr lang="en-US" sz="2800" b="1" u="sng" dirty="0" smtClean="0">
                <a:solidFill>
                  <a:schemeClr val="bg2"/>
                </a:solidFill>
                <a:latin typeface="Verdana" pitchFamily="-96" charset="0"/>
              </a:rPr>
              <a:t> de 15 </a:t>
            </a:r>
            <a:r>
              <a:rPr lang="en-US" sz="2800" b="1" u="sng" dirty="0" err="1" smtClean="0">
                <a:solidFill>
                  <a:schemeClr val="bg2"/>
                </a:solidFill>
                <a:latin typeface="Verdana" pitchFamily="-96" charset="0"/>
              </a:rPr>
              <a:t>dias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: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aluno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deve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entrar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com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pedido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de regime especial junto à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coordenação</a:t>
            </a:r>
            <a:endParaRPr lang="en-US" sz="2800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Ou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seja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: 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o professor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não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é obrigado a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justificar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faltas</a:t>
            </a:r>
            <a:endParaRPr lang="pt-BR" sz="2800" b="1" dirty="0">
              <a:solidFill>
                <a:schemeClr val="bg2"/>
              </a:solidFill>
              <a:latin typeface="Verdana" pitchFamily="-96" charset="0"/>
            </a:endParaRP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97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2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Bem-vindos ao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2º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Semestre de 2019</a:t>
            </a:r>
            <a:endParaRPr lang="pt-BR" sz="2400" b="1" dirty="0">
              <a:solidFill>
                <a:srgbClr val="003871"/>
              </a:solidFill>
              <a:latin typeface="Verdana" pitchFamily="-96" charset="0"/>
            </a:endParaRPr>
          </a:p>
          <a:p>
            <a:pPr>
              <a:buFontTx/>
              <a:buNone/>
            </a:pPr>
            <a:endParaRPr lang="pt-BR" sz="1600" dirty="0">
              <a:solidFill>
                <a:srgbClr val="595959"/>
              </a:solidFill>
              <a:latin typeface="Verdana" pitchFamily="-96" charset="0"/>
            </a:endParaRPr>
          </a:p>
          <a:p>
            <a:pPr>
              <a:buFontTx/>
              <a:buNone/>
            </a:pP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Sobre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a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disciplina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LP I:</a:t>
            </a:r>
            <a:endParaRPr lang="en-US" sz="2800" b="1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/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Postagem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no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sistema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Aluno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deve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tomar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conhecimento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de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tudo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o que for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postado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no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sistema</a:t>
            </a:r>
            <a:endParaRPr lang="en-US" sz="2800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Na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área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do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aluno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tem o tutorial para o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uso</a:t>
            </a:r>
            <a:endParaRPr lang="en-US" sz="2800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O Sistema e o email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são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os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canais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de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comunicação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professor-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aluno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endParaRPr lang="en-US" sz="2800" dirty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/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Email: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Recomendo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a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leitura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de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seus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email de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manhã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, à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tarde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e à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noite</a:t>
            </a:r>
            <a:endParaRPr lang="pt-BR" sz="2800" dirty="0">
              <a:solidFill>
                <a:schemeClr val="bg2"/>
              </a:solidFill>
              <a:latin typeface="Verdana" pitchFamily="-96" charset="0"/>
            </a:endParaRP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18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2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Bem-vindos ao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2º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Semestre de 2019</a:t>
            </a:r>
            <a:endParaRPr lang="pt-BR" sz="2400" b="1" dirty="0">
              <a:solidFill>
                <a:srgbClr val="003871"/>
              </a:solidFill>
              <a:latin typeface="Verdana" pitchFamily="-96" charset="0"/>
            </a:endParaRPr>
          </a:p>
          <a:p>
            <a:pPr>
              <a:buFontTx/>
              <a:buNone/>
            </a:pPr>
            <a:endParaRPr lang="pt-BR" sz="1600" dirty="0">
              <a:solidFill>
                <a:srgbClr val="595959"/>
              </a:solidFill>
              <a:latin typeface="Verdana" pitchFamily="-96" charset="0"/>
            </a:endParaRPr>
          </a:p>
          <a:p>
            <a:pPr>
              <a:buFontTx/>
              <a:buNone/>
            </a:pP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Sobre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a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disciplina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LP I:</a:t>
            </a:r>
            <a:endParaRPr lang="en-US" sz="2800" b="1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/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Biblioteca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O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aluno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deve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ter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intimidade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com a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biblioteca</a:t>
            </a:r>
            <a:endParaRPr lang="en-US" sz="2800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Faça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seu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cadastro</a:t>
            </a:r>
            <a:endParaRPr lang="en-US" sz="2800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Biblioteca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no 4R: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ao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lado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da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sala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dos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professores</a:t>
            </a:r>
            <a:endParaRPr lang="en-US" sz="2800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Você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retira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o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livro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no 4R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Além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, tem a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biblioteca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online</a:t>
            </a:r>
            <a:endParaRPr lang="pt-BR" sz="2800" dirty="0">
              <a:solidFill>
                <a:schemeClr val="bg2"/>
              </a:solidFill>
              <a:latin typeface="Verdana" pitchFamily="-96" charset="0"/>
            </a:endParaRP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05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2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Bem-vindos ao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2º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Semestre de 2019</a:t>
            </a:r>
            <a:endParaRPr lang="pt-BR" sz="2400" b="1" dirty="0">
              <a:solidFill>
                <a:srgbClr val="003871"/>
              </a:solidFill>
              <a:latin typeface="Verdana" pitchFamily="-96" charset="0"/>
            </a:endParaRPr>
          </a:p>
          <a:p>
            <a:pPr>
              <a:buFontTx/>
              <a:buNone/>
            </a:pPr>
            <a:endParaRPr lang="pt-BR" sz="1600" dirty="0">
              <a:solidFill>
                <a:srgbClr val="595959"/>
              </a:solidFill>
              <a:latin typeface="Verdana" pitchFamily="-96" charset="0"/>
            </a:endParaRPr>
          </a:p>
          <a:p>
            <a:pPr>
              <a:buFontTx/>
              <a:buNone/>
            </a:pP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Sobre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a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disciplina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TDA:</a:t>
            </a:r>
          </a:p>
          <a:p>
            <a:pPr marL="457200" indent="-457200"/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Local das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aulas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Laboratório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de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informática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5 4R</a:t>
            </a:r>
            <a:endParaRPr lang="pt-BR" sz="2800" dirty="0">
              <a:solidFill>
                <a:schemeClr val="bg2"/>
              </a:solidFill>
              <a:latin typeface="Verdana" pitchFamily="-96" charset="0"/>
            </a:endParaRP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635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6" name="Picture 16" descr="Untitled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619672" y="764704"/>
            <a:ext cx="7200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“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Você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será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 um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profissional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tão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excelente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diretamente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proporcional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ao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 que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ler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: se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você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ler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muito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,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será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excelente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; se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ler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pouco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,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será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, no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máximo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, um “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bom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”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profissional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; se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não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ler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,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será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medíocre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 e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dificilmente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alcançará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seus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 </a:t>
            </a:r>
            <a:r>
              <a:rPr lang="en-US" sz="3200" b="1" i="1" dirty="0" err="1" smtClean="0">
                <a:solidFill>
                  <a:schemeClr val="bg1"/>
                </a:solidFill>
                <a:latin typeface="Verdana" pitchFamily="-96" charset="0"/>
              </a:rPr>
              <a:t>objetivos</a:t>
            </a:r>
            <a:r>
              <a:rPr lang="en-US" sz="3200" b="1" i="1" dirty="0" smtClean="0">
                <a:solidFill>
                  <a:schemeClr val="bg1"/>
                </a:solidFill>
                <a:latin typeface="Verdana" pitchFamily="-96" charset="0"/>
              </a:rPr>
              <a:t>”</a:t>
            </a:r>
            <a:endParaRPr lang="pt-BR" sz="3200" b="1" dirty="0">
              <a:solidFill>
                <a:srgbClr val="002D55"/>
              </a:solidFill>
              <a:latin typeface="Verdana" pitchFamily="-96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689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59" name="Picture 35" descr="Untitled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94" y="0"/>
            <a:ext cx="9140825" cy="6856412"/>
          </a:xfrm>
          <a:prstGeom prst="rect">
            <a:avLst/>
          </a:prstGeom>
          <a:noFill/>
        </p:spPr>
      </p:pic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029200" y="5105400"/>
            <a:ext cx="3733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FontTx/>
              <a:buNone/>
            </a:pPr>
            <a:r>
              <a:rPr lang="en-US" sz="1300">
                <a:solidFill>
                  <a:srgbClr val="003871"/>
                </a:solidFill>
                <a:latin typeface="Verdana Bold" pitchFamily="-96" charset="0"/>
              </a:rPr>
              <a:t>www.udf.edu.br</a:t>
            </a:r>
            <a:endParaRPr lang="pt-BR" sz="1200">
              <a:solidFill>
                <a:srgbClr val="003871"/>
              </a:solidFill>
              <a:latin typeface="Verdana" pitchFamily="-96" charset="0"/>
            </a:endParaRPr>
          </a:p>
        </p:txBody>
      </p:sp>
      <p:pic>
        <p:nvPicPr>
          <p:cNvPr id="26661" name="Picture 37" descr="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3243263"/>
            <a:ext cx="2286000" cy="1271587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>
          <a:xfrm>
            <a:off x="2555776" y="1944510"/>
            <a:ext cx="4572000" cy="171739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None/>
            </a:pPr>
            <a:r>
              <a:rPr lang="en-US" sz="4800" b="1" dirty="0" err="1" smtClean="0">
                <a:latin typeface="Verdana" pitchFamily="-96" charset="0"/>
              </a:rPr>
              <a:t>Dúvidas</a:t>
            </a:r>
            <a:r>
              <a:rPr lang="en-US" sz="4800" b="1" dirty="0" smtClean="0">
                <a:latin typeface="Verdana" pitchFamily="-96" charset="0"/>
              </a:rPr>
              <a:t>?</a:t>
            </a:r>
            <a:endParaRPr lang="en-US" sz="4800" dirty="0">
              <a:latin typeface="Verdana" pitchFamily="-96" charset="0"/>
            </a:endParaRPr>
          </a:p>
          <a:p>
            <a:pPr lvl="0" algn="ctr">
              <a:buNone/>
            </a:pPr>
            <a:endParaRPr lang="en-US" sz="4800" dirty="0">
              <a:solidFill>
                <a:srgbClr val="808080"/>
              </a:solidFill>
              <a:latin typeface="Verdana" pitchFamily="-9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2" name="Picture 34" descr="Untitled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1588"/>
            <a:ext cx="9140825" cy="6856412"/>
          </a:xfrm>
          <a:prstGeom prst="rect">
            <a:avLst/>
          </a:prstGeom>
          <a:noFill/>
        </p:spPr>
      </p:pic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23528" y="1340768"/>
            <a:ext cx="489654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  <a:ea typeface="ＭＳ Ｐゴシック" pitchFamily="-96" charset="-128"/>
              </a:rPr>
              <a:t>Linguagem de Programação I</a:t>
            </a:r>
            <a:endParaRPr lang="pt-BR" sz="2400" b="1" dirty="0" smtClean="0">
              <a:solidFill>
                <a:srgbClr val="003871"/>
              </a:solidFill>
              <a:latin typeface="Verdana" pitchFamily="-96" charset="0"/>
              <a:ea typeface="ＭＳ Ｐゴシック" pitchFamily="-96" charset="-128"/>
            </a:endParaRPr>
          </a:p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  <a:ea typeface="ＭＳ Ｐゴシック" pitchFamily="-96" charset="-128"/>
              </a:rPr>
              <a:t>(LP I)</a:t>
            </a:r>
            <a:endParaRPr lang="pt-BR" sz="2400" b="1" dirty="0">
              <a:solidFill>
                <a:srgbClr val="003871"/>
              </a:solidFill>
              <a:latin typeface="Verdana" pitchFamily="-96" charset="0"/>
              <a:ea typeface="ＭＳ Ｐゴシック" pitchFamily="-96" charset="-128"/>
            </a:endParaRPr>
          </a:p>
          <a:p>
            <a:pPr algn="ctr" eaLnBrk="0" hangingPunct="0">
              <a:spcBef>
                <a:spcPct val="50000"/>
              </a:spcBef>
              <a:buFontTx/>
              <a:buNone/>
            </a:pPr>
            <a:endParaRPr lang="pt-BR" sz="2400" b="1" dirty="0">
              <a:solidFill>
                <a:srgbClr val="002D55"/>
              </a:solidFill>
              <a:ea typeface="ＭＳ Ｐゴシック" pitchFamily="-9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1295400"/>
            <a:ext cx="8784976" cy="544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Bem-vindos ao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2º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Semestre de 2019</a:t>
            </a:r>
            <a:endParaRPr lang="pt-BR" sz="2400" b="1" dirty="0">
              <a:solidFill>
                <a:srgbClr val="003871"/>
              </a:solidFill>
              <a:latin typeface="Verdana" pitchFamily="-96" charset="0"/>
            </a:endParaRPr>
          </a:p>
          <a:p>
            <a:pPr>
              <a:buFontTx/>
              <a:buNone/>
            </a:pPr>
            <a:endParaRPr lang="pt-BR" sz="1600" dirty="0">
              <a:solidFill>
                <a:srgbClr val="595959"/>
              </a:solidFill>
              <a:latin typeface="Verdana" pitchFamily="-96" charset="0"/>
            </a:endParaRPr>
          </a:p>
          <a:p>
            <a:pPr>
              <a:buFontTx/>
              <a:buNone/>
            </a:pP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Apresentação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do Professor:</a:t>
            </a:r>
          </a:p>
          <a:p>
            <a:pPr marL="457200" indent="-457200"/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Nome: Edjelson </a:t>
            </a:r>
            <a:r>
              <a:rPr lang="en-US" sz="2800" b="1" u="sng" dirty="0" smtClean="0">
                <a:solidFill>
                  <a:schemeClr val="bg2"/>
                </a:solidFill>
                <a:latin typeface="Verdana" pitchFamily="-96" charset="0"/>
              </a:rPr>
              <a:t>Marinho</a:t>
            </a:r>
          </a:p>
          <a:p>
            <a:pPr marL="457200" indent="-457200"/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E-mail: 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  <a:hlinkClick r:id="rId3"/>
              </a:rPr>
              <a:t>edjelson.marinho@udf.edu.br</a:t>
            </a:r>
            <a:endParaRPr lang="en-US" sz="2800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/>
            <a:endParaRPr lang="en-US" sz="2800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 algn="ctr"/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ESTE É O CANAL DE COMUNICAÇÃO ENTRE OS ALUNOS E O PROFESSOR (NÃO AS REDES SOCIAIS)</a:t>
            </a:r>
            <a:endParaRPr lang="en-US" sz="2800" b="1" dirty="0" smtClean="0">
              <a:solidFill>
                <a:schemeClr val="bg2"/>
              </a:solidFill>
              <a:latin typeface="Verdana" pitchFamily="-96" charset="0"/>
            </a:endParaRPr>
          </a:p>
          <a:p>
            <a:pPr>
              <a:buFontTx/>
              <a:buNone/>
            </a:pPr>
            <a:endParaRPr lang="en-US" sz="2800" dirty="0" smtClean="0">
              <a:solidFill>
                <a:schemeClr val="bg2"/>
              </a:solidFill>
              <a:latin typeface="Verdana" pitchFamily="-96" charset="0"/>
            </a:endParaRPr>
          </a:p>
          <a:p>
            <a:pPr>
              <a:buFontTx/>
              <a:buNone/>
            </a:pPr>
            <a:endParaRPr lang="pt-BR" sz="2800" dirty="0">
              <a:solidFill>
                <a:schemeClr val="bg2"/>
              </a:solidFill>
              <a:latin typeface="Verdana" pitchFamily="-96" charset="0"/>
            </a:endParaRP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54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2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Bem-vindos ao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2º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Semestre de 2019</a:t>
            </a:r>
            <a:endParaRPr lang="pt-BR" sz="2400" b="1" dirty="0">
              <a:solidFill>
                <a:srgbClr val="003871"/>
              </a:solidFill>
              <a:latin typeface="Verdana" pitchFamily="-96" charset="0"/>
            </a:endParaRPr>
          </a:p>
          <a:p>
            <a:pPr>
              <a:buFontTx/>
              <a:buNone/>
            </a:pPr>
            <a:endParaRPr lang="pt-BR" sz="1600" dirty="0">
              <a:solidFill>
                <a:srgbClr val="595959"/>
              </a:solidFill>
              <a:latin typeface="Verdana" pitchFamily="-96" charset="0"/>
            </a:endParaRPr>
          </a:p>
          <a:p>
            <a:pPr>
              <a:buFontTx/>
              <a:buNone/>
            </a:pP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Recomendações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do Professor:</a:t>
            </a:r>
          </a:p>
          <a:p>
            <a:pPr marL="457200" indent="-457200"/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Horários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das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aulas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:</a:t>
            </a:r>
          </a:p>
          <a:p>
            <a:pPr>
              <a:buNone/>
            </a:pPr>
            <a:r>
              <a:rPr lang="en-US" sz="2800" u="sng" dirty="0" err="1" smtClean="0">
                <a:solidFill>
                  <a:schemeClr val="bg2"/>
                </a:solidFill>
                <a:latin typeface="Verdana" pitchFamily="-96" charset="0"/>
              </a:rPr>
              <a:t>Noite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: </a:t>
            </a:r>
            <a:r>
              <a:rPr lang="en-US" sz="2800" dirty="0" err="1">
                <a:solidFill>
                  <a:schemeClr val="bg2"/>
                </a:solidFill>
                <a:latin typeface="Verdana" pitchFamily="-96" charset="0"/>
              </a:rPr>
              <a:t>Intervalo</a:t>
            </a:r>
            <a:r>
              <a:rPr lang="en-US" sz="2800" dirty="0">
                <a:solidFill>
                  <a:schemeClr val="bg2"/>
                </a:solidFill>
                <a:latin typeface="Verdana" pitchFamily="-96" charset="0"/>
              </a:rPr>
              <a:t>: 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10 </a:t>
            </a:r>
            <a:r>
              <a:rPr lang="en-US" sz="2800" dirty="0" err="1">
                <a:solidFill>
                  <a:schemeClr val="bg2"/>
                </a:solidFill>
                <a:latin typeface="Verdana" pitchFamily="-96" charset="0"/>
              </a:rPr>
              <a:t>minutos</a:t>
            </a:r>
            <a:endParaRPr lang="en-US" sz="2800" dirty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19:15h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às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20:55h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21:05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às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22:45h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/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Hora da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saída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:</a:t>
            </a:r>
          </a:p>
          <a:p>
            <a:pPr marL="457200" indent="-457200" algn="ctr">
              <a:buFontTx/>
              <a:buChar char="-"/>
            </a:pP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NÃO É OBRIGAÇÃO DO PROFESSOR LIBERAR A TURMA ANTES DESSE HORÁRIO</a:t>
            </a:r>
            <a:endParaRPr lang="en-US" sz="2800" b="1" dirty="0" smtClean="0">
              <a:solidFill>
                <a:schemeClr val="bg2"/>
              </a:solidFill>
              <a:latin typeface="Verdana" pitchFamily="-96" charset="0"/>
            </a:endParaRPr>
          </a:p>
          <a:p>
            <a:pPr>
              <a:buNone/>
            </a:pPr>
            <a:endParaRPr lang="en-US" sz="2800" dirty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/>
            <a:endParaRPr lang="en-US" sz="2800" dirty="0">
              <a:solidFill>
                <a:schemeClr val="bg2"/>
              </a:solidFill>
              <a:latin typeface="Verdana" pitchFamily="-96" charset="0"/>
            </a:endParaRPr>
          </a:p>
          <a:p>
            <a:pPr>
              <a:buFontTx/>
              <a:buNone/>
            </a:pPr>
            <a:endParaRPr lang="en-US" sz="2800" dirty="0" smtClean="0">
              <a:solidFill>
                <a:schemeClr val="bg2"/>
              </a:solidFill>
              <a:latin typeface="Verdana" pitchFamily="-96" charset="0"/>
            </a:endParaRPr>
          </a:p>
          <a:p>
            <a:pPr>
              <a:buFontTx/>
              <a:buNone/>
            </a:pPr>
            <a:endParaRPr lang="pt-BR" sz="2800" dirty="0">
              <a:solidFill>
                <a:schemeClr val="bg2"/>
              </a:solidFill>
              <a:latin typeface="Verdana" pitchFamily="-96" charset="0"/>
            </a:endParaRP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96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2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Bem-vindos ao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2º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Semestre de 2019</a:t>
            </a:r>
            <a:endParaRPr lang="pt-BR" sz="2400" b="1" dirty="0">
              <a:solidFill>
                <a:srgbClr val="003871"/>
              </a:solidFill>
              <a:latin typeface="Verdana" pitchFamily="-96" charset="0"/>
            </a:endParaRPr>
          </a:p>
          <a:p>
            <a:pPr>
              <a:buFontTx/>
              <a:buNone/>
            </a:pPr>
            <a:endParaRPr lang="pt-BR" sz="1600" dirty="0">
              <a:solidFill>
                <a:srgbClr val="595959"/>
              </a:solidFill>
              <a:latin typeface="Verdana" pitchFamily="-96" charset="0"/>
            </a:endParaRPr>
          </a:p>
          <a:p>
            <a:pPr>
              <a:buFontTx/>
              <a:buNone/>
            </a:pP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Recomendações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do Professor:</a:t>
            </a:r>
          </a:p>
          <a:p>
            <a:pPr marL="457200" indent="-457200"/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Uso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de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celulares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solidFill>
                  <a:schemeClr val="bg2"/>
                </a:solidFill>
                <a:latin typeface="Verdana" pitchFamily="-96" charset="0"/>
              </a:rPr>
              <a:t>Seguindo</a:t>
            </a:r>
            <a:r>
              <a:rPr lang="en-US" sz="3200" dirty="0" smtClean="0">
                <a:solidFill>
                  <a:schemeClr val="bg2"/>
                </a:solidFill>
                <a:latin typeface="Verdana" pitchFamily="-96" charset="0"/>
              </a:rPr>
              <a:t> as </a:t>
            </a:r>
            <a:r>
              <a:rPr lang="en-US" sz="3200" dirty="0" err="1" smtClean="0">
                <a:solidFill>
                  <a:schemeClr val="bg2"/>
                </a:solidFill>
                <a:latin typeface="Verdana" pitchFamily="-96" charset="0"/>
              </a:rPr>
              <a:t>regras</a:t>
            </a:r>
            <a:r>
              <a:rPr lang="en-US" sz="3200" dirty="0" smtClean="0">
                <a:solidFill>
                  <a:schemeClr val="bg2"/>
                </a:solidFill>
                <a:latin typeface="Verdana" pitchFamily="-96" charset="0"/>
              </a:rPr>
              <a:t> de </a:t>
            </a:r>
            <a:r>
              <a:rPr lang="en-US" sz="3200" dirty="0" err="1" smtClean="0">
                <a:solidFill>
                  <a:schemeClr val="bg2"/>
                </a:solidFill>
                <a:latin typeface="Verdana" pitchFamily="-96" charset="0"/>
              </a:rPr>
              <a:t>etiqueta</a:t>
            </a:r>
            <a:r>
              <a:rPr lang="en-US" sz="3200" dirty="0" smtClean="0">
                <a:solidFill>
                  <a:schemeClr val="bg2"/>
                </a:solidFill>
                <a:latin typeface="Verdana" pitchFamily="-96" charset="0"/>
              </a:rPr>
              <a:t> e </a:t>
            </a:r>
            <a:r>
              <a:rPr lang="en-US" sz="3200" dirty="0" err="1" smtClean="0">
                <a:solidFill>
                  <a:schemeClr val="bg2"/>
                </a:solidFill>
                <a:latin typeface="Verdana" pitchFamily="-96" charset="0"/>
              </a:rPr>
              <a:t>normas</a:t>
            </a:r>
            <a:r>
              <a:rPr lang="en-US" sz="3200" dirty="0" smtClean="0">
                <a:solidFill>
                  <a:schemeClr val="bg2"/>
                </a:solidFill>
                <a:latin typeface="Verdana" pitchFamily="-96" charset="0"/>
              </a:rPr>
              <a:t> da </a:t>
            </a:r>
            <a:r>
              <a:rPr lang="en-US" sz="3200" dirty="0" err="1" smtClean="0">
                <a:solidFill>
                  <a:schemeClr val="bg2"/>
                </a:solidFill>
                <a:latin typeface="Verdana" pitchFamily="-96" charset="0"/>
              </a:rPr>
              <a:t>faculdade</a:t>
            </a:r>
            <a:r>
              <a:rPr lang="en-US" sz="3200" dirty="0" smtClean="0">
                <a:solidFill>
                  <a:schemeClr val="bg2"/>
                </a:solidFill>
                <a:latin typeface="Verdana" pitchFamily="-96" charset="0"/>
              </a:rPr>
              <a:t>: NÃO SE USE NO INTERIOR DE SALA/LABORATÓRIO</a:t>
            </a:r>
            <a:endParaRPr lang="en-US" sz="3200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smtClean="0">
                <a:solidFill>
                  <a:schemeClr val="bg2"/>
                </a:solidFill>
                <a:latin typeface="Verdana" pitchFamily="-96" charset="0"/>
              </a:rPr>
              <a:t>O ALUNO PODERÁ SAIR E ATENDER SEU CELULAR</a:t>
            </a:r>
            <a:endParaRPr lang="en-US" sz="3200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smtClean="0">
                <a:solidFill>
                  <a:schemeClr val="bg2"/>
                </a:solidFill>
                <a:latin typeface="Verdana" pitchFamily="-96" charset="0"/>
              </a:rPr>
              <a:t>O IDEAL É QUE SE DESLIGUE OU COLOQUE NO SILENCIOSO</a:t>
            </a:r>
            <a:endParaRPr lang="pt-BR" sz="3200" dirty="0">
              <a:solidFill>
                <a:schemeClr val="bg2"/>
              </a:solidFill>
              <a:latin typeface="Verdana" pitchFamily="-96" charset="0"/>
            </a:endParaRP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77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2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Bem-vindos ao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2º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Semestre de 2019</a:t>
            </a:r>
            <a:endParaRPr lang="pt-BR" sz="2400" b="1" dirty="0">
              <a:solidFill>
                <a:srgbClr val="003871"/>
              </a:solidFill>
              <a:latin typeface="Verdana" pitchFamily="-96" charset="0"/>
            </a:endParaRPr>
          </a:p>
          <a:p>
            <a:pPr>
              <a:buFontTx/>
              <a:buNone/>
            </a:pPr>
            <a:endParaRPr lang="pt-BR" sz="1600" dirty="0">
              <a:solidFill>
                <a:srgbClr val="595959"/>
              </a:solidFill>
              <a:latin typeface="Verdana" pitchFamily="-96" charset="0"/>
            </a:endParaRPr>
          </a:p>
          <a:p>
            <a:pPr>
              <a:buFontTx/>
              <a:buNone/>
            </a:pP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Recomendações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do Professor:</a:t>
            </a:r>
          </a:p>
          <a:p>
            <a:pPr marL="457200" indent="-457200"/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Conversa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em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sala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de aula: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PEÇO QUE SE EVITE CONVERSAS EM SALA/LABORATÓRIO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O ALUNO QUE QUISER CONVERSAR, ESTÁ AUTORIZADO A SAIR E SACIAR SUA VONTADE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SOMENTE, 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ATENÇÃO PARA A CHAMADA</a:t>
            </a:r>
            <a:endParaRPr lang="pt-BR" sz="2800" b="1" dirty="0">
              <a:solidFill>
                <a:schemeClr val="bg2"/>
              </a:solidFill>
              <a:latin typeface="Verdana" pitchFamily="-96" charset="0"/>
            </a:endParaRP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35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764704"/>
            <a:ext cx="8784976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Bem-vindos ao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2º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Semestre de 2019</a:t>
            </a:r>
            <a:endParaRPr lang="pt-BR" sz="2400" b="1" dirty="0">
              <a:solidFill>
                <a:srgbClr val="003871"/>
              </a:solidFill>
              <a:latin typeface="Verdana" pitchFamily="-96" charset="0"/>
            </a:endParaRPr>
          </a:p>
          <a:p>
            <a:pPr>
              <a:buFontTx/>
              <a:buNone/>
            </a:pPr>
            <a:endParaRPr lang="pt-BR" sz="1600" dirty="0">
              <a:solidFill>
                <a:srgbClr val="595959"/>
              </a:solidFill>
              <a:latin typeface="Verdana" pitchFamily="-96" charset="0"/>
            </a:endParaRPr>
          </a:p>
          <a:p>
            <a:pPr>
              <a:buFontTx/>
              <a:buNone/>
            </a:pP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Recomendações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do Professor:</a:t>
            </a:r>
          </a:p>
          <a:p>
            <a:pPr marL="457200" indent="-457200"/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Chamadas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A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critério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do professor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Podem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ser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feitas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de 1 a 4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chamadas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,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na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hora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decidida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pelo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professor</a:t>
            </a:r>
            <a:endParaRPr lang="en-US" sz="2800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A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falta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de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resposta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do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aluno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ensejará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na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colocação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de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falta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para o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mesmo</a:t>
            </a:r>
            <a:endParaRPr lang="en-US" sz="2800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O professor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não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tem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obrigação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de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retirar</a:t>
            </a:r>
            <a:r>
              <a:rPr lang="en-US" sz="2800" dirty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faltas</a:t>
            </a:r>
            <a:endParaRPr lang="en-US" sz="2800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Atenção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para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os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limites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de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faltas</a:t>
            </a:r>
            <a:endParaRPr lang="pt-BR" sz="2800" dirty="0">
              <a:solidFill>
                <a:schemeClr val="bg2"/>
              </a:solidFill>
              <a:latin typeface="Verdana" pitchFamily="-96" charset="0"/>
            </a:endParaRP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221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2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Bem-vindos ao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2º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Semestre de 2019</a:t>
            </a:r>
            <a:endParaRPr lang="pt-BR" sz="2400" b="1" dirty="0">
              <a:solidFill>
                <a:srgbClr val="003871"/>
              </a:solidFill>
              <a:latin typeface="Verdana" pitchFamily="-96" charset="0"/>
            </a:endParaRPr>
          </a:p>
          <a:p>
            <a:pPr>
              <a:buFontTx/>
              <a:buNone/>
            </a:pPr>
            <a:endParaRPr lang="pt-BR" sz="1600" dirty="0">
              <a:solidFill>
                <a:srgbClr val="595959"/>
              </a:solidFill>
              <a:latin typeface="Verdana" pitchFamily="-96" charset="0"/>
            </a:endParaRPr>
          </a:p>
          <a:p>
            <a:pPr>
              <a:buFontTx/>
              <a:buNone/>
            </a:pP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Recomendações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do Professor:</a:t>
            </a:r>
          </a:p>
          <a:p>
            <a:pPr marL="457200" indent="-457200"/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Cuidados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com o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Laboratório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/Sala: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Preserve 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o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patrimônio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da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faculdade</a:t>
            </a:r>
            <a:endParaRPr lang="en-US" sz="2800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Percebeu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algo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de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errado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,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avise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ao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professor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Desligue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as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máquinas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e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feche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as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janelas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ao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sair</a:t>
            </a:r>
            <a:r>
              <a:rPr lang="en-US" sz="2800" dirty="0" smtClean="0">
                <a:solidFill>
                  <a:schemeClr val="bg2"/>
                </a:solidFill>
                <a:latin typeface="Verdana" pitchFamily="-96" charset="0"/>
              </a:rPr>
              <a:t> do </a:t>
            </a:r>
            <a:r>
              <a:rPr lang="en-US" sz="2800" dirty="0" err="1" smtClean="0">
                <a:solidFill>
                  <a:schemeClr val="bg2"/>
                </a:solidFill>
                <a:latin typeface="Verdana" pitchFamily="-96" charset="0"/>
              </a:rPr>
              <a:t>laboratório</a:t>
            </a:r>
            <a:endParaRPr lang="en-US" sz="2800" dirty="0" smtClean="0">
              <a:solidFill>
                <a:schemeClr val="bg2"/>
              </a:solidFill>
              <a:latin typeface="Verdana" pitchFamily="-96" charset="0"/>
            </a:endParaRPr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É PROIBIDO ALIMENTOS E BEBIDAS NOS LABORATÓRIOS</a:t>
            </a:r>
            <a:endParaRPr lang="pt-BR" sz="2800" b="1" dirty="0">
              <a:solidFill>
                <a:schemeClr val="bg2"/>
              </a:solidFill>
              <a:latin typeface="Verdana" pitchFamily="-96" charset="0"/>
            </a:endParaRP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67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512" y="844550"/>
            <a:ext cx="8784976" cy="582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Bem-vindos ao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2º </a:t>
            </a:r>
            <a:r>
              <a:rPr lang="pt-BR" sz="2400" b="1" dirty="0" smtClean="0">
                <a:solidFill>
                  <a:srgbClr val="003871"/>
                </a:solidFill>
                <a:latin typeface="Verdana" pitchFamily="-96" charset="0"/>
              </a:rPr>
              <a:t>Semestre de 2019</a:t>
            </a:r>
            <a:endParaRPr lang="pt-BR" sz="2400" b="1" dirty="0">
              <a:solidFill>
                <a:srgbClr val="003871"/>
              </a:solidFill>
              <a:latin typeface="Verdana" pitchFamily="-96" charset="0"/>
            </a:endParaRPr>
          </a:p>
          <a:p>
            <a:pPr>
              <a:buFontTx/>
              <a:buNone/>
            </a:pPr>
            <a:endParaRPr lang="pt-BR" sz="1600" dirty="0">
              <a:solidFill>
                <a:srgbClr val="595959"/>
              </a:solidFill>
              <a:latin typeface="Verdana" pitchFamily="-96" charset="0"/>
            </a:endParaRPr>
          </a:p>
          <a:p>
            <a:pPr>
              <a:buFontTx/>
              <a:buNone/>
            </a:pP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Recomendações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do Professor:</a:t>
            </a:r>
          </a:p>
          <a:p>
            <a:pPr marL="457200" indent="-457200"/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Cuidados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 com o </a:t>
            </a:r>
            <a:r>
              <a:rPr lang="en-US" sz="2800" b="1" dirty="0" err="1" smtClean="0">
                <a:solidFill>
                  <a:schemeClr val="bg2"/>
                </a:solidFill>
                <a:latin typeface="Verdana" pitchFamily="-96" charset="0"/>
              </a:rPr>
              <a:t>Laboratório</a:t>
            </a:r>
            <a:r>
              <a:rPr lang="en-US" sz="2800" b="1" dirty="0" smtClean="0">
                <a:solidFill>
                  <a:schemeClr val="bg2"/>
                </a:solidFill>
                <a:latin typeface="Verdana" pitchFamily="-96" charset="0"/>
              </a:rPr>
              <a:t>/Sala:</a:t>
            </a:r>
          </a:p>
          <a:p>
            <a:pPr marL="457200" indent="-457200">
              <a:buFontTx/>
              <a:buChar char="-"/>
            </a:pPr>
            <a:r>
              <a:rPr lang="en-US" sz="3200" dirty="0" smtClean="0">
                <a:solidFill>
                  <a:schemeClr val="bg2"/>
                </a:solidFill>
                <a:latin typeface="Verdana" pitchFamily="-96" charset="0"/>
              </a:rPr>
              <a:t>Material </a:t>
            </a:r>
            <a:r>
              <a:rPr lang="en-US" sz="3200" dirty="0" err="1" smtClean="0">
                <a:solidFill>
                  <a:schemeClr val="bg2"/>
                </a:solidFill>
                <a:latin typeface="Verdana" pitchFamily="-96" charset="0"/>
              </a:rPr>
              <a:t>esquecido</a:t>
            </a:r>
            <a:r>
              <a:rPr lang="en-US" sz="3200" dirty="0" smtClean="0">
                <a:solidFill>
                  <a:schemeClr val="bg2"/>
                </a:solidFill>
                <a:latin typeface="Verdana" pitchFamily="-96" charset="0"/>
              </a:rPr>
              <a:t> no </a:t>
            </a:r>
            <a:r>
              <a:rPr lang="en-US" sz="3200" dirty="0" err="1" smtClean="0">
                <a:solidFill>
                  <a:schemeClr val="bg2"/>
                </a:solidFill>
                <a:latin typeface="Verdana" pitchFamily="-96" charset="0"/>
              </a:rPr>
              <a:t>laboratório</a:t>
            </a:r>
            <a:r>
              <a:rPr lang="en-US" sz="3200" dirty="0" smtClean="0">
                <a:solidFill>
                  <a:schemeClr val="bg2"/>
                </a:solidFill>
                <a:latin typeface="Verdana" pitchFamily="-96" charset="0"/>
              </a:rPr>
              <a:t>:</a:t>
            </a:r>
          </a:p>
          <a:p>
            <a:pPr algn="ctr">
              <a:buNone/>
            </a:pPr>
            <a:r>
              <a:rPr lang="en-US" sz="3200" dirty="0">
                <a:solidFill>
                  <a:schemeClr val="bg2"/>
                </a:solidFill>
                <a:latin typeface="Verdana" pitchFamily="-96" charset="0"/>
              </a:rPr>
              <a:t>	</a:t>
            </a:r>
            <a:r>
              <a:rPr lang="en-US" sz="3200" dirty="0" smtClean="0">
                <a:solidFill>
                  <a:schemeClr val="bg2"/>
                </a:solidFill>
                <a:latin typeface="Verdana" pitchFamily="-96" charset="0"/>
              </a:rPr>
              <a:t>. </a:t>
            </a:r>
            <a:r>
              <a:rPr lang="en-US" sz="3200" b="1" dirty="0" smtClean="0">
                <a:solidFill>
                  <a:schemeClr val="bg2"/>
                </a:solidFill>
                <a:latin typeface="Verdana" pitchFamily="-96" charset="0"/>
              </a:rPr>
              <a:t>ENTREGAR AO PROFESSOR OU AOS FUNCIONÁRIOS DA PORTARIA (JUNTO À XEROX)</a:t>
            </a:r>
            <a:endParaRPr lang="en-US" sz="3200" b="1" dirty="0" smtClean="0">
              <a:solidFill>
                <a:schemeClr val="bg2"/>
              </a:solidFill>
              <a:latin typeface="Verdana" pitchFamily="-96" charset="0"/>
            </a:endParaRPr>
          </a:p>
        </p:txBody>
      </p:sp>
      <p:pic>
        <p:nvPicPr>
          <p:cNvPr id="23572" name="Picture 20" descr="Untitled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84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27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udf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o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template_udf</Template>
  <TotalTime>2631</TotalTime>
  <Words>742</Words>
  <Application>Microsoft Office PowerPoint</Application>
  <PresentationFormat>Apresentação na tela (4:3)</PresentationFormat>
  <Paragraphs>144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Verdana</vt:lpstr>
      <vt:lpstr>Verdana Bold</vt:lpstr>
      <vt:lpstr>template_udf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mgregorio</dc:creator>
  <cp:lastModifiedBy>Edjelson Marinho</cp:lastModifiedBy>
  <cp:revision>83</cp:revision>
  <dcterms:created xsi:type="dcterms:W3CDTF">2013-04-24T11:04:44Z</dcterms:created>
  <dcterms:modified xsi:type="dcterms:W3CDTF">2019-08-06T22:36:09Z</dcterms:modified>
</cp:coreProperties>
</file>